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2"/>
  </p:notesMasterIdLst>
  <p:sldIdLst>
    <p:sldId id="267" r:id="rId5"/>
    <p:sldId id="291" r:id="rId6"/>
    <p:sldId id="315" r:id="rId7"/>
    <p:sldId id="302" r:id="rId8"/>
    <p:sldId id="343" r:id="rId9"/>
    <p:sldId id="317" r:id="rId10"/>
    <p:sldId id="358" r:id="rId11"/>
    <p:sldId id="345" r:id="rId12"/>
    <p:sldId id="347" r:id="rId13"/>
    <p:sldId id="351" r:id="rId14"/>
    <p:sldId id="359" r:id="rId15"/>
    <p:sldId id="352" r:id="rId16"/>
    <p:sldId id="354" r:id="rId17"/>
    <p:sldId id="356" r:id="rId18"/>
    <p:sldId id="357" r:id="rId19"/>
    <p:sldId id="350" r:id="rId20"/>
    <p:sldId id="299" r:id="rId21"/>
  </p:sldIdLst>
  <p:sldSz cx="10693400"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988"/>
    <a:srgbClr val="C8337E"/>
    <a:srgbClr val="009A97"/>
    <a:srgbClr val="6BB4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7059" autoAdjust="0"/>
  </p:normalViewPr>
  <p:slideViewPr>
    <p:cSldViewPr>
      <p:cViewPr varScale="1">
        <p:scale>
          <a:sx n="72" d="100"/>
          <a:sy n="72" d="100"/>
        </p:scale>
        <p:origin x="1596" y="66"/>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7825"/>
          </a:xfrm>
          <a:prstGeom prst="rect">
            <a:avLst/>
          </a:prstGeom>
        </p:spPr>
        <p:txBody>
          <a:bodyPr vert="horz" lIns="91440" tIns="45720" rIns="91440" bIns="45720"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6057900" y="0"/>
            <a:ext cx="4632325" cy="377825"/>
          </a:xfrm>
          <a:prstGeom prst="rect">
            <a:avLst/>
          </a:prstGeom>
        </p:spPr>
        <p:txBody>
          <a:bodyPr vert="horz" lIns="91440" tIns="45720" rIns="91440" bIns="45720" rtlCol="0"/>
          <a:lstStyle>
            <a:lvl1pPr algn="r">
              <a:defRPr sz="1200">
                <a:latin typeface="Arial" pitchFamily="34" charset="0"/>
              </a:defRPr>
            </a:lvl1pPr>
          </a:lstStyle>
          <a:p>
            <a:fld id="{68ED7B93-89BE-46EB-93C0-E869E2B9B594}" type="datetimeFigureOut">
              <a:rPr lang="en-GB" smtClean="0"/>
              <a:pPr/>
              <a:t>05/11/2018</a:t>
            </a:fld>
            <a:endParaRPr lang="en-GB" dirty="0"/>
          </a:p>
        </p:txBody>
      </p:sp>
      <p:sp>
        <p:nvSpPr>
          <p:cNvPr id="4" name="Slide Image Placeholder 3"/>
          <p:cNvSpPr>
            <a:spLocks noGrp="1" noRot="1" noChangeAspect="1"/>
          </p:cNvSpPr>
          <p:nvPr>
            <p:ph type="sldImg" idx="2"/>
          </p:nvPr>
        </p:nvSpPr>
        <p:spPr>
          <a:xfrm>
            <a:off x="3341688" y="566738"/>
            <a:ext cx="4010025" cy="28368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069975" y="3592513"/>
            <a:ext cx="8553450" cy="3403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7183438"/>
            <a:ext cx="4633913" cy="377825"/>
          </a:xfrm>
          <a:prstGeom prst="rect">
            <a:avLst/>
          </a:prstGeom>
        </p:spPr>
        <p:txBody>
          <a:bodyPr vert="horz" lIns="91440" tIns="45720" rIns="91440" bIns="45720"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6057900" y="7183438"/>
            <a:ext cx="4632325" cy="377825"/>
          </a:xfrm>
          <a:prstGeom prst="rect">
            <a:avLst/>
          </a:prstGeom>
        </p:spPr>
        <p:txBody>
          <a:bodyPr vert="horz" lIns="91440" tIns="45720" rIns="91440" bIns="45720" rtlCol="0" anchor="b"/>
          <a:lstStyle>
            <a:lvl1pPr algn="r">
              <a:defRPr sz="1200">
                <a:latin typeface="Arial" pitchFamily="34" charset="0"/>
              </a:defRPr>
            </a:lvl1pPr>
          </a:lstStyle>
          <a:p>
            <a:fld id="{2CF8F773-EE7B-415C-9670-94845D9FC280}"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Introduce yourself and PDSA</a:t>
            </a:r>
          </a:p>
          <a:p>
            <a:pPr marL="171450" indent="-1714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A</a:t>
            </a:r>
            <a:r>
              <a:rPr lang="en-GB" sz="1400" baseline="0" dirty="0">
                <a:latin typeface="Arial" panose="020B0604020202020204" pitchFamily="34" charset="0"/>
                <a:cs typeface="Arial" panose="020B0604020202020204" pitchFamily="34" charset="0"/>
              </a:rPr>
              <a:t>sk children to guess what your job is  </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A</a:t>
            </a:r>
            <a:r>
              <a:rPr lang="en-GB" sz="1400" baseline="0" dirty="0">
                <a:latin typeface="Arial" panose="020B0604020202020204" pitchFamily="34" charset="0"/>
                <a:cs typeface="Arial" panose="020B0604020202020204" pitchFamily="34" charset="0"/>
              </a:rPr>
              <a:t>sk what they think </a:t>
            </a:r>
            <a:r>
              <a:rPr lang="en-GB" sz="1400" dirty="0">
                <a:latin typeface="Arial" panose="020B0604020202020204" pitchFamily="34" charset="0"/>
                <a:cs typeface="Arial" panose="020B0604020202020204" pitchFamily="34" charset="0"/>
              </a:rPr>
              <a:t>vet nurses do</a:t>
            </a:r>
            <a:r>
              <a:rPr lang="en-GB" sz="1400" baseline="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sz="1400" baseline="0" dirty="0">
                <a:latin typeface="Arial" panose="020B0604020202020204" pitchFamily="34" charset="0"/>
                <a:cs typeface="Arial" panose="020B0604020202020204" pitchFamily="34" charset="0"/>
              </a:rPr>
              <a:t>Ask if they think this is an important job and if </a:t>
            </a:r>
            <a:r>
              <a:rPr lang="en-GB" sz="1400" dirty="0">
                <a:latin typeface="Arial" panose="020B0604020202020204" pitchFamily="34" charset="0"/>
                <a:cs typeface="Arial" panose="020B0604020202020204" pitchFamily="34" charset="0"/>
              </a:rPr>
              <a:t>it’s important to help sick and injured animals to get better.</a:t>
            </a:r>
          </a:p>
          <a:p>
            <a:endParaRPr lang="en-GB"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400" baseline="0" dirty="0">
                <a:latin typeface="Arial" panose="020B0604020202020204" pitchFamily="34" charset="0"/>
                <a:cs typeface="Arial" panose="020B0604020202020204" pitchFamily="34" charset="0"/>
              </a:rPr>
              <a:t> Explain that PDSA is a special kind of vets, because </a:t>
            </a:r>
            <a:r>
              <a:rPr lang="en-GB" sz="1400" dirty="0">
                <a:latin typeface="Arial" panose="020B0604020202020204" pitchFamily="34" charset="0"/>
                <a:cs typeface="Arial" panose="020B0604020202020204" pitchFamily="34" charset="0"/>
              </a:rPr>
              <a:t>we’re</a:t>
            </a:r>
            <a:r>
              <a:rPr lang="en-GB" sz="1400" baseline="0" dirty="0">
                <a:latin typeface="Arial" panose="020B0604020202020204" pitchFamily="34" charset="0"/>
                <a:cs typeface="Arial" panose="020B0604020202020204" pitchFamily="34" charset="0"/>
              </a:rPr>
              <a:t> a charity. </a:t>
            </a:r>
          </a:p>
          <a:p>
            <a:pPr marL="171450" indent="-171450">
              <a:buFont typeface="Arial" panose="020B0604020202020204" pitchFamily="34" charset="0"/>
              <a:buChar char="•"/>
            </a:pPr>
            <a:r>
              <a:rPr lang="en-GB" sz="1400" baseline="0" dirty="0">
                <a:latin typeface="Arial" panose="020B0604020202020204" pitchFamily="34" charset="0"/>
                <a:cs typeface="Arial" panose="020B0604020202020204" pitchFamily="34" charset="0"/>
              </a:rPr>
              <a:t>Ask them what a charity does and explain </a:t>
            </a:r>
            <a:r>
              <a:rPr lang="en-GB" sz="1400" dirty="0">
                <a:latin typeface="Arial" panose="020B0604020202020204" pitchFamily="34" charset="0"/>
                <a:cs typeface="Arial" panose="020B0604020202020204" pitchFamily="34" charset="0"/>
              </a:rPr>
              <a:t>that we look after pets when owners can’t afford to take their pets to the vet.</a:t>
            </a:r>
          </a:p>
          <a:p>
            <a:pPr marL="171450" indent="-171450">
              <a:buFont typeface="Arial" panose="020B0604020202020204" pitchFamily="34" charset="0"/>
              <a:buChar char="•"/>
            </a:pPr>
            <a:r>
              <a:rPr lang="en-GB" sz="1400" baseline="0" dirty="0">
                <a:latin typeface="Arial" panose="020B0604020202020204" pitchFamily="34" charset="0"/>
                <a:cs typeface="Arial" panose="020B0604020202020204" pitchFamily="34" charset="0"/>
              </a:rPr>
              <a:t> Ask them what would happen to all the sick and injured pets we      treat if PDSA weren’t around.</a:t>
            </a:r>
          </a:p>
          <a:p>
            <a:r>
              <a:rPr lang="en-GB" sz="1400" baseline="0" dirty="0">
                <a:latin typeface="Arial" panose="020B0604020202020204" pitchFamily="34" charset="0"/>
                <a:cs typeface="Arial" panose="020B0604020202020204" pitchFamily="34" charset="0"/>
              </a:rPr>
              <a:t>. </a:t>
            </a: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Explain that today, you’re going to learn about what pets need to be healthy and happy and also about one of the pets that PDSA has helped in our Pet Hospitals.</a:t>
            </a:r>
          </a:p>
        </p:txBody>
      </p:sp>
      <p:sp>
        <p:nvSpPr>
          <p:cNvPr id="4" name="Slide Number Placeholder 3"/>
          <p:cNvSpPr>
            <a:spLocks noGrp="1"/>
          </p:cNvSpPr>
          <p:nvPr>
            <p:ph type="sldNum" sz="quarter" idx="10"/>
          </p:nvPr>
        </p:nvSpPr>
        <p:spPr/>
        <p:txBody>
          <a:bodyPr/>
          <a:lstStyle/>
          <a:p>
            <a:fld id="{915ACF62-1582-49BD-BD06-BE2866F5FC23}"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285750" indent="-285750">
              <a:buFont typeface="Arial" panose="020B0604020202020204" pitchFamily="34" charset="0"/>
              <a:buChar char="•"/>
            </a:pPr>
            <a:r>
              <a:rPr lang="en-GB" sz="1400" b="1" baseline="0" dirty="0">
                <a:latin typeface="Arial" panose="020B0604020202020204" pitchFamily="34" charset="0"/>
                <a:cs typeface="Arial" panose="020B0604020202020204" pitchFamily="34" charset="0"/>
              </a:rPr>
              <a:t>Sniffing/smelling</a:t>
            </a:r>
            <a:r>
              <a:rPr lang="en-GB" sz="1400" baseline="0" dirty="0">
                <a:latin typeface="Arial" panose="020B0604020202020204" pitchFamily="34" charset="0"/>
                <a:cs typeface="Arial" panose="020B0604020202020204" pitchFamily="34" charset="0"/>
              </a:rPr>
              <a:t> –Explain that dogs use their great sense of smell to sniff people, other dogs and the environment. Explain that some dogs use their great sense of smell to help people, by sniffing out drugs, weapons, people buried by earthquakes etc. Tell them amazing facts of dogs sniffing out cancer and being able to tell a person’s mood by how they smell.</a:t>
            </a:r>
          </a:p>
          <a:p>
            <a:pPr marL="171450" indent="-1714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400" b="1" dirty="0">
                <a:latin typeface="Arial" panose="020B0604020202020204" pitchFamily="34" charset="0"/>
                <a:cs typeface="Arial" panose="020B0604020202020204" pitchFamily="34" charset="0"/>
              </a:rPr>
              <a:t> Eat/Drink – </a:t>
            </a:r>
            <a:r>
              <a:rPr lang="en-GB" sz="1400" dirty="0">
                <a:latin typeface="Arial" panose="020B0604020202020204" pitchFamily="34" charset="0"/>
                <a:cs typeface="Arial" panose="020B0604020202020204" pitchFamily="34" charset="0"/>
              </a:rPr>
              <a:t>Explain that dogs are omnivores. Check if anyone knows what this means. Confirm that omnivores can survive on eating either meat or plant material (or a mixture of both) We provide them with their food which must be a complete balanced diet that gives them everything they need – not our food! Explain that some human foods can be dangerous to dogs. Explain that they need unlimited fresh water.</a:t>
            </a:r>
          </a:p>
          <a:p>
            <a:pPr marL="171450" indent="-1714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400" b="1" dirty="0">
                <a:latin typeface="Arial" panose="020B0604020202020204" pitchFamily="34" charset="0"/>
                <a:cs typeface="Arial" panose="020B0604020202020204" pitchFamily="34" charset="0"/>
              </a:rPr>
              <a:t>Exercise/Socialise </a:t>
            </a:r>
            <a:r>
              <a:rPr lang="en-GB" sz="1400" dirty="0">
                <a:latin typeface="Arial" panose="020B0604020202020204" pitchFamily="34" charset="0"/>
                <a:cs typeface="Arial" panose="020B0604020202020204" pitchFamily="34" charset="0"/>
              </a:rPr>
              <a:t>- Explain that dogs are very social and don’t like to be left alone. People have developed such a strong bond with dogs that we’ve replaced their ‘wolf pack’ – which is why we should make sure that our dogs are only left alone for up to four hours at a time. Wolves will exercise naturally by hunting and covering large distances. Our pet dogs need lots of exercise too – at least two walks a day, with time off the lead to run.</a:t>
            </a:r>
          </a:p>
          <a:p>
            <a:pPr marL="171450" indent="-1714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Sleep – </a:t>
            </a:r>
            <a:r>
              <a:rPr lang="en-GB" sz="1400" dirty="0">
                <a:latin typeface="Arial" panose="020B0604020202020204" pitchFamily="34" charset="0"/>
                <a:cs typeface="Arial" panose="020B0604020202020204" pitchFamily="34" charset="0"/>
              </a:rPr>
              <a:t>Explain that it’s important to make sure that dogs have their own bed and that they’re not approached when they’re on it – give explanation and safety advice.</a:t>
            </a:r>
          </a:p>
          <a:p>
            <a:pPr marL="0" indent="0">
              <a:buFont typeface="Arial" panose="020B0604020202020204" pitchFamily="34" charset="0"/>
              <a:buNone/>
            </a:pPr>
            <a:endParaRPr lang="en-GB"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400" b="1" dirty="0">
                <a:latin typeface="Arial" panose="020B0604020202020204" pitchFamily="34" charset="0"/>
                <a:cs typeface="Arial" panose="020B0604020202020204" pitchFamily="34" charset="0"/>
              </a:rPr>
              <a:t>Hunt/Play </a:t>
            </a:r>
            <a:r>
              <a:rPr lang="en-GB" sz="1400" dirty="0">
                <a:latin typeface="Arial" panose="020B0604020202020204" pitchFamily="34" charset="0"/>
                <a:cs typeface="Arial" panose="020B0604020202020204" pitchFamily="34" charset="0"/>
              </a:rPr>
              <a:t>– Explain that play is a huge part of a dog’s life. Dogs love to play but it’s no fun playing on their own, so make sure your dog gets plenty of chance to play with other dogs and also has lots of toys that you can help him play with at home. Remember, dogs use their mouths to play – they don’t mean to hurt, but sometimes their teeth can hurt our delicate skin – other dogs with fur coats make a much better play mate. Unlike cats, our domestic dogs don’t hunt but they still have some natural desires – they love to chase and catch with toys – just like in the picture</a:t>
            </a:r>
          </a:p>
          <a:p>
            <a:endParaRPr lang="en-GB" sz="140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400" b="1" baseline="0" dirty="0">
                <a:latin typeface="Arial" panose="020B0604020202020204" pitchFamily="34" charset="0"/>
                <a:cs typeface="Arial" panose="020B0604020202020204" pitchFamily="34" charset="0"/>
              </a:rPr>
              <a:t>Toileting/Scent marking </a:t>
            </a:r>
            <a:r>
              <a:rPr lang="en-GB" sz="1400" b="0" baseline="0" dirty="0">
                <a:latin typeface="Arial" panose="020B0604020202020204" pitchFamily="34" charset="0"/>
                <a:cs typeface="Arial" panose="020B0604020202020204" pitchFamily="34" charset="0"/>
              </a:rPr>
              <a:t>Explain that this is something that dogs do.</a:t>
            </a:r>
            <a:r>
              <a:rPr lang="en-GB" sz="1400" b="0" i="0" kern="1200" baseline="0" dirty="0">
                <a:solidFill>
                  <a:schemeClr val="tx1"/>
                </a:solidFill>
                <a:effectLst/>
                <a:latin typeface="Arial" panose="020B0604020202020204" pitchFamily="34" charset="0"/>
                <a:cs typeface="Arial" panose="020B0604020202020204" pitchFamily="34" charset="0"/>
              </a:rPr>
              <a:t> They’ll </a:t>
            </a:r>
            <a:r>
              <a:rPr lang="en-GB" sz="1400" b="0" i="0" kern="1200" dirty="0">
                <a:solidFill>
                  <a:schemeClr val="tx1"/>
                </a:solidFill>
                <a:effectLst/>
                <a:latin typeface="Arial" panose="020B0604020202020204" pitchFamily="34" charset="0"/>
                <a:cs typeface="Arial" panose="020B0604020202020204" pitchFamily="34" charset="0"/>
              </a:rPr>
              <a:t>often seek out spots that another dog, or many dogs, have used to pee on, to make their mark on the world and mask the scent markers left by other dogs.</a:t>
            </a:r>
            <a:r>
              <a:rPr lang="en-GB" sz="1400" b="0" baseline="0" dirty="0">
                <a:latin typeface="Arial" panose="020B0604020202020204" pitchFamily="34" charset="0"/>
                <a:cs typeface="Arial" panose="020B0604020202020204" pitchFamily="34" charset="0"/>
              </a:rPr>
              <a:t> </a:t>
            </a:r>
            <a:r>
              <a:rPr lang="en-GB" sz="1400" b="0" i="0" kern="1200" baseline="0" dirty="0">
                <a:solidFill>
                  <a:schemeClr val="tx1"/>
                </a:solidFill>
                <a:effectLst/>
                <a:latin typeface="Arial" panose="020B0604020202020204" pitchFamily="34" charset="0"/>
                <a:cs typeface="Arial" panose="020B0604020202020204" pitchFamily="34" charset="0"/>
              </a:rPr>
              <a:t>F</a:t>
            </a:r>
            <a:r>
              <a:rPr lang="en-GB" sz="1400" b="0" i="0" kern="1200" dirty="0">
                <a:solidFill>
                  <a:schemeClr val="tx1"/>
                </a:solidFill>
                <a:effectLst/>
                <a:latin typeface="Arial" panose="020B0604020202020204" pitchFamily="34" charset="0"/>
                <a:cs typeface="Arial" panose="020B0604020202020204" pitchFamily="34" charset="0"/>
              </a:rPr>
              <a:t>emale dogs in heat will pee at every chance they get, to try to attract a mate.</a:t>
            </a:r>
            <a:r>
              <a:rPr lang="en-GB" sz="1400" b="0" i="0" kern="1200" baseline="0" dirty="0">
                <a:solidFill>
                  <a:schemeClr val="tx1"/>
                </a:solidFill>
                <a:effectLst/>
                <a:latin typeface="Arial" panose="020B0604020202020204" pitchFamily="34" charset="0"/>
                <a:cs typeface="Arial" panose="020B0604020202020204" pitchFamily="34" charset="0"/>
              </a:rPr>
              <a:t> Explain that scent marking and sniffing are like doggy Facebook. Explain the importance of poop scooping from a public health angle.</a:t>
            </a:r>
            <a:endParaRPr lang="en-GB" sz="1400" b="0" i="0" kern="1200" dirty="0">
              <a:solidFill>
                <a:schemeClr val="tx1"/>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400" baseline="0" dirty="0"/>
          </a:p>
          <a:p>
            <a:pPr marL="0" indent="0">
              <a:buFont typeface="Arial" panose="020B0604020202020204" pitchFamily="34" charset="0"/>
              <a:buNone/>
            </a:pPr>
            <a:r>
              <a:rPr lang="en-GB" sz="1400" b="1" u="sng" baseline="0" dirty="0"/>
              <a:t>Here are some dogs doing some great doggy things and a few tricks too</a:t>
            </a:r>
          </a:p>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11</a:t>
            </a:fld>
            <a:endParaRPr lang="en-GB"/>
          </a:p>
        </p:txBody>
      </p:sp>
    </p:spTree>
    <p:extLst>
      <p:ext uri="{BB962C8B-B14F-4D97-AF65-F5344CB8AC3E}">
        <p14:creationId xmlns:p14="http://schemas.microsoft.com/office/powerpoint/2010/main" val="3635713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a:t>
            </a:r>
            <a:r>
              <a:rPr lang="en-GB" baseline="0" dirty="0"/>
              <a:t> they need</a:t>
            </a:r>
            <a:r>
              <a:rPr lang="en-GB" dirty="0"/>
              <a:t> b</a:t>
            </a:r>
            <a:r>
              <a:rPr lang="en-GB" baseline="0" dirty="0"/>
              <a:t>ased on what we’ve just spoken about?</a:t>
            </a:r>
          </a:p>
          <a:p>
            <a:r>
              <a:rPr lang="en-GB" baseline="0" dirty="0"/>
              <a:t>Explain the needs of dogs.</a:t>
            </a:r>
          </a:p>
          <a:p>
            <a:r>
              <a:rPr lang="en-GB" dirty="0"/>
              <a:t>Explain the dangers of feeding chocolate and bones</a:t>
            </a:r>
            <a:endParaRPr lang="en-GB" baseline="0"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12</a:t>
            </a:fld>
            <a:endParaRPr lang="en-GB" dirty="0"/>
          </a:p>
        </p:txBody>
      </p:sp>
    </p:spTree>
    <p:extLst>
      <p:ext uri="{BB962C8B-B14F-4D97-AF65-F5344CB8AC3E}">
        <p14:creationId xmlns:p14="http://schemas.microsoft.com/office/powerpoint/2010/main" val="3726761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a:t>
            </a:r>
            <a:r>
              <a:rPr lang="en-GB" baseline="0" dirty="0"/>
              <a:t>  each aspect of preventive healthcare</a:t>
            </a:r>
          </a:p>
          <a:p>
            <a:endParaRPr lang="en-GB" dirty="0"/>
          </a:p>
          <a:p>
            <a:pPr marL="171450" indent="-171450">
              <a:buFont typeface="Arial" panose="020B0604020202020204" pitchFamily="34" charset="0"/>
              <a:buChar char="•"/>
            </a:pPr>
            <a:r>
              <a:rPr lang="en-GB" dirty="0"/>
              <a:t>V</a:t>
            </a:r>
            <a:r>
              <a:rPr lang="en-GB" baseline="0" dirty="0"/>
              <a:t>accinations – explain need to given every year to dogs, cats and rabbits to prevent disease</a:t>
            </a:r>
          </a:p>
          <a:p>
            <a:pPr marL="171450" indent="-171450">
              <a:buFont typeface="Arial" panose="020B0604020202020204" pitchFamily="34" charset="0"/>
              <a:buChar char="•"/>
            </a:pPr>
            <a:r>
              <a:rPr lang="en-GB" baseline="0" dirty="0"/>
              <a:t>Scan for chip – explain dog microchip law but also good to have other pets chipped too</a:t>
            </a:r>
          </a:p>
          <a:p>
            <a:pPr marL="171450" indent="-171450">
              <a:buFont typeface="Arial" panose="020B0604020202020204" pitchFamily="34" charset="0"/>
              <a:buChar char="•"/>
            </a:pPr>
            <a:r>
              <a:rPr lang="en-GB" baseline="0" dirty="0"/>
              <a:t>Grooming – </a:t>
            </a:r>
            <a:r>
              <a:rPr lang="en-GB" dirty="0"/>
              <a:t>explain that pets need to be groomed to keep their skin and coat healthy. Explain that it’s also a </a:t>
            </a:r>
            <a:r>
              <a:rPr lang="en-GB" baseline="0" dirty="0"/>
              <a:t>chance to check all is ok – look for parasites</a:t>
            </a:r>
          </a:p>
          <a:p>
            <a:pPr marL="171450" indent="-171450">
              <a:buFont typeface="Arial" panose="020B0604020202020204" pitchFamily="34" charset="0"/>
              <a:buChar char="•"/>
            </a:pPr>
            <a:r>
              <a:rPr lang="en-GB" baseline="0" dirty="0"/>
              <a:t>Parasites – explain internal and external </a:t>
            </a:r>
            <a:r>
              <a:rPr lang="en-GB" dirty="0"/>
              <a:t>and treatment – Use toy flea and worm.</a:t>
            </a:r>
          </a:p>
          <a:p>
            <a:pPr marL="171450" indent="-171450">
              <a:buFont typeface="Arial" panose="020B0604020202020204" pitchFamily="34" charset="0"/>
              <a:buChar char="•"/>
            </a:pPr>
            <a:r>
              <a:rPr lang="en-GB" dirty="0"/>
              <a:t>Neutering</a:t>
            </a:r>
            <a:r>
              <a:rPr lang="en-GB" baseline="0" dirty="0"/>
              <a:t> – explain the importance of neutering</a:t>
            </a:r>
            <a:endParaRPr lang="en-GB" dirty="0"/>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Ask children if they’d like to </a:t>
            </a:r>
            <a:r>
              <a:rPr lang="en-GB" dirty="0"/>
              <a:t>meet one</a:t>
            </a:r>
            <a:r>
              <a:rPr lang="en-GB" baseline="0" dirty="0"/>
              <a:t> of the pets we’ve helped to get better at PDSA.</a:t>
            </a:r>
          </a:p>
        </p:txBody>
      </p:sp>
      <p:sp>
        <p:nvSpPr>
          <p:cNvPr id="4" name="Slide Number Placeholder 3"/>
          <p:cNvSpPr>
            <a:spLocks noGrp="1"/>
          </p:cNvSpPr>
          <p:nvPr>
            <p:ph type="sldNum" sz="quarter" idx="10"/>
          </p:nvPr>
        </p:nvSpPr>
        <p:spPr/>
        <p:txBody>
          <a:bodyPr/>
          <a:lstStyle/>
          <a:p>
            <a:fld id="{2CF8F773-EE7B-415C-9670-94845D9FC280}" type="slidenum">
              <a:rPr lang="en-GB" smtClean="0"/>
              <a:pPr/>
              <a:t>13</a:t>
            </a:fld>
            <a:endParaRPr lang="en-GB" dirty="0"/>
          </a:p>
        </p:txBody>
      </p:sp>
    </p:spTree>
    <p:extLst>
      <p:ext uri="{BB962C8B-B14F-4D97-AF65-F5344CB8AC3E}">
        <p14:creationId xmlns:p14="http://schemas.microsoft.com/office/powerpoint/2010/main" val="2228839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Arial" pitchFamily="34" charset="0"/>
                <a:ea typeface="+mn-ea"/>
                <a:cs typeface="+mn-cs"/>
              </a:rPr>
              <a:t>When hungry pooch Chase gobbled down a chocolate egg with a plastic toy in it, there were no prizes for guessing which toy was lurking inside his stomach, when an  x-ray showed very clearly  the shape of a  Minion  toy.</a:t>
            </a:r>
          </a:p>
          <a:p>
            <a:r>
              <a:rPr lang="en-GB" sz="1200" kern="1200" dirty="0">
                <a:solidFill>
                  <a:schemeClr val="tx1"/>
                </a:solidFill>
                <a:effectLst/>
                <a:latin typeface="Arial" pitchFamily="34" charset="0"/>
                <a:ea typeface="+mn-ea"/>
                <a:cs typeface="+mn-cs"/>
              </a:rPr>
              <a:t>Although chocolate is poisonous  to dogs, Chase didn’t show any signs of illness, as his owners saw him eat the chocolate egg and rushed him straight into our  Pet Hospital in Romford.</a:t>
            </a:r>
          </a:p>
          <a:p>
            <a:r>
              <a:rPr lang="en-GB" sz="1200" b="1" kern="1200" dirty="0">
                <a:solidFill>
                  <a:schemeClr val="tx1"/>
                </a:solidFill>
                <a:effectLst/>
                <a:latin typeface="Arial" pitchFamily="34" charset="0"/>
                <a:ea typeface="+mn-ea"/>
                <a:cs typeface="+mn-cs"/>
              </a:rPr>
              <a:t>Action taken:</a:t>
            </a:r>
            <a:endParaRPr lang="en-GB" sz="1200" kern="1200" dirty="0">
              <a:solidFill>
                <a:schemeClr val="tx1"/>
              </a:solidFill>
              <a:effectLst/>
              <a:latin typeface="Arial" pitchFamily="34" charset="0"/>
              <a:ea typeface="+mn-ea"/>
              <a:cs typeface="+mn-cs"/>
            </a:endParaRPr>
          </a:p>
          <a:p>
            <a:r>
              <a:rPr lang="en-GB" sz="1200" kern="1200" dirty="0">
                <a:solidFill>
                  <a:schemeClr val="tx1"/>
                </a:solidFill>
                <a:effectLst/>
                <a:latin typeface="Arial" pitchFamily="34" charset="0"/>
                <a:ea typeface="+mn-ea"/>
                <a:cs typeface="+mn-cs"/>
              </a:rPr>
              <a:t>The team at Romford PDSA Pet Hospital x-rayed Chase to find out where the egg was in his body before operating to remove it. Luckily, the toy was still in his stomach. If it had moved further down into his intestines it could have caused a blockage, which would have been much more dangerous for Chase, or could’ve even killed him.</a:t>
            </a:r>
          </a:p>
          <a:p>
            <a:r>
              <a:rPr lang="en-GB" sz="1200" b="1" kern="1200" dirty="0">
                <a:solidFill>
                  <a:schemeClr val="tx1"/>
                </a:solidFill>
                <a:effectLst/>
                <a:latin typeface="Arial" pitchFamily="34" charset="0"/>
                <a:ea typeface="+mn-ea"/>
                <a:cs typeface="+mn-cs"/>
              </a:rPr>
              <a:t>Vet’s/nurse’s comment:</a:t>
            </a:r>
            <a:endParaRPr lang="en-GB" sz="1200" kern="1200" dirty="0">
              <a:solidFill>
                <a:schemeClr val="tx1"/>
              </a:solidFill>
              <a:effectLst/>
              <a:latin typeface="Arial" pitchFamily="34" charset="0"/>
              <a:ea typeface="+mn-ea"/>
              <a:cs typeface="+mn-cs"/>
            </a:endParaRPr>
          </a:p>
          <a:p>
            <a:r>
              <a:rPr lang="en-GB" sz="1200" kern="1200" dirty="0">
                <a:solidFill>
                  <a:schemeClr val="tx1"/>
                </a:solidFill>
                <a:effectLst/>
                <a:latin typeface="Arial" pitchFamily="34" charset="0"/>
                <a:ea typeface="+mn-ea"/>
                <a:cs typeface="+mn-cs"/>
              </a:rPr>
              <a:t>PDSA’s Head Nurse, Sarah Burt, said: ‘When Chase came to us you wouldn’t have known he was in danger because he was very alert and lively, but thankfully his owners had seen him swallow the egg and brought him to us straight away. We took an x-ray which showed up the plastic toy really well and then operated on him to remove it. We were all pleased that Chase went on to make a full recovery.’</a:t>
            </a:r>
          </a:p>
          <a:p>
            <a:r>
              <a:rPr lang="en-GB" sz="1200" b="1" kern="1200" dirty="0">
                <a:solidFill>
                  <a:schemeClr val="tx1"/>
                </a:solidFill>
                <a:effectLst/>
                <a:latin typeface="Arial" pitchFamily="34" charset="0"/>
                <a:ea typeface="+mn-ea"/>
                <a:cs typeface="+mn-cs"/>
              </a:rPr>
              <a:t>Owner’s comment:</a:t>
            </a:r>
            <a:endParaRPr lang="en-GB" sz="1200" kern="1200" dirty="0">
              <a:solidFill>
                <a:schemeClr val="tx1"/>
              </a:solidFill>
              <a:effectLst/>
              <a:latin typeface="Arial" pitchFamily="34" charset="0"/>
              <a:ea typeface="+mn-ea"/>
              <a:cs typeface="+mn-cs"/>
            </a:endParaRPr>
          </a:p>
          <a:p>
            <a:r>
              <a:rPr lang="en-GB" sz="1200" kern="1200" dirty="0">
                <a:solidFill>
                  <a:schemeClr val="tx1"/>
                </a:solidFill>
                <a:effectLst/>
                <a:latin typeface="Arial" pitchFamily="34" charset="0"/>
                <a:ea typeface="+mn-ea"/>
                <a:cs typeface="+mn-cs"/>
              </a:rPr>
              <a:t>‘I’m so grateful to the amazing vets and nurses at PDSA, there’s no way we could ‘ve afforded private veterinary fees for the treatment he needed, so I don’t know what we would‘ve done without PDSA. My children were really worried about Chase and it’s reassuring to know PDSA is always  there in an emergency.’</a:t>
            </a:r>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14</a:t>
            </a:fld>
            <a:endParaRPr lang="en-GB" dirty="0"/>
          </a:p>
        </p:txBody>
      </p:sp>
    </p:spTree>
    <p:extLst>
      <p:ext uri="{BB962C8B-B14F-4D97-AF65-F5344CB8AC3E}">
        <p14:creationId xmlns:p14="http://schemas.microsoft.com/office/powerpoint/2010/main" val="3671672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15</a:t>
            </a:fld>
            <a:endParaRPr lang="en-GB" dirty="0"/>
          </a:p>
        </p:txBody>
      </p:sp>
    </p:spTree>
    <p:extLst>
      <p:ext uri="{BB962C8B-B14F-4D97-AF65-F5344CB8AC3E}">
        <p14:creationId xmlns:p14="http://schemas.microsoft.com/office/powerpoint/2010/main" val="2580253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16</a:t>
            </a:fld>
            <a:endParaRPr lang="en-GB" dirty="0"/>
          </a:p>
        </p:txBody>
      </p:sp>
    </p:spTree>
    <p:extLst>
      <p:ext uri="{BB962C8B-B14F-4D97-AF65-F5344CB8AC3E}">
        <p14:creationId xmlns:p14="http://schemas.microsoft.com/office/powerpoint/2010/main" val="3157835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baseline="0" dirty="0"/>
          </a:p>
          <a:p>
            <a:pPr>
              <a:spcBef>
                <a:spcPct val="0"/>
              </a:spcBef>
            </a:pPr>
            <a:r>
              <a:rPr lang="en-GB" sz="1600" baseline="0" dirty="0">
                <a:latin typeface="Arial" panose="020B0604020202020204" pitchFamily="34" charset="0"/>
                <a:cs typeface="Arial" panose="020B0604020202020204" pitchFamily="34" charset="0"/>
              </a:rPr>
              <a:t>Thank them all for being fab, joining in</a:t>
            </a:r>
            <a:r>
              <a:rPr lang="en-GB" sz="1600" dirty="0">
                <a:latin typeface="Arial" panose="020B0604020202020204" pitchFamily="34" charset="0"/>
                <a:cs typeface="Arial" panose="020B0604020202020204" pitchFamily="34" charset="0"/>
              </a:rPr>
              <a:t> and answering questions.</a:t>
            </a:r>
            <a:r>
              <a:rPr lang="en-GB" sz="1600" baseline="0" dirty="0">
                <a:latin typeface="Arial" panose="020B0604020202020204" pitchFamily="34" charset="0"/>
                <a:cs typeface="Arial" panose="020B0604020202020204" pitchFamily="34" charset="0"/>
              </a:rPr>
              <a:t> </a:t>
            </a:r>
          </a:p>
          <a:p>
            <a:pPr>
              <a:spcBef>
                <a:spcPct val="0"/>
              </a:spcBef>
            </a:pPr>
            <a:endParaRPr lang="en-GB" sz="1600" dirty="0">
              <a:latin typeface="Arial" panose="020B0604020202020204" pitchFamily="34" charset="0"/>
              <a:cs typeface="Arial" panose="020B0604020202020204" pitchFamily="34" charset="0"/>
            </a:endParaRPr>
          </a:p>
          <a:p>
            <a:pPr>
              <a:spcBef>
                <a:spcPct val="0"/>
              </a:spcBef>
            </a:pPr>
            <a:r>
              <a:rPr lang="en-GB" sz="1600" baseline="0" dirty="0">
                <a:latin typeface="Arial" panose="020B0604020202020204" pitchFamily="34" charset="0"/>
                <a:cs typeface="Arial" panose="020B0604020202020204" pitchFamily="34" charset="0"/>
              </a:rPr>
              <a:t>Remember:</a:t>
            </a:r>
          </a:p>
          <a:p>
            <a:pPr marL="285750" indent="-285750">
              <a:spcBef>
                <a:spcPct val="0"/>
              </a:spcBef>
              <a:buFont typeface="Arial" panose="020B0604020202020204" pitchFamily="34" charset="0"/>
              <a:buChar char="•"/>
            </a:pPr>
            <a:r>
              <a:rPr lang="en-GB" sz="1600" baseline="0" dirty="0">
                <a:latin typeface="Arial" panose="020B0604020202020204" pitchFamily="34" charset="0"/>
                <a:cs typeface="Arial" panose="020B0604020202020204" pitchFamily="34" charset="0"/>
              </a:rPr>
              <a:t>to ask the teachers for their completed feedback forms back  before they leave the room.</a:t>
            </a:r>
          </a:p>
          <a:p>
            <a:pPr marL="285750" indent="-285750">
              <a:spcBef>
                <a:spcPct val="0"/>
              </a:spcBef>
              <a:buFont typeface="Arial" panose="020B0604020202020204" pitchFamily="34" charset="0"/>
              <a:buChar char="•"/>
            </a:pPr>
            <a:r>
              <a:rPr lang="en-GB" sz="1600" baseline="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To l</a:t>
            </a:r>
            <a:r>
              <a:rPr lang="en-GB" sz="1600" baseline="0" dirty="0">
                <a:latin typeface="Arial" panose="020B0604020202020204" pitchFamily="34" charset="0"/>
                <a:cs typeface="Arial" panose="020B0604020202020204" pitchFamily="34" charset="0"/>
              </a:rPr>
              <a:t>eave each teacher with</a:t>
            </a:r>
            <a:r>
              <a:rPr lang="en-GB" sz="1600" dirty="0">
                <a:latin typeface="Arial" panose="020B0604020202020204" pitchFamily="34" charset="0"/>
                <a:cs typeface="Arial" panose="020B0604020202020204" pitchFamily="34" charset="0"/>
              </a:rPr>
              <a:t> </a:t>
            </a:r>
            <a:r>
              <a:rPr lang="en-GB" sz="1600" baseline="0" dirty="0">
                <a:latin typeface="Arial" panose="020B0604020202020204" pitchFamily="34" charset="0"/>
                <a:cs typeface="Arial" panose="020B0604020202020204" pitchFamily="34" charset="0"/>
              </a:rPr>
              <a:t>a Pet</a:t>
            </a:r>
            <a:r>
              <a:rPr lang="en-GB" sz="1600" dirty="0">
                <a:latin typeface="Arial" panose="020B0604020202020204" pitchFamily="34" charset="0"/>
                <a:cs typeface="Arial" panose="020B0604020202020204" pitchFamily="34" charset="0"/>
              </a:rPr>
              <a:t> day flyer.</a:t>
            </a:r>
          </a:p>
          <a:p>
            <a:pPr marL="285750" indent="-285750">
              <a:spcBef>
                <a:spcPct val="0"/>
              </a:spcBef>
              <a:buFont typeface="Arial" panose="020B0604020202020204" pitchFamily="34" charset="0"/>
              <a:buChar char="•"/>
            </a:pPr>
            <a:r>
              <a:rPr lang="en-GB" sz="1600" dirty="0">
                <a:latin typeface="Arial" panose="020B0604020202020204" pitchFamily="34" charset="0"/>
                <a:cs typeface="Arial" panose="020B0604020202020204" pitchFamily="34" charset="0"/>
              </a:rPr>
              <a:t>To give each child a take home puzzled </a:t>
            </a:r>
            <a:r>
              <a:rPr lang="en-GB" sz="1600">
                <a:latin typeface="Arial" panose="020B0604020202020204" pitchFamily="34" charset="0"/>
                <a:cs typeface="Arial" panose="020B0604020202020204" pitchFamily="34" charset="0"/>
              </a:rPr>
              <a:t>pets flyer</a:t>
            </a:r>
            <a:endParaRPr lang="en-GB" sz="1600" dirty="0">
              <a:latin typeface="Arial" panose="020B0604020202020204" pitchFamily="34" charset="0"/>
              <a:cs typeface="Arial" panose="020B0604020202020204" pitchFamily="34" charset="0"/>
            </a:endParaRPr>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A85B8F-1480-4E2E-974B-08C339A71111}" type="slidenum">
              <a:rPr lang="en-GB">
                <a:cs typeface="Arial" charset="0"/>
              </a:rPr>
              <a:pPr fontAlgn="base">
                <a:spcBef>
                  <a:spcPct val="0"/>
                </a:spcBef>
                <a:spcAft>
                  <a:spcPct val="0"/>
                </a:spcAft>
              </a:pPr>
              <a:t>17</a:t>
            </a:fld>
            <a:endParaRPr lang="en-GB">
              <a:cs typeface="Arial" charset="0"/>
            </a:endParaRPr>
          </a:p>
        </p:txBody>
      </p:sp>
    </p:spTree>
    <p:extLst>
      <p:ext uri="{BB962C8B-B14F-4D97-AF65-F5344CB8AC3E}">
        <p14:creationId xmlns:p14="http://schemas.microsoft.com/office/powerpoint/2010/main" val="103904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a:latin typeface="Arial" panose="020B0604020202020204" pitchFamily="34" charset="0"/>
                <a:cs typeface="Arial" panose="020B0604020202020204" pitchFamily="34" charset="0"/>
              </a:rPr>
              <a:t>Replace this with image of</a:t>
            </a:r>
            <a:r>
              <a:rPr lang="en-GB" sz="1400" baseline="0" dirty="0">
                <a:latin typeface="Arial" panose="020B0604020202020204" pitchFamily="34" charset="0"/>
                <a:cs typeface="Arial" panose="020B0604020202020204" pitchFamily="34" charset="0"/>
              </a:rPr>
              <a:t> your pets and share funny stories about them</a:t>
            </a:r>
          </a:p>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2</a:t>
            </a:fld>
            <a:endParaRPr lang="en-GB"/>
          </a:p>
        </p:txBody>
      </p:sp>
    </p:spTree>
    <p:extLst>
      <p:ext uri="{BB962C8B-B14F-4D97-AF65-F5344CB8AC3E}">
        <p14:creationId xmlns:p14="http://schemas.microsoft.com/office/powerpoint/2010/main" val="3684073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Share the details on the slide and: </a:t>
            </a:r>
          </a:p>
          <a:p>
            <a:pPr>
              <a:buFont typeface="Arial" pitchFamily="34" charset="0"/>
              <a:buNone/>
            </a:pPr>
            <a:endParaRPr lang="en-GB" sz="120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t>Tell children that PDSA treat the sick and injured pets of people in need..</a:t>
            </a:r>
          </a:p>
          <a:p>
            <a:pPr marL="171450" indent="-171450">
              <a:buFont typeface="Arial" panose="020B0604020202020204" pitchFamily="34" charset="0"/>
              <a:buChar char="•"/>
            </a:pPr>
            <a:r>
              <a:rPr lang="en-GB" sz="1200" dirty="0"/>
              <a:t>Ask them if they think it’s important to help sick and injured animals to get better.</a:t>
            </a:r>
          </a:p>
          <a:p>
            <a:pPr marL="171450" indent="-171450">
              <a:buFont typeface="Arial" panose="020B0604020202020204" pitchFamily="34" charset="0"/>
              <a:buChar char="•"/>
            </a:pPr>
            <a:r>
              <a:rPr lang="en-GB" sz="1200" dirty="0"/>
              <a:t> Explain that PDSA is a special kind of vets, because they’re a charity. Ask them what a charity does and explain that PDSA looks after pets when owners can’t afford vet treatment.</a:t>
            </a:r>
          </a:p>
          <a:p>
            <a:pPr marL="171450" indent="-171450">
              <a:buFont typeface="Arial" panose="020B0604020202020204" pitchFamily="34" charset="0"/>
              <a:buChar char="•"/>
            </a:pPr>
            <a:r>
              <a:rPr lang="en-GB" sz="1200" dirty="0"/>
              <a:t> Ask them what would happen to all the sick and injured pets PDSA treat if they weren’t around.</a:t>
            </a:r>
          </a:p>
          <a:p>
            <a:pPr>
              <a:buFont typeface="Arial" pitchFamily="34" charset="0"/>
              <a:buNone/>
            </a:pPr>
            <a:endParaRPr lang="en-GB" sz="1200" baseline="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3</a:t>
            </a:fld>
            <a:endParaRPr lang="en-GB" dirty="0"/>
          </a:p>
        </p:txBody>
      </p:sp>
    </p:spTree>
    <p:extLst>
      <p:ext uri="{BB962C8B-B14F-4D97-AF65-F5344CB8AC3E}">
        <p14:creationId xmlns:p14="http://schemas.microsoft.com/office/powerpoint/2010/main" val="1580745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This slide sets up for the welfare needs – encourage the children to think about what they need to stay happy and healthy.</a:t>
            </a:r>
          </a:p>
          <a:p>
            <a:r>
              <a:rPr lang="en-GB" baseline="0" dirty="0"/>
              <a:t>If they get stuck for answers show each picture individually and see if they can come up with the answers.</a:t>
            </a:r>
          </a:p>
          <a:p>
            <a:endParaRPr lang="en-GB" baseline="0" dirty="0"/>
          </a:p>
          <a:p>
            <a:r>
              <a:rPr lang="en-GB" baseline="0" dirty="0"/>
              <a:t>When you get to the health slide, talk about the things they do to keep themselves healthy: Brush their teeth, bathe, wash and brush their hair, trim their nails, have vaccinations etc. Also talk about where they go when they’re poorly – compare vets with doctors.</a:t>
            </a:r>
          </a:p>
          <a:p>
            <a:endParaRPr lang="en-GB" dirty="0"/>
          </a:p>
        </p:txBody>
      </p:sp>
      <p:sp>
        <p:nvSpPr>
          <p:cNvPr id="4" name="Slide Number Placeholder 3"/>
          <p:cNvSpPr>
            <a:spLocks noGrp="1"/>
          </p:cNvSpPr>
          <p:nvPr>
            <p:ph type="sldNum" sz="quarter" idx="5"/>
          </p:nvPr>
        </p:nvSpPr>
        <p:spPr/>
        <p:txBody>
          <a:bodyPr/>
          <a:lstStyle/>
          <a:p>
            <a:fld id="{2CF8F773-EE7B-415C-9670-94845D9FC280}" type="slidenum">
              <a:rPr lang="en-GB" smtClean="0"/>
              <a:pPr/>
              <a:t>5</a:t>
            </a:fld>
            <a:endParaRPr lang="en-GB" dirty="0"/>
          </a:p>
        </p:txBody>
      </p:sp>
    </p:spTree>
    <p:extLst>
      <p:ext uri="{BB962C8B-B14F-4D97-AF65-F5344CB8AC3E}">
        <p14:creationId xmlns:p14="http://schemas.microsoft.com/office/powerpoint/2010/main" val="2236384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pets, whether they’re large or small, need the same five things to keep them healthy and happy:</a:t>
            </a:r>
          </a:p>
          <a:p>
            <a:endParaRPr lang="en-GB" dirty="0"/>
          </a:p>
          <a:p>
            <a:r>
              <a:rPr lang="en-GB" dirty="0"/>
              <a:t>The right kind of safe, warm home with lots of space</a:t>
            </a:r>
          </a:p>
          <a:p>
            <a:endParaRPr lang="en-GB" dirty="0"/>
          </a:p>
          <a:p>
            <a:r>
              <a:rPr lang="en-GB" dirty="0"/>
              <a:t>The right kind of food and 24 hour access to fresh water</a:t>
            </a:r>
          </a:p>
          <a:p>
            <a:endParaRPr lang="en-GB" dirty="0"/>
          </a:p>
          <a:p>
            <a:r>
              <a:rPr lang="en-GB" dirty="0"/>
              <a:t>Exercise and fun (the chance to show normal behaviour)</a:t>
            </a:r>
          </a:p>
          <a:p>
            <a:endParaRPr lang="en-GB" dirty="0"/>
          </a:p>
          <a:p>
            <a:r>
              <a:rPr lang="en-GB" dirty="0"/>
              <a:t>Friends (This can be other animals, people, or both)</a:t>
            </a:r>
          </a:p>
          <a:p>
            <a:endParaRPr lang="en-GB" dirty="0"/>
          </a:p>
          <a:p>
            <a:r>
              <a:rPr lang="en-GB" dirty="0"/>
              <a:t>Health ( We all need to make sure our pets are kept healthy and take them to the vet when they’re not well)</a:t>
            </a:r>
          </a:p>
          <a:p>
            <a:endParaRPr lang="en-GB" dirty="0"/>
          </a:p>
          <a:p>
            <a:r>
              <a:rPr lang="en-GB" dirty="0"/>
              <a:t>Ask whose responsibility it is to keep pets healthy and happy and confirm that owners are responsible for looking after their pet properly.</a:t>
            </a:r>
          </a:p>
          <a:p>
            <a:endParaRPr lang="en-GB" dirty="0"/>
          </a:p>
          <a:p>
            <a:r>
              <a:rPr lang="en-GB" dirty="0"/>
              <a:t>You can introduce actions for each symbol to help the pupils remember the icons.</a:t>
            </a:r>
          </a:p>
          <a:p>
            <a:r>
              <a:rPr lang="en-GB" dirty="0"/>
              <a:t>E.g. running on the spot for exercise and fun</a:t>
            </a:r>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6</a:t>
            </a:fld>
            <a:endParaRPr lang="en-GB" dirty="0"/>
          </a:p>
        </p:txBody>
      </p:sp>
    </p:spTree>
    <p:extLst>
      <p:ext uri="{BB962C8B-B14F-4D97-AF65-F5344CB8AC3E}">
        <p14:creationId xmlns:p14="http://schemas.microsoft.com/office/powerpoint/2010/main" val="1962348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buFont typeface="Arial" pitchFamily="34" charset="0"/>
              <a:buNone/>
            </a:pPr>
            <a:r>
              <a:rPr lang="en-GB" sz="1400" baseline="0" dirty="0">
                <a:latin typeface="Arial" panose="020B0604020202020204" pitchFamily="34" charset="0"/>
                <a:cs typeface="Arial" panose="020B0604020202020204" pitchFamily="34" charset="0"/>
              </a:rPr>
              <a:t>So let’s start with cats – you can see from the headings that cats naturally do lots of different things.</a:t>
            </a:r>
          </a:p>
          <a:p>
            <a:pPr>
              <a:buFont typeface="Arial" pitchFamily="34" charset="0"/>
              <a:buNone/>
            </a:pPr>
            <a:endParaRPr lang="en-GB" sz="1400" baseline="0" dirty="0">
              <a:latin typeface="Arial" panose="020B0604020202020204" pitchFamily="34" charset="0"/>
              <a:cs typeface="Arial" panose="020B0604020202020204" pitchFamily="34" charset="0"/>
            </a:endParaRPr>
          </a:p>
          <a:p>
            <a:pPr>
              <a:buFont typeface="Arial" pitchFamily="34" charset="0"/>
              <a:buNone/>
            </a:pPr>
            <a:r>
              <a:rPr lang="en-GB" sz="1400" baseline="0" dirty="0">
                <a:latin typeface="Arial" panose="020B0604020202020204" pitchFamily="34" charset="0"/>
                <a:cs typeface="Arial" panose="020B0604020202020204" pitchFamily="34" charset="0"/>
              </a:rPr>
              <a:t>Explain each picture </a:t>
            </a:r>
          </a:p>
          <a:p>
            <a:pPr marL="171450" indent="-171450">
              <a:buFont typeface="Arial" panose="020B0604020202020204" pitchFamily="34" charset="0"/>
              <a:buChar char="•"/>
            </a:pPr>
            <a:r>
              <a:rPr lang="en-GB" sz="1400" b="1" baseline="0" dirty="0">
                <a:latin typeface="Arial" panose="020B0604020202020204" pitchFamily="34" charset="0"/>
                <a:cs typeface="Arial" panose="020B0604020202020204" pitchFamily="34" charset="0"/>
              </a:rPr>
              <a:t>Scent mark/scratch </a:t>
            </a:r>
            <a:r>
              <a:rPr lang="en-GB" sz="1400" baseline="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Cats leave</a:t>
            </a:r>
            <a:r>
              <a:rPr lang="en-GB" sz="1400" baseline="0" dirty="0">
                <a:latin typeface="Arial" panose="020B0604020202020204" pitchFamily="34" charset="0"/>
                <a:cs typeface="Arial" panose="020B0604020202020204" pitchFamily="34" charset="0"/>
              </a:rPr>
              <a:t> their individual scent behind from the pads of their feet and their faces, to let other cats know that this is their territory – cats naturally like to live alone, although some will </a:t>
            </a:r>
            <a:r>
              <a:rPr lang="en-GB" sz="1400" dirty="0">
                <a:latin typeface="Arial" panose="020B0604020202020204" pitchFamily="34" charset="0"/>
                <a:cs typeface="Arial" panose="020B0604020202020204" pitchFamily="34" charset="0"/>
              </a:rPr>
              <a:t>put up with </a:t>
            </a:r>
            <a:r>
              <a:rPr lang="en-GB" sz="1400" baseline="0" dirty="0">
                <a:latin typeface="Arial" panose="020B0604020202020204" pitchFamily="34" charset="0"/>
                <a:cs typeface="Arial" panose="020B0604020202020204" pitchFamily="34" charset="0"/>
              </a:rPr>
              <a:t>other</a:t>
            </a:r>
            <a:r>
              <a:rPr lang="en-GB" sz="1400" dirty="0">
                <a:latin typeface="Arial" panose="020B0604020202020204" pitchFamily="34" charset="0"/>
                <a:cs typeface="Arial" panose="020B0604020202020204" pitchFamily="34" charset="0"/>
              </a:rPr>
              <a:t> cats</a:t>
            </a:r>
            <a:r>
              <a:rPr lang="en-GB" sz="1400" baseline="0" dirty="0">
                <a:latin typeface="Arial" panose="020B0604020202020204" pitchFamily="34" charset="0"/>
                <a:cs typeface="Arial" panose="020B0604020202020204" pitchFamily="34" charset="0"/>
              </a:rPr>
              <a:t> if they have enough space around them</a:t>
            </a:r>
            <a:r>
              <a:rPr lang="en-GB" sz="1400" dirty="0">
                <a:latin typeface="Arial" panose="020B0604020202020204" pitchFamily="34" charset="0"/>
                <a:cs typeface="Arial" panose="020B0604020202020204" pitchFamily="34" charset="0"/>
              </a:rPr>
              <a:t> or if they’ve grown up together. Explain</a:t>
            </a:r>
            <a:r>
              <a:rPr lang="en-GB" sz="1400" baseline="0" dirty="0">
                <a:latin typeface="Arial" panose="020B0604020202020204" pitchFamily="34" charset="0"/>
                <a:cs typeface="Arial" panose="020B0604020202020204" pitchFamily="34" charset="0"/>
              </a:rPr>
              <a:t> that cats rub their faces on furniture and on people to leave their scent – explain that by rubbing their faces on you, they’re telling other cats that you belong to them!</a:t>
            </a:r>
          </a:p>
          <a:p>
            <a:pPr marL="171450" indent="-171450">
              <a:buFont typeface="Arial" panose="020B0604020202020204" pitchFamily="34" charset="0"/>
              <a:buChar char="•"/>
            </a:pPr>
            <a:r>
              <a:rPr lang="en-GB" sz="1400" b="1" baseline="0" dirty="0">
                <a:latin typeface="Arial" panose="020B0604020202020204" pitchFamily="34" charset="0"/>
                <a:cs typeface="Arial" panose="020B0604020202020204" pitchFamily="34" charset="0"/>
              </a:rPr>
              <a:t>Climb/Hide</a:t>
            </a:r>
            <a:r>
              <a:rPr lang="en-GB" sz="1400" baseline="0" dirty="0">
                <a:latin typeface="Arial" panose="020B0604020202020204" pitchFamily="34" charset="0"/>
                <a:cs typeface="Arial" panose="020B0604020202020204" pitchFamily="34" charset="0"/>
              </a:rPr>
              <a:t> – cats are great at climbing. They’re very agile creatures with great balancing skills. Explain that</a:t>
            </a:r>
            <a:r>
              <a:rPr lang="en-GB" sz="1400" dirty="0">
                <a:latin typeface="Arial" panose="020B0604020202020204" pitchFamily="34" charset="0"/>
                <a:cs typeface="Arial" panose="020B0604020202020204" pitchFamily="34" charset="0"/>
              </a:rPr>
              <a:t> cats climb so they can stay safe and see what’s going</a:t>
            </a:r>
            <a:r>
              <a:rPr lang="en-GB" sz="1400" baseline="0" dirty="0">
                <a:latin typeface="Arial" panose="020B0604020202020204" pitchFamily="34" charset="0"/>
                <a:cs typeface="Arial" panose="020B0604020202020204" pitchFamily="34" charset="0"/>
              </a:rPr>
              <a:t> on from above </a:t>
            </a:r>
            <a:r>
              <a:rPr lang="en-GB" sz="1400" dirty="0">
                <a:latin typeface="Arial" panose="020B0604020202020204" pitchFamily="34" charset="0"/>
                <a:cs typeface="Arial" panose="020B0604020202020204" pitchFamily="34" charset="0"/>
              </a:rPr>
              <a:t>and that if they’re scared they’ll hide.</a:t>
            </a:r>
            <a:endParaRPr lang="en-GB" sz="140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400" b="1" baseline="0" dirty="0">
                <a:latin typeface="Arial" panose="020B0604020202020204" pitchFamily="34" charset="0"/>
                <a:cs typeface="Arial" panose="020B0604020202020204" pitchFamily="34" charset="0"/>
              </a:rPr>
              <a:t>Eat/Drink – </a:t>
            </a:r>
            <a:r>
              <a:rPr lang="en-GB" sz="1400" dirty="0">
                <a:latin typeface="Arial" panose="020B0604020202020204" pitchFamily="34" charset="0"/>
                <a:cs typeface="Arial" panose="020B0604020202020204" pitchFamily="34" charset="0"/>
              </a:rPr>
              <a:t>A</a:t>
            </a:r>
            <a:r>
              <a:rPr lang="en-GB" sz="1400" b="0" baseline="0" dirty="0">
                <a:latin typeface="Arial" panose="020B0604020202020204" pitchFamily="34" charset="0"/>
                <a:cs typeface="Arial" panose="020B0604020202020204" pitchFamily="34" charset="0"/>
              </a:rPr>
              <a:t>ll living things need water to survive</a:t>
            </a:r>
            <a:r>
              <a:rPr lang="en-GB" sz="1400" b="0" dirty="0">
                <a:latin typeface="Arial" panose="020B0604020202020204" pitchFamily="34" charset="0"/>
                <a:cs typeface="Arial" panose="020B0604020202020204" pitchFamily="34" charset="0"/>
              </a:rPr>
              <a:t> and must have fresh water at all times.</a:t>
            </a:r>
            <a:r>
              <a:rPr lang="en-GB" sz="1400" b="0" baseline="0" dirty="0">
                <a:latin typeface="Arial" panose="020B0604020202020204" pitchFamily="34" charset="0"/>
                <a:cs typeface="Arial" panose="020B0604020202020204" pitchFamily="34" charset="0"/>
              </a:rPr>
              <a:t> Explain that cats often prefer to drink from running water or from pools. This means they prefer to drink from wide and flat bowls or fountains. Explain that cats have to eat meat to survive and can’t be vegetarian. Also explain that some cats still have wild behaviour and hunt. Explain that this is natural behaviour for a cat.</a:t>
            </a:r>
          </a:p>
          <a:p>
            <a:pPr marL="171450" indent="-171450">
              <a:buFont typeface="Arial" panose="020B0604020202020204" pitchFamily="34" charset="0"/>
              <a:buChar char="•"/>
            </a:pPr>
            <a:r>
              <a:rPr lang="en-GB" sz="1400" b="1" baseline="0" dirty="0">
                <a:latin typeface="Arial" panose="020B0604020202020204" pitchFamily="34" charset="0"/>
                <a:cs typeface="Arial" panose="020B0604020202020204" pitchFamily="34" charset="0"/>
              </a:rPr>
              <a:t>Sleep – </a:t>
            </a:r>
            <a:r>
              <a:rPr lang="en-GB" sz="1400" dirty="0">
                <a:latin typeface="Arial" panose="020B0604020202020204" pitchFamily="34" charset="0"/>
                <a:cs typeface="Arial" panose="020B0604020202020204" pitchFamily="34" charset="0"/>
              </a:rPr>
              <a:t> Explain that cats sleep a lot – for almost two thirds of their lives! They can spend up to 16 hours every day asleep. In the mammal</a:t>
            </a:r>
            <a:r>
              <a:rPr lang="en-GB" sz="1400" baseline="0" dirty="0">
                <a:latin typeface="Arial" panose="020B0604020202020204" pitchFamily="34" charset="0"/>
                <a:cs typeface="Arial" panose="020B0604020202020204" pitchFamily="34" charset="0"/>
              </a:rPr>
              <a:t> world, o</a:t>
            </a:r>
            <a:r>
              <a:rPr lang="en-GB" sz="1400" dirty="0">
                <a:latin typeface="Arial" panose="020B0604020202020204" pitchFamily="34" charset="0"/>
                <a:cs typeface="Arial" panose="020B0604020202020204" pitchFamily="34" charset="0"/>
              </a:rPr>
              <a:t>nly sloths and bats sleep for longer</a:t>
            </a:r>
            <a:r>
              <a:rPr lang="en-GB" sz="1400" baseline="0" dirty="0">
                <a:latin typeface="Arial" panose="020B0604020202020204" pitchFamily="34" charset="0"/>
                <a:cs typeface="Arial" panose="020B0604020202020204" pitchFamily="34" charset="0"/>
              </a:rPr>
              <a:t> than cats. Cats actually do have ‘catnaps’ and sleep for short periods of time very frequently. They tend to be awake early morning and when it’s going dark – the best time for hunting.</a:t>
            </a:r>
            <a:endParaRPr lang="en-GB" sz="1400" b="1"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400" b="1" baseline="0" dirty="0">
                <a:latin typeface="Arial" panose="020B0604020202020204" pitchFamily="34" charset="0"/>
                <a:cs typeface="Arial" panose="020B0604020202020204" pitchFamily="34" charset="0"/>
              </a:rPr>
              <a:t>Hunt/Play – </a:t>
            </a:r>
            <a:r>
              <a:rPr lang="en-GB" sz="1400" b="0" baseline="0" dirty="0">
                <a:latin typeface="Arial" panose="020B0604020202020204" pitchFamily="34" charset="0"/>
                <a:cs typeface="Arial" panose="020B0604020202020204" pitchFamily="34" charset="0"/>
              </a:rPr>
              <a:t>Cats </a:t>
            </a:r>
            <a:r>
              <a:rPr lang="en-GB" sz="1400" dirty="0">
                <a:latin typeface="Arial" panose="020B0604020202020204" pitchFamily="34" charset="0"/>
                <a:cs typeface="Arial" panose="020B0604020202020204" pitchFamily="34" charset="0"/>
              </a:rPr>
              <a:t>like to hunt and play at hunting.</a:t>
            </a:r>
            <a:r>
              <a:rPr lang="en-GB" sz="1400" b="0" baseline="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T</a:t>
            </a:r>
            <a:r>
              <a:rPr lang="en-GB" sz="1400" b="0" baseline="0" dirty="0">
                <a:latin typeface="Arial" panose="020B0604020202020204" pitchFamily="34" charset="0"/>
                <a:cs typeface="Arial" panose="020B0604020202020204" pitchFamily="34" charset="0"/>
              </a:rPr>
              <a:t>hey’ll try to stay hidden for as long as possible and sneak up on their prey or their toys – they’ll move very slowly so that they </a:t>
            </a:r>
            <a:r>
              <a:rPr lang="en-GB" sz="1400" dirty="0">
                <a:latin typeface="Arial" panose="020B0604020202020204" pitchFamily="34" charset="0"/>
                <a:cs typeface="Arial" panose="020B0604020202020204" pitchFamily="34" charset="0"/>
              </a:rPr>
              <a:t>won’t be seen</a:t>
            </a:r>
            <a:r>
              <a:rPr lang="en-GB" sz="1400" b="0" baseline="0" dirty="0">
                <a:latin typeface="Arial" panose="020B0604020202020204" pitchFamily="34" charset="0"/>
                <a:cs typeface="Arial" panose="020B0604020202020204" pitchFamily="34" charset="0"/>
              </a:rPr>
              <a:t> and when they get close enough they’ll sprint  as fast as they can to catch their prey. </a:t>
            </a:r>
          </a:p>
          <a:p>
            <a:pPr marL="171450" indent="-171450">
              <a:buFont typeface="Arial" panose="020B0604020202020204" pitchFamily="34" charset="0"/>
              <a:buChar char="•"/>
            </a:pPr>
            <a:r>
              <a:rPr lang="en-GB" sz="1400" b="1" dirty="0">
                <a:latin typeface="Arial" panose="020B0604020202020204" pitchFamily="34" charset="0"/>
                <a:cs typeface="Arial" panose="020B0604020202020204" pitchFamily="34" charset="0"/>
              </a:rPr>
              <a:t>Groom</a:t>
            </a:r>
            <a:r>
              <a:rPr lang="en-GB" sz="1400" dirty="0">
                <a:latin typeface="Arial" panose="020B0604020202020204" pitchFamily="34" charset="0"/>
                <a:cs typeface="Arial" panose="020B0604020202020204" pitchFamily="34" charset="0"/>
              </a:rPr>
              <a:t>– Cats love to be clean and spend a lot of time grooming themselves – their tongues have lots of hairs on them that act like little combs</a:t>
            </a:r>
            <a:r>
              <a:rPr lang="en-GB" sz="1400" b="0" baseline="0" dirty="0">
                <a:latin typeface="Arial" panose="020B0604020202020204" pitchFamily="34" charset="0"/>
                <a:cs typeface="Arial" panose="020B0604020202020204" pitchFamily="34" charset="0"/>
              </a:rPr>
              <a:t>. Ask if anyone has been licked by a cat and talk about how their tongues are rough</a:t>
            </a:r>
            <a:r>
              <a:rPr lang="en-GB" sz="1400" b="0" dirty="0">
                <a:latin typeface="Arial" panose="020B0604020202020204" pitchFamily="34" charset="0"/>
                <a:cs typeface="Arial" panose="020B0604020202020204" pitchFamily="34" charset="0"/>
              </a:rPr>
              <a:t> like sandpaper.</a:t>
            </a:r>
          </a:p>
          <a:p>
            <a:pPr marL="171450" indent="-171450">
              <a:buFont typeface="Arial" panose="020B0604020202020204" pitchFamily="34" charset="0"/>
              <a:buChar char="•"/>
            </a:pPr>
            <a:endParaRPr lang="en-GB" sz="1400" b="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400" b="0" baseline="0" dirty="0">
                <a:latin typeface="Arial" panose="020B0604020202020204" pitchFamily="34" charset="0"/>
                <a:cs typeface="Arial" panose="020B0604020202020204" pitchFamily="34" charset="0"/>
              </a:rPr>
              <a:t>Ask if they’d like to see some cats in action and introduce the video.</a:t>
            </a:r>
          </a:p>
          <a:p>
            <a:pPr marL="0" indent="0">
              <a:buFont typeface="Arial" panose="020B0604020202020204" pitchFamily="34" charset="0"/>
              <a:buNone/>
            </a:pPr>
            <a:endParaRPr lang="en-GB" sz="1400" b="0"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400" b="1" u="sng" baseline="0" dirty="0">
                <a:latin typeface="Arial" panose="020B0604020202020204" pitchFamily="34" charset="0"/>
                <a:cs typeface="Arial" panose="020B0604020202020204" pitchFamily="34" charset="0"/>
              </a:rPr>
              <a:t>Here is a video of some  cats showing some cat behaviours</a:t>
            </a:r>
          </a:p>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7</a:t>
            </a:fld>
            <a:endParaRPr lang="en-GB"/>
          </a:p>
        </p:txBody>
      </p:sp>
    </p:spTree>
    <p:extLst>
      <p:ext uri="{BB962C8B-B14F-4D97-AF65-F5344CB8AC3E}">
        <p14:creationId xmlns:p14="http://schemas.microsoft.com/office/powerpoint/2010/main" val="890358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GB" sz="1200" baseline="0" dirty="0"/>
              <a:t>Ask children if they can guess what things they’d need to provide a cat with to keep it happy. </a:t>
            </a:r>
          </a:p>
          <a:p>
            <a:pPr>
              <a:buFont typeface="Arial" pitchFamily="34" charset="0"/>
              <a:buNone/>
            </a:pPr>
            <a:r>
              <a:rPr lang="en-GB" sz="1200" baseline="0" dirty="0"/>
              <a:t>Show each picture and ask group to discuss why they need it:</a:t>
            </a:r>
          </a:p>
          <a:p>
            <a:pPr>
              <a:buFont typeface="Arial" pitchFamily="34" charset="0"/>
              <a:buNone/>
            </a:pPr>
            <a:r>
              <a:rPr lang="en-GB" sz="1200" baseline="0" dirty="0"/>
              <a:t>Scratch post – display natural scratching/scent marking/climbing behaviours – up high away from dangers</a:t>
            </a:r>
          </a:p>
          <a:p>
            <a:pPr>
              <a:buFont typeface="Arial" pitchFamily="34" charset="0"/>
              <a:buNone/>
            </a:pPr>
            <a:r>
              <a:rPr lang="en-GB" sz="1200" baseline="0" dirty="0"/>
              <a:t>Water fountain for fresh water or wide brimmed bowl – away from food and litter tray</a:t>
            </a:r>
          </a:p>
          <a:p>
            <a:pPr>
              <a:buFont typeface="Arial" pitchFamily="34" charset="0"/>
              <a:buNone/>
            </a:pPr>
            <a:r>
              <a:rPr lang="en-GB" sz="1200" baseline="0" dirty="0"/>
              <a:t>Food – complete balanced diet, either wet/dry or both.</a:t>
            </a:r>
          </a:p>
          <a:p>
            <a:pPr>
              <a:buFont typeface="Arial" pitchFamily="34" charset="0"/>
              <a:buNone/>
            </a:pPr>
            <a:r>
              <a:rPr lang="en-GB" sz="1200" baseline="0" dirty="0"/>
              <a:t>Litter tray – at least one per cat in household in different areas of house and away from food and water bowls.</a:t>
            </a:r>
          </a:p>
          <a:p>
            <a:pPr>
              <a:buFont typeface="Arial" pitchFamily="34" charset="0"/>
              <a:buNone/>
            </a:pPr>
            <a:r>
              <a:rPr lang="en-GB" sz="1200" baseline="0" dirty="0"/>
              <a:t>Toys – practice stalking/hunting behaviours</a:t>
            </a:r>
          </a:p>
          <a:p>
            <a:pPr>
              <a:buFont typeface="Arial" pitchFamily="34" charset="0"/>
              <a:buNone/>
            </a:pPr>
            <a:r>
              <a:rPr lang="en-GB" sz="1200" baseline="0" dirty="0"/>
              <a:t>Companionship – people rather than lots of cats</a:t>
            </a:r>
          </a:p>
          <a:p>
            <a:pPr>
              <a:buFont typeface="Arial" pitchFamily="34" charset="0"/>
              <a:buNone/>
            </a:pPr>
            <a:r>
              <a:rPr lang="en-GB" sz="1200" dirty="0"/>
              <a:t>Discuss the dangers of feeding cats milk</a:t>
            </a:r>
            <a:endParaRPr lang="en-GB" sz="1200" baseline="0" dirty="0"/>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8</a:t>
            </a:fld>
            <a:endParaRPr lang="en-GB" dirty="0"/>
          </a:p>
        </p:txBody>
      </p:sp>
    </p:spTree>
    <p:extLst>
      <p:ext uri="{BB962C8B-B14F-4D97-AF65-F5344CB8AC3E}">
        <p14:creationId xmlns:p14="http://schemas.microsoft.com/office/powerpoint/2010/main" val="99048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group what they think</a:t>
            </a:r>
            <a:r>
              <a:rPr lang="en-GB" baseline="0" dirty="0"/>
              <a:t> </a:t>
            </a:r>
            <a:r>
              <a:rPr lang="en-GB" dirty="0"/>
              <a:t>pet rabbits need</a:t>
            </a:r>
            <a:endParaRPr lang="en-GB" baseline="0" dirty="0"/>
          </a:p>
          <a:p>
            <a:pPr marL="171450" indent="-171450">
              <a:buFont typeface="Arial" panose="020B0604020202020204" pitchFamily="34" charset="0"/>
              <a:buChar char="•"/>
            </a:pPr>
            <a:r>
              <a:rPr lang="en-GB" baseline="0" dirty="0"/>
              <a:t>Big hutch with plenty of room to run around – reflect on the video at just how much space a rabbit needs – a hutch alone is not enough – they are not ‘easy’ pets to care for as people think. You could get one of them to do 3 big hops and stand as tall as possible to show how much space they need.</a:t>
            </a:r>
          </a:p>
          <a:p>
            <a:pPr marL="171450" indent="-171450">
              <a:buFont typeface="Arial" panose="020B0604020202020204" pitchFamily="34" charset="0"/>
              <a:buChar char="•"/>
            </a:pPr>
            <a:r>
              <a:rPr lang="en-GB" baseline="0" dirty="0"/>
              <a:t>Food – pellets are better than muesli as they contain all nutrients, lots of hay &amp; grass, small amount of greens, &amp; unlimited water.</a:t>
            </a:r>
          </a:p>
          <a:p>
            <a:pPr marL="171450" indent="-171450">
              <a:buFont typeface="Arial" panose="020B0604020202020204" pitchFamily="34" charset="0"/>
              <a:buChar char="•"/>
            </a:pPr>
            <a:r>
              <a:rPr lang="en-GB" baseline="0" dirty="0"/>
              <a:t>Hay – explain importance of right amount of hay in their diet for their tummies and their teeth.</a:t>
            </a:r>
          </a:p>
          <a:p>
            <a:pPr marL="171450" indent="-171450">
              <a:buFont typeface="Arial" panose="020B0604020202020204" pitchFamily="34" charset="0"/>
              <a:buChar char="•"/>
            </a:pPr>
            <a:r>
              <a:rPr lang="en-GB" baseline="0" dirty="0"/>
              <a:t>Toys to play with and tunnel etc. to run through and hide in.</a:t>
            </a:r>
          </a:p>
          <a:p>
            <a:pPr marL="171450" indent="-171450">
              <a:buFont typeface="Arial" panose="020B0604020202020204" pitchFamily="34" charset="0"/>
              <a:buChar char="•"/>
            </a:pPr>
            <a:r>
              <a:rPr lang="en-GB" baseline="0" dirty="0"/>
              <a:t>Friends – rabbits hate being alone – remember how they live in the wild – in groups – they look out for each other – a lone bunny will be a very worried</a:t>
            </a:r>
            <a:r>
              <a:rPr lang="en-GB" dirty="0"/>
              <a:t> and</a:t>
            </a:r>
            <a:r>
              <a:rPr lang="en-GB" baseline="0" dirty="0"/>
              <a:t> lonely bunny!</a:t>
            </a:r>
          </a:p>
          <a:p>
            <a:pPr marL="171450" indent="-171450">
              <a:buFont typeface="Arial" panose="020B0604020202020204" pitchFamily="34" charset="0"/>
              <a:buChar char="•"/>
            </a:pPr>
            <a:r>
              <a:rPr lang="en-GB" dirty="0"/>
              <a:t>Discuss carrots and how calorific they are for rabbits</a:t>
            </a:r>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9</a:t>
            </a:fld>
            <a:endParaRPr lang="en-GB" dirty="0"/>
          </a:p>
        </p:txBody>
      </p:sp>
    </p:spTree>
    <p:extLst>
      <p:ext uri="{BB962C8B-B14F-4D97-AF65-F5344CB8AC3E}">
        <p14:creationId xmlns:p14="http://schemas.microsoft.com/office/powerpoint/2010/main" val="272897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a:t>
            </a:r>
          </a:p>
          <a:p>
            <a:endParaRPr lang="en-GB" dirty="0"/>
          </a:p>
          <a:p>
            <a:r>
              <a:rPr lang="en-GB" dirty="0"/>
              <a:t>Based on what we’ve just learnt</a:t>
            </a:r>
            <a:r>
              <a:rPr lang="en-GB" baseline="0" dirty="0"/>
              <a:t> about rabbits, what is this rabbit missing in terms</a:t>
            </a:r>
          </a:p>
          <a:p>
            <a:r>
              <a:rPr lang="en-GB" baseline="0" dirty="0"/>
              <a:t>of his five welfare needs being met?</a:t>
            </a:r>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10</a:t>
            </a:fld>
            <a:endParaRPr lang="en-GB" dirty="0"/>
          </a:p>
        </p:txBody>
      </p:sp>
    </p:spTree>
    <p:extLst>
      <p:ext uri="{BB962C8B-B14F-4D97-AF65-F5344CB8AC3E}">
        <p14:creationId xmlns:p14="http://schemas.microsoft.com/office/powerpoint/2010/main" val="35487751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5.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55.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6.xml"/><Relationship Id="rId7"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2.xml"/><Relationship Id="rId7"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8.xml"/><Relationship Id="rId7"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tags" Target="../tags/tag34.xml"/><Relationship Id="rId7" Type="http://schemas.openxmlformats.org/officeDocument/2006/relationships/tags" Target="../tags/tag3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10" Type="http://schemas.openxmlformats.org/officeDocument/2006/relationships/image" Target="../media/image2.png"/><Relationship Id="rId4" Type="http://schemas.openxmlformats.org/officeDocument/2006/relationships/tags" Target="../tags/tag35.xml"/><Relationship Id="rId9"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48.xml"/><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image" Target="../media/image2.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image" Target="../media/image1.png"/><Relationship Id="rId5" Type="http://schemas.openxmlformats.org/officeDocument/2006/relationships/tags" Target="../tags/tag45.xml"/><Relationship Id="rId10" Type="http://schemas.openxmlformats.org/officeDocument/2006/relationships/image" Target="../media/image3.png"/><Relationship Id="rId4" Type="http://schemas.openxmlformats.org/officeDocument/2006/relationships/tags" Target="../tags/tag44.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1st choice">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sp>
        <p:nvSpPr>
          <p:cNvPr id="11" name="object 5"/>
          <p:cNvSpPr>
            <a:spLocks noGrp="1" noSelect="1" noRot="1" noMove="1" noResize="1" noEditPoints="1" noAdjustHandles="1" noChangeArrowheads="1" noChangeShapeType="1" noTextEdit="1"/>
          </p:cNvSpPr>
          <p:nvPr userDrawn="1">
            <p:custDataLst>
              <p:tags r:id="rId3"/>
            </p:custDataLst>
          </p:nvPr>
        </p:nvSpPr>
        <p:spPr>
          <a:xfrm>
            <a:off x="5012995" y="6657788"/>
            <a:ext cx="4067506" cy="703767"/>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20" name="object 6"/>
          <p:cNvSpPr>
            <a:spLocks noGrp="1" noSelect="1" noRot="1" noMove="1" noResize="1" noEditPoints="1" noAdjustHandles="1" noChangeArrowheads="1" noChangeShapeType="1" noTextEdit="1"/>
          </p:cNvSpPr>
          <p:nvPr userDrawn="1">
            <p:custDataLst>
              <p:tags r:id="rId4"/>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0"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baseline="0"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12"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_green">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5" cstate="print"/>
            <a:stretch>
              <a:fillRect/>
            </a:stretch>
          </a:blipFill>
        </p:spPr>
        <p:txBody>
          <a:bodyPr wrap="square" lIns="0" tIns="0" rIns="0" bIns="0" rtlCol="0"/>
          <a:lstStyle/>
          <a:p>
            <a:endParaRPr dirty="0">
              <a:latin typeface="Arial" pitchFamily="34" charset="0"/>
            </a:endParaRPr>
          </a:p>
        </p:txBody>
      </p:sp>
      <p:sp>
        <p:nvSpPr>
          <p:cNvPr id="26" name="Title 23"/>
          <p:cNvSpPr>
            <a:spLocks noGrp="1"/>
          </p:cNvSpPr>
          <p:nvPr>
            <p:ph type="title" hasCustomPrompt="1"/>
          </p:nvPr>
        </p:nvSpPr>
        <p:spPr>
          <a:xfrm>
            <a:off x="774700" y="4314825"/>
            <a:ext cx="3312000" cy="1368000"/>
          </a:xfrm>
          <a:prstGeom prst="rect">
            <a:avLst/>
          </a:prstGeom>
        </p:spPr>
        <p:txBody>
          <a:bodyPr lIns="90000" tIns="46800" rIns="90000" bIns="46800">
            <a:normAutofit/>
          </a:bodyPr>
          <a:lstStyle>
            <a:lvl1pPr marL="12700" marR="5080" indent="-12700">
              <a:lnSpc>
                <a:spcPts val="3200"/>
              </a:lnSpc>
              <a:defRPr lang="en-GB" sz="2800" b="1" spc="-30" baseline="0" dirty="0">
                <a:solidFill>
                  <a:srgbClr val="008988"/>
                </a:solidFill>
                <a:latin typeface="Arial"/>
                <a:ea typeface="+mn-ea"/>
                <a:cs typeface="Arial"/>
              </a:defRPr>
            </a:lvl1pPr>
          </a:lstStyle>
          <a:p>
            <a:r>
              <a:rPr lang="en-GB" dirty="0"/>
              <a:t>Section divider, </a:t>
            </a:r>
            <a:br>
              <a:rPr lang="en-GB" dirty="0"/>
            </a:br>
            <a:r>
              <a:rPr lang="en-GB" dirty="0"/>
              <a:t>if required</a:t>
            </a:r>
          </a:p>
        </p:txBody>
      </p:sp>
      <p:sp>
        <p:nvSpPr>
          <p:cNvPr id="13" name="Text Placeholder 12"/>
          <p:cNvSpPr>
            <a:spLocks noGrp="1"/>
          </p:cNvSpPr>
          <p:nvPr>
            <p:ph type="body" sz="quarter" idx="12" hasCustomPrompt="1"/>
          </p:nvPr>
        </p:nvSpPr>
        <p:spPr>
          <a:xfrm>
            <a:off x="774699" y="5686425"/>
            <a:ext cx="3311525" cy="762000"/>
          </a:xfrm>
        </p:spPr>
        <p:txBody>
          <a:bodyPr>
            <a:noAutofit/>
          </a:bodyPr>
          <a:lstStyle>
            <a:lvl1pPr>
              <a:defRPr sz="1400" baseline="0">
                <a:solidFill>
                  <a:srgbClr val="6BB4B5"/>
                </a:solidFill>
              </a:defRPr>
            </a:lvl1pPr>
          </a:lstStyle>
          <a:p>
            <a:pPr lvl="0"/>
            <a:r>
              <a:rPr lang="en-US" dirty="0"/>
              <a:t>Date or name etc here</a:t>
            </a:r>
            <a:endParaRPr lang="en-GB" dirty="0"/>
          </a:p>
        </p:txBody>
      </p:sp>
      <p:sp>
        <p:nvSpPr>
          <p:cNvPr id="7" name="object 5"/>
          <p:cNvSpPr>
            <a:spLocks noGrp="1" noSelect="1" noRot="1" noMove="1" noResize="1" noEditPoints="1" noAdjustHandles="1" noChangeArrowheads="1" noChangeShapeType="1" noTextEdit="1"/>
          </p:cNvSpPr>
          <p:nvPr userDrawn="1">
            <p:custDataLst>
              <p:tags r:id="rId3"/>
            </p:custDataLst>
          </p:nvPr>
        </p:nvSpPr>
        <p:spPr>
          <a:xfrm>
            <a:off x="5012995" y="6666614"/>
            <a:ext cx="4067506" cy="696211"/>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243840" y="-257175"/>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4" name="object 3"/>
          <p:cNvSpPr/>
          <p:nvPr userDrawn="1"/>
        </p:nvSpPr>
        <p:spPr>
          <a:xfrm>
            <a:off x="1212126" y="0"/>
            <a:ext cx="5658574" cy="276226"/>
          </a:xfrm>
          <a:custGeom>
            <a:avLst/>
            <a:gdLst/>
            <a:ahLst/>
            <a:cxnLst/>
            <a:rect l="l" t="t" r="r" b="b"/>
            <a:pathLst>
              <a:path w="4559935" h="288290">
                <a:moveTo>
                  <a:pt x="0" y="287997"/>
                </a:moveTo>
                <a:lnTo>
                  <a:pt x="4559731" y="287997"/>
                </a:lnTo>
                <a:lnTo>
                  <a:pt x="4559731" y="0"/>
                </a:lnTo>
                <a:lnTo>
                  <a:pt x="0" y="0"/>
                </a:lnTo>
                <a:lnTo>
                  <a:pt x="0" y="287997"/>
                </a:lnTo>
                <a:close/>
              </a:path>
            </a:pathLst>
          </a:custGeom>
          <a:solidFill>
            <a:srgbClr val="FFFFFF"/>
          </a:solidFill>
        </p:spPr>
        <p:txBody>
          <a:bodyPr wrap="square" lIns="0" tIns="0" rIns="0" bIns="0" rtlCol="0"/>
          <a:lstStyle/>
          <a:p>
            <a:endParaRPr dirty="0">
              <a:latin typeface="Arial" pitchFamily="34" charset="0"/>
            </a:endParaRPr>
          </a:p>
        </p:txBody>
      </p:sp>
      <p:sp>
        <p:nvSpPr>
          <p:cNvPr id="5" name="object 4"/>
          <p:cNvSpPr>
            <a:spLocks noGrp="1" noSelect="1" noRot="1" noMove="1" noResize="1" noEditPoints="1" noAdjustHandles="1" noChangeArrowheads="1" noChangeShapeType="1" noTextEdit="1"/>
          </p:cNvSpPr>
          <p:nvPr userDrawn="1">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3"/>
            </p:custDataLst>
          </p:nvPr>
        </p:nvSpPr>
        <p:spPr>
          <a:xfrm>
            <a:off x="774700" y="1190625"/>
            <a:ext cx="5212586" cy="3416300"/>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pic>
        <p:nvPicPr>
          <p:cNvPr id="2" name="Picture 1"/>
          <p:cNvPicPr>
            <a:picLocks noGrp="1" noSelect="1" noRot="1" noMove="1" noResize="1" noEditPoints="1" noAdjustHandles="1" noChangeArrowheads="1" noChangeShapeType="1"/>
          </p:cNvPicPr>
          <p:nvPr userDrawn="1">
            <p:custDataLst>
              <p:tags r:id="rId4"/>
            </p:custDataLst>
          </p:nvPr>
        </p:nvPicPr>
        <p:blipFill>
          <a:blip r:embed="rId7">
            <a:extLst>
              <a:ext uri="{28A0092B-C50C-407E-A947-70E740481C1C}">
                <a14:useLocalDpi xmlns:a14="http://schemas.microsoft.com/office/drawing/2010/main" val="0"/>
              </a:ext>
            </a:extLst>
          </a:blip>
          <a:stretch>
            <a:fillRect/>
          </a:stretch>
        </p:blipFill>
        <p:spPr>
          <a:xfrm>
            <a:off x="165099" y="6760209"/>
            <a:ext cx="1947477" cy="602616"/>
          </a:xfrm>
          <a:prstGeom prst="rect">
            <a:avLst/>
          </a:prstGeom>
        </p:spPr>
      </p:pic>
      <p:sp>
        <p:nvSpPr>
          <p:cNvPr id="7" name="object 7"/>
          <p:cNvSpPr txBox="1"/>
          <p:nvPr userDrawn="1"/>
        </p:nvSpPr>
        <p:spPr>
          <a:xfrm>
            <a:off x="7367300" y="3904083"/>
            <a:ext cx="2399000" cy="1617430"/>
          </a:xfrm>
          <a:prstGeom prst="rect">
            <a:avLst/>
          </a:prstGeom>
        </p:spPr>
        <p:txBody>
          <a:bodyPr vert="horz" wrap="square" lIns="0" tIns="0" rIns="0" bIns="0" rtlCol="0">
            <a:spAutoFit/>
          </a:bodyPr>
          <a:lstStyle/>
          <a:p>
            <a:pPr marL="12700" marR="244475">
              <a:lnSpc>
                <a:spcPct val="107200"/>
              </a:lnSpc>
            </a:pPr>
            <a:r>
              <a:rPr sz="1400" b="1" spc="-30" dirty="0">
                <a:solidFill>
                  <a:srgbClr val="008988"/>
                </a:solidFill>
                <a:latin typeface="Arial"/>
                <a:cs typeface="Arial"/>
              </a:rPr>
              <a:t>Hea</a:t>
            </a:r>
            <a:r>
              <a:rPr sz="1400" b="1" dirty="0">
                <a:solidFill>
                  <a:srgbClr val="008988"/>
                </a:solidFill>
                <a:latin typeface="Arial"/>
                <a:cs typeface="Arial"/>
              </a:rPr>
              <a:t>d</a:t>
            </a:r>
            <a:r>
              <a:rPr sz="1400" b="1" spc="-60" dirty="0">
                <a:solidFill>
                  <a:srgbClr val="008988"/>
                </a:solidFill>
                <a:latin typeface="Arial"/>
                <a:cs typeface="Arial"/>
              </a:rPr>
              <a:t> </a:t>
            </a:r>
            <a:r>
              <a:rPr sz="1400" b="1" spc="-30" dirty="0">
                <a:solidFill>
                  <a:srgbClr val="008988"/>
                </a:solidFill>
                <a:latin typeface="Arial"/>
                <a:cs typeface="Arial"/>
              </a:rPr>
              <a:t>Office: </a:t>
            </a:r>
            <a:r>
              <a:rPr lang="en-GB" sz="1400" b="1" spc="-30" dirty="0">
                <a:solidFill>
                  <a:srgbClr val="009A97"/>
                </a:solidFill>
                <a:latin typeface="Arial"/>
                <a:cs typeface="Arial"/>
              </a:rPr>
              <a:t/>
            </a:r>
            <a:br>
              <a:rPr lang="en-GB" sz="1400" b="1" spc="-30" dirty="0">
                <a:solidFill>
                  <a:srgbClr val="009A97"/>
                </a:solidFill>
                <a:latin typeface="Arial"/>
                <a:cs typeface="Arial"/>
              </a:rPr>
            </a:br>
            <a:r>
              <a:rPr sz="1400" spc="-30" dirty="0" err="1">
                <a:solidFill>
                  <a:srgbClr val="6BB4B5"/>
                </a:solidFill>
                <a:latin typeface="Arial"/>
                <a:cs typeface="Arial"/>
              </a:rPr>
              <a:t>Whitechape</a:t>
            </a:r>
            <a:r>
              <a:rPr sz="1400" dirty="0" err="1">
                <a:solidFill>
                  <a:srgbClr val="6BB4B5"/>
                </a:solidFill>
                <a:latin typeface="Arial"/>
                <a:cs typeface="Arial"/>
              </a:rPr>
              <a:t>l</a:t>
            </a:r>
            <a:r>
              <a:rPr sz="1400" spc="-60" dirty="0">
                <a:solidFill>
                  <a:srgbClr val="6BB4B5"/>
                </a:solidFill>
                <a:latin typeface="Arial"/>
                <a:cs typeface="Arial"/>
              </a:rPr>
              <a:t> </a:t>
            </a:r>
            <a:r>
              <a:rPr sz="1400" spc="-80" dirty="0">
                <a:solidFill>
                  <a:srgbClr val="6BB4B5"/>
                </a:solidFill>
                <a:latin typeface="Arial"/>
                <a:cs typeface="Arial"/>
              </a:rPr>
              <a:t>W</a:t>
            </a:r>
            <a:r>
              <a:rPr sz="1400" spc="-30" dirty="0">
                <a:solidFill>
                  <a:srgbClr val="6BB4B5"/>
                </a:solidFill>
                <a:latin typeface="Arial"/>
                <a:cs typeface="Arial"/>
              </a:rPr>
              <a:t>ay </a:t>
            </a:r>
            <a:r>
              <a:rPr lang="en-GB" sz="1400" spc="-30" dirty="0">
                <a:solidFill>
                  <a:srgbClr val="6BB4B5"/>
                </a:solidFill>
                <a:latin typeface="Arial"/>
                <a:cs typeface="Arial"/>
              </a:rPr>
              <a:t/>
            </a:r>
            <a:br>
              <a:rPr lang="en-GB" sz="1400" spc="-30" dirty="0">
                <a:solidFill>
                  <a:srgbClr val="6BB4B5"/>
                </a:solidFill>
                <a:latin typeface="Arial"/>
                <a:cs typeface="Arial"/>
              </a:rPr>
            </a:br>
            <a:r>
              <a:rPr sz="1400" spc="-30" dirty="0" err="1">
                <a:solidFill>
                  <a:srgbClr val="6BB4B5"/>
                </a:solidFill>
                <a:latin typeface="Arial"/>
                <a:cs typeface="Arial"/>
              </a:rPr>
              <a:t>Priorslee</a:t>
            </a:r>
            <a:endParaRPr sz="1400" dirty="0">
              <a:solidFill>
                <a:srgbClr val="6BB4B5"/>
              </a:solidFill>
              <a:latin typeface="Arial"/>
              <a:cs typeface="Arial"/>
            </a:endParaRPr>
          </a:p>
          <a:p>
            <a:pPr marL="12700">
              <a:lnSpc>
                <a:spcPct val="100000"/>
              </a:lnSpc>
              <a:spcBef>
                <a:spcPts val="120"/>
              </a:spcBef>
            </a:pPr>
            <a:r>
              <a:rPr sz="1400" spc="-185" dirty="0">
                <a:solidFill>
                  <a:srgbClr val="6BB4B5"/>
                </a:solidFill>
                <a:latin typeface="Arial"/>
                <a:cs typeface="Arial"/>
              </a:rPr>
              <a:t>T</a:t>
            </a:r>
            <a:r>
              <a:rPr sz="1400" spc="-30" dirty="0">
                <a:solidFill>
                  <a:srgbClr val="6BB4B5"/>
                </a:solidFill>
                <a:latin typeface="Arial"/>
                <a:cs typeface="Arial"/>
              </a:rPr>
              <a:t>elford</a:t>
            </a:r>
            <a:endParaRPr sz="1400" dirty="0">
              <a:solidFill>
                <a:srgbClr val="6BB4B5"/>
              </a:solidFill>
              <a:latin typeface="Arial"/>
              <a:cs typeface="Arial"/>
            </a:endParaRPr>
          </a:p>
          <a:p>
            <a:pPr marL="12700">
              <a:lnSpc>
                <a:spcPct val="100000"/>
              </a:lnSpc>
              <a:spcBef>
                <a:spcPts val="120"/>
              </a:spcBef>
            </a:pPr>
            <a:r>
              <a:rPr sz="1400" spc="-30" dirty="0">
                <a:solidFill>
                  <a:srgbClr val="6BB4B5"/>
                </a:solidFill>
                <a:latin typeface="Arial"/>
                <a:cs typeface="Arial"/>
              </a:rPr>
              <a:t>Shropshir</a:t>
            </a:r>
            <a:r>
              <a:rPr sz="1400" dirty="0">
                <a:solidFill>
                  <a:srgbClr val="6BB4B5"/>
                </a:solidFill>
                <a:latin typeface="Arial"/>
                <a:cs typeface="Arial"/>
              </a:rPr>
              <a:t>e</a:t>
            </a:r>
            <a:r>
              <a:rPr sz="1400" spc="-85" dirty="0">
                <a:solidFill>
                  <a:srgbClr val="6BB4B5"/>
                </a:solidFill>
                <a:latin typeface="Arial"/>
                <a:cs typeface="Arial"/>
              </a:rPr>
              <a:t> </a:t>
            </a:r>
            <a:r>
              <a:rPr sz="1400" spc="-30" dirty="0">
                <a:solidFill>
                  <a:srgbClr val="6BB4B5"/>
                </a:solidFill>
                <a:latin typeface="Arial"/>
                <a:cs typeface="Arial"/>
              </a:rPr>
              <a:t>TF</a:t>
            </a:r>
            <a:r>
              <a:rPr sz="1400" dirty="0">
                <a:solidFill>
                  <a:srgbClr val="6BB4B5"/>
                </a:solidFill>
                <a:latin typeface="Arial"/>
                <a:cs typeface="Arial"/>
              </a:rPr>
              <a:t>2</a:t>
            </a:r>
            <a:r>
              <a:rPr sz="1400" spc="-60" dirty="0">
                <a:solidFill>
                  <a:srgbClr val="6BB4B5"/>
                </a:solidFill>
                <a:latin typeface="Arial"/>
                <a:cs typeface="Arial"/>
              </a:rPr>
              <a:t> </a:t>
            </a:r>
            <a:r>
              <a:rPr sz="1400" spc="-30" dirty="0">
                <a:solidFill>
                  <a:srgbClr val="6BB4B5"/>
                </a:solidFill>
                <a:latin typeface="Arial"/>
                <a:cs typeface="Arial"/>
              </a:rPr>
              <a:t>9PQ</a:t>
            </a:r>
            <a:endParaRPr sz="1400" dirty="0">
              <a:solidFill>
                <a:srgbClr val="6BB4B5"/>
              </a:solidFill>
              <a:latin typeface="Arial"/>
              <a:cs typeface="Arial"/>
            </a:endParaRPr>
          </a:p>
          <a:p>
            <a:pPr>
              <a:lnSpc>
                <a:spcPct val="100000"/>
              </a:lnSpc>
              <a:spcBef>
                <a:spcPts val="22"/>
              </a:spcBef>
            </a:pPr>
            <a:endParaRPr sz="1650" dirty="0">
              <a:solidFill>
                <a:srgbClr val="6BB4B5"/>
              </a:solidFill>
              <a:latin typeface="Arial" pitchFamily="34" charset="0"/>
              <a:cs typeface="Arial" pitchFamily="34" charset="0"/>
            </a:endParaRPr>
          </a:p>
          <a:p>
            <a:pPr marL="12700">
              <a:lnSpc>
                <a:spcPct val="100000"/>
              </a:lnSpc>
              <a:tabLst>
                <a:tab pos="361950" algn="l"/>
              </a:tabLst>
            </a:pPr>
            <a:r>
              <a:rPr sz="1400" spc="-185" dirty="0">
                <a:solidFill>
                  <a:srgbClr val="6BB4B5"/>
                </a:solidFill>
                <a:latin typeface="Arial"/>
                <a:cs typeface="Arial"/>
              </a:rPr>
              <a:t>T</a:t>
            </a:r>
            <a:r>
              <a:rPr sz="1400" dirty="0">
                <a:solidFill>
                  <a:srgbClr val="6BB4B5"/>
                </a:solidFill>
                <a:latin typeface="Arial"/>
                <a:cs typeface="Arial"/>
              </a:rPr>
              <a:t>:</a:t>
            </a:r>
            <a:r>
              <a:rPr sz="1400" spc="-60" dirty="0">
                <a:solidFill>
                  <a:srgbClr val="6BB4B5"/>
                </a:solidFill>
                <a:latin typeface="Arial"/>
                <a:cs typeface="Arial"/>
              </a:rPr>
              <a:t> </a:t>
            </a:r>
            <a:r>
              <a:rPr lang="en-GB" sz="1400" spc="-60" dirty="0">
                <a:solidFill>
                  <a:srgbClr val="6BB4B5"/>
                </a:solidFill>
                <a:latin typeface="Arial"/>
                <a:cs typeface="Arial"/>
              </a:rPr>
              <a:t>	0</a:t>
            </a:r>
            <a:r>
              <a:rPr sz="1400" spc="-130" dirty="0">
                <a:solidFill>
                  <a:srgbClr val="6BB4B5"/>
                </a:solidFill>
                <a:latin typeface="Arial"/>
                <a:cs typeface="Arial"/>
              </a:rPr>
              <a:t>1</a:t>
            </a:r>
            <a:r>
              <a:rPr sz="1400" spc="-30" dirty="0">
                <a:solidFill>
                  <a:srgbClr val="6BB4B5"/>
                </a:solidFill>
                <a:latin typeface="Arial"/>
                <a:cs typeface="Arial"/>
              </a:rPr>
              <a:t>95</a:t>
            </a:r>
            <a:r>
              <a:rPr sz="1400" dirty="0">
                <a:solidFill>
                  <a:srgbClr val="6BB4B5"/>
                </a:solidFill>
                <a:latin typeface="Arial"/>
                <a:cs typeface="Arial"/>
              </a:rPr>
              <a:t>2 </a:t>
            </a:r>
            <a:r>
              <a:rPr sz="1400" spc="-30" dirty="0">
                <a:solidFill>
                  <a:srgbClr val="6BB4B5"/>
                </a:solidFill>
                <a:latin typeface="Arial"/>
                <a:cs typeface="Arial"/>
              </a:rPr>
              <a:t>290</a:t>
            </a:r>
            <a:r>
              <a:rPr lang="en-GB" sz="1400" spc="-30" dirty="0">
                <a:solidFill>
                  <a:srgbClr val="6BB4B5"/>
                </a:solidFill>
                <a:latin typeface="Arial"/>
                <a:cs typeface="Arial"/>
              </a:rPr>
              <a:t> </a:t>
            </a:r>
            <a:r>
              <a:rPr sz="1400" spc="-30" dirty="0">
                <a:solidFill>
                  <a:srgbClr val="6BB4B5"/>
                </a:solidFill>
                <a:latin typeface="Arial"/>
                <a:cs typeface="Arial"/>
              </a:rPr>
              <a:t>999</a:t>
            </a:r>
            <a:endParaRPr sz="1400" dirty="0">
              <a:solidFill>
                <a:srgbClr val="6BB4B5"/>
              </a:solidFill>
              <a:latin typeface="Arial"/>
              <a:cs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3rd choice">
    <p:spTree>
      <p:nvGrpSpPr>
        <p:cNvPr id="1" name=""/>
        <p:cNvGrpSpPr/>
        <p:nvPr/>
      </p:nvGrpSpPr>
      <p:grpSpPr>
        <a:xfrm>
          <a:off x="0" y="0"/>
          <a:ext cx="0" cy="0"/>
          <a:chOff x="0" y="0"/>
          <a:chExt cx="0" cy="0"/>
        </a:xfrm>
      </p:grpSpPr>
      <p:sp>
        <p:nvSpPr>
          <p:cNvPr id="11" name="object 5"/>
          <p:cNvSpPr>
            <a:spLocks noGrp="1" noSelect="1" noRot="1" noMove="1" noResize="1" noEditPoints="1" noAdjustHandles="1" noChangeArrowheads="1" noChangeShapeType="1" noTextEdit="1"/>
          </p:cNvSpPr>
          <p:nvPr userDrawn="1">
            <p:custDataLst>
              <p:tags r:id="rId1"/>
            </p:custDataLst>
          </p:nvPr>
        </p:nvSpPr>
        <p:spPr>
          <a:xfrm>
            <a:off x="5118100" y="6651002"/>
            <a:ext cx="3991306" cy="684530"/>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16" name="object 2"/>
          <p:cNvSpPr>
            <a:spLocks noGrp="1" noSelect="1" noRot="1" noMove="1" noResize="1" noEditPoints="1" noAdjustHandles="1" noChangeArrowheads="1" noChangeShapeType="1" noTextEdit="1"/>
          </p:cNvSpPr>
          <p:nvPr userDrawn="1">
            <p:custDataLst>
              <p:tags r:id="rId2"/>
            </p:custDataLst>
          </p:nvPr>
        </p:nvSpPr>
        <p:spPr>
          <a:xfrm>
            <a:off x="4346714" y="1014069"/>
            <a:ext cx="6093282" cy="5650179"/>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sp>
        <p:nvSpPr>
          <p:cNvPr id="12" name="object 6"/>
          <p:cNvSpPr>
            <a:spLocks noGrp="1" noSelect="1" noRot="1" noMove="1" noResize="1" noEditPoints="1" noAdjustHandles="1" noChangeArrowheads="1" noChangeShapeType="1" noTextEdit="1"/>
          </p:cNvSpPr>
          <p:nvPr userDrawn="1">
            <p:custDataLst>
              <p:tags r:id="rId3"/>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2"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24"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sp>
        <p:nvSpPr>
          <p:cNvPr id="8" name="object 5"/>
          <p:cNvSpPr>
            <a:spLocks noGrp="1" noSelect="1" noRot="1" noMove="1" noResize="1" noEditPoints="1" noAdjustHandles="1" noChangeArrowheads="1" noChangeShapeType="1" noTextEdit="1"/>
          </p:cNvSpPr>
          <p:nvPr userDrawn="1">
            <p:custDataLst>
              <p:tags r:id="rId4"/>
            </p:custDataLst>
          </p:nvPr>
        </p:nvSpPr>
        <p:spPr>
          <a:xfrm>
            <a:off x="5012995" y="6679096"/>
            <a:ext cx="4067506" cy="682459"/>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2nd choice">
    <p:spTree>
      <p:nvGrpSpPr>
        <p:cNvPr id="1" name=""/>
        <p:cNvGrpSpPr/>
        <p:nvPr/>
      </p:nvGrpSpPr>
      <p:grpSpPr>
        <a:xfrm>
          <a:off x="0" y="0"/>
          <a:ext cx="0" cy="0"/>
          <a:chOff x="0" y="0"/>
          <a:chExt cx="0" cy="0"/>
        </a:xfrm>
      </p:grpSpPr>
      <p:sp>
        <p:nvSpPr>
          <p:cNvPr id="15"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16"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spTree>
  </p:cSld>
  <p:clrMapOvr>
    <a:masterClrMapping/>
  </p:clrMapOvr>
  <p:extLst mod="1">
    <p:ext uri="{DCECCB84-F9BA-43D5-87BE-67443E8EF086}">
      <p15:sldGuideLst xmlns:p15="http://schemas.microsoft.com/office/powerpoint/2012/main">
        <p15:guide id="1" orient="horz" pos="420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15" name="Holder 2"/>
          <p:cNvSpPr>
            <a:spLocks noGrp="1"/>
          </p:cNvSpPr>
          <p:nvPr>
            <p:ph type="title"/>
          </p:nvPr>
        </p:nvSpPr>
        <p:spPr>
          <a:xfrm>
            <a:off x="469900" y="1571625"/>
            <a:ext cx="9710800" cy="915035"/>
          </a:xfrm>
          <a:prstGeom prst="rect">
            <a:avLst/>
          </a:prstGeom>
        </p:spPr>
        <p:txBody>
          <a:bodyPr lIns="0" tIns="0" rIns="0" bIns="0"/>
          <a:lstStyle>
            <a:lvl1pPr>
              <a:defRPr sz="2800" b="1" i="0">
                <a:solidFill>
                  <a:srgbClr val="008988"/>
                </a:solidFill>
                <a:latin typeface="Arial"/>
                <a:cs typeface="Arial"/>
              </a:defRPr>
            </a:lvl1pPr>
          </a:lstStyle>
          <a:p>
            <a:r>
              <a:rPr lang="en-US"/>
              <a:t>Click to edit Master title style</a:t>
            </a:r>
            <a:endParaRPr dirty="0"/>
          </a:p>
        </p:txBody>
      </p:sp>
      <p:sp>
        <p:nvSpPr>
          <p:cNvPr id="23" name="Holder 3"/>
          <p:cNvSpPr>
            <a:spLocks noGrp="1"/>
          </p:cNvSpPr>
          <p:nvPr>
            <p:ph type="body" idx="1"/>
          </p:nvPr>
        </p:nvSpPr>
        <p:spPr>
          <a:xfrm>
            <a:off x="438784" y="2714625"/>
            <a:ext cx="9763315" cy="3414672"/>
          </a:xfrm>
          <a:prstGeom prst="rect">
            <a:avLst/>
          </a:prstGeom>
        </p:spPr>
        <p:txBody>
          <a:bodyPr lIns="0" tIns="0" rIns="0" bIns="0">
            <a:noAutofit/>
          </a:bodyPr>
          <a:lstStyle>
            <a:lvl1pPr>
              <a:lnSpc>
                <a:spcPct val="130000"/>
              </a:lnSpc>
              <a:tabLst>
                <a:tab pos="360000" algn="l"/>
                <a:tab pos="720000" algn="l"/>
                <a:tab pos="1080000" algn="l"/>
                <a:tab pos="1440000" algn="l"/>
                <a:tab pos="2160000" algn="l"/>
                <a:tab pos="2880000" algn="l"/>
                <a:tab pos="3600000" algn="l"/>
              </a:tabLst>
              <a:defRPr sz="1800" b="0" i="0">
                <a:solidFill>
                  <a:srgbClr val="008988"/>
                </a:solidFill>
                <a:latin typeface="Arial" pitchFamily="34" charset="0"/>
                <a:cs typeface="Arial" pitchFamily="34" charset="0"/>
              </a:defRPr>
            </a:lvl1pPr>
          </a:lstStyle>
          <a:p>
            <a:pPr lvl="0"/>
            <a:r>
              <a:rPr lang="en-US"/>
              <a:t>Edit Master text styles</a:t>
            </a:r>
          </a:p>
          <a:p>
            <a:pPr lvl="1"/>
            <a:r>
              <a:rPr lang="en-US"/>
              <a:t>Second level</a:t>
            </a:r>
          </a:p>
        </p:txBody>
      </p:sp>
      <p:pic>
        <p:nvPicPr>
          <p:cNvPr id="9" name="Picture 8"/>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6" name="Group 15"/>
          <p:cNvGrpSpPr>
            <a:grpSpLocks noGrp="1" noSelect="1" noRot="1" noMove="1" noResize="1"/>
          </p:cNvGrpSpPr>
          <p:nvPr userDrawn="1">
            <p:custDataLst>
              <p:tags r:id="rId6"/>
            </p:custDataLst>
          </p:nvPr>
        </p:nvGrpSpPr>
        <p:grpSpPr>
          <a:xfrm>
            <a:off x="156364" y="6637396"/>
            <a:ext cx="10287000" cy="58876"/>
            <a:chOff x="165100" y="6646133"/>
            <a:chExt cx="10287000" cy="58876"/>
          </a:xfrm>
        </p:grpSpPr>
        <p:cxnSp>
          <p:nvCxnSpPr>
            <p:cNvPr id="3" name="Straight Connector 2"/>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igh_Title and Content">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15" name="Holder 2"/>
          <p:cNvSpPr>
            <a:spLocks noGrp="1"/>
          </p:cNvSpPr>
          <p:nvPr>
            <p:ph type="title"/>
          </p:nvPr>
        </p:nvSpPr>
        <p:spPr>
          <a:xfrm>
            <a:off x="469900" y="551993"/>
            <a:ext cx="9710800" cy="641787"/>
          </a:xfrm>
          <a:prstGeom prst="rect">
            <a:avLst/>
          </a:prstGeom>
        </p:spPr>
        <p:txBody>
          <a:bodyPr lIns="0" tIns="0" rIns="0" bIns="0" anchor="t"/>
          <a:lstStyle>
            <a:lvl1pPr>
              <a:defRPr sz="2800" b="1" i="0">
                <a:solidFill>
                  <a:srgbClr val="008988"/>
                </a:solidFill>
                <a:latin typeface="Arial"/>
                <a:cs typeface="Arial"/>
              </a:defRPr>
            </a:lvl1pPr>
          </a:lstStyle>
          <a:p>
            <a:r>
              <a:rPr lang="en-US"/>
              <a:t>Click to edit Master title style</a:t>
            </a:r>
            <a:endParaRPr dirty="0"/>
          </a:p>
        </p:txBody>
      </p:sp>
      <p:pic>
        <p:nvPicPr>
          <p:cNvPr id="9" name="Picture 8"/>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6" name="Group 15"/>
          <p:cNvGrpSpPr>
            <a:grpSpLocks noGrp="1" noSelect="1" noRot="1" noMove="1" noResize="1"/>
          </p:cNvGrpSpPr>
          <p:nvPr userDrawn="1">
            <p:custDataLst>
              <p:tags r:id="rId6"/>
            </p:custDataLst>
          </p:nvPr>
        </p:nvGrpSpPr>
        <p:grpSpPr>
          <a:xfrm>
            <a:off x="156364" y="6637396"/>
            <a:ext cx="10287000" cy="58876"/>
            <a:chOff x="165100" y="6646133"/>
            <a:chExt cx="10287000" cy="58876"/>
          </a:xfrm>
        </p:grpSpPr>
        <p:cxnSp>
          <p:nvCxnSpPr>
            <p:cNvPr id="3" name="Straight Connector 2"/>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Text Placeholder 21"/>
          <p:cNvSpPr>
            <a:spLocks noGrp="1"/>
          </p:cNvSpPr>
          <p:nvPr>
            <p:ph idx="1"/>
          </p:nvPr>
        </p:nvSpPr>
        <p:spPr>
          <a:xfrm>
            <a:off x="469900" y="1356332"/>
            <a:ext cx="9710800" cy="5098251"/>
          </a:xfrm>
          <a:prstGeom prst="rect">
            <a:avLst/>
          </a:prstGeom>
        </p:spPr>
        <p:txBody>
          <a:bodyPr vert="horz" lIns="91440" tIns="45720" rIns="91440" bIns="45720" rtlCol="0">
            <a:noAutofit/>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42490123"/>
      </p:ext>
    </p:extLst>
  </p:cSld>
  <p:clrMapOvr>
    <a:masterClrMapping/>
  </p:clrMapOvr>
  <p:extLst mod="1">
    <p:ext uri="{DCECCB84-F9BA-43D5-87BE-67443E8EF086}">
      <p15:sldGuideLst xmlns:p15="http://schemas.microsoft.com/office/powerpoint/2012/main">
        <p15:guide id="1" orient="horz" pos="84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_2 columns">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8" name="Holder 2"/>
          <p:cNvSpPr>
            <a:spLocks noGrp="1"/>
          </p:cNvSpPr>
          <p:nvPr>
            <p:ph type="title"/>
          </p:nvPr>
        </p:nvSpPr>
        <p:spPr>
          <a:xfrm>
            <a:off x="469900" y="1571625"/>
            <a:ext cx="9710800" cy="915035"/>
          </a:xfrm>
          <a:prstGeom prst="rect">
            <a:avLst/>
          </a:prstGeom>
        </p:spPr>
        <p:txBody>
          <a:bodyPr lIns="0" tIns="0" rIns="0" bIns="0"/>
          <a:lstStyle>
            <a:lvl1pPr>
              <a:defRPr sz="2800" b="1" i="0">
                <a:solidFill>
                  <a:srgbClr val="008988"/>
                </a:solidFill>
                <a:latin typeface="Arial"/>
                <a:cs typeface="Arial"/>
              </a:defRPr>
            </a:lvl1pPr>
          </a:lstStyle>
          <a:p>
            <a:r>
              <a:rPr lang="en-US"/>
              <a:t>Click to edit Master title style</a:t>
            </a:r>
            <a:endParaRPr dirty="0"/>
          </a:p>
        </p:txBody>
      </p:sp>
      <p:sp>
        <p:nvSpPr>
          <p:cNvPr id="9" name="Holder 3"/>
          <p:cNvSpPr>
            <a:spLocks noGrp="1"/>
          </p:cNvSpPr>
          <p:nvPr>
            <p:ph type="body" idx="1"/>
          </p:nvPr>
        </p:nvSpPr>
        <p:spPr>
          <a:xfrm>
            <a:off x="491298" y="2714625"/>
            <a:ext cx="4680000" cy="3414672"/>
          </a:xfrm>
          <a:prstGeom prst="rect">
            <a:avLst/>
          </a:prstGeom>
        </p:spPr>
        <p:txBody>
          <a:bodyPr lIns="0" tIns="0" rIns="0" bIns="0">
            <a:noAutofit/>
          </a:bodyPr>
          <a:lstStyle>
            <a:lvl1pPr marL="0">
              <a:lnSpc>
                <a:spcPct val="130000"/>
              </a:lnSpc>
              <a:spcAft>
                <a:spcPts val="1800"/>
              </a:spcAft>
              <a:tabLst>
                <a:tab pos="360000" algn="l"/>
                <a:tab pos="720000" algn="l"/>
                <a:tab pos="1080000" algn="l"/>
                <a:tab pos="1440000" algn="l"/>
                <a:tab pos="2160000" algn="l"/>
                <a:tab pos="2880000" algn="l"/>
                <a:tab pos="3600000" algn="l"/>
              </a:tabLst>
              <a:defRPr lang="en-GB" sz="2200" b="0" i="0" dirty="0">
                <a:solidFill>
                  <a:srgbClr val="008988"/>
                </a:solidFill>
                <a:latin typeface="Arial" pitchFamily="34" charset="0"/>
                <a:ea typeface="+mn-ea"/>
                <a:cs typeface="Arial" pitchFamily="34" charset="0"/>
              </a:defRPr>
            </a:lvl1pPr>
          </a:lstStyle>
          <a:p>
            <a:pPr lvl="0"/>
            <a:r>
              <a:rPr lang="en-US"/>
              <a:t>Edit Master text styles</a:t>
            </a:r>
          </a:p>
        </p:txBody>
      </p:sp>
      <p:sp>
        <p:nvSpPr>
          <p:cNvPr id="10" name="Holder 3"/>
          <p:cNvSpPr>
            <a:spLocks noGrp="1"/>
          </p:cNvSpPr>
          <p:nvPr>
            <p:ph type="body" idx="10"/>
          </p:nvPr>
        </p:nvSpPr>
        <p:spPr>
          <a:xfrm>
            <a:off x="5467300" y="2714625"/>
            <a:ext cx="4680000" cy="3414672"/>
          </a:xfrm>
          <a:prstGeom prst="rect">
            <a:avLst/>
          </a:prstGeom>
        </p:spPr>
        <p:txBody>
          <a:bodyPr lIns="0" tIns="0" rIns="0" bIns="0">
            <a:noAutofit/>
          </a:bodyPr>
          <a:lstStyle>
            <a:lvl1pPr marL="0">
              <a:lnSpc>
                <a:spcPct val="130000"/>
              </a:lnSpc>
              <a:spcAft>
                <a:spcPts val="1800"/>
              </a:spcAft>
              <a:tabLst>
                <a:tab pos="360000" algn="l"/>
                <a:tab pos="720000" algn="l"/>
                <a:tab pos="1080000" algn="l"/>
                <a:tab pos="1440000" algn="l"/>
                <a:tab pos="2160000" algn="l"/>
                <a:tab pos="2880000" algn="l"/>
                <a:tab pos="3600000" algn="l"/>
              </a:tabLst>
              <a:defRPr lang="en-GB" sz="2200" b="0" i="0" dirty="0">
                <a:solidFill>
                  <a:srgbClr val="008988"/>
                </a:solidFill>
                <a:latin typeface="Arial" pitchFamily="34" charset="0"/>
                <a:ea typeface="+mn-ea"/>
                <a:cs typeface="Arial" pitchFamily="34" charset="0"/>
              </a:defRPr>
            </a:lvl1pPr>
          </a:lstStyle>
          <a:p>
            <a:pPr lvl="0"/>
            <a:r>
              <a:rPr lang="en-US"/>
              <a:t>Edit Master text styles</a:t>
            </a:r>
          </a:p>
        </p:txBody>
      </p:sp>
      <p:pic>
        <p:nvPicPr>
          <p:cNvPr id="11" name="Picture 10"/>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2" name="Group 11"/>
          <p:cNvGrpSpPr>
            <a:grpSpLocks noGrp="1" noSelect="1" noRot="1" noMove="1" noResize="1"/>
          </p:cNvGrpSpPr>
          <p:nvPr userDrawn="1">
            <p:custDataLst>
              <p:tags r:id="rId6"/>
            </p:custDataLst>
          </p:nvPr>
        </p:nvGrpSpPr>
        <p:grpSpPr>
          <a:xfrm>
            <a:off x="165100" y="6646133"/>
            <a:ext cx="10287000" cy="58876"/>
            <a:chOff x="165100" y="6646133"/>
            <a:chExt cx="10287000" cy="58876"/>
          </a:xfrm>
        </p:grpSpPr>
        <p:cxnSp>
          <p:nvCxnSpPr>
            <p:cNvPr id="14" name="Straight Connector 13"/>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4214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picture">
    <p:bg>
      <p:bgPr>
        <a:solidFill>
          <a:schemeClr val="bg1"/>
        </a:solidFill>
        <a:effectLst/>
      </p:bgPr>
    </p:bg>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9" name="bk object 19"/>
          <p:cNvSpPr>
            <a:spLocks noGrp="1" noSelect="1" noRot="1" noMove="1" noResize="1" noEditPoints="1" noAdjustHandles="1" noChangeArrowheads="1" noChangeShapeType="1" noTextEdit="1"/>
          </p:cNvSpPr>
          <p:nvPr>
            <p:custDataLst>
              <p:tags r:id="rId3"/>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FFFFFF"/>
          </a:solidFill>
        </p:spPr>
        <p:txBody>
          <a:bodyPr wrap="square" lIns="0" tIns="0" rIns="0" bIns="0" rtlCol="0"/>
          <a:lstStyle/>
          <a:p>
            <a:endParaRPr dirty="0">
              <a:latin typeface="Arial" pitchFamily="34" charset="0"/>
            </a:endParaRPr>
          </a:p>
        </p:txBody>
      </p:sp>
      <p:sp>
        <p:nvSpPr>
          <p:cNvPr id="20" name="bk object 20"/>
          <p:cNvSpPr>
            <a:spLocks noGrp="1" noSelect="1" noRot="1" noMove="1" noResize="1" noEditPoints="1" noAdjustHandles="1" noChangeArrowheads="1" noChangeShapeType="1" noTextEdit="1"/>
          </p:cNvSpPr>
          <p:nvPr>
            <p:custDataLst>
              <p:tags r:id="rId4"/>
            </p:custDataLst>
          </p:nvPr>
        </p:nvSpPr>
        <p:spPr>
          <a:xfrm>
            <a:off x="0" y="0"/>
            <a:ext cx="437515" cy="517525"/>
          </a:xfrm>
          <a:custGeom>
            <a:avLst/>
            <a:gdLst/>
            <a:ahLst/>
            <a:cxnLst/>
            <a:rect l="l" t="t" r="r" b="b"/>
            <a:pathLst>
              <a:path w="437515" h="517525">
                <a:moveTo>
                  <a:pt x="388600" y="0"/>
                </a:moveTo>
                <a:lnTo>
                  <a:pt x="0" y="0"/>
                </a:lnTo>
                <a:lnTo>
                  <a:pt x="0" y="503355"/>
                </a:lnTo>
                <a:lnTo>
                  <a:pt x="13539" y="507271"/>
                </a:lnTo>
                <a:lnTo>
                  <a:pt x="40223" y="512729"/>
                </a:lnTo>
                <a:lnTo>
                  <a:pt x="67619" y="516068"/>
                </a:lnTo>
                <a:lnTo>
                  <a:pt x="95639" y="517200"/>
                </a:lnTo>
                <a:lnTo>
                  <a:pt x="123659" y="516068"/>
                </a:lnTo>
                <a:lnTo>
                  <a:pt x="177740" y="507271"/>
                </a:lnTo>
                <a:lnTo>
                  <a:pt x="228622" y="490352"/>
                </a:lnTo>
                <a:lnTo>
                  <a:pt x="275602" y="466015"/>
                </a:lnTo>
                <a:lnTo>
                  <a:pt x="317977" y="434961"/>
                </a:lnTo>
                <a:lnTo>
                  <a:pt x="355043" y="397895"/>
                </a:lnTo>
                <a:lnTo>
                  <a:pt x="386096" y="355521"/>
                </a:lnTo>
                <a:lnTo>
                  <a:pt x="410434" y="308540"/>
                </a:lnTo>
                <a:lnTo>
                  <a:pt x="427353" y="257658"/>
                </a:lnTo>
                <a:lnTo>
                  <a:pt x="436150" y="203578"/>
                </a:lnTo>
                <a:lnTo>
                  <a:pt x="437282" y="175558"/>
                </a:lnTo>
                <a:lnTo>
                  <a:pt x="436150" y="147538"/>
                </a:lnTo>
                <a:lnTo>
                  <a:pt x="427353" y="93457"/>
                </a:lnTo>
                <a:lnTo>
                  <a:pt x="410434" y="42575"/>
                </a:lnTo>
                <a:lnTo>
                  <a:pt x="399149" y="18553"/>
                </a:lnTo>
                <a:lnTo>
                  <a:pt x="388600" y="0"/>
                </a:lnTo>
              </a:path>
            </a:pathLst>
          </a:custGeom>
          <a:solidFill>
            <a:srgbClr val="FFFFFF"/>
          </a:solidFill>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5"/>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6"/>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pic>
        <p:nvPicPr>
          <p:cNvPr id="9" name="Picture 8"/>
          <p:cNvPicPr>
            <a:picLocks noGrp="1" noSelect="1" noRot="1" noMove="1" noResize="1" noEditPoints="1" noAdjustHandles="1" noChangeArrowheads="1" noChangeShapeType="1"/>
          </p:cNvPicPr>
          <p:nvPr userDrawn="1">
            <p:custDataLst>
              <p:tags r:id="rId7"/>
            </p:custDataLst>
          </p:nvPr>
        </p:nvPicPr>
        <p:blipFill>
          <a:blip r:embed="rId10"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0" name="Group 9"/>
          <p:cNvGrpSpPr>
            <a:grpSpLocks noGrp="1" noSelect="1" noRot="1" noMove="1" noResize="1"/>
          </p:cNvGrpSpPr>
          <p:nvPr userDrawn="1">
            <p:custDataLst>
              <p:tags r:id="rId8"/>
            </p:custDataLst>
          </p:nvPr>
        </p:nvGrpSpPr>
        <p:grpSpPr>
          <a:xfrm>
            <a:off x="165100" y="6646133"/>
            <a:ext cx="10287000" cy="58876"/>
            <a:chOff x="165100" y="6646133"/>
            <a:chExt cx="10287000" cy="58876"/>
          </a:xfrm>
        </p:grpSpPr>
        <p:cxnSp>
          <p:nvCxnSpPr>
            <p:cNvPr id="12" name="Straight Connector 11"/>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 name="Holder 2"/>
          <p:cNvSpPr>
            <a:spLocks noGrp="1"/>
          </p:cNvSpPr>
          <p:nvPr>
            <p:ph type="title"/>
          </p:nvPr>
        </p:nvSpPr>
        <p:spPr>
          <a:xfrm>
            <a:off x="469900" y="551993"/>
            <a:ext cx="9710800" cy="641787"/>
          </a:xfrm>
          <a:prstGeom prst="rect">
            <a:avLst/>
          </a:prstGeom>
        </p:spPr>
        <p:txBody>
          <a:bodyPr lIns="0" tIns="0" rIns="0" bIns="0" anchor="t"/>
          <a:lstStyle>
            <a:lvl1pPr>
              <a:defRPr sz="2800" b="1" i="0">
                <a:solidFill>
                  <a:srgbClr val="008988"/>
                </a:solidFill>
                <a:latin typeface="Arial"/>
                <a:cs typeface="Arial"/>
              </a:defRPr>
            </a:lvl1pPr>
          </a:lstStyle>
          <a:p>
            <a:r>
              <a:rPr lang="en-US"/>
              <a:t>Click to edit Master title style</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3" name="Picture 2"/>
          <p:cNvPicPr>
            <a:picLocks noGrp="1" noSelect="1" noRot="1" noMove="1" noResize="1" noEditPoints="1" noAdjustHandles="1" noChangeArrowheads="1" noChangeShapeType="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Divider_magenta">
    <p:bg>
      <p:bgPr>
        <a:solidFill>
          <a:schemeClr val="bg1"/>
        </a:solidFill>
        <a:effectLst/>
      </p:bgPr>
    </p:bg>
    <p:spTree>
      <p:nvGrpSpPr>
        <p:cNvPr id="1" name=""/>
        <p:cNvGrpSpPr/>
        <p:nvPr/>
      </p:nvGrpSpPr>
      <p:grpSpPr>
        <a:xfrm>
          <a:off x="0" y="0"/>
          <a:ext cx="0" cy="0"/>
          <a:chOff x="0" y="0"/>
          <a:chExt cx="0" cy="0"/>
        </a:xfrm>
      </p:grpSpPr>
      <p:sp>
        <p:nvSpPr>
          <p:cNvPr id="2"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EB3C8C">
              <a:alpha val="25000"/>
            </a:srgbClr>
          </a:solidFill>
        </p:spPr>
        <p:txBody>
          <a:bodyPr wrap="square" lIns="0" tIns="0" rIns="0" bIns="0" rtlCol="0"/>
          <a:lstStyle/>
          <a:p>
            <a:endParaRPr dirty="0">
              <a:latin typeface="Arial" pitchFamily="34" charset="0"/>
            </a:endParaRPr>
          </a:p>
        </p:txBody>
      </p:sp>
      <p:sp>
        <p:nvSpPr>
          <p:cNvPr id="3"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10" cstate="print"/>
            <a:stretch>
              <a:fillRect/>
            </a:stretch>
          </a:blipFill>
        </p:spPr>
        <p:txBody>
          <a:bodyPr wrap="square" lIns="0" tIns="0" rIns="0" bIns="0" rtlCol="0"/>
          <a:lstStyle/>
          <a:p>
            <a:endParaRPr dirty="0">
              <a:latin typeface="Arial" pitchFamily="34" charset="0"/>
            </a:endParaRPr>
          </a:p>
        </p:txBody>
      </p:sp>
      <p:sp>
        <p:nvSpPr>
          <p:cNvPr id="4" name="object 4"/>
          <p:cNvSpPr>
            <a:spLocks noGrp="1" noSelect="1" noRot="1" noMove="1" noResize="1" noEditPoints="1" noAdjustHandles="1" noChangeArrowheads="1" noChangeShapeType="1" noTextEdit="1"/>
          </p:cNvSpPr>
          <p:nvPr userDrawn="1">
            <p:custDataLst>
              <p:tags r:id="rId3"/>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EB3C8C"/>
            </a:solidFill>
          </a:ln>
        </p:spPr>
        <p:txBody>
          <a:bodyPr wrap="square" lIns="0" tIns="0" rIns="0" bIns="0" rtlCol="0"/>
          <a:lstStyle/>
          <a:p>
            <a:endParaRPr dirty="0">
              <a:latin typeface="Arial" pitchFamily="34" charset="0"/>
            </a:endParaRPr>
          </a:p>
        </p:txBody>
      </p:sp>
      <p:sp>
        <p:nvSpPr>
          <p:cNvPr id="5" name="object 5"/>
          <p:cNvSpPr>
            <a:spLocks noGrp="1" noSelect="1" noRot="1" noMove="1" noResize="1" noEditPoints="1" noAdjustHandles="1" noChangeArrowheads="1" noChangeShapeType="1" noTextEdit="1"/>
          </p:cNvSpPr>
          <p:nvPr userDrawn="1">
            <p:custDataLst>
              <p:tags r:id="rId4"/>
            </p:custDataLst>
          </p:nvPr>
        </p:nvSpPr>
        <p:spPr>
          <a:xfrm>
            <a:off x="5012994" y="6651002"/>
            <a:ext cx="4559935" cy="684530"/>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6" name="object 6"/>
          <p:cNvSpPr>
            <a:spLocks noGrp="1" noSelect="1" noRot="1" noMove="1" noResize="1" noEditPoints="1" noAdjustHandles="1" noChangeArrowheads="1" noChangeShapeType="1" noTextEdit="1"/>
          </p:cNvSpPr>
          <p:nvPr userDrawn="1">
            <p:custDataLst>
              <p:tags r:id="rId5"/>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EB3C8C"/>
            </a:solidFill>
          </a:ln>
        </p:spPr>
        <p:txBody>
          <a:bodyPr wrap="square" lIns="0" tIns="0" rIns="0" bIns="0" rtlCol="0"/>
          <a:lstStyle/>
          <a:p>
            <a:endParaRPr dirty="0">
              <a:latin typeface="Arial" pitchFamily="34" charset="0"/>
            </a:endParaRPr>
          </a:p>
        </p:txBody>
      </p:sp>
      <p:sp>
        <p:nvSpPr>
          <p:cNvPr id="7" name="object 7"/>
          <p:cNvSpPr>
            <a:spLocks noGrp="1" noSelect="1" noRot="1" noMove="1" noResize="1" noEditPoints="1" noAdjustHandles="1" noChangeArrowheads="1" noChangeShapeType="1" noTextEdit="1"/>
          </p:cNvSpPr>
          <p:nvPr userDrawn="1">
            <p:custDataLst>
              <p:tags r:id="rId6"/>
            </p:custDataLst>
          </p:nvPr>
        </p:nvSpPr>
        <p:spPr>
          <a:xfrm>
            <a:off x="9305946" y="6850195"/>
            <a:ext cx="1143342" cy="436430"/>
          </a:xfrm>
          <a:prstGeom prst="rect">
            <a:avLst/>
          </a:prstGeom>
          <a:blipFill>
            <a:blip r:embed="rId11" cstate="print"/>
            <a:stretch>
              <a:fillRect/>
            </a:stretch>
          </a:blipFill>
        </p:spPr>
        <p:txBody>
          <a:bodyPr wrap="square" lIns="0" tIns="0" rIns="0" bIns="0" rtlCol="0"/>
          <a:lstStyle/>
          <a:p>
            <a:endParaRPr dirty="0">
              <a:latin typeface="Arial" pitchFamily="34" charset="0"/>
            </a:endParaRPr>
          </a:p>
        </p:txBody>
      </p:sp>
      <p:sp>
        <p:nvSpPr>
          <p:cNvPr id="18" name="Text Placeholder 17"/>
          <p:cNvSpPr>
            <a:spLocks noGrp="1"/>
          </p:cNvSpPr>
          <p:nvPr>
            <p:ph type="body" sz="quarter" idx="10" hasCustomPrompt="1"/>
          </p:nvPr>
        </p:nvSpPr>
        <p:spPr>
          <a:xfrm>
            <a:off x="774700" y="5686425"/>
            <a:ext cx="3352800" cy="609600"/>
          </a:xfrm>
          <a:prstGeom prst="rect">
            <a:avLst/>
          </a:prstGeom>
        </p:spPr>
        <p:txBody>
          <a:bodyPr/>
          <a:lstStyle>
            <a:lvl1pPr marL="0" marR="0" indent="0" defTabSz="914400" eaLnBrk="1" fontAlgn="auto" latinLnBrk="0" hangingPunct="1">
              <a:lnSpc>
                <a:spcPct val="130000"/>
              </a:lnSpc>
              <a:spcBef>
                <a:spcPts val="0"/>
              </a:spcBef>
              <a:spcAft>
                <a:spcPts val="1800"/>
              </a:spcAft>
              <a:buClrTx/>
              <a:buSzTx/>
              <a:buFontTx/>
              <a:buNone/>
              <a:tabLst>
                <a:tab pos="360000" algn="l"/>
                <a:tab pos="720000" algn="l"/>
                <a:tab pos="1080000" algn="l"/>
                <a:tab pos="1440000" algn="l"/>
                <a:tab pos="1800000" algn="l"/>
              </a:tabLst>
              <a:defRPr lang="en-GB" sz="1400" b="0" baseline="0" dirty="0" smtClean="0">
                <a:solidFill>
                  <a:srgbClr val="C8337E"/>
                </a:solidFill>
                <a:latin typeface="Arial" pitchFamily="34" charset="0"/>
                <a:ea typeface="+mn-ea"/>
                <a:cs typeface="Arial" pitchFamily="34" charset="0"/>
              </a:defRPr>
            </a:lvl1pPr>
            <a:lvl2pPr>
              <a:defRPr sz="2200">
                <a:solidFill>
                  <a:srgbClr val="C8337E"/>
                </a:solidFill>
                <a:latin typeface="Arial" pitchFamily="34" charset="0"/>
                <a:cs typeface="Arial" pitchFamily="34" charset="0"/>
              </a:defRPr>
            </a:lvl2pPr>
            <a:lvl3pPr>
              <a:defRPr sz="2200">
                <a:solidFill>
                  <a:srgbClr val="C8337E"/>
                </a:solidFill>
                <a:latin typeface="Arial" pitchFamily="34" charset="0"/>
                <a:cs typeface="Arial" pitchFamily="34" charset="0"/>
              </a:defRPr>
            </a:lvl3pPr>
            <a:lvl4pPr>
              <a:defRPr sz="2200">
                <a:solidFill>
                  <a:srgbClr val="C8337E"/>
                </a:solidFill>
                <a:latin typeface="Arial" pitchFamily="34" charset="0"/>
                <a:cs typeface="Arial" pitchFamily="34" charset="0"/>
              </a:defRPr>
            </a:lvl4pPr>
            <a:lvl5pPr>
              <a:defRPr sz="2200">
                <a:solidFill>
                  <a:srgbClr val="C8337E"/>
                </a:solidFill>
                <a:latin typeface="Arial" pitchFamily="34" charset="0"/>
                <a:cs typeface="Arial" pitchFamily="34" charset="0"/>
              </a:defRPr>
            </a:lvl5pPr>
          </a:lstStyle>
          <a:p>
            <a:pPr lvl="0"/>
            <a:r>
              <a:rPr lang="en-US" dirty="0"/>
              <a:t>Date or name etc here</a:t>
            </a:r>
            <a:endParaRPr lang="en-GB" dirty="0"/>
          </a:p>
        </p:txBody>
      </p:sp>
      <p:sp>
        <p:nvSpPr>
          <p:cNvPr id="10" name="Title 11"/>
          <p:cNvSpPr>
            <a:spLocks noGrp="1"/>
          </p:cNvSpPr>
          <p:nvPr>
            <p:ph type="title" hasCustomPrompt="1"/>
          </p:nvPr>
        </p:nvSpPr>
        <p:spPr>
          <a:xfrm>
            <a:off x="774000" y="4316400"/>
            <a:ext cx="3312000" cy="1368000"/>
          </a:xfrm>
          <a:prstGeom prst="rect">
            <a:avLst/>
          </a:prstGeom>
        </p:spPr>
        <p:txBody>
          <a:bodyPr/>
          <a:lstStyle>
            <a:lvl1pPr marL="12700" marR="5080">
              <a:lnSpc>
                <a:spcPts val="3200"/>
              </a:lnSpc>
              <a:defRPr lang="en-GB" sz="2800" b="1" spc="-30" baseline="0" dirty="0" smtClean="0">
                <a:solidFill>
                  <a:srgbClr val="C8337E"/>
                </a:solidFill>
                <a:latin typeface="Arial"/>
                <a:ea typeface="+mn-ea"/>
                <a:cs typeface="Arial"/>
              </a:defRPr>
            </a:lvl1pPr>
          </a:lstStyle>
          <a:p>
            <a:pPr marL="12700" marR="5080">
              <a:lnSpc>
                <a:spcPts val="3200"/>
              </a:lnSpc>
            </a:pPr>
            <a:r>
              <a:rPr lang="en-GB" sz="2800" b="1" spc="-30" dirty="0">
                <a:solidFill>
                  <a:srgbClr val="EB3C8C"/>
                </a:solidFill>
                <a:latin typeface="Arial"/>
                <a:cs typeface="Arial"/>
              </a:rPr>
              <a:t>Section divide</a:t>
            </a:r>
            <a:r>
              <a:rPr lang="en-GB" sz="2800" b="1" dirty="0">
                <a:solidFill>
                  <a:srgbClr val="EB3C8C"/>
                </a:solidFill>
                <a:latin typeface="Arial"/>
                <a:cs typeface="Arial"/>
              </a:rPr>
              <a:t>r</a:t>
            </a:r>
            <a:r>
              <a:rPr lang="en-GB" sz="2800" b="1" spc="-60" dirty="0">
                <a:solidFill>
                  <a:srgbClr val="EB3C8C"/>
                </a:solidFill>
                <a:latin typeface="Arial"/>
                <a:cs typeface="Arial"/>
              </a:rPr>
              <a:t>,</a:t>
            </a:r>
            <a:br>
              <a:rPr lang="en-GB" sz="2800" b="1" spc="-60" dirty="0">
                <a:solidFill>
                  <a:srgbClr val="EB3C8C"/>
                </a:solidFill>
                <a:latin typeface="Arial"/>
                <a:cs typeface="Arial"/>
              </a:rPr>
            </a:br>
            <a:r>
              <a:rPr lang="en-GB" sz="2800" b="1" spc="-30" dirty="0">
                <a:solidFill>
                  <a:srgbClr val="EB3C8C"/>
                </a:solidFill>
                <a:latin typeface="Arial"/>
                <a:cs typeface="Arial"/>
              </a:rPr>
              <a:t>i</a:t>
            </a:r>
            <a:r>
              <a:rPr lang="en-GB" sz="2800" b="1" spc="-60" dirty="0">
                <a:solidFill>
                  <a:srgbClr val="EB3C8C"/>
                </a:solidFill>
                <a:latin typeface="Arial"/>
                <a:cs typeface="Arial"/>
              </a:rPr>
              <a:t>f </a:t>
            </a:r>
            <a:r>
              <a:rPr lang="en-GB" sz="2800" b="1" spc="-30" dirty="0">
                <a:solidFill>
                  <a:srgbClr val="EB3C8C"/>
                </a:solidFill>
                <a:latin typeface="Arial"/>
                <a:cs typeface="Arial"/>
              </a:rPr>
              <a:t>required.</a:t>
            </a:r>
            <a:endParaRPr lang="en-GB" sz="2800" dirty="0">
              <a:latin typeface="Arial"/>
              <a:cs typeface="Arial"/>
            </a:endParaRPr>
          </a:p>
        </p:txBody>
      </p:sp>
      <p:sp>
        <p:nvSpPr>
          <p:cNvPr id="13" name="Rectangle 12"/>
          <p:cNvSpPr>
            <a:spLocks noGrp="1" noSelect="1" noRot="1" noMove="1" noResize="1" noEditPoints="1" noAdjustHandles="1" noChangeArrowheads="1" noChangeShapeType="1" noTextEdit="1"/>
          </p:cNvSpPr>
          <p:nvPr userDrawn="1">
            <p:custDataLst>
              <p:tags r:id="rId7"/>
            </p:custDataLst>
          </p:nvPr>
        </p:nvSpPr>
        <p:spPr>
          <a:xfrm>
            <a:off x="9156700" y="6829426"/>
            <a:ext cx="15367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Grp="1" noSelect="1" noRot="1" noMove="1" noResize="1" noEditPoints="1" noAdjustHandles="1" noChangeArrowheads="1" noChangeShapeType="1"/>
          </p:cNvPicPr>
          <p:nvPr userDrawn="1">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object 4"/>
          <p:cNvSpPr>
            <a:spLocks noGrp="1" noSelect="1" noRot="1" noMove="1" noResize="1" noEditPoints="1" noAdjustHandles="1" noChangeArrowheads="1" noChangeShapeType="1" noTextEdit="1"/>
          </p:cNvSpPr>
          <p:nvPr userDrawn="1">
            <p:custDataLst>
              <p:tags r:id="rId13"/>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object 7"/>
          <p:cNvSpPr>
            <a:spLocks noGrp="1" noSelect="1" noRot="1" noMove="1" noResize="1" noEditPoints="1" noAdjustHandles="1" noChangeArrowheads="1" noChangeShapeType="1" noTextEdit="1"/>
          </p:cNvSpPr>
          <p:nvPr userDrawn="1">
            <p:custDataLst>
              <p:tags r:id="rId14"/>
            </p:custDataLst>
          </p:nvPr>
        </p:nvSpPr>
        <p:spPr>
          <a:xfrm>
            <a:off x="9305946" y="6878774"/>
            <a:ext cx="1143342" cy="436430"/>
          </a:xfrm>
          <a:prstGeom prst="rect">
            <a:avLst/>
          </a:prstGeom>
          <a:blipFill>
            <a:blip r:embed="rId18" cstate="print"/>
            <a:stretch>
              <a:fillRect/>
            </a:stretch>
          </a:blipFill>
        </p:spPr>
        <p:txBody>
          <a:bodyPr wrap="square" lIns="0" tIns="0" rIns="0" bIns="0" rtlCol="0"/>
          <a:lstStyle/>
          <a:p>
            <a:endParaRPr dirty="0">
              <a:latin typeface="Arial" pitchFamily="34" charset="0"/>
            </a:endParaRPr>
          </a:p>
        </p:txBody>
      </p:sp>
      <p:sp>
        <p:nvSpPr>
          <p:cNvPr id="20" name="object 6"/>
          <p:cNvSpPr>
            <a:spLocks noGrp="1" noSelect="1" noRot="1" noMove="1" noResize="1" noEditPoints="1" noAdjustHandles="1" noChangeArrowheads="1" noChangeShapeType="1" noTextEdit="1"/>
          </p:cNvSpPr>
          <p:nvPr userDrawn="1">
            <p:custDataLst>
              <p:tags r:id="rId15"/>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2" name="Text Placeholder 21"/>
          <p:cNvSpPr>
            <a:spLocks noGrp="1"/>
          </p:cNvSpPr>
          <p:nvPr>
            <p:ph type="body" idx="1"/>
          </p:nvPr>
        </p:nvSpPr>
        <p:spPr>
          <a:xfrm>
            <a:off x="534988" y="1765300"/>
            <a:ext cx="9623425" cy="4689283"/>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itle Placeholder 22"/>
          <p:cNvSpPr>
            <a:spLocks noGrp="1"/>
          </p:cNvSpPr>
          <p:nvPr>
            <p:ph type="title"/>
          </p:nvPr>
        </p:nvSpPr>
        <p:spPr>
          <a:xfrm>
            <a:off x="534988" y="303213"/>
            <a:ext cx="9623425" cy="1260475"/>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Rectangle 2"/>
          <p:cNvSpPr>
            <a:spLocks noGrp="1" noSelect="1" noRot="1" noMove="1" noResize="1" noEditPoints="1" noAdjustHandles="1" noChangeArrowheads="1" noChangeShapeType="1" noTextEdit="1"/>
          </p:cNvSpPr>
          <p:nvPr userDrawn="1">
            <p:custDataLst>
              <p:tags r:id="rId16"/>
            </p:custDataLst>
          </p:nvPr>
        </p:nvSpPr>
        <p:spPr>
          <a:xfrm>
            <a:off x="9156700" y="6829426"/>
            <a:ext cx="15367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Grp="1" noSelect="1" noRot="1" noMove="1" noResize="1" noEditPoints="1" noAdjustHandles="1" noChangeArrowheads="1" noChangeShapeType="1"/>
          </p:cNvPicPr>
          <p:nvPr userDrawn="1">
            <p:custDataLst>
              <p:tags r:id="rId17"/>
            </p:custDataLst>
          </p:nvPr>
        </p:nvPicPr>
        <p:blipFill>
          <a:blip r:embed="rId19"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68" r:id="rId4"/>
    <p:sldLayoutId id="2147483680" r:id="rId5"/>
    <p:sldLayoutId id="2147483679" r:id="rId6"/>
    <p:sldLayoutId id="2147483670" r:id="rId7"/>
    <p:sldLayoutId id="2147483665" r:id="rId8"/>
    <p:sldLayoutId id="2147483673" r:id="rId9"/>
    <p:sldLayoutId id="2147483674" r:id="rId10"/>
    <p:sldLayoutId id="2147483671" r:id="rId11"/>
  </p:sldLayoutIdLst>
  <p:txStyles>
    <p:titleStyle>
      <a:lvl1pPr eaLnBrk="1" hangingPunct="1">
        <a:defRPr sz="2800" b="1">
          <a:solidFill>
            <a:srgbClr val="008988"/>
          </a:solidFill>
          <a:latin typeface="+mj-lt"/>
          <a:ea typeface="+mj-ea"/>
          <a:cs typeface="+mj-cs"/>
        </a:defRPr>
      </a:lvl1pPr>
    </p:titleStyle>
    <p:bodyStyle>
      <a:lvl1pPr marL="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1pPr>
      <a:lvl2pPr marL="4572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2pPr>
      <a:lvl3pPr marL="9144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3pPr>
      <a:lvl4pPr marL="13716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4pPr>
      <a:lvl5pPr marL="18288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mod="1">
    <p:ext uri="{27BBF7A9-308A-43DC-89C8-2F10F3537804}">
      <p15:sldGuideLst xmlns:p15="http://schemas.microsoft.com/office/powerpoint/2012/main">
        <p15:guide id="1" orient="horz" pos="420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image" Target="../media/image48.jpg"/><Relationship Id="rId7" Type="http://schemas.openxmlformats.org/officeDocument/2006/relationships/image" Target="../media/image52.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51.jpeg"/><Relationship Id="rId5" Type="http://schemas.openxmlformats.org/officeDocument/2006/relationships/image" Target="../media/image50.jpg"/><Relationship Id="rId4" Type="http://schemas.openxmlformats.org/officeDocument/2006/relationships/image" Target="../media/image49.jpg"/></Relationships>
</file>

<file path=ppt/slides/_rels/slide12.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57.jpeg"/><Relationship Id="rId5" Type="http://schemas.openxmlformats.org/officeDocument/2006/relationships/image" Target="../media/image56.jpeg"/><Relationship Id="rId10" Type="http://schemas.openxmlformats.org/officeDocument/2006/relationships/image" Target="../media/image61.jpeg"/><Relationship Id="rId4" Type="http://schemas.openxmlformats.org/officeDocument/2006/relationships/image" Target="../media/image55.jpeg"/><Relationship Id="rId9" Type="http://schemas.openxmlformats.org/officeDocument/2006/relationships/image" Target="../media/image60.jpeg"/></Relationships>
</file>

<file path=ppt/slides/_rels/slide13.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 Id="rId9" Type="http://schemas.openxmlformats.org/officeDocument/2006/relationships/image" Target="../media/image68.jpeg"/></Relationships>
</file>

<file path=ppt/slides/_rels/slide1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70.jpeg"/></Relationships>
</file>

<file path=ppt/slides/_rels/slide1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75.jpeg"/><Relationship Id="rId4" Type="http://schemas.openxmlformats.org/officeDocument/2006/relationships/image" Target="../media/image7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g"/><Relationship Id="rId9" Type="http://schemas.openxmlformats.org/officeDocument/2006/relationships/image" Target="../media/image37.jpe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13" Type="http://schemas.microsoft.com/office/2007/relationships/hdphoto" Target="../media/hdphoto3.wdp"/><Relationship Id="rId3" Type="http://schemas.openxmlformats.org/officeDocument/2006/relationships/image" Target="../media/image38.jpeg"/><Relationship Id="rId7" Type="http://schemas.openxmlformats.org/officeDocument/2006/relationships/image" Target="../media/image42.jpg"/><Relationship Id="rId12"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1.jpeg"/><Relationship Id="rId11" Type="http://schemas.microsoft.com/office/2007/relationships/hdphoto" Target="../media/hdphoto2.wdp"/><Relationship Id="rId5" Type="http://schemas.openxmlformats.org/officeDocument/2006/relationships/image" Target="../media/image40.jpeg"/><Relationship Id="rId10" Type="http://schemas.openxmlformats.org/officeDocument/2006/relationships/image" Target="../media/image44.png"/><Relationship Id="rId4" Type="http://schemas.openxmlformats.org/officeDocument/2006/relationships/image" Target="../media/image39.jpeg"/><Relationship Id="rId9" Type="http://schemas.microsoft.com/office/2007/relationships/hdphoto" Target="../media/hdphoto1.wdp"/><Relationship Id="rId14" Type="http://schemas.openxmlformats.org/officeDocument/2006/relationships/image" Target="../media/image4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450108" y="1342061"/>
            <a:ext cx="3938493" cy="5251323"/>
          </a:xfrm>
          <a:prstGeom prst="rect">
            <a:avLst/>
          </a:prstGeom>
        </p:spPr>
      </p:pic>
      <p:pic>
        <p:nvPicPr>
          <p:cNvPr id="1027" name="Picture 3" descr="W:\Veterinary_Services\Community and Education\IMAGES\1_Animal_Image_Library\Cats\Archive\Cat_white out.jpg"/>
          <p:cNvPicPr>
            <a:picLocks noChangeAspect="1" noChangeArrowheads="1"/>
          </p:cNvPicPr>
          <p:nvPr/>
        </p:nvPicPr>
        <p:blipFill>
          <a:blip r:embed="rId4" cstate="print"/>
          <a:srcRect/>
          <a:stretch>
            <a:fillRect/>
          </a:stretch>
        </p:blipFill>
        <p:spPr bwMode="auto">
          <a:xfrm flipH="1">
            <a:off x="304801" y="1557978"/>
            <a:ext cx="2600181" cy="4991318"/>
          </a:xfrm>
          <a:prstGeom prst="rect">
            <a:avLst/>
          </a:prstGeom>
          <a:noFill/>
        </p:spPr>
      </p:pic>
      <p:pic>
        <p:nvPicPr>
          <p:cNvPr id="1029" name="Picture 5" descr="\\falcon\user_data\SHARING FOLDER\!Temporary Sharing - Items will be deleted when 7 days old!\Vicki from Sarah\shutterstock_127511270.jpg"/>
          <p:cNvPicPr>
            <a:picLocks noChangeAspect="1" noChangeArrowheads="1"/>
          </p:cNvPicPr>
          <p:nvPr/>
        </p:nvPicPr>
        <p:blipFill>
          <a:blip r:embed="rId5" cstate="print"/>
          <a:srcRect/>
          <a:stretch>
            <a:fillRect/>
          </a:stretch>
        </p:blipFill>
        <p:spPr bwMode="auto">
          <a:xfrm>
            <a:off x="3599706" y="3622608"/>
            <a:ext cx="2968300" cy="2856385"/>
          </a:xfrm>
          <a:prstGeom prst="rect">
            <a:avLst/>
          </a:prstGeom>
          <a:noFill/>
        </p:spPr>
      </p:pic>
      <p:sp>
        <p:nvSpPr>
          <p:cNvPr id="8" name="TextBox 7"/>
          <p:cNvSpPr txBox="1"/>
          <p:nvPr/>
        </p:nvSpPr>
        <p:spPr>
          <a:xfrm>
            <a:off x="2904981" y="763844"/>
            <a:ext cx="8179109" cy="1008738"/>
          </a:xfrm>
          <a:prstGeom prst="rect">
            <a:avLst/>
          </a:prstGeom>
          <a:noFill/>
        </p:spPr>
        <p:txBody>
          <a:bodyPr wrap="square" rtlCol="0">
            <a:spAutoFit/>
          </a:bodyPr>
          <a:lstStyle/>
          <a:p>
            <a:r>
              <a:rPr lang="en-GB" sz="5955" b="1" dirty="0">
                <a:solidFill>
                  <a:srgbClr val="008080"/>
                </a:solidFill>
                <a:latin typeface="Comic Sans MS" panose="030F0702030302020204" pitchFamily="66" charset="0"/>
                <a:cs typeface="Arial" panose="020B0604020202020204" pitchFamily="34" charset="0"/>
              </a:rPr>
              <a:t>Healthy Pets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A2DFA53-4A56-4D5C-926A-DD356046DE1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421" b="18318"/>
          <a:stretch/>
        </p:blipFill>
        <p:spPr bwMode="auto">
          <a:xfrm>
            <a:off x="1455668" y="1081525"/>
            <a:ext cx="8036653" cy="4923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926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088B158-C1E5-4AF3-8ACF-21DE390CB8AD}"/>
              </a:ext>
            </a:extLst>
          </p:cNvPr>
          <p:cNvSpPr>
            <a:spLocks noGrp="1"/>
          </p:cNvSpPr>
          <p:nvPr>
            <p:ph type="title"/>
          </p:nvPr>
        </p:nvSpPr>
        <p:spPr>
          <a:xfrm>
            <a:off x="470022" y="397699"/>
            <a:ext cx="9885837" cy="635269"/>
          </a:xfrm>
        </p:spPr>
        <p:txBody>
          <a:bodyPr>
            <a:normAutofit fontScale="90000"/>
          </a:bodyPr>
          <a:lstStyle/>
          <a:p>
            <a:r>
              <a:rPr lang="en-GB" sz="3970" dirty="0">
                <a:latin typeface="Comic Sans MS" panose="030F0702030302020204" pitchFamily="66" charset="0"/>
              </a:rPr>
              <a:t>Dogs – What do they do?</a:t>
            </a:r>
          </a:p>
        </p:txBody>
      </p:sp>
      <p:sp>
        <p:nvSpPr>
          <p:cNvPr id="4" name="TextBox 3">
            <a:extLst>
              <a:ext uri="{FF2B5EF4-FFF2-40B4-BE49-F238E27FC236}">
                <a16:creationId xmlns:a16="http://schemas.microsoft.com/office/drawing/2014/main" id="{8392544F-4A7A-4577-90F6-0C6D98F76409}"/>
              </a:ext>
            </a:extLst>
          </p:cNvPr>
          <p:cNvSpPr txBox="1"/>
          <p:nvPr/>
        </p:nvSpPr>
        <p:spPr>
          <a:xfrm>
            <a:off x="677009" y="3328045"/>
            <a:ext cx="2567424" cy="499689"/>
          </a:xfrm>
          <a:prstGeom prst="rect">
            <a:avLst/>
          </a:prstGeom>
          <a:noFill/>
        </p:spPr>
        <p:txBody>
          <a:bodyPr wrap="square" rtlCol="0">
            <a:spAutoFit/>
          </a:bodyPr>
          <a:lstStyle/>
          <a:p>
            <a:pPr algn="ctr"/>
            <a:r>
              <a:rPr lang="en-GB" sz="2647" dirty="0">
                <a:solidFill>
                  <a:srgbClr val="008080"/>
                </a:solidFill>
                <a:latin typeface="Comic Sans MS" panose="030F0702030302020204" pitchFamily="66" charset="0"/>
              </a:rPr>
              <a:t>Sniff/Smell</a:t>
            </a:r>
          </a:p>
        </p:txBody>
      </p:sp>
      <p:sp>
        <p:nvSpPr>
          <p:cNvPr id="5" name="TextBox 4">
            <a:extLst>
              <a:ext uri="{FF2B5EF4-FFF2-40B4-BE49-F238E27FC236}">
                <a16:creationId xmlns:a16="http://schemas.microsoft.com/office/drawing/2014/main" id="{C096468F-0BE4-4BFA-8052-986CCE8AD5A5}"/>
              </a:ext>
            </a:extLst>
          </p:cNvPr>
          <p:cNvSpPr txBox="1"/>
          <p:nvPr/>
        </p:nvSpPr>
        <p:spPr>
          <a:xfrm>
            <a:off x="7086309" y="3381756"/>
            <a:ext cx="3237289" cy="499689"/>
          </a:xfrm>
          <a:prstGeom prst="rect">
            <a:avLst/>
          </a:prstGeom>
          <a:noFill/>
        </p:spPr>
        <p:txBody>
          <a:bodyPr wrap="square" rtlCol="0">
            <a:spAutoFit/>
          </a:bodyPr>
          <a:lstStyle/>
          <a:p>
            <a:pPr algn="ctr"/>
            <a:r>
              <a:rPr lang="en-GB" sz="2647" dirty="0">
                <a:solidFill>
                  <a:srgbClr val="008080"/>
                </a:solidFill>
                <a:latin typeface="Comic Sans MS" panose="030F0702030302020204" pitchFamily="66" charset="0"/>
              </a:rPr>
              <a:t>Exercise/Socialise</a:t>
            </a:r>
          </a:p>
        </p:txBody>
      </p:sp>
      <p:sp>
        <p:nvSpPr>
          <p:cNvPr id="6" name="TextBox 5">
            <a:extLst>
              <a:ext uri="{FF2B5EF4-FFF2-40B4-BE49-F238E27FC236}">
                <a16:creationId xmlns:a16="http://schemas.microsoft.com/office/drawing/2014/main" id="{718BFFC1-75A7-4115-8466-59CF6495B383}"/>
              </a:ext>
            </a:extLst>
          </p:cNvPr>
          <p:cNvSpPr txBox="1"/>
          <p:nvPr/>
        </p:nvSpPr>
        <p:spPr>
          <a:xfrm>
            <a:off x="658769" y="6089163"/>
            <a:ext cx="2576012" cy="499689"/>
          </a:xfrm>
          <a:prstGeom prst="rect">
            <a:avLst/>
          </a:prstGeom>
          <a:noFill/>
        </p:spPr>
        <p:txBody>
          <a:bodyPr wrap="square" rtlCol="0">
            <a:spAutoFit/>
          </a:bodyPr>
          <a:lstStyle/>
          <a:p>
            <a:pPr algn="ctr"/>
            <a:r>
              <a:rPr lang="en-GB" sz="2647" dirty="0">
                <a:solidFill>
                  <a:srgbClr val="008080"/>
                </a:solidFill>
                <a:latin typeface="Comic Sans MS" panose="030F0702030302020204" pitchFamily="66" charset="0"/>
              </a:rPr>
              <a:t>Sleep</a:t>
            </a:r>
          </a:p>
        </p:txBody>
      </p:sp>
      <p:sp>
        <p:nvSpPr>
          <p:cNvPr id="7" name="TextBox 6">
            <a:extLst>
              <a:ext uri="{FF2B5EF4-FFF2-40B4-BE49-F238E27FC236}">
                <a16:creationId xmlns:a16="http://schemas.microsoft.com/office/drawing/2014/main" id="{C31C721D-F67B-43A0-B9B7-908BA1F5B141}"/>
              </a:ext>
            </a:extLst>
          </p:cNvPr>
          <p:cNvSpPr txBox="1"/>
          <p:nvPr/>
        </p:nvSpPr>
        <p:spPr>
          <a:xfrm>
            <a:off x="4119308" y="6084756"/>
            <a:ext cx="2444685" cy="499689"/>
          </a:xfrm>
          <a:prstGeom prst="rect">
            <a:avLst/>
          </a:prstGeom>
          <a:noFill/>
        </p:spPr>
        <p:txBody>
          <a:bodyPr wrap="square" rtlCol="0">
            <a:spAutoFit/>
          </a:bodyPr>
          <a:lstStyle/>
          <a:p>
            <a:pPr algn="ctr"/>
            <a:r>
              <a:rPr lang="en-GB" sz="2647" dirty="0">
                <a:solidFill>
                  <a:srgbClr val="008080"/>
                </a:solidFill>
                <a:latin typeface="Comic Sans MS" panose="030F0702030302020204" pitchFamily="66" charset="0"/>
              </a:rPr>
              <a:t>Hunt/Play</a:t>
            </a:r>
          </a:p>
        </p:txBody>
      </p:sp>
      <p:sp>
        <p:nvSpPr>
          <p:cNvPr id="8" name="TextBox 7">
            <a:extLst>
              <a:ext uri="{FF2B5EF4-FFF2-40B4-BE49-F238E27FC236}">
                <a16:creationId xmlns:a16="http://schemas.microsoft.com/office/drawing/2014/main" id="{AFE8602F-2DA8-473B-877E-CF45BE982797}"/>
              </a:ext>
            </a:extLst>
          </p:cNvPr>
          <p:cNvSpPr txBox="1"/>
          <p:nvPr/>
        </p:nvSpPr>
        <p:spPr>
          <a:xfrm>
            <a:off x="7327117" y="6081784"/>
            <a:ext cx="2682912" cy="499689"/>
          </a:xfrm>
          <a:prstGeom prst="rect">
            <a:avLst/>
          </a:prstGeom>
          <a:noFill/>
        </p:spPr>
        <p:txBody>
          <a:bodyPr wrap="square" rtlCol="0">
            <a:spAutoFit/>
          </a:bodyPr>
          <a:lstStyle/>
          <a:p>
            <a:pPr algn="ctr"/>
            <a:r>
              <a:rPr lang="en-GB" sz="2647" dirty="0">
                <a:solidFill>
                  <a:srgbClr val="008080"/>
                </a:solidFill>
                <a:latin typeface="Comic Sans MS" panose="030F0702030302020204" pitchFamily="66" charset="0"/>
              </a:rPr>
              <a:t>Toilet</a:t>
            </a:r>
          </a:p>
        </p:txBody>
      </p:sp>
      <p:pic>
        <p:nvPicPr>
          <p:cNvPr id="9" name="Picture 24">
            <a:extLst>
              <a:ext uri="{FF2B5EF4-FFF2-40B4-BE49-F238E27FC236}">
                <a16:creationId xmlns:a16="http://schemas.microsoft.com/office/drawing/2014/main" id="{CC335E85-802C-4510-B201-65E628CB3A0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0022" y="1091634"/>
            <a:ext cx="3121941" cy="229012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0">
            <a:extLst>
              <a:ext uri="{FF2B5EF4-FFF2-40B4-BE49-F238E27FC236}">
                <a16:creationId xmlns:a16="http://schemas.microsoft.com/office/drawing/2014/main" id="{A1B6A748-0AFD-4420-8808-58C6559D3C9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742587" y="3858091"/>
            <a:ext cx="3317731" cy="22594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4">
            <a:extLst>
              <a:ext uri="{FF2B5EF4-FFF2-40B4-BE49-F238E27FC236}">
                <a16:creationId xmlns:a16="http://schemas.microsoft.com/office/drawing/2014/main" id="{FB00644C-DA89-4202-9781-9EEF6EEE6B2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223222" y="1095045"/>
            <a:ext cx="3017269" cy="23152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6">
            <a:extLst>
              <a:ext uri="{FF2B5EF4-FFF2-40B4-BE49-F238E27FC236}">
                <a16:creationId xmlns:a16="http://schemas.microsoft.com/office/drawing/2014/main" id="{B71C6047-A0DA-4D5D-A406-E836F1F2940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223221" y="3890869"/>
            <a:ext cx="2919647" cy="22113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6">
            <a:extLst>
              <a:ext uri="{FF2B5EF4-FFF2-40B4-BE49-F238E27FC236}">
                <a16:creationId xmlns:a16="http://schemas.microsoft.com/office/drawing/2014/main" id="{8D4CDC5C-D584-40B4-BB07-9761FB5E3680}"/>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742588" y="1091633"/>
            <a:ext cx="3330008" cy="23186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2">
            <a:extLst>
              <a:ext uri="{FF2B5EF4-FFF2-40B4-BE49-F238E27FC236}">
                <a16:creationId xmlns:a16="http://schemas.microsoft.com/office/drawing/2014/main" id="{F8FEC895-D7F8-4695-A033-853849343F1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468002" y="3999633"/>
            <a:ext cx="3149925" cy="21009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00CB66FF-D32F-46EF-ABB3-BBF917892C78}"/>
              </a:ext>
            </a:extLst>
          </p:cNvPr>
          <p:cNvSpPr txBox="1"/>
          <p:nvPr/>
        </p:nvSpPr>
        <p:spPr>
          <a:xfrm>
            <a:off x="3920080" y="3381756"/>
            <a:ext cx="2682912" cy="499689"/>
          </a:xfrm>
          <a:prstGeom prst="rect">
            <a:avLst/>
          </a:prstGeom>
          <a:noFill/>
        </p:spPr>
        <p:txBody>
          <a:bodyPr wrap="square" rtlCol="0">
            <a:spAutoFit/>
          </a:bodyPr>
          <a:lstStyle/>
          <a:p>
            <a:pPr algn="ctr"/>
            <a:r>
              <a:rPr lang="en-GB" sz="2647" dirty="0">
                <a:solidFill>
                  <a:srgbClr val="008080"/>
                </a:solidFill>
                <a:latin typeface="Comic Sans MS" panose="030F0702030302020204" pitchFamily="66" charset="0"/>
              </a:rPr>
              <a:t>Eat/Drink</a:t>
            </a:r>
          </a:p>
        </p:txBody>
      </p:sp>
    </p:spTree>
    <p:extLst>
      <p:ext uri="{BB962C8B-B14F-4D97-AF65-F5344CB8AC3E}">
        <p14:creationId xmlns:p14="http://schemas.microsoft.com/office/powerpoint/2010/main" val="958669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heckerboard(across)">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across)">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heckerboard(across)">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arn(inVertical)">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checkerboard(across)">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arn(inVertical)">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checkerboard(across)">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barn(inVertical)">
                                      <p:cBhvr>
                                        <p:cTn id="6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F8EDBD4-E1B4-4075-A418-9123693E67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2281" y="3917619"/>
            <a:ext cx="2408662" cy="17718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6BF02BA-8591-47F7-B69F-AE911A1AFB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1243"/>
          <a:stretch/>
        </p:blipFill>
        <p:spPr>
          <a:xfrm rot="2220000">
            <a:off x="8090681" y="797065"/>
            <a:ext cx="1887353" cy="1830196"/>
          </a:xfrm>
          <a:prstGeom prst="rect">
            <a:avLst/>
          </a:prstGeom>
        </p:spPr>
      </p:pic>
      <p:pic>
        <p:nvPicPr>
          <p:cNvPr id="4" name="Picture 10">
            <a:extLst>
              <a:ext uri="{FF2B5EF4-FFF2-40B4-BE49-F238E27FC236}">
                <a16:creationId xmlns:a16="http://schemas.microsoft.com/office/drawing/2014/main" id="{F2F819D8-C843-43C4-91F2-6BB1E25AF4F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592" b="3757"/>
          <a:stretch/>
        </p:blipFill>
        <p:spPr bwMode="auto">
          <a:xfrm>
            <a:off x="3123253" y="1356969"/>
            <a:ext cx="4253809" cy="5133825"/>
          </a:xfrm>
          <a:prstGeom prst="rect">
            <a:avLst/>
          </a:prstGeom>
          <a:noFill/>
        </p:spPr>
      </p:pic>
      <p:sp>
        <p:nvSpPr>
          <p:cNvPr id="5" name="Title 1">
            <a:extLst>
              <a:ext uri="{FF2B5EF4-FFF2-40B4-BE49-F238E27FC236}">
                <a16:creationId xmlns:a16="http://schemas.microsoft.com/office/drawing/2014/main" id="{63636F48-3888-4988-8E57-264BC6C79197}"/>
              </a:ext>
            </a:extLst>
          </p:cNvPr>
          <p:cNvSpPr>
            <a:spLocks noGrp="1"/>
          </p:cNvSpPr>
          <p:nvPr>
            <p:ph type="title"/>
          </p:nvPr>
        </p:nvSpPr>
        <p:spPr>
          <a:xfrm>
            <a:off x="184617" y="6894101"/>
            <a:ext cx="7306631" cy="555861"/>
          </a:xfrm>
        </p:spPr>
        <p:txBody>
          <a:bodyPr>
            <a:noAutofit/>
          </a:bodyPr>
          <a:lstStyle/>
          <a:p>
            <a:r>
              <a:rPr lang="en-GB" sz="3970" dirty="0">
                <a:latin typeface="Comic Sans MS" panose="030F0702030302020204" pitchFamily="66" charset="0"/>
              </a:rPr>
              <a:t>WHAT DO THEY NEED?</a:t>
            </a:r>
          </a:p>
        </p:txBody>
      </p:sp>
      <p:pic>
        <p:nvPicPr>
          <p:cNvPr id="6" name="Picture 4">
            <a:extLst>
              <a:ext uri="{FF2B5EF4-FFF2-40B4-BE49-F238E27FC236}">
                <a16:creationId xmlns:a16="http://schemas.microsoft.com/office/drawing/2014/main" id="{B13A8CD3-7268-4667-8307-152A692A9D5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021770" y="638809"/>
            <a:ext cx="1298392" cy="1298392"/>
          </a:xfrm>
          <a:prstGeom prst="rect">
            <a:avLst/>
          </a:prstGeom>
          <a:noFill/>
        </p:spPr>
      </p:pic>
      <p:pic>
        <p:nvPicPr>
          <p:cNvPr id="7" name="Picture 16">
            <a:extLst>
              <a:ext uri="{FF2B5EF4-FFF2-40B4-BE49-F238E27FC236}">
                <a16:creationId xmlns:a16="http://schemas.microsoft.com/office/drawing/2014/main" id="{E344B4C4-3711-4F7C-AD22-77F38F38238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331920" y="2612376"/>
            <a:ext cx="2360550" cy="1573699"/>
          </a:xfrm>
          <a:prstGeom prst="rect">
            <a:avLst/>
          </a:prstGeom>
          <a:noFill/>
        </p:spPr>
      </p:pic>
      <p:sp>
        <p:nvSpPr>
          <p:cNvPr id="8" name="TextBox 7">
            <a:extLst>
              <a:ext uri="{FF2B5EF4-FFF2-40B4-BE49-F238E27FC236}">
                <a16:creationId xmlns:a16="http://schemas.microsoft.com/office/drawing/2014/main" id="{EAB75C66-1949-47F2-96AE-8C3B68C919BD}"/>
              </a:ext>
            </a:extLst>
          </p:cNvPr>
          <p:cNvSpPr txBox="1"/>
          <p:nvPr/>
        </p:nvSpPr>
        <p:spPr>
          <a:xfrm>
            <a:off x="979215" y="446255"/>
            <a:ext cx="2858718" cy="703269"/>
          </a:xfrm>
          <a:prstGeom prst="rect">
            <a:avLst/>
          </a:prstGeom>
          <a:noFill/>
        </p:spPr>
        <p:txBody>
          <a:bodyPr wrap="square" rtlCol="0">
            <a:spAutoFit/>
          </a:bodyPr>
          <a:lstStyle/>
          <a:p>
            <a:r>
              <a:rPr lang="en-GB" sz="3970" b="1" dirty="0">
                <a:solidFill>
                  <a:srgbClr val="008080"/>
                </a:solidFill>
                <a:latin typeface="Comic Sans MS" panose="030F0702030302020204" pitchFamily="66" charset="0"/>
                <a:cs typeface="Arial" panose="020B0604020202020204" pitchFamily="34" charset="0"/>
              </a:rPr>
              <a:t>DOGS …</a:t>
            </a:r>
          </a:p>
        </p:txBody>
      </p:sp>
      <p:pic>
        <p:nvPicPr>
          <p:cNvPr id="9" name="Picture 8">
            <a:extLst>
              <a:ext uri="{FF2B5EF4-FFF2-40B4-BE49-F238E27FC236}">
                <a16:creationId xmlns:a16="http://schemas.microsoft.com/office/drawing/2014/main" id="{27880886-DA8D-4A54-B7D7-72E2D4AA7CE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718" y="1096107"/>
            <a:ext cx="3227435" cy="2497438"/>
          </a:xfrm>
          <a:prstGeom prst="rect">
            <a:avLst/>
          </a:prstGeom>
        </p:spPr>
      </p:pic>
      <p:pic>
        <p:nvPicPr>
          <p:cNvPr id="10" name="Picture 9">
            <a:extLst>
              <a:ext uri="{FF2B5EF4-FFF2-40B4-BE49-F238E27FC236}">
                <a16:creationId xmlns:a16="http://schemas.microsoft.com/office/drawing/2014/main" id="{DE12EB5A-5D6C-4611-AF65-12969A12098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03162" y="5198202"/>
            <a:ext cx="1660390" cy="1292592"/>
          </a:xfrm>
          <a:prstGeom prst="rect">
            <a:avLst/>
          </a:prstGeom>
        </p:spPr>
      </p:pic>
      <p:cxnSp>
        <p:nvCxnSpPr>
          <p:cNvPr id="11" name="Straight Connector 10">
            <a:extLst>
              <a:ext uri="{FF2B5EF4-FFF2-40B4-BE49-F238E27FC236}">
                <a16:creationId xmlns:a16="http://schemas.microsoft.com/office/drawing/2014/main" id="{D2C1A6A1-DE9E-4646-A974-2393C8CBA93B}"/>
              </a:ext>
            </a:extLst>
          </p:cNvPr>
          <p:cNvCxnSpPr/>
          <p:nvPr/>
        </p:nvCxnSpPr>
        <p:spPr>
          <a:xfrm flipV="1">
            <a:off x="795761" y="4398469"/>
            <a:ext cx="1808088" cy="144958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FE1CF52-687A-448C-B781-E50FAA7B4D0C}"/>
              </a:ext>
            </a:extLst>
          </p:cNvPr>
          <p:cNvCxnSpPr/>
          <p:nvPr/>
        </p:nvCxnSpPr>
        <p:spPr>
          <a:xfrm flipH="1" flipV="1">
            <a:off x="936264" y="4369129"/>
            <a:ext cx="1667585" cy="150876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EEE42C9A-8D62-4C47-98DC-1B6BC5F7CAD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77632" y="4226091"/>
            <a:ext cx="3096944" cy="2063338"/>
          </a:xfrm>
          <a:prstGeom prst="rect">
            <a:avLst/>
          </a:prstGeom>
        </p:spPr>
      </p:pic>
    </p:spTree>
    <p:extLst>
      <p:ext uri="{BB962C8B-B14F-4D97-AF65-F5344CB8AC3E}">
        <p14:creationId xmlns:p14="http://schemas.microsoft.com/office/powerpoint/2010/main" val="178427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1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circle(in)">
                                      <p:cBhvr>
                                        <p:cTn id="37" dur="1000"/>
                                        <p:tgtEl>
                                          <p:spTgt spid="2"/>
                                        </p:tgtEl>
                                      </p:cBhvr>
                                    </p:animEffect>
                                  </p:childTnLst>
                                </p:cTn>
                              </p:par>
                              <p:par>
                                <p:cTn id="38" presetID="6" presetClass="entr" presetSubtype="16"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ircle(in)">
                                      <p:cBhvr>
                                        <p:cTn id="40" dur="1000"/>
                                        <p:tgtEl>
                                          <p:spTgt spid="10"/>
                                        </p:tgtEl>
                                      </p:cBhvr>
                                    </p:animEffect>
                                  </p:childTnLst>
                                </p:cTn>
                              </p:par>
                              <p:par>
                                <p:cTn id="41" presetID="6" presetClass="entr" presetSubtype="16"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ircle(in)">
                                      <p:cBhvr>
                                        <p:cTn id="43" dur="1000"/>
                                        <p:tgtEl>
                                          <p:spTgt spid="12"/>
                                        </p:tgtEl>
                                      </p:cBhvr>
                                    </p:animEffect>
                                  </p:childTnLst>
                                </p:cTn>
                              </p:par>
                              <p:par>
                                <p:cTn id="44" presetID="6" presetClass="entr" presetSubtype="16"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circle(in)">
                                      <p:cBhvr>
                                        <p:cTn id="4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a:extLst>
              <a:ext uri="{FF2B5EF4-FFF2-40B4-BE49-F238E27FC236}">
                <a16:creationId xmlns:a16="http://schemas.microsoft.com/office/drawing/2014/main" id="{9DC34392-03E2-40D3-AF18-71B292787A2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771"/>
          <a:stretch/>
        </p:blipFill>
        <p:spPr bwMode="auto">
          <a:xfrm>
            <a:off x="7326417" y="674042"/>
            <a:ext cx="2252419" cy="3344543"/>
          </a:xfrm>
          <a:prstGeom prst="rect">
            <a:avLst/>
          </a:prstGeom>
          <a:noFill/>
        </p:spPr>
      </p:pic>
      <p:pic>
        <p:nvPicPr>
          <p:cNvPr id="3" name="Picture 6">
            <a:extLst>
              <a:ext uri="{FF2B5EF4-FFF2-40B4-BE49-F238E27FC236}">
                <a16:creationId xmlns:a16="http://schemas.microsoft.com/office/drawing/2014/main" id="{F460D48F-70C0-4FDD-9682-458C16866F6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755" t="12889" r="10260" b="12375"/>
          <a:stretch/>
        </p:blipFill>
        <p:spPr bwMode="auto">
          <a:xfrm>
            <a:off x="7326416" y="4479025"/>
            <a:ext cx="1905812" cy="1826403"/>
          </a:xfrm>
          <a:prstGeom prst="rect">
            <a:avLst/>
          </a:prstGeom>
          <a:noFill/>
        </p:spPr>
      </p:pic>
      <p:sp>
        <p:nvSpPr>
          <p:cNvPr id="4" name="TextBox 3">
            <a:extLst>
              <a:ext uri="{FF2B5EF4-FFF2-40B4-BE49-F238E27FC236}">
                <a16:creationId xmlns:a16="http://schemas.microsoft.com/office/drawing/2014/main" id="{5C5F09EE-2A8C-42B2-BFD7-A7CC2957A515}"/>
              </a:ext>
            </a:extLst>
          </p:cNvPr>
          <p:cNvSpPr txBox="1"/>
          <p:nvPr/>
        </p:nvSpPr>
        <p:spPr>
          <a:xfrm>
            <a:off x="412826" y="6765869"/>
            <a:ext cx="7554366" cy="703269"/>
          </a:xfrm>
          <a:prstGeom prst="rect">
            <a:avLst/>
          </a:prstGeom>
          <a:noFill/>
        </p:spPr>
        <p:txBody>
          <a:bodyPr wrap="square" rtlCol="0">
            <a:spAutoFit/>
          </a:bodyPr>
          <a:lstStyle/>
          <a:p>
            <a:r>
              <a:rPr lang="en-GB" sz="3970" b="1" dirty="0">
                <a:solidFill>
                  <a:srgbClr val="008080"/>
                </a:solidFill>
                <a:latin typeface="Comic Sans MS" panose="030F0702030302020204" pitchFamily="66" charset="0"/>
                <a:cs typeface="Arial" panose="020B0604020202020204" pitchFamily="34" charset="0"/>
              </a:rPr>
              <a:t>KEEPING PETS HEALTHY</a:t>
            </a:r>
          </a:p>
        </p:txBody>
      </p:sp>
      <p:pic>
        <p:nvPicPr>
          <p:cNvPr id="5" name="Picture 4">
            <a:extLst>
              <a:ext uri="{FF2B5EF4-FFF2-40B4-BE49-F238E27FC236}">
                <a16:creationId xmlns:a16="http://schemas.microsoft.com/office/drawing/2014/main" id="{8A3A5F9A-EE38-401F-A8EF-81A04BE1FD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3191" y="572885"/>
            <a:ext cx="2561066" cy="1195747"/>
          </a:xfrm>
          <a:prstGeom prst="rect">
            <a:avLst/>
          </a:prstGeom>
        </p:spPr>
      </p:pic>
      <p:pic>
        <p:nvPicPr>
          <p:cNvPr id="6" name="Picture 5">
            <a:extLst>
              <a:ext uri="{FF2B5EF4-FFF2-40B4-BE49-F238E27FC236}">
                <a16:creationId xmlns:a16="http://schemas.microsoft.com/office/drawing/2014/main" id="{8DB65049-9EAB-4783-A25B-68F7D32360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61399" y="3694620"/>
            <a:ext cx="2602547" cy="2602547"/>
          </a:xfrm>
          <a:prstGeom prst="rect">
            <a:avLst/>
          </a:prstGeom>
        </p:spPr>
      </p:pic>
      <p:pic>
        <p:nvPicPr>
          <p:cNvPr id="7" name="Picture 6">
            <a:extLst>
              <a:ext uri="{FF2B5EF4-FFF2-40B4-BE49-F238E27FC236}">
                <a16:creationId xmlns:a16="http://schemas.microsoft.com/office/drawing/2014/main" id="{0A39DB72-C429-480C-AFBA-CD571C081FF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19871" y="2186020"/>
            <a:ext cx="1427704" cy="948250"/>
          </a:xfrm>
          <a:prstGeom prst="rect">
            <a:avLst/>
          </a:prstGeom>
        </p:spPr>
      </p:pic>
      <p:grpSp>
        <p:nvGrpSpPr>
          <p:cNvPr id="8" name="Group 7">
            <a:extLst>
              <a:ext uri="{FF2B5EF4-FFF2-40B4-BE49-F238E27FC236}">
                <a16:creationId xmlns:a16="http://schemas.microsoft.com/office/drawing/2014/main" id="{6E41591F-1EB6-45AF-8D52-BC9B15F642DA}"/>
              </a:ext>
            </a:extLst>
          </p:cNvPr>
          <p:cNvGrpSpPr/>
          <p:nvPr/>
        </p:nvGrpSpPr>
        <p:grpSpPr>
          <a:xfrm>
            <a:off x="3888448" y="1323973"/>
            <a:ext cx="2883195" cy="1801778"/>
            <a:chOff x="0" y="0"/>
            <a:chExt cx="3333750" cy="2457450"/>
          </a:xfrm>
        </p:grpSpPr>
        <p:pic>
          <p:nvPicPr>
            <p:cNvPr id="9" name="Picture 8">
              <a:extLst>
                <a:ext uri="{FF2B5EF4-FFF2-40B4-BE49-F238E27FC236}">
                  <a16:creationId xmlns:a16="http://schemas.microsoft.com/office/drawing/2014/main" id="{FEC2FDB0-803C-45B2-A421-504F7C857BEA}"/>
                </a:ext>
              </a:extLst>
            </p:cNvPr>
            <p:cNvPicPr>
              <a:picLocks noChangeAspect="1"/>
            </p:cNvPicPr>
            <p:nvPr/>
          </p:nvPicPr>
          <p:blipFill rotWithShape="1">
            <a:blip r:embed="rId8">
              <a:extLst>
                <a:ext uri="{28A0092B-C50C-407E-A947-70E740481C1C}">
                  <a14:useLocalDpi xmlns:a14="http://schemas.microsoft.com/office/drawing/2010/main" val="0"/>
                </a:ext>
              </a:extLst>
            </a:blip>
            <a:srcRect l="52676" t="49006" r="24749" b="24724"/>
            <a:stretch/>
          </p:blipFill>
          <p:spPr bwMode="auto">
            <a:xfrm>
              <a:off x="2047875" y="1323975"/>
              <a:ext cx="1285875" cy="1133475"/>
            </a:xfrm>
            <a:prstGeom prst="rect">
              <a:avLst/>
            </a:prstGeom>
            <a:noFill/>
            <a:ln>
              <a:noFill/>
            </a:ln>
            <a:extLst>
              <a:ext uri="{53640926-AAD7-44D8-BBD7-CCE9431645EC}">
                <a14:shadowObscured xmlns:a14="http://schemas.microsoft.com/office/drawing/2010/main"/>
              </a:ext>
            </a:extLst>
          </p:spPr>
        </p:pic>
        <p:grpSp>
          <p:nvGrpSpPr>
            <p:cNvPr id="10" name="Group 9">
              <a:extLst>
                <a:ext uri="{FF2B5EF4-FFF2-40B4-BE49-F238E27FC236}">
                  <a16:creationId xmlns:a16="http://schemas.microsoft.com/office/drawing/2014/main" id="{64986A94-8334-4C57-9E86-FC1DFA103209}"/>
                </a:ext>
              </a:extLst>
            </p:cNvPr>
            <p:cNvGrpSpPr/>
            <p:nvPr/>
          </p:nvGrpSpPr>
          <p:grpSpPr>
            <a:xfrm>
              <a:off x="0" y="0"/>
              <a:ext cx="3267075" cy="2314575"/>
              <a:chOff x="0" y="0"/>
              <a:chExt cx="3267075" cy="2314575"/>
            </a:xfrm>
          </p:grpSpPr>
          <p:pic>
            <p:nvPicPr>
              <p:cNvPr id="11" name="Picture 10">
                <a:extLst>
                  <a:ext uri="{FF2B5EF4-FFF2-40B4-BE49-F238E27FC236}">
                    <a16:creationId xmlns:a16="http://schemas.microsoft.com/office/drawing/2014/main" id="{77123290-B35E-4434-86D3-F566BB7A3888}"/>
                  </a:ext>
                </a:extLst>
              </p:cNvPr>
              <p:cNvPicPr>
                <a:picLocks noChangeAspect="1"/>
              </p:cNvPicPr>
              <p:nvPr/>
            </p:nvPicPr>
            <p:blipFill rotWithShape="1">
              <a:blip r:embed="rId8">
                <a:extLst>
                  <a:ext uri="{28A0092B-C50C-407E-A947-70E740481C1C}">
                    <a14:useLocalDpi xmlns:a14="http://schemas.microsoft.com/office/drawing/2010/main" val="0"/>
                  </a:ext>
                </a:extLst>
              </a:blip>
              <a:srcRect l="12876" t="16335" r="51003" b="30022"/>
              <a:stretch/>
            </p:blipFill>
            <p:spPr bwMode="auto">
              <a:xfrm>
                <a:off x="0" y="0"/>
                <a:ext cx="2057400" cy="2314575"/>
              </a:xfrm>
              <a:prstGeom prst="rect">
                <a:avLst/>
              </a:prstGeom>
              <a:noFill/>
              <a:ln>
                <a:noFill/>
              </a:ln>
              <a:extLst>
                <a:ext uri="{53640926-AAD7-44D8-BBD7-CCE9431645EC}">
                  <a14:shadowObscured xmlns:a14="http://schemas.microsoft.com/office/drawing/2010/main"/>
                </a:ext>
              </a:extLst>
            </p:spPr>
          </p:pic>
          <p:sp>
            <p:nvSpPr>
              <p:cNvPr id="12" name="&quot;No&quot; Symbol 15">
                <a:extLst>
                  <a:ext uri="{FF2B5EF4-FFF2-40B4-BE49-F238E27FC236}">
                    <a16:creationId xmlns:a16="http://schemas.microsoft.com/office/drawing/2014/main" id="{2FC3BBF6-2653-4C27-9CED-92B42D0C071C}"/>
                  </a:ext>
                </a:extLst>
              </p:cNvPr>
              <p:cNvSpPr/>
              <p:nvPr/>
            </p:nvSpPr>
            <p:spPr>
              <a:xfrm>
                <a:off x="2038350" y="1085850"/>
                <a:ext cx="1228725" cy="1095375"/>
              </a:xfrm>
              <a:prstGeom prst="noSmoking">
                <a:avLst>
                  <a:gd name="adj" fmla="val 858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838" tIns="50419" rIns="100838" bIns="50419" numCol="1" spcCol="0" rtlCol="0" fromWordArt="0" anchor="ctr" anchorCtr="0" forceAA="0" compatLnSpc="1">
                <a:prstTxWarp prst="textNoShape">
                  <a:avLst/>
                </a:prstTxWarp>
                <a:noAutofit/>
              </a:bodyPr>
              <a:lstStyle/>
              <a:p>
                <a:endParaRPr lang="en-GB" sz="1985"/>
              </a:p>
            </p:txBody>
          </p:sp>
        </p:grpSp>
      </p:grpSp>
      <p:pic>
        <p:nvPicPr>
          <p:cNvPr id="13" name="Picture 4">
            <a:extLst>
              <a:ext uri="{FF2B5EF4-FFF2-40B4-BE49-F238E27FC236}">
                <a16:creationId xmlns:a16="http://schemas.microsoft.com/office/drawing/2014/main" id="{F82D9DCF-7CC6-404A-AB36-FC93AB12C7B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44763" y="3694620"/>
            <a:ext cx="2408689" cy="2408689"/>
          </a:xfrm>
          <a:prstGeom prst="rect">
            <a:avLst/>
          </a:prstGeom>
          <a:ln>
            <a:noFill/>
          </a:ln>
          <a:effectLst>
            <a:softEdge rad="50800"/>
          </a:effectLst>
        </p:spPr>
      </p:pic>
    </p:spTree>
    <p:extLst>
      <p:ext uri="{BB962C8B-B14F-4D97-AF65-F5344CB8AC3E}">
        <p14:creationId xmlns:p14="http://schemas.microsoft.com/office/powerpoint/2010/main" val="410413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 calcmode="lin" valueType="num">
                                      <p:cBhvr>
                                        <p:cTn id="25" dur="1000" fill="hold"/>
                                        <p:tgtEl>
                                          <p:spTgt spid="3"/>
                                        </p:tgtEl>
                                        <p:attrNameLst>
                                          <p:attrName>style.rotation</p:attrName>
                                        </p:attrNameLst>
                                      </p:cBhvr>
                                      <p:tavLst>
                                        <p:tav tm="0">
                                          <p:val>
                                            <p:fltVal val="90"/>
                                          </p:val>
                                        </p:tav>
                                        <p:tav tm="100000">
                                          <p:val>
                                            <p:fltVal val="0"/>
                                          </p:val>
                                        </p:tav>
                                      </p:tavLst>
                                    </p:anim>
                                    <p:animEffect transition="in" filter="fade">
                                      <p:cBhvr>
                                        <p:cTn id="26" dur="10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1000" fill="hold"/>
                                        <p:tgtEl>
                                          <p:spTgt spid="2"/>
                                        </p:tgtEl>
                                        <p:attrNameLst>
                                          <p:attrName>ppt_w</p:attrName>
                                        </p:attrNameLst>
                                      </p:cBhvr>
                                      <p:tavLst>
                                        <p:tav tm="0">
                                          <p:val>
                                            <p:fltVal val="0"/>
                                          </p:val>
                                        </p:tav>
                                        <p:tav tm="100000">
                                          <p:val>
                                            <p:strVal val="#ppt_w"/>
                                          </p:val>
                                        </p:tav>
                                      </p:tavLst>
                                    </p:anim>
                                    <p:anim calcmode="lin" valueType="num">
                                      <p:cBhvr>
                                        <p:cTn id="32" dur="1000" fill="hold"/>
                                        <p:tgtEl>
                                          <p:spTgt spid="2"/>
                                        </p:tgtEl>
                                        <p:attrNameLst>
                                          <p:attrName>ppt_h</p:attrName>
                                        </p:attrNameLst>
                                      </p:cBhvr>
                                      <p:tavLst>
                                        <p:tav tm="0">
                                          <p:val>
                                            <p:fltVal val="0"/>
                                          </p:val>
                                        </p:tav>
                                        <p:tav tm="100000">
                                          <p:val>
                                            <p:strVal val="#ppt_h"/>
                                          </p:val>
                                        </p:tav>
                                      </p:tavLst>
                                    </p:anim>
                                    <p:anim calcmode="lin" valueType="num">
                                      <p:cBhvr>
                                        <p:cTn id="33" dur="1000" fill="hold"/>
                                        <p:tgtEl>
                                          <p:spTgt spid="2"/>
                                        </p:tgtEl>
                                        <p:attrNameLst>
                                          <p:attrName>style.rotation</p:attrName>
                                        </p:attrNameLst>
                                      </p:cBhvr>
                                      <p:tavLst>
                                        <p:tav tm="0">
                                          <p:val>
                                            <p:fltVal val="90"/>
                                          </p:val>
                                        </p:tav>
                                        <p:tav tm="100000">
                                          <p:val>
                                            <p:fltVal val="0"/>
                                          </p:val>
                                        </p:tav>
                                      </p:tavLst>
                                    </p:anim>
                                    <p:animEffect transition="in" filter="fade">
                                      <p:cBhvr>
                                        <p:cTn id="34" dur="10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fltVal val="0"/>
                                          </p:val>
                                        </p:tav>
                                        <p:tav tm="100000">
                                          <p:val>
                                            <p:strVal val="#ppt_w"/>
                                          </p:val>
                                        </p:tav>
                                      </p:tavLst>
                                    </p:anim>
                                    <p:anim calcmode="lin" valueType="num">
                                      <p:cBhvr>
                                        <p:cTn id="40" dur="1000" fill="hold"/>
                                        <p:tgtEl>
                                          <p:spTgt spid="6"/>
                                        </p:tgtEl>
                                        <p:attrNameLst>
                                          <p:attrName>ppt_h</p:attrName>
                                        </p:attrNameLst>
                                      </p:cBhvr>
                                      <p:tavLst>
                                        <p:tav tm="0">
                                          <p:val>
                                            <p:fltVal val="0"/>
                                          </p:val>
                                        </p:tav>
                                        <p:tav tm="100000">
                                          <p:val>
                                            <p:strVal val="#ppt_h"/>
                                          </p:val>
                                        </p:tav>
                                      </p:tavLst>
                                    </p:anim>
                                    <p:anim calcmode="lin" valueType="num">
                                      <p:cBhvr>
                                        <p:cTn id="41" dur="1000" fill="hold"/>
                                        <p:tgtEl>
                                          <p:spTgt spid="6"/>
                                        </p:tgtEl>
                                        <p:attrNameLst>
                                          <p:attrName>style.rotation</p:attrName>
                                        </p:attrNameLst>
                                      </p:cBhvr>
                                      <p:tavLst>
                                        <p:tav tm="0">
                                          <p:val>
                                            <p:fltVal val="90"/>
                                          </p:val>
                                        </p:tav>
                                        <p:tav tm="100000">
                                          <p:val>
                                            <p:fltVal val="0"/>
                                          </p:val>
                                        </p:tav>
                                      </p:tavLst>
                                    </p:anim>
                                    <p:animEffect transition="in" filter="fade">
                                      <p:cBhvr>
                                        <p:cTn id="42" dur="1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1000" fill="hold"/>
                                        <p:tgtEl>
                                          <p:spTgt spid="8"/>
                                        </p:tgtEl>
                                        <p:attrNameLst>
                                          <p:attrName>ppt_w</p:attrName>
                                        </p:attrNameLst>
                                      </p:cBhvr>
                                      <p:tavLst>
                                        <p:tav tm="0">
                                          <p:val>
                                            <p:fltVal val="0"/>
                                          </p:val>
                                        </p:tav>
                                        <p:tav tm="100000">
                                          <p:val>
                                            <p:strVal val="#ppt_w"/>
                                          </p:val>
                                        </p:tav>
                                      </p:tavLst>
                                    </p:anim>
                                    <p:anim calcmode="lin" valueType="num">
                                      <p:cBhvr>
                                        <p:cTn id="48" dur="1000" fill="hold"/>
                                        <p:tgtEl>
                                          <p:spTgt spid="8"/>
                                        </p:tgtEl>
                                        <p:attrNameLst>
                                          <p:attrName>ppt_h</p:attrName>
                                        </p:attrNameLst>
                                      </p:cBhvr>
                                      <p:tavLst>
                                        <p:tav tm="0">
                                          <p:val>
                                            <p:fltVal val="0"/>
                                          </p:val>
                                        </p:tav>
                                        <p:tav tm="100000">
                                          <p:val>
                                            <p:strVal val="#ppt_h"/>
                                          </p:val>
                                        </p:tav>
                                      </p:tavLst>
                                    </p:anim>
                                    <p:anim calcmode="lin" valueType="num">
                                      <p:cBhvr>
                                        <p:cTn id="49" dur="1000" fill="hold"/>
                                        <p:tgtEl>
                                          <p:spTgt spid="8"/>
                                        </p:tgtEl>
                                        <p:attrNameLst>
                                          <p:attrName>style.rotation</p:attrName>
                                        </p:attrNameLst>
                                      </p:cBhvr>
                                      <p:tavLst>
                                        <p:tav tm="0">
                                          <p:val>
                                            <p:fltVal val="90"/>
                                          </p:val>
                                        </p:tav>
                                        <p:tav tm="100000">
                                          <p:val>
                                            <p:fltVal val="0"/>
                                          </p:val>
                                        </p:tav>
                                      </p:tavLst>
                                    </p:anim>
                                    <p:animEffect transition="in" filter="fade">
                                      <p:cBhvr>
                                        <p:cTn id="50" dur="10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1000" fill="hold"/>
                                        <p:tgtEl>
                                          <p:spTgt spid="13"/>
                                        </p:tgtEl>
                                        <p:attrNameLst>
                                          <p:attrName>ppt_w</p:attrName>
                                        </p:attrNameLst>
                                      </p:cBhvr>
                                      <p:tavLst>
                                        <p:tav tm="0">
                                          <p:val>
                                            <p:fltVal val="0"/>
                                          </p:val>
                                        </p:tav>
                                        <p:tav tm="100000">
                                          <p:val>
                                            <p:strVal val="#ppt_w"/>
                                          </p:val>
                                        </p:tav>
                                      </p:tavLst>
                                    </p:anim>
                                    <p:anim calcmode="lin" valueType="num">
                                      <p:cBhvr>
                                        <p:cTn id="56" dur="1000" fill="hold"/>
                                        <p:tgtEl>
                                          <p:spTgt spid="13"/>
                                        </p:tgtEl>
                                        <p:attrNameLst>
                                          <p:attrName>ppt_h</p:attrName>
                                        </p:attrNameLst>
                                      </p:cBhvr>
                                      <p:tavLst>
                                        <p:tav tm="0">
                                          <p:val>
                                            <p:fltVal val="0"/>
                                          </p:val>
                                        </p:tav>
                                        <p:tav tm="100000">
                                          <p:val>
                                            <p:strVal val="#ppt_h"/>
                                          </p:val>
                                        </p:tav>
                                      </p:tavLst>
                                    </p:anim>
                                    <p:anim calcmode="lin" valueType="num">
                                      <p:cBhvr>
                                        <p:cTn id="57" dur="1000" fill="hold"/>
                                        <p:tgtEl>
                                          <p:spTgt spid="13"/>
                                        </p:tgtEl>
                                        <p:attrNameLst>
                                          <p:attrName>style.rotation</p:attrName>
                                        </p:attrNameLst>
                                      </p:cBhvr>
                                      <p:tavLst>
                                        <p:tav tm="0">
                                          <p:val>
                                            <p:fltVal val="90"/>
                                          </p:val>
                                        </p:tav>
                                        <p:tav tm="100000">
                                          <p:val>
                                            <p:fltVal val="0"/>
                                          </p:val>
                                        </p:tav>
                                      </p:tavLst>
                                    </p:anim>
                                    <p:animEffect transition="in" filter="fade">
                                      <p:cBhvr>
                                        <p:cTn id="5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356CF-51F8-4124-8C07-091AFA2DC6F0}"/>
              </a:ext>
            </a:extLst>
          </p:cNvPr>
          <p:cNvSpPr>
            <a:spLocks noGrp="1"/>
          </p:cNvSpPr>
          <p:nvPr>
            <p:ph type="title"/>
          </p:nvPr>
        </p:nvSpPr>
        <p:spPr>
          <a:xfrm>
            <a:off x="5346700" y="5127582"/>
            <a:ext cx="4710124" cy="1508768"/>
          </a:xfrm>
        </p:spPr>
        <p:txBody>
          <a:bodyPr>
            <a:noAutofit/>
          </a:bodyPr>
          <a:lstStyle/>
          <a:p>
            <a:r>
              <a:rPr lang="en-GB" sz="3970" dirty="0">
                <a:latin typeface="Comic Sans MS" panose="030F0702030302020204" pitchFamily="66" charset="0"/>
              </a:rPr>
              <a:t>CHASE THE DOG</a:t>
            </a:r>
          </a:p>
        </p:txBody>
      </p:sp>
      <p:pic>
        <p:nvPicPr>
          <p:cNvPr id="3" name="Picture Placeholder 3">
            <a:extLst>
              <a:ext uri="{FF2B5EF4-FFF2-40B4-BE49-F238E27FC236}">
                <a16:creationId xmlns:a16="http://schemas.microsoft.com/office/drawing/2014/main" id="{59444418-5C83-42D2-B7CA-6D6FC8C393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212" y="469057"/>
            <a:ext cx="3732215" cy="5972212"/>
          </a:xfrm>
          <a:prstGeom prst="rect">
            <a:avLst/>
          </a:prstGeom>
        </p:spPr>
      </p:pic>
      <p:pic>
        <p:nvPicPr>
          <p:cNvPr id="4" name="Picture 3">
            <a:extLst>
              <a:ext uri="{FF2B5EF4-FFF2-40B4-BE49-F238E27FC236}">
                <a16:creationId xmlns:a16="http://schemas.microsoft.com/office/drawing/2014/main" id="{D0A61AEA-E9F6-44EA-A587-3C1AE71635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9063" y="760097"/>
            <a:ext cx="5322760" cy="4367485"/>
          </a:xfrm>
          <a:prstGeom prst="rect">
            <a:avLst/>
          </a:prstGeom>
        </p:spPr>
      </p:pic>
    </p:spTree>
    <p:extLst>
      <p:ext uri="{BB962C8B-B14F-4D97-AF65-F5344CB8AC3E}">
        <p14:creationId xmlns:p14="http://schemas.microsoft.com/office/powerpoint/2010/main" val="235090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10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3">
            <a:extLst>
              <a:ext uri="{FF2B5EF4-FFF2-40B4-BE49-F238E27FC236}">
                <a16:creationId xmlns:a16="http://schemas.microsoft.com/office/drawing/2014/main" id="{52686ADD-8CE6-4B90-BB28-97BE6EA12B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284" y="325041"/>
            <a:ext cx="9290832" cy="6273297"/>
          </a:xfrm>
          <a:prstGeom prst="rect">
            <a:avLst/>
          </a:prstGeom>
        </p:spPr>
      </p:pic>
      <p:sp>
        <p:nvSpPr>
          <p:cNvPr id="3" name="TextBox 2">
            <a:extLst>
              <a:ext uri="{FF2B5EF4-FFF2-40B4-BE49-F238E27FC236}">
                <a16:creationId xmlns:a16="http://schemas.microsoft.com/office/drawing/2014/main" id="{30617399-1DF8-41D2-B6A5-34FA1D23B2A4}"/>
              </a:ext>
            </a:extLst>
          </p:cNvPr>
          <p:cNvSpPr txBox="1"/>
          <p:nvPr/>
        </p:nvSpPr>
        <p:spPr>
          <a:xfrm>
            <a:off x="304240" y="6750564"/>
            <a:ext cx="4605712" cy="703269"/>
          </a:xfrm>
          <a:prstGeom prst="rect">
            <a:avLst/>
          </a:prstGeom>
          <a:noFill/>
        </p:spPr>
        <p:txBody>
          <a:bodyPr wrap="square" rtlCol="0">
            <a:spAutoFit/>
          </a:bodyPr>
          <a:lstStyle/>
          <a:p>
            <a:r>
              <a:rPr lang="en-GB" sz="3970" b="1" dirty="0">
                <a:solidFill>
                  <a:srgbClr val="008080"/>
                </a:solidFill>
                <a:latin typeface="Comic Sans MS" panose="030F0702030302020204" pitchFamily="66" charset="0"/>
                <a:cs typeface="Arial" panose="020B0604020202020204" pitchFamily="34" charset="0"/>
              </a:rPr>
              <a:t>CHASE’S X-RAY</a:t>
            </a:r>
          </a:p>
        </p:txBody>
      </p:sp>
    </p:spTree>
    <p:extLst>
      <p:ext uri="{BB962C8B-B14F-4D97-AF65-F5344CB8AC3E}">
        <p14:creationId xmlns:p14="http://schemas.microsoft.com/office/powerpoint/2010/main" val="427635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15B33-2DD0-4D34-8163-223855065766}"/>
              </a:ext>
            </a:extLst>
          </p:cNvPr>
          <p:cNvSpPr>
            <a:spLocks noGrp="1"/>
          </p:cNvSpPr>
          <p:nvPr>
            <p:ph type="title"/>
          </p:nvPr>
        </p:nvSpPr>
        <p:spPr>
          <a:xfrm>
            <a:off x="304240" y="6930142"/>
            <a:ext cx="6749750" cy="397044"/>
          </a:xfrm>
        </p:spPr>
        <p:txBody>
          <a:bodyPr>
            <a:noAutofit/>
          </a:bodyPr>
          <a:lstStyle/>
          <a:p>
            <a:r>
              <a:rPr lang="en-GB" sz="3970" dirty="0">
                <a:solidFill>
                  <a:srgbClr val="FF33CC"/>
                </a:solidFill>
                <a:latin typeface="Comic Sans MS" panose="030F0702030302020204" pitchFamily="66" charset="0"/>
              </a:rPr>
              <a:t>SAVED </a:t>
            </a:r>
            <a:r>
              <a:rPr lang="en-GB" sz="3970" dirty="0">
                <a:solidFill>
                  <a:srgbClr val="008080"/>
                </a:solidFill>
                <a:latin typeface="Comic Sans MS" panose="030F0702030302020204" pitchFamily="66" charset="0"/>
              </a:rPr>
              <a:t>thanks to </a:t>
            </a:r>
            <a:r>
              <a:rPr lang="en-GB" sz="3970" dirty="0">
                <a:solidFill>
                  <a:srgbClr val="FF33CC"/>
                </a:solidFill>
                <a:latin typeface="Comic Sans MS" panose="030F0702030302020204" pitchFamily="66" charset="0"/>
              </a:rPr>
              <a:t>PDSA</a:t>
            </a:r>
          </a:p>
        </p:txBody>
      </p:sp>
      <p:pic>
        <p:nvPicPr>
          <p:cNvPr id="3" name="Picture Placeholder 3">
            <a:extLst>
              <a:ext uri="{FF2B5EF4-FFF2-40B4-BE49-F238E27FC236}">
                <a16:creationId xmlns:a16="http://schemas.microsoft.com/office/drawing/2014/main" id="{9946DDDA-0F07-4B9D-BE7E-B3A369AC08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74" t="9540" r="37606"/>
          <a:stretch/>
        </p:blipFill>
        <p:spPr>
          <a:xfrm>
            <a:off x="2130642" y="325041"/>
            <a:ext cx="6432116" cy="6250442"/>
          </a:xfrm>
          <a:prstGeom prst="rect">
            <a:avLst/>
          </a:prstGeom>
        </p:spPr>
      </p:pic>
    </p:spTree>
    <p:extLst>
      <p:ext uri="{BB962C8B-B14F-4D97-AF65-F5344CB8AC3E}">
        <p14:creationId xmlns:p14="http://schemas.microsoft.com/office/powerpoint/2010/main" val="97277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2"/>
          <p:cNvPicPr>
            <a:picLocks noChangeAspect="1" noChangeArrowheads="1"/>
          </p:cNvPicPr>
          <p:nvPr/>
        </p:nvPicPr>
        <p:blipFill>
          <a:blip r:embed="rId3" cstate="print"/>
          <a:srcRect/>
          <a:stretch>
            <a:fillRect/>
          </a:stretch>
        </p:blipFill>
        <p:spPr bwMode="auto">
          <a:xfrm>
            <a:off x="4262047" y="3991154"/>
            <a:ext cx="2463178" cy="2485937"/>
          </a:xfrm>
          <a:prstGeom prst="rect">
            <a:avLst/>
          </a:prstGeom>
          <a:noFill/>
          <a:ln w="25400">
            <a:noFill/>
            <a:round/>
            <a:headEnd/>
            <a:tailEnd/>
          </a:ln>
        </p:spPr>
      </p:pic>
      <p:pic>
        <p:nvPicPr>
          <p:cNvPr id="2053" name="Picture 3" descr="\\Falcon\user_data\Veterinary_Services\Community and Education\IMAGES\1_Animal_Image_Library\Cats\Archive\Kitten playing.jpg"/>
          <p:cNvPicPr>
            <a:picLocks noChangeAspect="1" noChangeArrowheads="1"/>
          </p:cNvPicPr>
          <p:nvPr/>
        </p:nvPicPr>
        <p:blipFill rotWithShape="1">
          <a:blip r:embed="rId4" cstate="print"/>
          <a:srcRect l="17422" t="7909" r="8051" b="7080"/>
          <a:stretch/>
        </p:blipFill>
        <p:spPr bwMode="auto">
          <a:xfrm>
            <a:off x="264536" y="2686076"/>
            <a:ext cx="3396992" cy="3811186"/>
          </a:xfrm>
          <a:prstGeom prst="rect">
            <a:avLst/>
          </a:prstGeom>
          <a:noFill/>
          <a:ln w="9525">
            <a:noFill/>
            <a:miter lim="800000"/>
            <a:headEnd/>
            <a:tailEnd/>
          </a:ln>
        </p:spPr>
      </p:pic>
      <p:pic>
        <p:nvPicPr>
          <p:cNvPr id="10" name="Picture 2" descr="\\falcon\user_data\SHARING FOLDER\!Temporary Sharing - Items will be deleted when 7 days old!\Jenna\shutterstock_162290225.jpg"/>
          <p:cNvPicPr>
            <a:picLocks noChangeAspect="1" noChangeArrowheads="1"/>
          </p:cNvPicPr>
          <p:nvPr/>
        </p:nvPicPr>
        <p:blipFill rotWithShape="1">
          <a:blip r:embed="rId5" cstate="print"/>
          <a:srcRect l="16216" r="21621" b="8007"/>
          <a:stretch/>
        </p:blipFill>
        <p:spPr bwMode="auto">
          <a:xfrm>
            <a:off x="6458424" y="357008"/>
            <a:ext cx="3734082" cy="6096572"/>
          </a:xfrm>
          <a:prstGeom prst="rect">
            <a:avLst/>
          </a:prstGeom>
          <a:noFill/>
        </p:spPr>
      </p:pic>
      <p:sp>
        <p:nvSpPr>
          <p:cNvPr id="6" name="Rectangle 5"/>
          <p:cNvSpPr/>
          <p:nvPr/>
        </p:nvSpPr>
        <p:spPr>
          <a:xfrm>
            <a:off x="3282071" y="1117809"/>
            <a:ext cx="3946680" cy="1314206"/>
          </a:xfrm>
          <a:prstGeom prst="rect">
            <a:avLst/>
          </a:prstGeom>
          <a:noFill/>
        </p:spPr>
        <p:txBody>
          <a:bodyPr>
            <a:spAutoFit/>
          </a:bodyPr>
          <a:lstStyle/>
          <a:p>
            <a:pPr algn="ctr">
              <a:defRPr/>
            </a:pPr>
            <a:r>
              <a:rPr lang="en-US" sz="7940" dirty="0">
                <a:ln w="900" cmpd="sng">
                  <a:solidFill>
                    <a:schemeClr val="accent1">
                      <a:satMod val="190000"/>
                      <a:alpha val="55000"/>
                    </a:schemeClr>
                  </a:solidFill>
                  <a:prstDash val="solid"/>
                </a:ln>
                <a:solidFill>
                  <a:srgbClr val="008A89"/>
                </a:solidFill>
                <a:latin typeface="Comic Sans MS" panose="030F0702030302020204" pitchFamily="66" charset="0"/>
                <a:cs typeface="Arial" pitchFamily="34" charset="0"/>
              </a:rPr>
              <a:t>Thanks!</a:t>
            </a:r>
          </a:p>
        </p:txBody>
      </p:sp>
    </p:spTree>
    <p:extLst>
      <p:ext uri="{BB962C8B-B14F-4D97-AF65-F5344CB8AC3E}">
        <p14:creationId xmlns:p14="http://schemas.microsoft.com/office/powerpoint/2010/main" val="870287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TextBox 8"/>
          <p:cNvSpPr txBox="1">
            <a:spLocks noChangeArrowheads="1"/>
          </p:cNvSpPr>
          <p:nvPr/>
        </p:nvSpPr>
        <p:spPr bwMode="auto">
          <a:xfrm>
            <a:off x="-629964" y="6733753"/>
            <a:ext cx="3818678" cy="2061077"/>
          </a:xfrm>
          <a:prstGeom prst="rect">
            <a:avLst/>
          </a:prstGeom>
          <a:noFill/>
          <a:ln w="9525">
            <a:noFill/>
            <a:miter lim="800000"/>
            <a:headEnd/>
            <a:tailEnd/>
          </a:ln>
        </p:spPr>
        <p:txBody>
          <a:bodyPr wrap="square">
            <a:spAutoFit/>
          </a:bodyPr>
          <a:lstStyle/>
          <a:p>
            <a:pPr algn="ctr"/>
            <a:r>
              <a:rPr lang="en-GB" sz="3970" b="1" dirty="0">
                <a:solidFill>
                  <a:srgbClr val="008080"/>
                </a:solidFill>
                <a:latin typeface="Comic Sans MS" panose="030F0702030302020204" pitchFamily="66" charset="0"/>
                <a:cs typeface="Arial" panose="020B0604020202020204" pitchFamily="34" charset="0"/>
              </a:rPr>
              <a:t>My Pets</a:t>
            </a:r>
          </a:p>
          <a:p>
            <a:pPr algn="ctr"/>
            <a:endParaRPr lang="en-GB" sz="3529" dirty="0">
              <a:solidFill>
                <a:srgbClr val="00AC7F"/>
              </a:solidFill>
              <a:latin typeface="Calibri" pitchFamily="34" charset="0"/>
            </a:endParaRPr>
          </a:p>
          <a:p>
            <a:pPr algn="ctr"/>
            <a:endParaRPr lang="en-GB" sz="2647" dirty="0">
              <a:solidFill>
                <a:srgbClr val="00AC7F"/>
              </a:solidFill>
              <a:latin typeface="Calibri" pitchFamily="34" charset="0"/>
            </a:endParaRPr>
          </a:p>
          <a:p>
            <a:pPr algn="ctr"/>
            <a:endParaRPr lang="en-GB" sz="2647" dirty="0">
              <a:solidFill>
                <a:srgbClr val="00AC7F"/>
              </a:solidFill>
              <a:latin typeface="Calibri" pitchFamily="34" charset="0"/>
            </a:endParaRPr>
          </a:p>
        </p:txBody>
      </p:sp>
    </p:spTree>
    <p:extLst>
      <p:ext uri="{BB962C8B-B14F-4D97-AF65-F5344CB8AC3E}">
        <p14:creationId xmlns:p14="http://schemas.microsoft.com/office/powerpoint/2010/main" val="341228253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PAW images_money.JPG"/>
          <p:cNvPicPr>
            <a:picLocks noChangeAspect="1"/>
          </p:cNvPicPr>
          <p:nvPr/>
        </p:nvPicPr>
        <p:blipFill rotWithShape="1">
          <a:blip r:embed="rId3" cstate="print"/>
          <a:srcRect r="51602"/>
          <a:stretch/>
        </p:blipFill>
        <p:spPr>
          <a:xfrm>
            <a:off x="9371071" y="4109492"/>
            <a:ext cx="1115003" cy="2443106"/>
          </a:xfrm>
          <a:prstGeom prst="rect">
            <a:avLst/>
          </a:prstGeom>
        </p:spPr>
      </p:pic>
      <p:sp>
        <p:nvSpPr>
          <p:cNvPr id="27" name="Title 1"/>
          <p:cNvSpPr>
            <a:spLocks noGrp="1"/>
          </p:cNvSpPr>
          <p:nvPr>
            <p:ph type="title"/>
          </p:nvPr>
        </p:nvSpPr>
        <p:spPr>
          <a:xfrm>
            <a:off x="270604" y="6796896"/>
            <a:ext cx="7712841" cy="653083"/>
          </a:xfrm>
        </p:spPr>
        <p:txBody>
          <a:bodyPr>
            <a:normAutofit/>
          </a:bodyPr>
          <a:lstStyle/>
          <a:p>
            <a:r>
              <a:rPr lang="en-GB" sz="2912" i="1" dirty="0">
                <a:latin typeface="Comic Sans MS" panose="030F0702030302020204" pitchFamily="66" charset="0"/>
              </a:rPr>
              <a:t>The UK’s leading vet charity …</a:t>
            </a:r>
          </a:p>
        </p:txBody>
      </p:sp>
      <p:sp>
        <p:nvSpPr>
          <p:cNvPr id="28" name="TextBox 27"/>
          <p:cNvSpPr txBox="1"/>
          <p:nvPr/>
        </p:nvSpPr>
        <p:spPr>
          <a:xfrm>
            <a:off x="3788227" y="619760"/>
            <a:ext cx="6098378" cy="372061"/>
          </a:xfrm>
          <a:prstGeom prst="rect">
            <a:avLst/>
          </a:prstGeom>
          <a:noFill/>
        </p:spPr>
        <p:txBody>
          <a:bodyPr wrap="square" lIns="83346" tIns="41674" rIns="83346" bIns="41674" rtlCol="0">
            <a:spAutoFit/>
          </a:bodyPr>
          <a:lstStyle/>
          <a:p>
            <a:endParaRPr lang="en-GB" sz="1871" dirty="0"/>
          </a:p>
        </p:txBody>
      </p:sp>
      <p:pic>
        <p:nvPicPr>
          <p:cNvPr id="29" name="Picture 28" descr="old faithful.jpg"/>
          <p:cNvPicPr>
            <a:picLocks noChangeAspect="1"/>
          </p:cNvPicPr>
          <p:nvPr/>
        </p:nvPicPr>
        <p:blipFill>
          <a:blip r:embed="rId4" cstate="print"/>
          <a:stretch>
            <a:fillRect/>
          </a:stretch>
        </p:blipFill>
        <p:spPr>
          <a:xfrm rot="20852158">
            <a:off x="864834" y="737473"/>
            <a:ext cx="3059945" cy="2728086"/>
          </a:xfrm>
          <a:prstGeom prst="rect">
            <a:avLst/>
          </a:prstGeom>
          <a:ln>
            <a:noFill/>
          </a:ln>
          <a:effectLst>
            <a:outerShdw blurRad="292100" dist="139700" dir="2700000" algn="tl" rotWithShape="0">
              <a:srgbClr val="333333">
                <a:alpha val="65000"/>
              </a:srgbClr>
            </a:outerShdw>
            <a:softEdge rad="31750"/>
          </a:effectLst>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121" y="3768548"/>
            <a:ext cx="3532294" cy="2506054"/>
          </a:xfrm>
          <a:prstGeom prst="rect">
            <a:avLst/>
          </a:prstGeom>
          <a:ln>
            <a:noFill/>
          </a:ln>
          <a:effectLst>
            <a:outerShdw blurRad="292100" dist="139700" dir="2700000" algn="tl" rotWithShape="0">
              <a:srgbClr val="333333">
                <a:alpha val="65000"/>
              </a:srgbClr>
            </a:outerShdw>
            <a:softEdge rad="31750"/>
          </a:effectLst>
        </p:spPr>
      </p:pic>
      <p:sp>
        <p:nvSpPr>
          <p:cNvPr id="31" name="TextBox 30"/>
          <p:cNvSpPr txBox="1"/>
          <p:nvPr/>
        </p:nvSpPr>
        <p:spPr>
          <a:xfrm>
            <a:off x="4494815" y="439412"/>
            <a:ext cx="5815190" cy="1427928"/>
          </a:xfrm>
          <a:prstGeom prst="rect">
            <a:avLst/>
          </a:prstGeom>
          <a:noFill/>
        </p:spPr>
        <p:txBody>
          <a:bodyPr wrap="square" lIns="83346" tIns="41674" rIns="83346" bIns="41674" rtlCol="0">
            <a:spAutoFit/>
          </a:bodyPr>
          <a:lstStyle/>
          <a:p>
            <a:pPr>
              <a:buFont typeface="Arial" pitchFamily="34" charset="0"/>
              <a:buNone/>
            </a:pPr>
            <a:endParaRPr lang="en-GB" sz="1871" dirty="0">
              <a:latin typeface="Comic Sans MS" panose="030F0702030302020204" pitchFamily="66" charset="0"/>
            </a:endParaRPr>
          </a:p>
          <a:p>
            <a:pPr>
              <a:buClr>
                <a:srgbClr val="008988"/>
              </a:buClr>
            </a:pPr>
            <a:r>
              <a:rPr lang="en-GB" sz="2287" dirty="0">
                <a:solidFill>
                  <a:srgbClr val="008988"/>
                </a:solidFill>
                <a:latin typeface="Comic Sans MS" panose="030F0702030302020204" pitchFamily="66" charset="0"/>
                <a:cs typeface="Arial" pitchFamily="34" charset="0"/>
              </a:rPr>
              <a:t>PDSA is a </a:t>
            </a:r>
            <a:r>
              <a:rPr lang="en-GB" sz="2287" b="1" dirty="0">
                <a:solidFill>
                  <a:srgbClr val="008988"/>
                </a:solidFill>
                <a:latin typeface="Comic Sans MS" panose="030F0702030302020204" pitchFamily="66" charset="0"/>
                <a:cs typeface="Arial" pitchFamily="34" charset="0"/>
              </a:rPr>
              <a:t>100</a:t>
            </a:r>
            <a:r>
              <a:rPr lang="en-GB" sz="2287" dirty="0">
                <a:solidFill>
                  <a:srgbClr val="008988"/>
                </a:solidFill>
                <a:latin typeface="Comic Sans MS" panose="030F0702030302020204" pitchFamily="66" charset="0"/>
                <a:cs typeface="Arial" pitchFamily="34" charset="0"/>
              </a:rPr>
              <a:t> year old charity who have been treating sick and injured pets since 1917</a:t>
            </a:r>
          </a:p>
        </p:txBody>
      </p:sp>
      <p:sp>
        <p:nvSpPr>
          <p:cNvPr id="32" name="TextBox 31"/>
          <p:cNvSpPr txBox="1"/>
          <p:nvPr/>
        </p:nvSpPr>
        <p:spPr>
          <a:xfrm>
            <a:off x="4494816" y="3504354"/>
            <a:ext cx="5149741" cy="788073"/>
          </a:xfrm>
          <a:prstGeom prst="rect">
            <a:avLst/>
          </a:prstGeom>
          <a:noFill/>
        </p:spPr>
        <p:txBody>
          <a:bodyPr wrap="square" lIns="83346" tIns="41674" rIns="83346" bIns="41674" rtlCol="0">
            <a:spAutoFit/>
          </a:bodyPr>
          <a:lstStyle/>
          <a:p>
            <a:pPr>
              <a:buClr>
                <a:srgbClr val="008988"/>
              </a:buClr>
            </a:pPr>
            <a:r>
              <a:rPr lang="en-GB" sz="2287" dirty="0">
                <a:solidFill>
                  <a:srgbClr val="008988"/>
                </a:solidFill>
                <a:latin typeface="Comic Sans MS" panose="030F0702030302020204" pitchFamily="66" charset="0"/>
                <a:cs typeface="Arial" panose="020B0604020202020204" pitchFamily="34" charset="0"/>
              </a:rPr>
              <a:t>They help one sick or injured pet every 5 seconds!</a:t>
            </a:r>
          </a:p>
        </p:txBody>
      </p:sp>
      <p:sp>
        <p:nvSpPr>
          <p:cNvPr id="33" name="TextBox 32"/>
          <p:cNvSpPr txBox="1"/>
          <p:nvPr/>
        </p:nvSpPr>
        <p:spPr>
          <a:xfrm>
            <a:off x="4494815" y="2200553"/>
            <a:ext cx="5149741" cy="788073"/>
          </a:xfrm>
          <a:prstGeom prst="rect">
            <a:avLst/>
          </a:prstGeom>
          <a:noFill/>
        </p:spPr>
        <p:txBody>
          <a:bodyPr wrap="square" lIns="83346" tIns="41674" rIns="83346" bIns="41674" rtlCol="0">
            <a:spAutoFit/>
          </a:bodyPr>
          <a:lstStyle/>
          <a:p>
            <a:pPr>
              <a:buClr>
                <a:srgbClr val="008988"/>
              </a:buClr>
            </a:pPr>
            <a:r>
              <a:rPr lang="en-GB" sz="2287" dirty="0">
                <a:solidFill>
                  <a:srgbClr val="008988"/>
                </a:solidFill>
                <a:latin typeface="Comic Sans MS" panose="030F0702030302020204" pitchFamily="66" charset="0"/>
                <a:cs typeface="Arial" panose="020B0604020202020204" pitchFamily="34" charset="0"/>
              </a:rPr>
              <a:t>They</a:t>
            </a:r>
            <a:r>
              <a:rPr lang="en-GB" sz="1871" dirty="0">
                <a:solidFill>
                  <a:srgbClr val="008988"/>
                </a:solidFill>
                <a:latin typeface="Comic Sans MS" panose="030F0702030302020204" pitchFamily="66" charset="0"/>
              </a:rPr>
              <a:t> </a:t>
            </a:r>
            <a:r>
              <a:rPr lang="en-GB" sz="2287" dirty="0">
                <a:solidFill>
                  <a:srgbClr val="008988"/>
                </a:solidFill>
                <a:latin typeface="Comic Sans MS" panose="030F0702030302020204" pitchFamily="66" charset="0"/>
                <a:cs typeface="Arial" pitchFamily="34" charset="0"/>
              </a:rPr>
              <a:t>have Pet Hospitals all over the UK</a:t>
            </a:r>
          </a:p>
        </p:txBody>
      </p:sp>
      <p:sp>
        <p:nvSpPr>
          <p:cNvPr id="34" name="Rectangle 33"/>
          <p:cNvSpPr/>
          <p:nvPr/>
        </p:nvSpPr>
        <p:spPr>
          <a:xfrm>
            <a:off x="4127025" y="3781427"/>
            <a:ext cx="4754475" cy="372061"/>
          </a:xfrm>
          <a:prstGeom prst="rect">
            <a:avLst/>
          </a:prstGeom>
        </p:spPr>
        <p:txBody>
          <a:bodyPr lIns="83346" tIns="41674" rIns="83346" bIns="41674">
            <a:spAutoFit/>
          </a:bodyPr>
          <a:lstStyle/>
          <a:p>
            <a:r>
              <a:rPr lang="en-GB" sz="1871" dirty="0"/>
              <a:t>  </a:t>
            </a:r>
          </a:p>
        </p:txBody>
      </p:sp>
      <p:sp>
        <p:nvSpPr>
          <p:cNvPr id="35" name="Rectangle 34"/>
          <p:cNvSpPr/>
          <p:nvPr/>
        </p:nvSpPr>
        <p:spPr>
          <a:xfrm>
            <a:off x="4494817" y="4814850"/>
            <a:ext cx="4754475" cy="1140028"/>
          </a:xfrm>
          <a:prstGeom prst="rect">
            <a:avLst/>
          </a:prstGeom>
        </p:spPr>
        <p:txBody>
          <a:bodyPr wrap="square" lIns="83346" tIns="41674" rIns="83346" bIns="41674">
            <a:spAutoFit/>
          </a:bodyPr>
          <a:lstStyle/>
          <a:p>
            <a:r>
              <a:rPr lang="en-GB" sz="2287" dirty="0">
                <a:solidFill>
                  <a:srgbClr val="008988"/>
                </a:solidFill>
                <a:latin typeface="Comic Sans MS" panose="030F0702030302020204" pitchFamily="66" charset="0"/>
                <a:cs typeface="Arial" pitchFamily="34" charset="0"/>
              </a:rPr>
              <a:t>It costs the charity more than </a:t>
            </a:r>
          </a:p>
          <a:p>
            <a:r>
              <a:rPr lang="en-GB" sz="2287" b="1" dirty="0">
                <a:solidFill>
                  <a:srgbClr val="008988"/>
                </a:solidFill>
                <a:latin typeface="Comic Sans MS" panose="030F0702030302020204" pitchFamily="66" charset="0"/>
                <a:cs typeface="Arial" pitchFamily="34" charset="0"/>
              </a:rPr>
              <a:t>£1 million </a:t>
            </a:r>
            <a:r>
              <a:rPr lang="en-GB" sz="2287" dirty="0">
                <a:solidFill>
                  <a:srgbClr val="008988"/>
                </a:solidFill>
                <a:latin typeface="Comic Sans MS" panose="030F0702030302020204" pitchFamily="66" charset="0"/>
                <a:cs typeface="Arial" pitchFamily="34" charset="0"/>
              </a:rPr>
              <a:t>every week to do their work</a:t>
            </a:r>
          </a:p>
        </p:txBody>
      </p:sp>
      <p:sp>
        <p:nvSpPr>
          <p:cNvPr id="36" name="TextBox 35"/>
          <p:cNvSpPr txBox="1"/>
          <p:nvPr/>
        </p:nvSpPr>
        <p:spPr>
          <a:xfrm>
            <a:off x="2217059" y="619759"/>
            <a:ext cx="1993740" cy="380232"/>
          </a:xfrm>
          <a:prstGeom prst="rect">
            <a:avLst/>
          </a:prstGeom>
          <a:noFill/>
        </p:spPr>
        <p:txBody>
          <a:bodyPr wrap="square" rtlCol="0">
            <a:spAutoFit/>
          </a:bodyPr>
          <a:lstStyle/>
          <a:p>
            <a:endParaRPr lang="en-GB" sz="1871" dirty="0"/>
          </a:p>
        </p:txBody>
      </p:sp>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720000">
            <a:off x="731539" y="728297"/>
            <a:ext cx="3294239" cy="2709103"/>
          </a:xfrm>
          <a:prstGeom prst="rect">
            <a:avLst/>
          </a:prstGeom>
        </p:spPr>
      </p:pic>
    </p:spTree>
    <p:extLst>
      <p:ext uri="{BB962C8B-B14F-4D97-AF65-F5344CB8AC3E}">
        <p14:creationId xmlns:p14="http://schemas.microsoft.com/office/powerpoint/2010/main" val="147129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500" fill="hold"/>
                                        <p:tgtEl>
                                          <p:spTgt spid="31"/>
                                        </p:tgtEl>
                                        <p:attrNameLst>
                                          <p:attrName>ppt_w</p:attrName>
                                        </p:attrNameLst>
                                      </p:cBhvr>
                                      <p:tavLst>
                                        <p:tav tm="0">
                                          <p:val>
                                            <p:fltVal val="0"/>
                                          </p:val>
                                        </p:tav>
                                        <p:tav tm="100000">
                                          <p:val>
                                            <p:strVal val="#ppt_w"/>
                                          </p:val>
                                        </p:tav>
                                      </p:tavLst>
                                    </p:anim>
                                    <p:anim calcmode="lin" valueType="num">
                                      <p:cBhvr>
                                        <p:cTn id="15" dur="500" fill="hold"/>
                                        <p:tgtEl>
                                          <p:spTgt spid="31"/>
                                        </p:tgtEl>
                                        <p:attrNameLst>
                                          <p:attrName>ppt_h</p:attrName>
                                        </p:attrNameLst>
                                      </p:cBhvr>
                                      <p:tavLst>
                                        <p:tav tm="0">
                                          <p:val>
                                            <p:fltVal val="0"/>
                                          </p:val>
                                        </p:tav>
                                        <p:tav tm="100000">
                                          <p:val>
                                            <p:strVal val="#ppt_h"/>
                                          </p:val>
                                        </p:tav>
                                      </p:tavLst>
                                    </p:anim>
                                    <p:animEffect transition="in" filter="fade">
                                      <p:cBhvr>
                                        <p:cTn id="16" dur="500"/>
                                        <p:tgtEl>
                                          <p:spTgt spid="31"/>
                                        </p:tgtEl>
                                      </p:cBhvr>
                                    </p:animEffect>
                                  </p:childTnLst>
                                </p:cTn>
                              </p:par>
                              <p:par>
                                <p:cTn id="17" presetID="6" presetClass="entr" presetSubtype="16"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circle(in)">
                                      <p:cBhvr>
                                        <p:cTn id="19" dur="10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circle(in)">
                                      <p:cBhvr>
                                        <p:cTn id="24" dur="1000"/>
                                        <p:tgtEl>
                                          <p:spTgt spid="3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par>
                                <p:cTn id="37" presetID="6" presetClass="entr" presetSubtype="16"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circle(in)">
                                      <p:cBhvr>
                                        <p:cTn id="39" dur="10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p:cTn id="44" dur="500" fill="hold"/>
                                        <p:tgtEl>
                                          <p:spTgt spid="35"/>
                                        </p:tgtEl>
                                        <p:attrNameLst>
                                          <p:attrName>ppt_w</p:attrName>
                                        </p:attrNameLst>
                                      </p:cBhvr>
                                      <p:tavLst>
                                        <p:tav tm="0">
                                          <p:val>
                                            <p:fltVal val="0"/>
                                          </p:val>
                                        </p:tav>
                                        <p:tav tm="100000">
                                          <p:val>
                                            <p:strVal val="#ppt_w"/>
                                          </p:val>
                                        </p:tav>
                                      </p:tavLst>
                                    </p:anim>
                                    <p:anim calcmode="lin" valueType="num">
                                      <p:cBhvr>
                                        <p:cTn id="45" dur="500" fill="hold"/>
                                        <p:tgtEl>
                                          <p:spTgt spid="35"/>
                                        </p:tgtEl>
                                        <p:attrNameLst>
                                          <p:attrName>ppt_h</p:attrName>
                                        </p:attrNameLst>
                                      </p:cBhvr>
                                      <p:tavLst>
                                        <p:tav tm="0">
                                          <p:val>
                                            <p:fltVal val="0"/>
                                          </p:val>
                                        </p:tav>
                                        <p:tav tm="100000">
                                          <p:val>
                                            <p:strVal val="#ppt_h"/>
                                          </p:val>
                                        </p:tav>
                                      </p:tavLst>
                                    </p:anim>
                                    <p:animEffect transition="in" filter="fade">
                                      <p:cBhvr>
                                        <p:cTn id="46" dur="500"/>
                                        <p:tgtEl>
                                          <p:spTgt spid="35"/>
                                        </p:tgtEl>
                                      </p:cBhvr>
                                    </p:animEffect>
                                  </p:childTnLst>
                                </p:cTn>
                              </p:par>
                              <p:par>
                                <p:cTn id="47" presetID="10"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2" grpId="0"/>
      <p:bldP spid="33"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03547" y="3182369"/>
            <a:ext cx="2545986" cy="2924170"/>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71" dirty="0"/>
              <a:t>P</a:t>
            </a:r>
          </a:p>
        </p:txBody>
      </p:sp>
      <p:sp>
        <p:nvSpPr>
          <p:cNvPr id="6" name="Rectangle 5"/>
          <p:cNvSpPr/>
          <p:nvPr/>
        </p:nvSpPr>
        <p:spPr>
          <a:xfrm>
            <a:off x="4139128" y="3182369"/>
            <a:ext cx="2545986" cy="2920397"/>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71"/>
          </a:p>
        </p:txBody>
      </p:sp>
      <p:sp>
        <p:nvSpPr>
          <p:cNvPr id="7" name="Rectangle 6"/>
          <p:cNvSpPr/>
          <p:nvPr/>
        </p:nvSpPr>
        <p:spPr>
          <a:xfrm>
            <a:off x="7143868" y="3182367"/>
            <a:ext cx="2887953" cy="2921828"/>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71"/>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4263" y="3332134"/>
            <a:ext cx="761665" cy="733739"/>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5715" y="3332134"/>
            <a:ext cx="761665" cy="733739"/>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9276" y="3335321"/>
            <a:ext cx="761665" cy="733739"/>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2930" y="3328947"/>
            <a:ext cx="761665" cy="733739"/>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8227" y="3332134"/>
            <a:ext cx="758357" cy="730552"/>
          </a:xfrm>
          <a:prstGeom prst="rect">
            <a:avLst/>
          </a:prstGeom>
        </p:spPr>
      </p:pic>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1929" y="3328947"/>
            <a:ext cx="761665" cy="733739"/>
          </a:xfrm>
          <a:prstGeom prst="rect">
            <a:avLst/>
          </a:prstGeom>
        </p:spPr>
      </p:pic>
      <p:sp>
        <p:nvSpPr>
          <p:cNvPr id="20" name="TextBox 19"/>
          <p:cNvSpPr txBox="1"/>
          <p:nvPr/>
        </p:nvSpPr>
        <p:spPr>
          <a:xfrm>
            <a:off x="770734" y="870656"/>
            <a:ext cx="3490750" cy="412421"/>
          </a:xfrm>
          <a:prstGeom prst="rect">
            <a:avLst/>
          </a:prstGeom>
          <a:noFill/>
        </p:spPr>
        <p:txBody>
          <a:bodyPr wrap="square" rtlCol="0">
            <a:spAutoFit/>
          </a:bodyPr>
          <a:lstStyle/>
          <a:p>
            <a:r>
              <a:rPr lang="en-GB" sz="2080" b="1" dirty="0">
                <a:solidFill>
                  <a:srgbClr val="008080"/>
                </a:solidFill>
                <a:latin typeface="Comic Sans MS" panose="030F0702030302020204" pitchFamily="66" charset="0"/>
              </a:rPr>
              <a:t>Learning Objectives</a:t>
            </a:r>
          </a:p>
        </p:txBody>
      </p:sp>
      <p:sp>
        <p:nvSpPr>
          <p:cNvPr id="21" name="TextBox 20"/>
          <p:cNvSpPr txBox="1"/>
          <p:nvPr/>
        </p:nvSpPr>
        <p:spPr>
          <a:xfrm>
            <a:off x="767873" y="2617895"/>
            <a:ext cx="3490750" cy="412421"/>
          </a:xfrm>
          <a:prstGeom prst="rect">
            <a:avLst/>
          </a:prstGeom>
          <a:noFill/>
        </p:spPr>
        <p:txBody>
          <a:bodyPr wrap="square" rtlCol="0">
            <a:spAutoFit/>
          </a:bodyPr>
          <a:lstStyle/>
          <a:p>
            <a:r>
              <a:rPr lang="en-GB" sz="2080" b="1" dirty="0">
                <a:solidFill>
                  <a:srgbClr val="FF0066"/>
                </a:solidFill>
                <a:latin typeface="Comic Sans MS" panose="030F0702030302020204" pitchFamily="66" charset="0"/>
              </a:rPr>
              <a:t>Learning Outcomes</a:t>
            </a:r>
          </a:p>
        </p:txBody>
      </p:sp>
      <p:sp>
        <p:nvSpPr>
          <p:cNvPr id="22" name="TextBox 21"/>
          <p:cNvSpPr txBox="1"/>
          <p:nvPr/>
        </p:nvSpPr>
        <p:spPr>
          <a:xfrm>
            <a:off x="1003546" y="4380481"/>
            <a:ext cx="2569060" cy="1628651"/>
          </a:xfrm>
          <a:prstGeom prst="rect">
            <a:avLst/>
          </a:prstGeom>
          <a:noFill/>
        </p:spPr>
        <p:txBody>
          <a:bodyPr wrap="square" rtlCol="0">
            <a:spAutoFit/>
          </a:bodyPr>
          <a:lstStyle/>
          <a:p>
            <a:pPr algn="ctr"/>
            <a:r>
              <a:rPr lang="en-GB" sz="2496" dirty="0">
                <a:latin typeface="Comic Sans MS" panose="030F0702030302020204" pitchFamily="66" charset="0"/>
              </a:rPr>
              <a:t>I can explain what dogs, cats and rabbits need.</a:t>
            </a:r>
          </a:p>
        </p:txBody>
      </p:sp>
      <p:sp>
        <p:nvSpPr>
          <p:cNvPr id="23" name="TextBox 22"/>
          <p:cNvSpPr txBox="1"/>
          <p:nvPr/>
        </p:nvSpPr>
        <p:spPr>
          <a:xfrm>
            <a:off x="4150664" y="4287033"/>
            <a:ext cx="2545986" cy="1628651"/>
          </a:xfrm>
          <a:prstGeom prst="rect">
            <a:avLst/>
          </a:prstGeom>
          <a:noFill/>
        </p:spPr>
        <p:txBody>
          <a:bodyPr wrap="square" rtlCol="0">
            <a:spAutoFit/>
          </a:bodyPr>
          <a:lstStyle/>
          <a:p>
            <a:pPr algn="ctr"/>
            <a:r>
              <a:rPr lang="en-GB" sz="2496" dirty="0">
                <a:latin typeface="Comic Sans MS" panose="030F0702030302020204" pitchFamily="66" charset="0"/>
              </a:rPr>
              <a:t>I can explain how we can address the needs of pets.</a:t>
            </a:r>
          </a:p>
        </p:txBody>
      </p:sp>
      <p:sp>
        <p:nvSpPr>
          <p:cNvPr id="24" name="TextBox 23"/>
          <p:cNvSpPr txBox="1"/>
          <p:nvPr/>
        </p:nvSpPr>
        <p:spPr>
          <a:xfrm>
            <a:off x="7120795" y="4101625"/>
            <a:ext cx="2911026" cy="2012730"/>
          </a:xfrm>
          <a:prstGeom prst="rect">
            <a:avLst/>
          </a:prstGeom>
          <a:noFill/>
        </p:spPr>
        <p:txBody>
          <a:bodyPr wrap="square" rtlCol="0">
            <a:spAutoFit/>
          </a:bodyPr>
          <a:lstStyle/>
          <a:p>
            <a:pPr algn="ctr"/>
            <a:r>
              <a:rPr lang="en-GB" sz="2496" dirty="0">
                <a:latin typeface="Comic Sans MS" panose="030F0702030302020204" pitchFamily="66" charset="0"/>
              </a:rPr>
              <a:t>I understand that humans are responsible for the wellbeing of their pets.</a:t>
            </a:r>
          </a:p>
        </p:txBody>
      </p:sp>
      <p:sp>
        <p:nvSpPr>
          <p:cNvPr id="26" name="TextBox 25"/>
          <p:cNvSpPr txBox="1"/>
          <p:nvPr/>
        </p:nvSpPr>
        <p:spPr>
          <a:xfrm>
            <a:off x="571652" y="1292514"/>
            <a:ext cx="9816948" cy="1372683"/>
          </a:xfrm>
          <a:prstGeom prst="rect">
            <a:avLst/>
          </a:prstGeom>
          <a:noFill/>
        </p:spPr>
        <p:txBody>
          <a:bodyPr wrap="square" rtlCol="0">
            <a:spAutoFit/>
          </a:bodyPr>
          <a:lstStyle/>
          <a:p>
            <a:r>
              <a:rPr lang="en-GB" sz="2080" dirty="0">
                <a:latin typeface="Comic Sans MS" panose="030F0702030302020204" pitchFamily="66" charset="0"/>
              </a:rPr>
              <a:t>I will recognise that all animals have needs and address what those needs are.</a:t>
            </a:r>
          </a:p>
          <a:p>
            <a:r>
              <a:rPr lang="en-GB" sz="2080" dirty="0">
                <a:latin typeface="Comic Sans MS" panose="030F0702030302020204" pitchFamily="66" charset="0"/>
              </a:rPr>
              <a:t>I will be aware of the Five Welfare Needs and will be able to recall them.</a:t>
            </a:r>
          </a:p>
          <a:p>
            <a:r>
              <a:rPr lang="en-GB" sz="2080" dirty="0">
                <a:latin typeface="Comic Sans MS" panose="030F0702030302020204" pitchFamily="66" charset="0"/>
              </a:rPr>
              <a:t>I will understand that they are responsible for the wellbeing of pets.</a:t>
            </a:r>
          </a:p>
          <a:p>
            <a:endParaRPr lang="en-GB" sz="2080" dirty="0">
              <a:latin typeface="Comic Sans MS" panose="030F0702030302020204" pitchFamily="66" charset="0"/>
            </a:endParaRPr>
          </a:p>
        </p:txBody>
      </p:sp>
    </p:spTree>
    <p:extLst>
      <p:ext uri="{BB962C8B-B14F-4D97-AF65-F5344CB8AC3E}">
        <p14:creationId xmlns:p14="http://schemas.microsoft.com/office/powerpoint/2010/main" val="4118254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2">
            <a:extLst>
              <a:ext uri="{FF2B5EF4-FFF2-40B4-BE49-F238E27FC236}">
                <a16:creationId xmlns:a16="http://schemas.microsoft.com/office/drawing/2014/main" id="{BAF14F0C-4175-4284-AEDA-3484BCCD295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59921" y="2072637"/>
            <a:ext cx="2858718" cy="2481366"/>
          </a:xfrm>
          <a:prstGeom prst="rect">
            <a:avLst/>
          </a:prstGeom>
          <a:noFill/>
          <a:effectLst>
            <a:softEdge rad="63500"/>
          </a:effectLst>
        </p:spPr>
      </p:pic>
      <p:sp>
        <p:nvSpPr>
          <p:cNvPr id="27" name="Title 1">
            <a:extLst>
              <a:ext uri="{FF2B5EF4-FFF2-40B4-BE49-F238E27FC236}">
                <a16:creationId xmlns:a16="http://schemas.microsoft.com/office/drawing/2014/main" id="{7E43F9F0-4811-4CC9-9D90-F83FCEC12084}"/>
              </a:ext>
            </a:extLst>
          </p:cNvPr>
          <p:cNvSpPr>
            <a:spLocks noGrp="1"/>
          </p:cNvSpPr>
          <p:nvPr>
            <p:ph type="title"/>
          </p:nvPr>
        </p:nvSpPr>
        <p:spPr>
          <a:xfrm>
            <a:off x="661579" y="287437"/>
            <a:ext cx="9435173" cy="794088"/>
          </a:xfrm>
        </p:spPr>
        <p:txBody>
          <a:bodyPr>
            <a:normAutofit/>
          </a:bodyPr>
          <a:lstStyle/>
          <a:p>
            <a:pPr algn="ctr"/>
            <a:r>
              <a:rPr lang="en-GB" sz="3970" dirty="0">
                <a:latin typeface="Comic Sans MS" panose="030F0702030302020204" pitchFamily="66" charset="0"/>
              </a:rPr>
              <a:t>WHAT DO YOU NEED?</a:t>
            </a:r>
          </a:p>
        </p:txBody>
      </p:sp>
      <p:pic>
        <p:nvPicPr>
          <p:cNvPr id="28" name="Picture 6">
            <a:extLst>
              <a:ext uri="{FF2B5EF4-FFF2-40B4-BE49-F238E27FC236}">
                <a16:creationId xmlns:a16="http://schemas.microsoft.com/office/drawing/2014/main" id="{F662F507-ADE6-47C6-BDB4-3E9C7FCEE2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64493" y="1081526"/>
            <a:ext cx="3373440" cy="2174228"/>
          </a:xfrm>
          <a:prstGeom prst="rect">
            <a:avLst/>
          </a:prstGeom>
          <a:noFill/>
          <a:effectLst>
            <a:softEdge rad="63500"/>
          </a:effectLst>
        </p:spPr>
      </p:pic>
      <p:pic>
        <p:nvPicPr>
          <p:cNvPr id="29" name="Picture 14">
            <a:extLst>
              <a:ext uri="{FF2B5EF4-FFF2-40B4-BE49-F238E27FC236}">
                <a16:creationId xmlns:a16="http://schemas.microsoft.com/office/drawing/2014/main" id="{A605F484-B086-4580-B65E-5FD6A3DB810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13955" y="3850387"/>
            <a:ext cx="3323978" cy="2324049"/>
          </a:xfrm>
          <a:prstGeom prst="rect">
            <a:avLst/>
          </a:prstGeom>
          <a:noFill/>
          <a:effectLst>
            <a:softEdge rad="63500"/>
          </a:effectLst>
        </p:spPr>
      </p:pic>
      <p:pic>
        <p:nvPicPr>
          <p:cNvPr id="30" name="Picture 16">
            <a:extLst>
              <a:ext uri="{FF2B5EF4-FFF2-40B4-BE49-F238E27FC236}">
                <a16:creationId xmlns:a16="http://schemas.microsoft.com/office/drawing/2014/main" id="{8EBC13C0-1E0F-4833-BC26-AAB0B2B2AB6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559193" y="1081525"/>
            <a:ext cx="3522510" cy="2208711"/>
          </a:xfrm>
          <a:prstGeom prst="rect">
            <a:avLst/>
          </a:prstGeom>
          <a:noFill/>
          <a:effectLst>
            <a:softEdge rad="63500"/>
          </a:effectLst>
        </p:spPr>
      </p:pic>
      <p:pic>
        <p:nvPicPr>
          <p:cNvPr id="31" name="Picture 18">
            <a:extLst>
              <a:ext uri="{FF2B5EF4-FFF2-40B4-BE49-F238E27FC236}">
                <a16:creationId xmlns:a16="http://schemas.microsoft.com/office/drawing/2014/main" id="{A584BDDD-C14C-408C-B213-AEEB2D35C4D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601890" y="3850387"/>
            <a:ext cx="3537558" cy="2326334"/>
          </a:xfrm>
          <a:prstGeom prst="rect">
            <a:avLst/>
          </a:prstGeom>
          <a:noFill/>
          <a:effectLst>
            <a:softEdge rad="63500"/>
          </a:effectLst>
        </p:spPr>
      </p:pic>
      <p:sp>
        <p:nvSpPr>
          <p:cNvPr id="32" name="TextBox 31">
            <a:extLst>
              <a:ext uri="{FF2B5EF4-FFF2-40B4-BE49-F238E27FC236}">
                <a16:creationId xmlns:a16="http://schemas.microsoft.com/office/drawing/2014/main" id="{D65EEED5-1F1A-48DF-92ED-6A35B4AF4246}"/>
              </a:ext>
            </a:extLst>
          </p:cNvPr>
          <p:cNvSpPr txBox="1"/>
          <p:nvPr/>
        </p:nvSpPr>
        <p:spPr>
          <a:xfrm>
            <a:off x="399670" y="3250308"/>
            <a:ext cx="3176353" cy="499689"/>
          </a:xfrm>
          <a:prstGeom prst="rect">
            <a:avLst/>
          </a:prstGeom>
          <a:noFill/>
        </p:spPr>
        <p:txBody>
          <a:bodyPr wrap="square" rtlCol="0">
            <a:spAutoFit/>
          </a:bodyPr>
          <a:lstStyle/>
          <a:p>
            <a:pPr algn="ctr"/>
            <a:r>
              <a:rPr lang="en-GB" sz="2647" b="1" dirty="0">
                <a:solidFill>
                  <a:srgbClr val="008080"/>
                </a:solidFill>
                <a:latin typeface="Comic Sans MS" panose="030F0702030302020204" pitchFamily="66" charset="0"/>
                <a:cs typeface="Arial" pitchFamily="34" charset="0"/>
              </a:rPr>
              <a:t>A HOME</a:t>
            </a:r>
          </a:p>
        </p:txBody>
      </p:sp>
      <p:sp>
        <p:nvSpPr>
          <p:cNvPr id="33" name="TextBox 32">
            <a:extLst>
              <a:ext uri="{FF2B5EF4-FFF2-40B4-BE49-F238E27FC236}">
                <a16:creationId xmlns:a16="http://schemas.microsoft.com/office/drawing/2014/main" id="{1B7730AD-6597-4C3B-9C92-62BD1B81FDAB}"/>
              </a:ext>
            </a:extLst>
          </p:cNvPr>
          <p:cNvSpPr txBox="1"/>
          <p:nvPr/>
        </p:nvSpPr>
        <p:spPr>
          <a:xfrm>
            <a:off x="6709568" y="3273392"/>
            <a:ext cx="3255762" cy="499689"/>
          </a:xfrm>
          <a:prstGeom prst="rect">
            <a:avLst/>
          </a:prstGeom>
          <a:noFill/>
        </p:spPr>
        <p:txBody>
          <a:bodyPr wrap="square" rtlCol="0">
            <a:spAutoFit/>
          </a:bodyPr>
          <a:lstStyle/>
          <a:p>
            <a:pPr algn="ctr"/>
            <a:r>
              <a:rPr lang="en-GB" sz="2647" b="1" dirty="0">
                <a:solidFill>
                  <a:srgbClr val="008080"/>
                </a:solidFill>
                <a:latin typeface="Comic Sans MS" panose="030F0702030302020204" pitchFamily="66" charset="0"/>
                <a:cs typeface="Arial" pitchFamily="34" charset="0"/>
              </a:rPr>
              <a:t>FRIENDS</a:t>
            </a:r>
          </a:p>
        </p:txBody>
      </p:sp>
      <p:sp>
        <p:nvSpPr>
          <p:cNvPr id="34" name="TextBox 33">
            <a:extLst>
              <a:ext uri="{FF2B5EF4-FFF2-40B4-BE49-F238E27FC236}">
                <a16:creationId xmlns:a16="http://schemas.microsoft.com/office/drawing/2014/main" id="{9E32EB49-42B9-408A-8183-2C0975F6056F}"/>
              </a:ext>
            </a:extLst>
          </p:cNvPr>
          <p:cNvSpPr txBox="1"/>
          <p:nvPr/>
        </p:nvSpPr>
        <p:spPr>
          <a:xfrm>
            <a:off x="356813" y="6114729"/>
            <a:ext cx="3588798" cy="499689"/>
          </a:xfrm>
          <a:prstGeom prst="rect">
            <a:avLst/>
          </a:prstGeom>
          <a:noFill/>
        </p:spPr>
        <p:txBody>
          <a:bodyPr wrap="square" rtlCol="0">
            <a:spAutoFit/>
          </a:bodyPr>
          <a:lstStyle/>
          <a:p>
            <a:pPr algn="ctr"/>
            <a:r>
              <a:rPr lang="en-GB" sz="2647" b="1" dirty="0">
                <a:solidFill>
                  <a:srgbClr val="008080"/>
                </a:solidFill>
                <a:latin typeface="Comic Sans MS" panose="030F0702030302020204" pitchFamily="66" charset="0"/>
                <a:cs typeface="Arial" pitchFamily="34" charset="0"/>
              </a:rPr>
              <a:t>EXERCISE &amp; FUN</a:t>
            </a:r>
          </a:p>
        </p:txBody>
      </p:sp>
      <p:sp>
        <p:nvSpPr>
          <p:cNvPr id="35" name="TextBox 34">
            <a:extLst>
              <a:ext uri="{FF2B5EF4-FFF2-40B4-BE49-F238E27FC236}">
                <a16:creationId xmlns:a16="http://schemas.microsoft.com/office/drawing/2014/main" id="{AB6B37A6-99D9-4547-9557-C2FD746D21AA}"/>
              </a:ext>
            </a:extLst>
          </p:cNvPr>
          <p:cNvSpPr txBox="1"/>
          <p:nvPr/>
        </p:nvSpPr>
        <p:spPr>
          <a:xfrm>
            <a:off x="3759921" y="4464042"/>
            <a:ext cx="2858718" cy="1314399"/>
          </a:xfrm>
          <a:prstGeom prst="rect">
            <a:avLst/>
          </a:prstGeom>
          <a:noFill/>
        </p:spPr>
        <p:txBody>
          <a:bodyPr wrap="square" rtlCol="0">
            <a:spAutoFit/>
          </a:bodyPr>
          <a:lstStyle/>
          <a:p>
            <a:pPr algn="ctr"/>
            <a:r>
              <a:rPr lang="en-GB" sz="2647" b="1" dirty="0">
                <a:solidFill>
                  <a:srgbClr val="008080"/>
                </a:solidFill>
                <a:latin typeface="Comic Sans MS" panose="030F0702030302020204" pitchFamily="66" charset="0"/>
                <a:cs typeface="Arial" pitchFamily="34" charset="0"/>
              </a:rPr>
              <a:t>FOOD </a:t>
            </a:r>
          </a:p>
          <a:p>
            <a:pPr algn="ctr"/>
            <a:r>
              <a:rPr lang="en-GB" sz="2647" b="1" dirty="0">
                <a:solidFill>
                  <a:srgbClr val="008080"/>
                </a:solidFill>
                <a:latin typeface="Comic Sans MS" panose="030F0702030302020204" pitchFamily="66" charset="0"/>
                <a:cs typeface="Arial" pitchFamily="34" charset="0"/>
              </a:rPr>
              <a:t>&amp; </a:t>
            </a:r>
          </a:p>
          <a:p>
            <a:pPr algn="ctr"/>
            <a:r>
              <a:rPr lang="en-GB" sz="2647" b="1" dirty="0">
                <a:solidFill>
                  <a:srgbClr val="008080"/>
                </a:solidFill>
                <a:latin typeface="Comic Sans MS" panose="030F0702030302020204" pitchFamily="66" charset="0"/>
                <a:cs typeface="Arial" pitchFamily="34" charset="0"/>
              </a:rPr>
              <a:t>WATER</a:t>
            </a:r>
          </a:p>
        </p:txBody>
      </p:sp>
      <p:sp>
        <p:nvSpPr>
          <p:cNvPr id="36" name="TextBox 35">
            <a:extLst>
              <a:ext uri="{FF2B5EF4-FFF2-40B4-BE49-F238E27FC236}">
                <a16:creationId xmlns:a16="http://schemas.microsoft.com/office/drawing/2014/main" id="{4F3ADCBF-093E-4C99-AD1C-98B543392B55}"/>
              </a:ext>
            </a:extLst>
          </p:cNvPr>
          <p:cNvSpPr txBox="1"/>
          <p:nvPr/>
        </p:nvSpPr>
        <p:spPr>
          <a:xfrm>
            <a:off x="6709568" y="6114729"/>
            <a:ext cx="3096944" cy="499689"/>
          </a:xfrm>
          <a:prstGeom prst="rect">
            <a:avLst/>
          </a:prstGeom>
          <a:noFill/>
        </p:spPr>
        <p:txBody>
          <a:bodyPr wrap="square" rtlCol="0">
            <a:spAutoFit/>
          </a:bodyPr>
          <a:lstStyle/>
          <a:p>
            <a:pPr algn="ctr"/>
            <a:r>
              <a:rPr lang="en-GB" sz="2647" b="1" dirty="0">
                <a:solidFill>
                  <a:srgbClr val="008080"/>
                </a:solidFill>
                <a:latin typeface="Comic Sans MS" panose="030F0702030302020204" pitchFamily="66" charset="0"/>
                <a:cs typeface="Arial" pitchFamily="34" charset="0"/>
              </a:rPr>
              <a:t>GOOD HEALTH</a:t>
            </a:r>
          </a:p>
        </p:txBody>
      </p:sp>
    </p:spTree>
    <p:extLst>
      <p:ext uri="{BB962C8B-B14F-4D97-AF65-F5344CB8AC3E}">
        <p14:creationId xmlns:p14="http://schemas.microsoft.com/office/powerpoint/2010/main" val="267874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ox(i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animEffect transition="in" filter="box(in)">
                                      <p:cBhvr>
                                        <p:cTn id="12" dur="500"/>
                                        <p:tgtEl>
                                          <p:spTgt spid="3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ox(in)">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ox(in)">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ox(in)">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box(in)">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ox(in)">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ox(in)">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box(in)">
                                      <p:cBhvr>
                                        <p:cTn id="47" dur="5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box(in)">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634" y="6729598"/>
            <a:ext cx="6351674" cy="732508"/>
          </a:xfrm>
          <a:prstGeom prst="rect">
            <a:avLst/>
          </a:prstGeom>
          <a:noFill/>
        </p:spPr>
        <p:txBody>
          <a:bodyPr wrap="square" rtlCol="0">
            <a:spAutoFit/>
          </a:bodyPr>
          <a:lstStyle/>
          <a:p>
            <a:pPr algn="ctr"/>
            <a:r>
              <a:rPr lang="en-GB" sz="4160" b="1" dirty="0">
                <a:solidFill>
                  <a:srgbClr val="008080"/>
                </a:solidFill>
                <a:latin typeface="Comic Sans MS" panose="030F0702030302020204" pitchFamily="66" charset="0"/>
                <a:cs typeface="Arial" panose="020B0604020202020204" pitchFamily="34" charset="0"/>
              </a:rPr>
              <a:t>What do pets need?…</a:t>
            </a:r>
          </a:p>
        </p:txBody>
      </p:sp>
      <p:pic>
        <p:nvPicPr>
          <p:cNvPr id="5" name="Picture 2" descr="C:\Documents and Settings\Henson_A\My Documents\Amy's\Talkies\New Welfare Symbols\Environment Icon.jpg"/>
          <p:cNvPicPr>
            <a:picLocks noChangeAspect="1" noChangeArrowheads="1"/>
          </p:cNvPicPr>
          <p:nvPr/>
        </p:nvPicPr>
        <p:blipFill>
          <a:blip r:embed="rId3" cstate="print"/>
          <a:srcRect/>
          <a:stretch>
            <a:fillRect/>
          </a:stretch>
        </p:blipFill>
        <p:spPr bwMode="auto">
          <a:xfrm>
            <a:off x="1138890" y="669977"/>
            <a:ext cx="2245510" cy="2245510"/>
          </a:xfrm>
          <a:prstGeom prst="ellipse">
            <a:avLst/>
          </a:prstGeom>
          <a:noFill/>
          <a:effectLst>
            <a:softEdge rad="0"/>
          </a:effectLst>
        </p:spPr>
      </p:pic>
      <p:pic>
        <p:nvPicPr>
          <p:cNvPr id="6" name="Picture 3" descr="C:\Documents and Settings\Henson_A\My Documents\Amy's\Talkies\New Welfare Symbols\Diet Icon.jpg"/>
          <p:cNvPicPr>
            <a:picLocks noChangeAspect="1" noChangeArrowheads="1"/>
          </p:cNvPicPr>
          <p:nvPr/>
        </p:nvPicPr>
        <p:blipFill>
          <a:blip r:embed="rId4" cstate="print"/>
          <a:srcRect/>
          <a:stretch>
            <a:fillRect/>
          </a:stretch>
        </p:blipFill>
        <p:spPr bwMode="auto">
          <a:xfrm>
            <a:off x="1085896" y="3550021"/>
            <a:ext cx="2274378" cy="2274378"/>
          </a:xfrm>
          <a:prstGeom prst="ellipse">
            <a:avLst/>
          </a:prstGeom>
          <a:noFill/>
          <a:effectLst>
            <a:softEdge rad="0"/>
          </a:effectLst>
        </p:spPr>
      </p:pic>
      <p:pic>
        <p:nvPicPr>
          <p:cNvPr id="7" name="Picture 6" descr="Health Icon.jpg"/>
          <p:cNvPicPr>
            <a:picLocks noChangeAspect="1"/>
          </p:cNvPicPr>
          <p:nvPr/>
        </p:nvPicPr>
        <p:blipFill>
          <a:blip r:embed="rId5" cstate="print"/>
          <a:srcRect/>
          <a:stretch>
            <a:fillRect/>
          </a:stretch>
        </p:blipFill>
        <p:spPr bwMode="auto">
          <a:xfrm>
            <a:off x="3984518" y="1766090"/>
            <a:ext cx="2487789" cy="2276626"/>
          </a:xfrm>
          <a:prstGeom prst="rect">
            <a:avLst/>
          </a:prstGeom>
          <a:noFill/>
          <a:ln w="9525">
            <a:noFill/>
            <a:miter lim="800000"/>
            <a:headEnd/>
            <a:tailEnd/>
          </a:ln>
          <a:effectLst>
            <a:softEdge rad="0"/>
          </a:effectLst>
        </p:spPr>
      </p:pic>
      <p:pic>
        <p:nvPicPr>
          <p:cNvPr id="8" name="Picture 7" descr="C:\Documents and Settings\Henson_A\My Documents\Amy's\Talkies\New Welfare Symbols\Behaviour Icon.jpg"/>
          <p:cNvPicPr>
            <a:picLocks noChangeAspect="1" noChangeArrowheads="1"/>
          </p:cNvPicPr>
          <p:nvPr/>
        </p:nvPicPr>
        <p:blipFill>
          <a:blip r:embed="rId6" cstate="print"/>
          <a:srcRect/>
          <a:stretch>
            <a:fillRect/>
          </a:stretch>
        </p:blipFill>
        <p:spPr bwMode="auto">
          <a:xfrm>
            <a:off x="7101493" y="3574102"/>
            <a:ext cx="2246459" cy="2246459"/>
          </a:xfrm>
          <a:prstGeom prst="ellipse">
            <a:avLst/>
          </a:prstGeom>
          <a:noFill/>
        </p:spPr>
      </p:pic>
      <p:pic>
        <p:nvPicPr>
          <p:cNvPr id="9" name="Picture 8" descr="C:\Documents and Settings\Henson_A\My Documents\Amy's\Talkies\New Welfare Symbols\Companionship Icon.jpg"/>
          <p:cNvPicPr>
            <a:picLocks noChangeAspect="1" noChangeArrowheads="1"/>
          </p:cNvPicPr>
          <p:nvPr/>
        </p:nvPicPr>
        <p:blipFill>
          <a:blip r:embed="rId7" cstate="print"/>
          <a:srcRect/>
          <a:stretch>
            <a:fillRect/>
          </a:stretch>
        </p:blipFill>
        <p:spPr bwMode="auto">
          <a:xfrm>
            <a:off x="7109936" y="657977"/>
            <a:ext cx="2238016" cy="2246426"/>
          </a:xfrm>
          <a:prstGeom prst="ellipse">
            <a:avLst/>
          </a:prstGeom>
          <a:noFill/>
        </p:spPr>
      </p:pic>
      <p:sp>
        <p:nvSpPr>
          <p:cNvPr id="10" name="TextBox 9"/>
          <p:cNvSpPr txBox="1"/>
          <p:nvPr/>
        </p:nvSpPr>
        <p:spPr>
          <a:xfrm>
            <a:off x="1000907" y="2960746"/>
            <a:ext cx="2246459" cy="540469"/>
          </a:xfrm>
          <a:prstGeom prst="rect">
            <a:avLst/>
          </a:prstGeom>
          <a:noFill/>
        </p:spPr>
        <p:txBody>
          <a:bodyPr wrap="square" rtlCol="0">
            <a:spAutoFit/>
          </a:bodyPr>
          <a:lstStyle/>
          <a:p>
            <a:pPr algn="ctr"/>
            <a:r>
              <a:rPr lang="en-GB" sz="2496" b="1" dirty="0">
                <a:solidFill>
                  <a:schemeClr val="accent4"/>
                </a:solidFill>
                <a:latin typeface="Comic Sans MS" panose="030F0702030302020204" pitchFamily="66" charset="0"/>
                <a:cs typeface="Arial" panose="020B0604020202020204" pitchFamily="34" charset="0"/>
              </a:rPr>
              <a:t> </a:t>
            </a:r>
            <a:r>
              <a:rPr lang="en-GB" sz="2912" b="1" dirty="0">
                <a:solidFill>
                  <a:schemeClr val="accent4"/>
                </a:solidFill>
                <a:latin typeface="Comic Sans MS" panose="030F0702030302020204" pitchFamily="66" charset="0"/>
                <a:cs typeface="Arial" panose="020B0604020202020204" pitchFamily="34" charset="0"/>
              </a:rPr>
              <a:t>A HOME</a:t>
            </a:r>
          </a:p>
        </p:txBody>
      </p:sp>
      <p:sp>
        <p:nvSpPr>
          <p:cNvPr id="11" name="TextBox 10"/>
          <p:cNvSpPr txBox="1"/>
          <p:nvPr/>
        </p:nvSpPr>
        <p:spPr>
          <a:xfrm>
            <a:off x="30317" y="5854170"/>
            <a:ext cx="4603044" cy="540469"/>
          </a:xfrm>
          <a:prstGeom prst="rect">
            <a:avLst/>
          </a:prstGeom>
          <a:noFill/>
        </p:spPr>
        <p:txBody>
          <a:bodyPr wrap="square" rtlCol="0">
            <a:spAutoFit/>
          </a:bodyPr>
          <a:lstStyle/>
          <a:p>
            <a:pPr algn="ctr"/>
            <a:r>
              <a:rPr lang="en-GB" sz="2912" b="1" dirty="0">
                <a:solidFill>
                  <a:schemeClr val="accent6"/>
                </a:solidFill>
                <a:latin typeface="Comic Sans MS" panose="030F0702030302020204" pitchFamily="66" charset="0"/>
                <a:cs typeface="Arial" panose="020B0604020202020204" pitchFamily="34" charset="0"/>
              </a:rPr>
              <a:t>FOOD &amp; WATER</a:t>
            </a:r>
          </a:p>
        </p:txBody>
      </p:sp>
      <p:sp>
        <p:nvSpPr>
          <p:cNvPr id="12" name="TextBox 11"/>
          <p:cNvSpPr txBox="1"/>
          <p:nvPr/>
        </p:nvSpPr>
        <p:spPr>
          <a:xfrm>
            <a:off x="4426702" y="3729490"/>
            <a:ext cx="1749242" cy="924548"/>
          </a:xfrm>
          <a:prstGeom prst="rect">
            <a:avLst/>
          </a:prstGeom>
          <a:noFill/>
        </p:spPr>
        <p:txBody>
          <a:bodyPr wrap="square" rtlCol="0">
            <a:spAutoFit/>
          </a:bodyPr>
          <a:lstStyle/>
          <a:p>
            <a:pPr algn="ctr"/>
            <a:endParaRPr lang="en-GB" sz="2496" dirty="0">
              <a:solidFill>
                <a:schemeClr val="accent1"/>
              </a:solidFill>
              <a:latin typeface="Comic Sans MS" panose="030F0702030302020204" pitchFamily="66" charset="0"/>
              <a:cs typeface="Arial" pitchFamily="34" charset="0"/>
            </a:endParaRPr>
          </a:p>
          <a:p>
            <a:pPr algn="ctr"/>
            <a:r>
              <a:rPr lang="en-GB" sz="2912" b="1" dirty="0">
                <a:solidFill>
                  <a:schemeClr val="accent1"/>
                </a:solidFill>
                <a:latin typeface="Comic Sans MS" panose="030F0702030302020204" pitchFamily="66" charset="0"/>
                <a:cs typeface="Arial" pitchFamily="34" charset="0"/>
              </a:rPr>
              <a:t>HEALTH</a:t>
            </a:r>
          </a:p>
        </p:txBody>
      </p:sp>
      <p:sp>
        <p:nvSpPr>
          <p:cNvPr id="13" name="Rectangle 12"/>
          <p:cNvSpPr/>
          <p:nvPr/>
        </p:nvSpPr>
        <p:spPr>
          <a:xfrm>
            <a:off x="6175944" y="5891466"/>
            <a:ext cx="3934838" cy="540469"/>
          </a:xfrm>
          <a:prstGeom prst="rect">
            <a:avLst/>
          </a:prstGeom>
        </p:spPr>
        <p:txBody>
          <a:bodyPr wrap="square">
            <a:spAutoFit/>
          </a:bodyPr>
          <a:lstStyle/>
          <a:p>
            <a:pPr algn="ctr"/>
            <a:r>
              <a:rPr lang="en-GB" sz="2912" b="1" dirty="0">
                <a:solidFill>
                  <a:schemeClr val="accent3"/>
                </a:solidFill>
                <a:latin typeface="Comic Sans MS" panose="030F0702030302020204" pitchFamily="66" charset="0"/>
                <a:cs typeface="Arial" panose="020B0604020202020204" pitchFamily="34" charset="0"/>
              </a:rPr>
              <a:t>EXERCISE &amp; FUN</a:t>
            </a:r>
          </a:p>
        </p:txBody>
      </p:sp>
      <p:sp>
        <p:nvSpPr>
          <p:cNvPr id="14" name="Rectangle 13"/>
          <p:cNvSpPr/>
          <p:nvPr/>
        </p:nvSpPr>
        <p:spPr>
          <a:xfrm>
            <a:off x="7072426" y="2904404"/>
            <a:ext cx="2390119" cy="540469"/>
          </a:xfrm>
          <a:prstGeom prst="rect">
            <a:avLst/>
          </a:prstGeom>
        </p:spPr>
        <p:txBody>
          <a:bodyPr wrap="square">
            <a:spAutoFit/>
          </a:bodyPr>
          <a:lstStyle/>
          <a:p>
            <a:pPr algn="ctr"/>
            <a:r>
              <a:rPr lang="en-GB" sz="2912" b="1" dirty="0">
                <a:solidFill>
                  <a:schemeClr val="accent2"/>
                </a:solidFill>
                <a:latin typeface="Comic Sans MS" panose="030F0702030302020204" pitchFamily="66" charset="0"/>
                <a:cs typeface="Arial" panose="020B0604020202020204" pitchFamily="34" charset="0"/>
              </a:rPr>
              <a:t>FRIENDS</a:t>
            </a:r>
          </a:p>
        </p:txBody>
      </p:sp>
    </p:spTree>
    <p:extLst>
      <p:ext uri="{BB962C8B-B14F-4D97-AF65-F5344CB8AC3E}">
        <p14:creationId xmlns:p14="http://schemas.microsoft.com/office/powerpoint/2010/main" val="231532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barn(inVertical)">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1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barn(inVertical)">
                                      <p:cBhvr>
                                        <p:cTn id="37" dur="500"/>
                                        <p:tgtEl>
                                          <p:spTgt spid="1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ircle(in)">
                                      <p:cBhvr>
                                        <p:cTn id="42" dur="1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animEffect transition="in" filter="barn(inVertical)">
                                      <p:cBhvr>
                                        <p:cTn id="47" dur="500"/>
                                        <p:tgtEl>
                                          <p:spTgt spid="1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circle(in)">
                                      <p:cBhvr>
                                        <p:cTn id="52" dur="10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2">
                                            <p:txEl>
                                              <p:pRg st="1" end="1"/>
                                            </p:txEl>
                                          </p:spTgt>
                                        </p:tgtEl>
                                        <p:attrNameLst>
                                          <p:attrName>style.visibility</p:attrName>
                                        </p:attrNameLst>
                                      </p:cBhvr>
                                      <p:to>
                                        <p:strVal val="visible"/>
                                      </p:to>
                                    </p:set>
                                    <p:animEffect transition="in" filter="barn(inVertical)">
                                      <p:cBhvr>
                                        <p:cTn id="5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2431CEC-153F-490B-B785-9D19893A5614}"/>
              </a:ext>
            </a:extLst>
          </p:cNvPr>
          <p:cNvSpPr>
            <a:spLocks noGrp="1"/>
          </p:cNvSpPr>
          <p:nvPr>
            <p:ph type="title"/>
          </p:nvPr>
        </p:nvSpPr>
        <p:spPr>
          <a:xfrm>
            <a:off x="384127" y="334804"/>
            <a:ext cx="9687876" cy="714679"/>
          </a:xfrm>
        </p:spPr>
        <p:txBody>
          <a:bodyPr>
            <a:normAutofit/>
          </a:bodyPr>
          <a:lstStyle/>
          <a:p>
            <a:pPr algn="ctr"/>
            <a:r>
              <a:rPr lang="en-GB" sz="3970" dirty="0">
                <a:latin typeface="Comic Sans MS" panose="030F0702030302020204" pitchFamily="66" charset="0"/>
              </a:rPr>
              <a:t>Cats – What do they do?</a:t>
            </a:r>
          </a:p>
        </p:txBody>
      </p:sp>
      <p:sp>
        <p:nvSpPr>
          <p:cNvPr id="4" name="Rectangle 3">
            <a:extLst>
              <a:ext uri="{FF2B5EF4-FFF2-40B4-BE49-F238E27FC236}">
                <a16:creationId xmlns:a16="http://schemas.microsoft.com/office/drawing/2014/main" id="{C6F51516-14B1-45A2-B68D-E84625873655}"/>
              </a:ext>
            </a:extLst>
          </p:cNvPr>
          <p:cNvSpPr/>
          <p:nvPr/>
        </p:nvSpPr>
        <p:spPr>
          <a:xfrm>
            <a:off x="4303715" y="3915520"/>
            <a:ext cx="5041900" cy="394717"/>
          </a:xfrm>
          <a:prstGeom prst="rect">
            <a:avLst/>
          </a:prstGeom>
        </p:spPr>
        <p:txBody>
          <a:bodyPr lIns="88384" tIns="44193" rIns="88384" bIns="44193">
            <a:spAutoFit/>
          </a:bodyPr>
          <a:lstStyle/>
          <a:p>
            <a:r>
              <a:rPr lang="en-GB" sz="1985" dirty="0"/>
              <a:t>  </a:t>
            </a:r>
          </a:p>
        </p:txBody>
      </p:sp>
      <p:pic>
        <p:nvPicPr>
          <p:cNvPr id="5" name="Picture 4">
            <a:extLst>
              <a:ext uri="{FF2B5EF4-FFF2-40B4-BE49-F238E27FC236}">
                <a16:creationId xmlns:a16="http://schemas.microsoft.com/office/drawing/2014/main" id="{06D58606-F81E-4A66-B11F-2A953AA693B7}"/>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7000925" y="1123606"/>
            <a:ext cx="3038557" cy="2052318"/>
          </a:xfrm>
          <a:prstGeom prst="rect">
            <a:avLst/>
          </a:prstGeom>
          <a:noFill/>
          <a:ln w="9525">
            <a:noFill/>
            <a:miter lim="800000"/>
            <a:headEnd/>
            <a:tailEnd/>
          </a:ln>
        </p:spPr>
      </p:pic>
      <p:sp>
        <p:nvSpPr>
          <p:cNvPr id="6" name="TextBox 5">
            <a:extLst>
              <a:ext uri="{FF2B5EF4-FFF2-40B4-BE49-F238E27FC236}">
                <a16:creationId xmlns:a16="http://schemas.microsoft.com/office/drawing/2014/main" id="{E88478F4-A621-4E74-B21E-6D0F46F9EBBC}"/>
              </a:ext>
            </a:extLst>
          </p:cNvPr>
          <p:cNvSpPr txBox="1"/>
          <p:nvPr/>
        </p:nvSpPr>
        <p:spPr>
          <a:xfrm>
            <a:off x="277654" y="3250846"/>
            <a:ext cx="3533132" cy="499689"/>
          </a:xfrm>
          <a:prstGeom prst="rect">
            <a:avLst/>
          </a:prstGeom>
          <a:noFill/>
        </p:spPr>
        <p:txBody>
          <a:bodyPr wrap="square" rtlCol="0">
            <a:spAutoFit/>
          </a:bodyPr>
          <a:lstStyle/>
          <a:p>
            <a:pPr algn="ctr"/>
            <a:r>
              <a:rPr lang="en-GB" sz="2647" dirty="0">
                <a:solidFill>
                  <a:srgbClr val="008080"/>
                </a:solidFill>
                <a:latin typeface="Comic Sans MS" panose="030F0702030302020204" pitchFamily="66" charset="0"/>
                <a:cs typeface="Arial" pitchFamily="34" charset="0"/>
              </a:rPr>
              <a:t>Scratch/Scent Mark</a:t>
            </a:r>
          </a:p>
        </p:txBody>
      </p:sp>
      <p:sp>
        <p:nvSpPr>
          <p:cNvPr id="7" name="TextBox 6">
            <a:extLst>
              <a:ext uri="{FF2B5EF4-FFF2-40B4-BE49-F238E27FC236}">
                <a16:creationId xmlns:a16="http://schemas.microsoft.com/office/drawing/2014/main" id="{D8C9D537-CF97-4993-A2F1-590C5257E89F}"/>
              </a:ext>
            </a:extLst>
          </p:cNvPr>
          <p:cNvSpPr txBox="1"/>
          <p:nvPr/>
        </p:nvSpPr>
        <p:spPr>
          <a:xfrm>
            <a:off x="3853233" y="3236873"/>
            <a:ext cx="2699900" cy="499689"/>
          </a:xfrm>
          <a:prstGeom prst="rect">
            <a:avLst/>
          </a:prstGeom>
          <a:noFill/>
        </p:spPr>
        <p:txBody>
          <a:bodyPr wrap="square" rtlCol="0">
            <a:spAutoFit/>
          </a:bodyPr>
          <a:lstStyle/>
          <a:p>
            <a:pPr algn="ctr"/>
            <a:r>
              <a:rPr lang="en-GB" sz="2647" dirty="0">
                <a:solidFill>
                  <a:srgbClr val="008080"/>
                </a:solidFill>
                <a:latin typeface="Comic Sans MS" panose="030F0702030302020204" pitchFamily="66" charset="0"/>
                <a:cs typeface="Arial" pitchFamily="34" charset="0"/>
              </a:rPr>
              <a:t>Climb/Hide</a:t>
            </a:r>
          </a:p>
        </p:txBody>
      </p:sp>
      <p:sp>
        <p:nvSpPr>
          <p:cNvPr id="8" name="TextBox 7">
            <a:extLst>
              <a:ext uri="{FF2B5EF4-FFF2-40B4-BE49-F238E27FC236}">
                <a16:creationId xmlns:a16="http://schemas.microsoft.com/office/drawing/2014/main" id="{94D76C1B-6BB1-4D32-A2C6-9B1D244967B9}"/>
              </a:ext>
            </a:extLst>
          </p:cNvPr>
          <p:cNvSpPr txBox="1"/>
          <p:nvPr/>
        </p:nvSpPr>
        <p:spPr>
          <a:xfrm>
            <a:off x="7426630" y="3201937"/>
            <a:ext cx="2620491" cy="499689"/>
          </a:xfrm>
          <a:prstGeom prst="rect">
            <a:avLst/>
          </a:prstGeom>
          <a:noFill/>
        </p:spPr>
        <p:txBody>
          <a:bodyPr wrap="square" rtlCol="0">
            <a:spAutoFit/>
          </a:bodyPr>
          <a:lstStyle/>
          <a:p>
            <a:pPr algn="ctr"/>
            <a:r>
              <a:rPr lang="en-GB" sz="2647" dirty="0">
                <a:solidFill>
                  <a:srgbClr val="008080"/>
                </a:solidFill>
                <a:latin typeface="Comic Sans MS" panose="030F0702030302020204" pitchFamily="66" charset="0"/>
                <a:cs typeface="Arial" pitchFamily="34" charset="0"/>
              </a:rPr>
              <a:t>Eat/Drink</a:t>
            </a:r>
          </a:p>
        </p:txBody>
      </p:sp>
      <p:sp>
        <p:nvSpPr>
          <p:cNvPr id="9" name="TextBox 8">
            <a:extLst>
              <a:ext uri="{FF2B5EF4-FFF2-40B4-BE49-F238E27FC236}">
                <a16:creationId xmlns:a16="http://schemas.microsoft.com/office/drawing/2014/main" id="{ECBFD293-B7B4-4E05-9D1F-35C6B82AE42D}"/>
              </a:ext>
            </a:extLst>
          </p:cNvPr>
          <p:cNvSpPr txBox="1"/>
          <p:nvPr/>
        </p:nvSpPr>
        <p:spPr>
          <a:xfrm>
            <a:off x="551457" y="6163690"/>
            <a:ext cx="2779309" cy="499689"/>
          </a:xfrm>
          <a:prstGeom prst="rect">
            <a:avLst/>
          </a:prstGeom>
          <a:noFill/>
        </p:spPr>
        <p:txBody>
          <a:bodyPr wrap="square" rtlCol="0">
            <a:spAutoFit/>
          </a:bodyPr>
          <a:lstStyle/>
          <a:p>
            <a:pPr algn="ctr"/>
            <a:r>
              <a:rPr lang="en-GB" sz="2647" dirty="0">
                <a:solidFill>
                  <a:srgbClr val="008080"/>
                </a:solidFill>
                <a:latin typeface="Comic Sans MS" panose="030F0702030302020204" pitchFamily="66" charset="0"/>
                <a:cs typeface="Arial" pitchFamily="34" charset="0"/>
              </a:rPr>
              <a:t>Sleep</a:t>
            </a:r>
            <a:r>
              <a:rPr lang="en-GB" sz="1985" dirty="0"/>
              <a:t> </a:t>
            </a:r>
          </a:p>
        </p:txBody>
      </p:sp>
      <p:sp>
        <p:nvSpPr>
          <p:cNvPr id="10" name="TextBox 9">
            <a:extLst>
              <a:ext uri="{FF2B5EF4-FFF2-40B4-BE49-F238E27FC236}">
                <a16:creationId xmlns:a16="http://schemas.microsoft.com/office/drawing/2014/main" id="{7220E26E-92ED-40FB-A92C-8880E0D91ABF}"/>
              </a:ext>
            </a:extLst>
          </p:cNvPr>
          <p:cNvSpPr txBox="1"/>
          <p:nvPr/>
        </p:nvSpPr>
        <p:spPr>
          <a:xfrm>
            <a:off x="3960690" y="6154672"/>
            <a:ext cx="2699900" cy="499689"/>
          </a:xfrm>
          <a:prstGeom prst="rect">
            <a:avLst/>
          </a:prstGeom>
          <a:noFill/>
        </p:spPr>
        <p:txBody>
          <a:bodyPr wrap="square" rtlCol="0">
            <a:spAutoFit/>
          </a:bodyPr>
          <a:lstStyle/>
          <a:p>
            <a:pPr algn="ctr"/>
            <a:r>
              <a:rPr lang="en-GB" sz="2647" dirty="0">
                <a:solidFill>
                  <a:srgbClr val="008080"/>
                </a:solidFill>
                <a:latin typeface="Comic Sans MS" panose="030F0702030302020204" pitchFamily="66" charset="0"/>
                <a:cs typeface="Arial" pitchFamily="34" charset="0"/>
              </a:rPr>
              <a:t>Hunt/Play</a:t>
            </a:r>
          </a:p>
        </p:txBody>
      </p:sp>
      <p:sp>
        <p:nvSpPr>
          <p:cNvPr id="11" name="Rectangle 10">
            <a:extLst>
              <a:ext uri="{FF2B5EF4-FFF2-40B4-BE49-F238E27FC236}">
                <a16:creationId xmlns:a16="http://schemas.microsoft.com/office/drawing/2014/main" id="{D7B5C780-0868-4FC4-A39D-3A206739C1F6}"/>
              </a:ext>
            </a:extLst>
          </p:cNvPr>
          <p:cNvSpPr/>
          <p:nvPr/>
        </p:nvSpPr>
        <p:spPr>
          <a:xfrm>
            <a:off x="7885587" y="6178392"/>
            <a:ext cx="1534848" cy="499689"/>
          </a:xfrm>
          <a:prstGeom prst="rect">
            <a:avLst/>
          </a:prstGeom>
        </p:spPr>
        <p:txBody>
          <a:bodyPr wrap="square">
            <a:spAutoFit/>
          </a:bodyPr>
          <a:lstStyle/>
          <a:p>
            <a:pPr algn="ctr"/>
            <a:r>
              <a:rPr lang="en-GB" sz="2647" dirty="0">
                <a:solidFill>
                  <a:srgbClr val="008080"/>
                </a:solidFill>
                <a:latin typeface="Comic Sans MS" panose="030F0702030302020204" pitchFamily="66" charset="0"/>
                <a:cs typeface="Arial" panose="020B0604020202020204" pitchFamily="34" charset="0"/>
              </a:rPr>
              <a:t>Groom</a:t>
            </a:r>
          </a:p>
        </p:txBody>
      </p:sp>
      <p:pic>
        <p:nvPicPr>
          <p:cNvPr id="12" name="Picture 11">
            <a:extLst>
              <a:ext uri="{FF2B5EF4-FFF2-40B4-BE49-F238E27FC236}">
                <a16:creationId xmlns:a16="http://schemas.microsoft.com/office/drawing/2014/main" id="{70CB32D7-607E-4928-9299-7B904ABB60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4212" y="4040981"/>
            <a:ext cx="3017791" cy="2069032"/>
          </a:xfrm>
          <a:prstGeom prst="rect">
            <a:avLst/>
          </a:prstGeom>
        </p:spPr>
      </p:pic>
      <p:pic>
        <p:nvPicPr>
          <p:cNvPr id="13" name="Picture 12">
            <a:extLst>
              <a:ext uri="{FF2B5EF4-FFF2-40B4-BE49-F238E27FC236}">
                <a16:creationId xmlns:a16="http://schemas.microsoft.com/office/drawing/2014/main" id="{39EFDC60-BA19-40BE-AD85-18C0BD579CCB}"/>
              </a:ext>
            </a:extLst>
          </p:cNvPr>
          <p:cNvPicPr/>
          <p:nvPr/>
        </p:nvPicPr>
        <p:blipFill>
          <a:blip r:embed="rId5">
            <a:extLst>
              <a:ext uri="{28A0092B-C50C-407E-A947-70E740481C1C}">
                <a14:useLocalDpi xmlns:a14="http://schemas.microsoft.com/office/drawing/2010/main" val="0"/>
              </a:ext>
            </a:extLst>
          </a:blip>
          <a:stretch>
            <a:fillRect/>
          </a:stretch>
        </p:blipFill>
        <p:spPr bwMode="auto">
          <a:xfrm>
            <a:off x="3791466" y="4040981"/>
            <a:ext cx="3088112" cy="2017702"/>
          </a:xfrm>
          <a:prstGeom prst="rect">
            <a:avLst/>
          </a:prstGeom>
          <a:noFill/>
          <a:ln w="9525">
            <a:noFill/>
            <a:miter lim="800000"/>
            <a:headEnd/>
            <a:tailEnd/>
          </a:ln>
        </p:spPr>
      </p:pic>
      <p:pic>
        <p:nvPicPr>
          <p:cNvPr id="14" name="Picture 13">
            <a:extLst>
              <a:ext uri="{FF2B5EF4-FFF2-40B4-BE49-F238E27FC236}">
                <a16:creationId xmlns:a16="http://schemas.microsoft.com/office/drawing/2014/main" id="{DD333B07-3BAD-4F0F-B751-ED90BD7D59A6}"/>
              </a:ext>
            </a:extLst>
          </p:cNvPr>
          <p:cNvPicPr>
            <a:picLocks noChangeAspect="1"/>
          </p:cNvPicPr>
          <p:nvPr/>
        </p:nvPicPr>
        <p:blipFill>
          <a:blip r:embed="rId6"/>
          <a:stretch>
            <a:fillRect/>
          </a:stretch>
        </p:blipFill>
        <p:spPr>
          <a:xfrm>
            <a:off x="525723" y="1070420"/>
            <a:ext cx="3091109" cy="2044420"/>
          </a:xfrm>
          <a:prstGeom prst="rect">
            <a:avLst/>
          </a:prstGeom>
        </p:spPr>
      </p:pic>
      <p:pic>
        <p:nvPicPr>
          <p:cNvPr id="15" name="Picture 14">
            <a:extLst>
              <a:ext uri="{FF2B5EF4-FFF2-40B4-BE49-F238E27FC236}">
                <a16:creationId xmlns:a16="http://schemas.microsoft.com/office/drawing/2014/main" id="{B3DF4A6A-5C6C-4E98-9305-B536267A5FAD}"/>
              </a:ext>
            </a:extLst>
          </p:cNvPr>
          <p:cNvPicPr/>
          <p:nvPr/>
        </p:nvPicPr>
        <p:blipFill>
          <a:blip r:embed="rId7" cstate="print">
            <a:extLst>
              <a:ext uri="{28A0092B-C50C-407E-A947-70E740481C1C}">
                <a14:useLocalDpi xmlns:a14="http://schemas.microsoft.com/office/drawing/2010/main" val="0"/>
              </a:ext>
            </a:extLst>
          </a:blip>
          <a:stretch>
            <a:fillRect/>
          </a:stretch>
        </p:blipFill>
        <p:spPr bwMode="auto">
          <a:xfrm>
            <a:off x="3783310" y="1070621"/>
            <a:ext cx="3041355" cy="2069742"/>
          </a:xfrm>
          <a:prstGeom prst="rect">
            <a:avLst/>
          </a:prstGeom>
          <a:noFill/>
          <a:ln w="9525">
            <a:noFill/>
            <a:miter lim="800000"/>
            <a:headEnd/>
            <a:tailEnd/>
          </a:ln>
        </p:spPr>
      </p:pic>
      <p:pic>
        <p:nvPicPr>
          <p:cNvPr id="16" name="Picture 15">
            <a:extLst>
              <a:ext uri="{FF2B5EF4-FFF2-40B4-BE49-F238E27FC236}">
                <a16:creationId xmlns:a16="http://schemas.microsoft.com/office/drawing/2014/main" id="{F800BA6F-E44A-473B-A2B3-11F8DD8DD940}"/>
              </a:ext>
            </a:extLst>
          </p:cNvPr>
          <p:cNvPicPr/>
          <p:nvPr/>
        </p:nvPicPr>
        <p:blipFill>
          <a:blip r:embed="rId8" cstate="print">
            <a:extLst>
              <a:ext uri="{28A0092B-C50C-407E-A947-70E740481C1C}">
                <a14:useLocalDpi xmlns:a14="http://schemas.microsoft.com/office/drawing/2010/main" val="0"/>
              </a:ext>
            </a:extLst>
          </a:blip>
          <a:stretch>
            <a:fillRect/>
          </a:stretch>
        </p:blipFill>
        <p:spPr bwMode="auto">
          <a:xfrm>
            <a:off x="525722" y="4042333"/>
            <a:ext cx="3091109" cy="2016350"/>
          </a:xfrm>
          <a:prstGeom prst="rect">
            <a:avLst/>
          </a:prstGeom>
          <a:noFill/>
          <a:ln w="9525">
            <a:noFill/>
            <a:miter lim="800000"/>
            <a:headEnd/>
            <a:tailEnd/>
          </a:ln>
        </p:spPr>
      </p:pic>
    </p:spTree>
    <p:extLst>
      <p:ext uri="{BB962C8B-B14F-4D97-AF65-F5344CB8AC3E}">
        <p14:creationId xmlns:p14="http://schemas.microsoft.com/office/powerpoint/2010/main" val="32677125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heckerboard(across)">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heckerboard(across)">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heckerboard(across)">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heckerboard(across)">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checkerboard(across)">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arn(inVertical)">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checkerboard(across)">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barn(inVertical)">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a:extLst>
              <a:ext uri="{FF2B5EF4-FFF2-40B4-BE49-F238E27FC236}">
                <a16:creationId xmlns:a16="http://schemas.microsoft.com/office/drawing/2014/main" id="{CDEBFDA2-2742-4283-8397-9D791F1942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426188" y="3159602"/>
            <a:ext cx="4962412" cy="3308274"/>
          </a:xfrm>
          <a:prstGeom prst="rect">
            <a:avLst/>
          </a:prstGeom>
          <a:noFill/>
        </p:spPr>
      </p:pic>
      <p:pic>
        <p:nvPicPr>
          <p:cNvPr id="3" name="Picture 2">
            <a:extLst>
              <a:ext uri="{FF2B5EF4-FFF2-40B4-BE49-F238E27FC236}">
                <a16:creationId xmlns:a16="http://schemas.microsoft.com/office/drawing/2014/main" id="{B3FBAB54-F215-45BE-9873-FBBC84C3748D}"/>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7393253" y="326547"/>
            <a:ext cx="2386695" cy="1792496"/>
          </a:xfrm>
          <a:prstGeom prst="rect">
            <a:avLst/>
          </a:prstGeom>
          <a:noFill/>
          <a:ln w="9525">
            <a:noFill/>
            <a:miter lim="800000"/>
            <a:headEnd/>
            <a:tailEnd/>
          </a:ln>
        </p:spPr>
      </p:pic>
      <p:sp>
        <p:nvSpPr>
          <p:cNvPr id="4" name="Title 1">
            <a:extLst>
              <a:ext uri="{FF2B5EF4-FFF2-40B4-BE49-F238E27FC236}">
                <a16:creationId xmlns:a16="http://schemas.microsoft.com/office/drawing/2014/main" id="{D394C915-BCB2-41B9-A403-44796A1433C2}"/>
              </a:ext>
            </a:extLst>
          </p:cNvPr>
          <p:cNvSpPr>
            <a:spLocks noGrp="1"/>
          </p:cNvSpPr>
          <p:nvPr>
            <p:ph type="title"/>
          </p:nvPr>
        </p:nvSpPr>
        <p:spPr>
          <a:xfrm>
            <a:off x="-125908" y="6734883"/>
            <a:ext cx="7004216" cy="794088"/>
          </a:xfrm>
        </p:spPr>
        <p:txBody>
          <a:bodyPr>
            <a:noAutofit/>
          </a:bodyPr>
          <a:lstStyle/>
          <a:p>
            <a:pPr algn="ctr"/>
            <a:r>
              <a:rPr lang="en-GB" sz="3970" dirty="0">
                <a:solidFill>
                  <a:srgbClr val="008080"/>
                </a:solidFill>
                <a:latin typeface="Comic Sans MS" panose="030F0702030302020204" pitchFamily="66" charset="0"/>
              </a:rPr>
              <a:t>WHAT DO THEY NEED?</a:t>
            </a:r>
          </a:p>
        </p:txBody>
      </p:sp>
      <p:sp>
        <p:nvSpPr>
          <p:cNvPr id="5" name="Rectangle 4">
            <a:extLst>
              <a:ext uri="{FF2B5EF4-FFF2-40B4-BE49-F238E27FC236}">
                <a16:creationId xmlns:a16="http://schemas.microsoft.com/office/drawing/2014/main" id="{15EB2E38-4817-4CA8-9DD5-09C86237C617}"/>
              </a:ext>
            </a:extLst>
          </p:cNvPr>
          <p:cNvSpPr/>
          <p:nvPr/>
        </p:nvSpPr>
        <p:spPr>
          <a:xfrm>
            <a:off x="4053291" y="3781426"/>
            <a:ext cx="5041900" cy="394717"/>
          </a:xfrm>
          <a:prstGeom prst="rect">
            <a:avLst/>
          </a:prstGeom>
        </p:spPr>
        <p:txBody>
          <a:bodyPr lIns="88384" tIns="44193" rIns="88384" bIns="44193">
            <a:spAutoFit/>
          </a:bodyPr>
          <a:lstStyle/>
          <a:p>
            <a:r>
              <a:rPr lang="en-GB" sz="1985" dirty="0"/>
              <a:t>  </a:t>
            </a:r>
          </a:p>
        </p:txBody>
      </p:sp>
      <p:pic>
        <p:nvPicPr>
          <p:cNvPr id="6" name="Picture 5">
            <a:extLst>
              <a:ext uri="{FF2B5EF4-FFF2-40B4-BE49-F238E27FC236}">
                <a16:creationId xmlns:a16="http://schemas.microsoft.com/office/drawing/2014/main" id="{B0B43D0D-98D6-4627-AF45-03E4CF1A69E4}"/>
              </a:ext>
            </a:extLst>
          </p:cNvPr>
          <p:cNvPicPr/>
          <p:nvPr/>
        </p:nvPicPr>
        <p:blipFill>
          <a:blip r:embed="rId5" cstate="print">
            <a:extLst>
              <a:ext uri="{28A0092B-C50C-407E-A947-70E740481C1C}">
                <a14:useLocalDpi xmlns:a14="http://schemas.microsoft.com/office/drawing/2010/main" val="0"/>
              </a:ext>
            </a:extLst>
          </a:blip>
          <a:stretch>
            <a:fillRect/>
          </a:stretch>
        </p:blipFill>
        <p:spPr bwMode="auto">
          <a:xfrm>
            <a:off x="5173865" y="1886028"/>
            <a:ext cx="1941709" cy="1627603"/>
          </a:xfrm>
          <a:prstGeom prst="rect">
            <a:avLst/>
          </a:prstGeom>
          <a:noFill/>
          <a:ln w="9525">
            <a:noFill/>
            <a:miter lim="800000"/>
            <a:headEnd/>
            <a:tailEnd/>
          </a:ln>
        </p:spPr>
      </p:pic>
      <p:pic>
        <p:nvPicPr>
          <p:cNvPr id="7" name="Picture 6">
            <a:extLst>
              <a:ext uri="{FF2B5EF4-FFF2-40B4-BE49-F238E27FC236}">
                <a16:creationId xmlns:a16="http://schemas.microsoft.com/office/drawing/2014/main" id="{3D58389B-3844-4893-94B2-4EE9C62338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682468" y="516331"/>
            <a:ext cx="2468415" cy="16456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a:extLst>
              <a:ext uri="{FF2B5EF4-FFF2-40B4-BE49-F238E27FC236}">
                <a16:creationId xmlns:a16="http://schemas.microsoft.com/office/drawing/2014/main" id="{4AF0D904-4692-4D69-9C74-F3E3C806701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21448" y="1002862"/>
            <a:ext cx="3478258" cy="5507241"/>
          </a:xfrm>
          <a:prstGeom prst="rect">
            <a:avLst/>
          </a:prstGeom>
          <a:noFill/>
        </p:spPr>
      </p:pic>
      <p:sp>
        <p:nvSpPr>
          <p:cNvPr id="9" name="TextBox 8">
            <a:extLst>
              <a:ext uri="{FF2B5EF4-FFF2-40B4-BE49-F238E27FC236}">
                <a16:creationId xmlns:a16="http://schemas.microsoft.com/office/drawing/2014/main" id="{B245FFD1-54B9-49A0-B442-09509E0B843B}"/>
              </a:ext>
            </a:extLst>
          </p:cNvPr>
          <p:cNvSpPr txBox="1"/>
          <p:nvPr/>
        </p:nvSpPr>
        <p:spPr>
          <a:xfrm>
            <a:off x="979215" y="446255"/>
            <a:ext cx="3176353" cy="703269"/>
          </a:xfrm>
          <a:prstGeom prst="rect">
            <a:avLst/>
          </a:prstGeom>
          <a:noFill/>
        </p:spPr>
        <p:txBody>
          <a:bodyPr wrap="square" rtlCol="0">
            <a:spAutoFit/>
          </a:bodyPr>
          <a:lstStyle/>
          <a:p>
            <a:r>
              <a:rPr lang="en-GB" sz="3970" b="1" dirty="0">
                <a:solidFill>
                  <a:srgbClr val="008080"/>
                </a:solidFill>
                <a:latin typeface="Comic Sans MS" panose="030F0702030302020204" pitchFamily="66" charset="0"/>
                <a:cs typeface="Arial" panose="020B0604020202020204" pitchFamily="34" charset="0"/>
              </a:rPr>
              <a:t>CATS …</a:t>
            </a:r>
          </a:p>
        </p:txBody>
      </p:sp>
      <p:pic>
        <p:nvPicPr>
          <p:cNvPr id="10" name="Picture 9">
            <a:extLst>
              <a:ext uri="{FF2B5EF4-FFF2-40B4-BE49-F238E27FC236}">
                <a16:creationId xmlns:a16="http://schemas.microsoft.com/office/drawing/2014/main" id="{5594CFA7-6FE2-4052-8371-EC81754BCC9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5912316">
            <a:off x="2827815" y="2842440"/>
            <a:ext cx="2977950" cy="1984239"/>
          </a:xfrm>
          <a:prstGeom prst="rect">
            <a:avLst/>
          </a:prstGeom>
        </p:spPr>
      </p:pic>
      <p:pic>
        <p:nvPicPr>
          <p:cNvPr id="11" name="Picture 10">
            <a:extLst>
              <a:ext uri="{FF2B5EF4-FFF2-40B4-BE49-F238E27FC236}">
                <a16:creationId xmlns:a16="http://schemas.microsoft.com/office/drawing/2014/main" id="{B9B40177-37DD-4285-9A9F-119219BF727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1333" t="13250" r="14556" b="12200"/>
          <a:stretch/>
        </p:blipFill>
        <p:spPr>
          <a:xfrm>
            <a:off x="5190418" y="4124091"/>
            <a:ext cx="1437005" cy="2217986"/>
          </a:xfrm>
          <a:prstGeom prst="rect">
            <a:avLst/>
          </a:prstGeom>
        </p:spPr>
      </p:pic>
      <p:cxnSp>
        <p:nvCxnSpPr>
          <p:cNvPr id="12" name="Straight Connector 11">
            <a:extLst>
              <a:ext uri="{FF2B5EF4-FFF2-40B4-BE49-F238E27FC236}">
                <a16:creationId xmlns:a16="http://schemas.microsoft.com/office/drawing/2014/main" id="{CE4A3A50-2901-424A-BCB0-72D8B22ECDD1}"/>
              </a:ext>
            </a:extLst>
          </p:cNvPr>
          <p:cNvCxnSpPr/>
          <p:nvPr/>
        </p:nvCxnSpPr>
        <p:spPr>
          <a:xfrm flipV="1">
            <a:off x="5116578" y="4193281"/>
            <a:ext cx="1491525" cy="196104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3634119-8F59-4EB1-A35F-5EDEA55AE34A}"/>
              </a:ext>
            </a:extLst>
          </p:cNvPr>
          <p:cNvCxnSpPr/>
          <p:nvPr/>
        </p:nvCxnSpPr>
        <p:spPr>
          <a:xfrm flipH="1" flipV="1">
            <a:off x="5049864" y="4188410"/>
            <a:ext cx="1624955" cy="191195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79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ox(i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ox(in)">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ircle(in)">
                                      <p:cBhvr>
                                        <p:cTn id="42" dur="500"/>
                                        <p:tgtEl>
                                          <p:spTgt spid="11"/>
                                        </p:tgtEl>
                                      </p:cBhvr>
                                    </p:animEffect>
                                  </p:childTnLst>
                                </p:cTn>
                              </p:par>
                              <p:par>
                                <p:cTn id="43" presetID="6" presetClass="entr" presetSubtype="16"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circle(in)">
                                      <p:cBhvr>
                                        <p:cTn id="45" dur="500"/>
                                        <p:tgtEl>
                                          <p:spTgt spid="12"/>
                                        </p:tgtEl>
                                      </p:cBhvr>
                                    </p:animEffect>
                                  </p:childTnLst>
                                </p:cTn>
                              </p:par>
                              <p:par>
                                <p:cTn id="46" presetID="6" presetClass="entr" presetSubtype="16"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circle(in)">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Falcon\user_data\Veterinary_Services\Pet Health\Community and Education\IMAGES\NONE BRAND\Wefare needs vet approved\VETS_shutterstock_180410333.jpg">
            <a:extLst>
              <a:ext uri="{FF2B5EF4-FFF2-40B4-BE49-F238E27FC236}">
                <a16:creationId xmlns:a16="http://schemas.microsoft.com/office/drawing/2014/main" id="{8B159437-A06E-4BE4-9A96-B13EBCE2C1DD}"/>
              </a:ext>
            </a:extLst>
          </p:cNvPr>
          <p:cNvPicPr>
            <a:picLocks noChangeAspect="1" noChangeArrowheads="1"/>
          </p:cNvPicPr>
          <p:nvPr/>
        </p:nvPicPr>
        <p:blipFill>
          <a:blip r:embed="rId3" cstate="print"/>
          <a:srcRect/>
          <a:stretch>
            <a:fillRect/>
          </a:stretch>
        </p:blipFill>
        <p:spPr bwMode="auto">
          <a:xfrm>
            <a:off x="5593915" y="535235"/>
            <a:ext cx="1102366" cy="1653550"/>
          </a:xfrm>
          <a:prstGeom prst="rect">
            <a:avLst/>
          </a:prstGeom>
          <a:noFill/>
        </p:spPr>
      </p:pic>
      <p:sp>
        <p:nvSpPr>
          <p:cNvPr id="3" name="Title 1">
            <a:extLst>
              <a:ext uri="{FF2B5EF4-FFF2-40B4-BE49-F238E27FC236}">
                <a16:creationId xmlns:a16="http://schemas.microsoft.com/office/drawing/2014/main" id="{DDE74851-170E-4830-A72F-4BE2A1469FA0}"/>
              </a:ext>
            </a:extLst>
          </p:cNvPr>
          <p:cNvSpPr>
            <a:spLocks noGrp="1"/>
          </p:cNvSpPr>
          <p:nvPr>
            <p:ph type="title"/>
          </p:nvPr>
        </p:nvSpPr>
        <p:spPr>
          <a:xfrm>
            <a:off x="304800" y="6878370"/>
            <a:ext cx="2699900" cy="542215"/>
          </a:xfrm>
        </p:spPr>
        <p:txBody>
          <a:bodyPr>
            <a:noAutofit/>
          </a:bodyPr>
          <a:lstStyle/>
          <a:p>
            <a:r>
              <a:rPr lang="en-GB" sz="3970" dirty="0">
                <a:latin typeface="Comic Sans MS" panose="030F0702030302020204" pitchFamily="66" charset="0"/>
              </a:rPr>
              <a:t>RABBITS</a:t>
            </a:r>
          </a:p>
        </p:txBody>
      </p:sp>
      <p:pic>
        <p:nvPicPr>
          <p:cNvPr id="4" name="Picture 3" descr="\\Falcon\user_data\Veterinary_Services\Pet Health\Community and Education\IMAGES\NONE BRAND\Wefare needs vet approved\A large hutch with an attached run is ideal for rabbits.jpg">
            <a:extLst>
              <a:ext uri="{FF2B5EF4-FFF2-40B4-BE49-F238E27FC236}">
                <a16:creationId xmlns:a16="http://schemas.microsoft.com/office/drawing/2014/main" id="{3DA8B1E2-BF48-4E51-B595-6D724535AC28}"/>
              </a:ext>
            </a:extLst>
          </p:cNvPr>
          <p:cNvPicPr>
            <a:picLocks noChangeAspect="1" noChangeArrowheads="1"/>
          </p:cNvPicPr>
          <p:nvPr/>
        </p:nvPicPr>
        <p:blipFill>
          <a:blip r:embed="rId4" cstate="print"/>
          <a:srcRect/>
          <a:stretch>
            <a:fillRect/>
          </a:stretch>
        </p:blipFill>
        <p:spPr bwMode="auto">
          <a:xfrm>
            <a:off x="341076" y="535235"/>
            <a:ext cx="5266093" cy="5979166"/>
          </a:xfrm>
          <a:prstGeom prst="rect">
            <a:avLst/>
          </a:prstGeom>
          <a:noFill/>
          <a:effectLst>
            <a:softEdge rad="50800"/>
          </a:effectLst>
        </p:spPr>
      </p:pic>
      <p:pic>
        <p:nvPicPr>
          <p:cNvPr id="5" name="Picture 5">
            <a:extLst>
              <a:ext uri="{FF2B5EF4-FFF2-40B4-BE49-F238E27FC236}">
                <a16:creationId xmlns:a16="http://schemas.microsoft.com/office/drawing/2014/main" id="{DE16DC80-24C6-481D-B255-EB3003D13C5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290494" y="262514"/>
            <a:ext cx="3798460" cy="2420786"/>
          </a:xfrm>
          <a:prstGeom prst="rect">
            <a:avLst/>
          </a:prstGeom>
          <a:noFill/>
          <a:effectLst>
            <a:softEdge rad="50800"/>
          </a:effectLst>
        </p:spPr>
      </p:pic>
      <p:pic>
        <p:nvPicPr>
          <p:cNvPr id="6" name="Picture 22">
            <a:extLst>
              <a:ext uri="{FF2B5EF4-FFF2-40B4-BE49-F238E27FC236}">
                <a16:creationId xmlns:a16="http://schemas.microsoft.com/office/drawing/2014/main" id="{5C576750-8AEF-425B-9750-AC80328470B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598071" y="4998907"/>
            <a:ext cx="2208633" cy="1495813"/>
          </a:xfrm>
          <a:prstGeom prst="rect">
            <a:avLst/>
          </a:prstGeom>
          <a:noFill/>
        </p:spPr>
      </p:pic>
      <p:pic>
        <p:nvPicPr>
          <p:cNvPr id="7" name="Picture 6">
            <a:extLst>
              <a:ext uri="{FF2B5EF4-FFF2-40B4-BE49-F238E27FC236}">
                <a16:creationId xmlns:a16="http://schemas.microsoft.com/office/drawing/2014/main" id="{C5224275-88E4-4B34-B725-5D5996B21B65}"/>
              </a:ext>
            </a:extLst>
          </p:cNvPr>
          <p:cNvPicPr>
            <a:picLocks noChangeAspect="1"/>
          </p:cNvPicPr>
          <p:nvPr/>
        </p:nvPicPr>
        <p:blipFill rotWithShape="1">
          <a:blip r:embed="rId7">
            <a:extLst>
              <a:ext uri="{28A0092B-C50C-407E-A947-70E740481C1C}">
                <a14:useLocalDpi xmlns:a14="http://schemas.microsoft.com/office/drawing/2010/main" val="0"/>
              </a:ext>
            </a:extLst>
          </a:blip>
          <a:srcRect l="10861"/>
          <a:stretch/>
        </p:blipFill>
        <p:spPr>
          <a:xfrm>
            <a:off x="5546544" y="2565907"/>
            <a:ext cx="2892808" cy="1736597"/>
          </a:xfrm>
          <a:prstGeom prst="rect">
            <a:avLst/>
          </a:prstGeom>
        </p:spPr>
      </p:pic>
      <p:pic>
        <p:nvPicPr>
          <p:cNvPr id="8" name="Picture 20">
            <a:extLst>
              <a:ext uri="{FF2B5EF4-FFF2-40B4-BE49-F238E27FC236}">
                <a16:creationId xmlns:a16="http://schemas.microsoft.com/office/drawing/2014/main" id="{F690BC6F-E984-41C2-85F1-F99ECBF6B696}"/>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709" b="97009" l="3693" r="95739"/>
                    </a14:imgEffect>
                  </a14:imgLayer>
                </a14:imgProps>
              </a:ext>
              <a:ext uri="{28A0092B-C50C-407E-A947-70E740481C1C}">
                <a14:useLocalDpi xmlns:a14="http://schemas.microsoft.com/office/drawing/2010/main" val="0"/>
              </a:ext>
            </a:extLst>
          </a:blip>
          <a:stretch>
            <a:fillRect/>
          </a:stretch>
        </p:blipFill>
        <p:spPr bwMode="auto">
          <a:xfrm>
            <a:off x="7822295" y="2565907"/>
            <a:ext cx="2541819" cy="1692850"/>
          </a:xfrm>
          <a:prstGeom prst="rect">
            <a:avLst/>
          </a:prstGeom>
          <a:noFill/>
        </p:spPr>
      </p:pic>
      <p:pic>
        <p:nvPicPr>
          <p:cNvPr id="9" name="Picture 15">
            <a:extLst>
              <a:ext uri="{FF2B5EF4-FFF2-40B4-BE49-F238E27FC236}">
                <a16:creationId xmlns:a16="http://schemas.microsoft.com/office/drawing/2014/main" id="{989A7914-5DD4-419B-B1E0-2C3240E890FB}"/>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9959" b="87967" l="9717" r="100000"/>
                    </a14:imgEffect>
                  </a14:imgLayer>
                </a14:imgProps>
              </a:ext>
              <a:ext uri="{28A0092B-C50C-407E-A947-70E740481C1C}">
                <a14:useLocalDpi xmlns:a14="http://schemas.microsoft.com/office/drawing/2010/main" val="0"/>
              </a:ext>
            </a:extLst>
          </a:blip>
          <a:stretch>
            <a:fillRect/>
          </a:stretch>
        </p:blipFill>
        <p:spPr bwMode="auto">
          <a:xfrm>
            <a:off x="5880637" y="3661668"/>
            <a:ext cx="1245078" cy="1215195"/>
          </a:xfrm>
          <a:prstGeom prst="rect">
            <a:avLst/>
          </a:prstGeom>
          <a:noFill/>
        </p:spPr>
      </p:pic>
      <p:pic>
        <p:nvPicPr>
          <p:cNvPr id="10" name="Picture 24">
            <a:extLst>
              <a:ext uri="{FF2B5EF4-FFF2-40B4-BE49-F238E27FC236}">
                <a16:creationId xmlns:a16="http://schemas.microsoft.com/office/drawing/2014/main" id="{B782BDBD-2DAD-49EB-83AF-A6AEDDA0AFB0}"/>
              </a:ext>
            </a:extLst>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7097" b="94194" l="4526" r="94397"/>
                    </a14:imgEffect>
                  </a14:imgLayer>
                </a14:imgProps>
              </a:ext>
              <a:ext uri="{28A0092B-C50C-407E-A947-70E740481C1C}">
                <a14:useLocalDpi xmlns:a14="http://schemas.microsoft.com/office/drawing/2010/main" val="0"/>
              </a:ext>
            </a:extLst>
          </a:blip>
          <a:stretch>
            <a:fillRect/>
          </a:stretch>
        </p:blipFill>
        <p:spPr bwMode="auto">
          <a:xfrm>
            <a:off x="6964720" y="3886598"/>
            <a:ext cx="2128485" cy="1421827"/>
          </a:xfrm>
          <a:prstGeom prst="rect">
            <a:avLst/>
          </a:prstGeom>
          <a:noFill/>
        </p:spPr>
      </p:pic>
      <p:pic>
        <p:nvPicPr>
          <p:cNvPr id="11" name="Picture 10">
            <a:extLst>
              <a:ext uri="{FF2B5EF4-FFF2-40B4-BE49-F238E27FC236}">
                <a16:creationId xmlns:a16="http://schemas.microsoft.com/office/drawing/2014/main" id="{2F9F0629-C793-4756-878C-9255BE116CF6}"/>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5900" t="17260" r="15350" b="12408"/>
          <a:stretch/>
        </p:blipFill>
        <p:spPr>
          <a:xfrm>
            <a:off x="8226767" y="5308425"/>
            <a:ext cx="1809419" cy="1049463"/>
          </a:xfrm>
          <a:prstGeom prst="rect">
            <a:avLst/>
          </a:prstGeom>
        </p:spPr>
      </p:pic>
      <p:cxnSp>
        <p:nvCxnSpPr>
          <p:cNvPr id="12" name="Straight Connector 11">
            <a:extLst>
              <a:ext uri="{FF2B5EF4-FFF2-40B4-BE49-F238E27FC236}">
                <a16:creationId xmlns:a16="http://schemas.microsoft.com/office/drawing/2014/main" id="{E98C1DDF-0427-4587-802F-742518DAC4D6}"/>
              </a:ext>
            </a:extLst>
          </p:cNvPr>
          <p:cNvCxnSpPr/>
          <p:nvPr/>
        </p:nvCxnSpPr>
        <p:spPr>
          <a:xfrm flipV="1">
            <a:off x="8343911" y="5256124"/>
            <a:ext cx="1498587" cy="115406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CC0BB07-77F4-48E0-9F61-A224FCDB8186}"/>
              </a:ext>
            </a:extLst>
          </p:cNvPr>
          <p:cNvCxnSpPr/>
          <p:nvPr/>
        </p:nvCxnSpPr>
        <p:spPr>
          <a:xfrm flipH="1" flipV="1">
            <a:off x="8465257" y="5325718"/>
            <a:ext cx="1449585" cy="113399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606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ox(in)">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500"/>
                                        <p:tgtEl>
                                          <p:spTgt spid="7"/>
                                        </p:tgtEl>
                                      </p:cBhvr>
                                    </p:animEffect>
                                  </p:childTnLst>
                                </p:cTn>
                              </p:par>
                              <p:par>
                                <p:cTn id="38" presetID="4" presetClass="entr" presetSubtype="16"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ox(in)">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box(in)">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circle(in)">
                                      <p:cBhvr>
                                        <p:cTn id="50" dur="500"/>
                                        <p:tgtEl>
                                          <p:spTgt spid="13"/>
                                        </p:tgtEl>
                                      </p:cBhvr>
                                    </p:animEffect>
                                  </p:childTnLst>
                                </p:cTn>
                              </p:par>
                              <p:par>
                                <p:cTn id="51" presetID="6" presetClass="entr" presetSubtype="16"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circle(in)">
                                      <p:cBhvr>
                                        <p:cTn id="53" dur="500"/>
                                        <p:tgtEl>
                                          <p:spTgt spid="12"/>
                                        </p:tgtEl>
                                      </p:cBhvr>
                                    </p:animEffect>
                                  </p:childTnLst>
                                </p:cTn>
                              </p:par>
                              <p:par>
                                <p:cTn id="54" presetID="6" presetClass="entr" presetSubtype="16"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circle(in)">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1983"/>
</p:tagLst>
</file>

<file path=ppt/tags/tag10.xml><?xml version="1.0" encoding="utf-8"?>
<p:tagLst xmlns:a="http://schemas.openxmlformats.org/drawingml/2006/main" xmlns:r="http://schemas.openxmlformats.org/officeDocument/2006/relationships" xmlns:p="http://schemas.openxmlformats.org/presentationml/2006/main">
  <p:tag name="SHAPE_LOCKS" val="1983"/>
</p:tagLst>
</file>

<file path=ppt/tags/tag11.xml><?xml version="1.0" encoding="utf-8"?>
<p:tagLst xmlns:a="http://schemas.openxmlformats.org/drawingml/2006/main" xmlns:r="http://schemas.openxmlformats.org/officeDocument/2006/relationships" xmlns:p="http://schemas.openxmlformats.org/presentationml/2006/main">
  <p:tag name="SHAPE_LOCKS" val="1983"/>
</p:tagLst>
</file>

<file path=ppt/tags/tag12.xml><?xml version="1.0" encoding="utf-8"?>
<p:tagLst xmlns:a="http://schemas.openxmlformats.org/drawingml/2006/main" xmlns:r="http://schemas.openxmlformats.org/officeDocument/2006/relationships" xmlns:p="http://schemas.openxmlformats.org/presentationml/2006/main">
  <p:tag name="SHAPE_LOCKS" val="1983"/>
</p:tagLst>
</file>

<file path=ppt/tags/tag13.xml><?xml version="1.0" encoding="utf-8"?>
<p:tagLst xmlns:a="http://schemas.openxmlformats.org/drawingml/2006/main" xmlns:r="http://schemas.openxmlformats.org/officeDocument/2006/relationships" xmlns:p="http://schemas.openxmlformats.org/presentationml/2006/main">
  <p:tag name="SHAPE_LOCKS" val="1983"/>
</p:tagLst>
</file>

<file path=ppt/tags/tag14.xml><?xml version="1.0" encoding="utf-8"?>
<p:tagLst xmlns:a="http://schemas.openxmlformats.org/drawingml/2006/main" xmlns:r="http://schemas.openxmlformats.org/officeDocument/2006/relationships" xmlns:p="http://schemas.openxmlformats.org/presentationml/2006/main">
  <p:tag name="SHAPE_LOCKS" val="1983"/>
</p:tagLst>
</file>

<file path=ppt/tags/tag15.xml><?xml version="1.0" encoding="utf-8"?>
<p:tagLst xmlns:a="http://schemas.openxmlformats.org/drawingml/2006/main" xmlns:r="http://schemas.openxmlformats.org/officeDocument/2006/relationships" xmlns:p="http://schemas.openxmlformats.org/presentationml/2006/main">
  <p:tag name="SHAPE_LOCKS" val="1983"/>
</p:tagLst>
</file>

<file path=ppt/tags/tag16.xml><?xml version="1.0" encoding="utf-8"?>
<p:tagLst xmlns:a="http://schemas.openxmlformats.org/drawingml/2006/main" xmlns:r="http://schemas.openxmlformats.org/officeDocument/2006/relationships" xmlns:p="http://schemas.openxmlformats.org/presentationml/2006/main">
  <p:tag name="SHAPE_LOCKS" val="1983"/>
</p:tagLst>
</file>

<file path=ppt/tags/tag17.xml><?xml version="1.0" encoding="utf-8"?>
<p:tagLst xmlns:a="http://schemas.openxmlformats.org/drawingml/2006/main" xmlns:r="http://schemas.openxmlformats.org/officeDocument/2006/relationships" xmlns:p="http://schemas.openxmlformats.org/presentationml/2006/main">
  <p:tag name="SHAPE_LOCKS" val="1983"/>
</p:tagLst>
</file>

<file path=ppt/tags/tag18.xml><?xml version="1.0" encoding="utf-8"?>
<p:tagLst xmlns:a="http://schemas.openxmlformats.org/drawingml/2006/main" xmlns:r="http://schemas.openxmlformats.org/officeDocument/2006/relationships" xmlns:p="http://schemas.openxmlformats.org/presentationml/2006/main">
  <p:tag name="SHAPE_LOCKS" val="1983"/>
</p:tagLst>
</file>

<file path=ppt/tags/tag19.xml><?xml version="1.0" encoding="utf-8"?>
<p:tagLst xmlns:a="http://schemas.openxmlformats.org/drawingml/2006/main" xmlns:r="http://schemas.openxmlformats.org/officeDocument/2006/relationships" xmlns:p="http://schemas.openxmlformats.org/presentationml/2006/main">
  <p:tag name="SHAPE_LOCKS" val="1983"/>
</p:tagLst>
</file>

<file path=ppt/tags/tag2.xml><?xml version="1.0" encoding="utf-8"?>
<p:tagLst xmlns:a="http://schemas.openxmlformats.org/drawingml/2006/main" xmlns:r="http://schemas.openxmlformats.org/officeDocument/2006/relationships" xmlns:p="http://schemas.openxmlformats.org/presentationml/2006/main">
  <p:tag name="SHAPE_LOCKS" val="1983"/>
</p:tagLst>
</file>

<file path=ppt/tags/tag20.xml><?xml version="1.0" encoding="utf-8"?>
<p:tagLst xmlns:a="http://schemas.openxmlformats.org/drawingml/2006/main" xmlns:r="http://schemas.openxmlformats.org/officeDocument/2006/relationships" xmlns:p="http://schemas.openxmlformats.org/presentationml/2006/main">
  <p:tag name="SHAPE_LOCKS" val="1983"/>
</p:tagLst>
</file>

<file path=ppt/tags/tag21.xml><?xml version="1.0" encoding="utf-8"?>
<p:tagLst xmlns:a="http://schemas.openxmlformats.org/drawingml/2006/main" xmlns:r="http://schemas.openxmlformats.org/officeDocument/2006/relationships" xmlns:p="http://schemas.openxmlformats.org/presentationml/2006/main">
  <p:tag name="SHAPE_LOCKS" val="1983"/>
</p:tagLst>
</file>

<file path=ppt/tags/tag22.xml><?xml version="1.0" encoding="utf-8"?>
<p:tagLst xmlns:a="http://schemas.openxmlformats.org/drawingml/2006/main" xmlns:r="http://schemas.openxmlformats.org/officeDocument/2006/relationships" xmlns:p="http://schemas.openxmlformats.org/presentationml/2006/main">
  <p:tag name="SHAPE_LOCKS" val="1983"/>
</p:tagLst>
</file>

<file path=ppt/tags/tag23.xml><?xml version="1.0" encoding="utf-8"?>
<p:tagLst xmlns:a="http://schemas.openxmlformats.org/drawingml/2006/main" xmlns:r="http://schemas.openxmlformats.org/officeDocument/2006/relationships" xmlns:p="http://schemas.openxmlformats.org/presentationml/2006/main">
  <p:tag name="SHAPE_LOCKS" val="1983"/>
</p:tagLst>
</file>

<file path=ppt/tags/tag24.xml><?xml version="1.0" encoding="utf-8"?>
<p:tagLst xmlns:a="http://schemas.openxmlformats.org/drawingml/2006/main" xmlns:r="http://schemas.openxmlformats.org/officeDocument/2006/relationships" xmlns:p="http://schemas.openxmlformats.org/presentationml/2006/main">
  <p:tag name="SHAPE_LOCKS" val="1983"/>
</p:tagLst>
</file>

<file path=ppt/tags/tag25.xml><?xml version="1.0" encoding="utf-8"?>
<p:tagLst xmlns:a="http://schemas.openxmlformats.org/drawingml/2006/main" xmlns:r="http://schemas.openxmlformats.org/officeDocument/2006/relationships" xmlns:p="http://schemas.openxmlformats.org/presentationml/2006/main">
  <p:tag name="SHAPE_LOCKS" val="1983"/>
</p:tagLst>
</file>

<file path=ppt/tags/tag26.xml><?xml version="1.0" encoding="utf-8"?>
<p:tagLst xmlns:a="http://schemas.openxmlformats.org/drawingml/2006/main" xmlns:r="http://schemas.openxmlformats.org/officeDocument/2006/relationships" xmlns:p="http://schemas.openxmlformats.org/presentationml/2006/main">
  <p:tag name="SHAPE_LOCKS" val="1983"/>
</p:tagLst>
</file>

<file path=ppt/tags/tag27.xml><?xml version="1.0" encoding="utf-8"?>
<p:tagLst xmlns:a="http://schemas.openxmlformats.org/drawingml/2006/main" xmlns:r="http://schemas.openxmlformats.org/officeDocument/2006/relationships" xmlns:p="http://schemas.openxmlformats.org/presentationml/2006/main">
  <p:tag name="SHAPE_LOCKS" val="1983"/>
</p:tagLst>
</file>

<file path=ppt/tags/tag28.xml><?xml version="1.0" encoding="utf-8"?>
<p:tagLst xmlns:a="http://schemas.openxmlformats.org/drawingml/2006/main" xmlns:r="http://schemas.openxmlformats.org/officeDocument/2006/relationships" xmlns:p="http://schemas.openxmlformats.org/presentationml/2006/main">
  <p:tag name="SHAPE_LOCKS" val="1983"/>
</p:tagLst>
</file>

<file path=ppt/tags/tag29.xml><?xml version="1.0" encoding="utf-8"?>
<p:tagLst xmlns:a="http://schemas.openxmlformats.org/drawingml/2006/main" xmlns:r="http://schemas.openxmlformats.org/officeDocument/2006/relationships" xmlns:p="http://schemas.openxmlformats.org/presentationml/2006/main">
  <p:tag name="SHAPE_LOCKS" val="1983"/>
</p:tagLst>
</file>

<file path=ppt/tags/tag3.xml><?xml version="1.0" encoding="utf-8"?>
<p:tagLst xmlns:a="http://schemas.openxmlformats.org/drawingml/2006/main" xmlns:r="http://schemas.openxmlformats.org/officeDocument/2006/relationships" xmlns:p="http://schemas.openxmlformats.org/presentationml/2006/main">
  <p:tag name="SHAPE_LOCKS" val="1983"/>
</p:tagLst>
</file>

<file path=ppt/tags/tag30.xml><?xml version="1.0" encoding="utf-8"?>
<p:tagLst xmlns:a="http://schemas.openxmlformats.org/drawingml/2006/main" xmlns:r="http://schemas.openxmlformats.org/officeDocument/2006/relationships" xmlns:p="http://schemas.openxmlformats.org/presentationml/2006/main">
  <p:tag name="SHAPE_LOCKS" val="1983"/>
</p:tagLst>
</file>

<file path=ppt/tags/tag31.xml><?xml version="1.0" encoding="utf-8"?>
<p:tagLst xmlns:a="http://schemas.openxmlformats.org/drawingml/2006/main" xmlns:r="http://schemas.openxmlformats.org/officeDocument/2006/relationships" xmlns:p="http://schemas.openxmlformats.org/presentationml/2006/main">
  <p:tag name="SHAPE_LOCKS" val="1983"/>
</p:tagLst>
</file>

<file path=ppt/tags/tag32.xml><?xml version="1.0" encoding="utf-8"?>
<p:tagLst xmlns:a="http://schemas.openxmlformats.org/drawingml/2006/main" xmlns:r="http://schemas.openxmlformats.org/officeDocument/2006/relationships" xmlns:p="http://schemas.openxmlformats.org/presentationml/2006/main">
  <p:tag name="SHAPE_LOCKS" val="1983"/>
</p:tagLst>
</file>

<file path=ppt/tags/tag33.xml><?xml version="1.0" encoding="utf-8"?>
<p:tagLst xmlns:a="http://schemas.openxmlformats.org/drawingml/2006/main" xmlns:r="http://schemas.openxmlformats.org/officeDocument/2006/relationships" xmlns:p="http://schemas.openxmlformats.org/presentationml/2006/main">
  <p:tag name="SHAPE_LOCKS" val="1983"/>
</p:tagLst>
</file>

<file path=ppt/tags/tag34.xml><?xml version="1.0" encoding="utf-8"?>
<p:tagLst xmlns:a="http://schemas.openxmlformats.org/drawingml/2006/main" xmlns:r="http://schemas.openxmlformats.org/officeDocument/2006/relationships" xmlns:p="http://schemas.openxmlformats.org/presentationml/2006/main">
  <p:tag name="SHAPE_LOCKS" val="1983"/>
</p:tagLst>
</file>

<file path=ppt/tags/tag35.xml><?xml version="1.0" encoding="utf-8"?>
<p:tagLst xmlns:a="http://schemas.openxmlformats.org/drawingml/2006/main" xmlns:r="http://schemas.openxmlformats.org/officeDocument/2006/relationships" xmlns:p="http://schemas.openxmlformats.org/presentationml/2006/main">
  <p:tag name="SHAPE_LOCKS" val="1983"/>
</p:tagLst>
</file>

<file path=ppt/tags/tag36.xml><?xml version="1.0" encoding="utf-8"?>
<p:tagLst xmlns:a="http://schemas.openxmlformats.org/drawingml/2006/main" xmlns:r="http://schemas.openxmlformats.org/officeDocument/2006/relationships" xmlns:p="http://schemas.openxmlformats.org/presentationml/2006/main">
  <p:tag name="SHAPE_LOCKS" val="1983"/>
</p:tagLst>
</file>

<file path=ppt/tags/tag37.xml><?xml version="1.0" encoding="utf-8"?>
<p:tagLst xmlns:a="http://schemas.openxmlformats.org/drawingml/2006/main" xmlns:r="http://schemas.openxmlformats.org/officeDocument/2006/relationships" xmlns:p="http://schemas.openxmlformats.org/presentationml/2006/main">
  <p:tag name="SHAPE_LOCKS" val="1983"/>
</p:tagLst>
</file>

<file path=ppt/tags/tag38.xml><?xml version="1.0" encoding="utf-8"?>
<p:tagLst xmlns:a="http://schemas.openxmlformats.org/drawingml/2006/main" xmlns:r="http://schemas.openxmlformats.org/officeDocument/2006/relationships" xmlns:p="http://schemas.openxmlformats.org/presentationml/2006/main">
  <p:tag name="SHAPE_LOCKS" val="1983"/>
</p:tagLst>
</file>

<file path=ppt/tags/tag39.xml><?xml version="1.0" encoding="utf-8"?>
<p:tagLst xmlns:a="http://schemas.openxmlformats.org/drawingml/2006/main" xmlns:r="http://schemas.openxmlformats.org/officeDocument/2006/relationships" xmlns:p="http://schemas.openxmlformats.org/presentationml/2006/main">
  <p:tag name="SHAPE_LOCKS" val="1983"/>
</p:tagLst>
</file>

<file path=ppt/tags/tag4.xml><?xml version="1.0" encoding="utf-8"?>
<p:tagLst xmlns:a="http://schemas.openxmlformats.org/drawingml/2006/main" xmlns:r="http://schemas.openxmlformats.org/officeDocument/2006/relationships" xmlns:p="http://schemas.openxmlformats.org/presentationml/2006/main">
  <p:tag name="SHAPE_LOCKS" val="1983"/>
</p:tagLst>
</file>

<file path=ppt/tags/tag40.xml><?xml version="1.0" encoding="utf-8"?>
<p:tagLst xmlns:a="http://schemas.openxmlformats.org/drawingml/2006/main" xmlns:r="http://schemas.openxmlformats.org/officeDocument/2006/relationships" xmlns:p="http://schemas.openxmlformats.org/presentationml/2006/main">
  <p:tag name="SHAPE_LOCKS" val="1983"/>
</p:tagLst>
</file>

<file path=ppt/tags/tag41.xml><?xml version="1.0" encoding="utf-8"?>
<p:tagLst xmlns:a="http://schemas.openxmlformats.org/drawingml/2006/main" xmlns:r="http://schemas.openxmlformats.org/officeDocument/2006/relationships" xmlns:p="http://schemas.openxmlformats.org/presentationml/2006/main">
  <p:tag name="SHAPE_LOCKS" val="1983"/>
</p:tagLst>
</file>

<file path=ppt/tags/tag42.xml><?xml version="1.0" encoding="utf-8"?>
<p:tagLst xmlns:a="http://schemas.openxmlformats.org/drawingml/2006/main" xmlns:r="http://schemas.openxmlformats.org/officeDocument/2006/relationships" xmlns:p="http://schemas.openxmlformats.org/presentationml/2006/main">
  <p:tag name="SHAPE_LOCKS" val="1983"/>
</p:tagLst>
</file>

<file path=ppt/tags/tag43.xml><?xml version="1.0" encoding="utf-8"?>
<p:tagLst xmlns:a="http://schemas.openxmlformats.org/drawingml/2006/main" xmlns:r="http://schemas.openxmlformats.org/officeDocument/2006/relationships" xmlns:p="http://schemas.openxmlformats.org/presentationml/2006/main">
  <p:tag name="SHAPE_LOCKS" val="1983"/>
</p:tagLst>
</file>

<file path=ppt/tags/tag44.xml><?xml version="1.0" encoding="utf-8"?>
<p:tagLst xmlns:a="http://schemas.openxmlformats.org/drawingml/2006/main" xmlns:r="http://schemas.openxmlformats.org/officeDocument/2006/relationships" xmlns:p="http://schemas.openxmlformats.org/presentationml/2006/main">
  <p:tag name="SHAPE_LOCKS" val="1983"/>
</p:tagLst>
</file>

<file path=ppt/tags/tag45.xml><?xml version="1.0" encoding="utf-8"?>
<p:tagLst xmlns:a="http://schemas.openxmlformats.org/drawingml/2006/main" xmlns:r="http://schemas.openxmlformats.org/officeDocument/2006/relationships" xmlns:p="http://schemas.openxmlformats.org/presentationml/2006/main">
  <p:tag name="SHAPE_LOCKS" val="1983"/>
</p:tagLst>
</file>

<file path=ppt/tags/tag46.xml><?xml version="1.0" encoding="utf-8"?>
<p:tagLst xmlns:a="http://schemas.openxmlformats.org/drawingml/2006/main" xmlns:r="http://schemas.openxmlformats.org/officeDocument/2006/relationships" xmlns:p="http://schemas.openxmlformats.org/presentationml/2006/main">
  <p:tag name="SHAPE_LOCKS" val="1983"/>
</p:tagLst>
</file>

<file path=ppt/tags/tag47.xml><?xml version="1.0" encoding="utf-8"?>
<p:tagLst xmlns:a="http://schemas.openxmlformats.org/drawingml/2006/main" xmlns:r="http://schemas.openxmlformats.org/officeDocument/2006/relationships" xmlns:p="http://schemas.openxmlformats.org/presentationml/2006/main">
  <p:tag name="SHAPE_LOCKS" val="1983"/>
</p:tagLst>
</file>

<file path=ppt/tags/tag48.xml><?xml version="1.0" encoding="utf-8"?>
<p:tagLst xmlns:a="http://schemas.openxmlformats.org/drawingml/2006/main" xmlns:r="http://schemas.openxmlformats.org/officeDocument/2006/relationships" xmlns:p="http://schemas.openxmlformats.org/presentationml/2006/main">
  <p:tag name="SHAPE_LOCKS" val="1983"/>
</p:tagLst>
</file>

<file path=ppt/tags/tag49.xml><?xml version="1.0" encoding="utf-8"?>
<p:tagLst xmlns:a="http://schemas.openxmlformats.org/drawingml/2006/main" xmlns:r="http://schemas.openxmlformats.org/officeDocument/2006/relationships" xmlns:p="http://schemas.openxmlformats.org/presentationml/2006/main">
  <p:tag name="SHAPE_LOCKS" val="1983"/>
</p:tagLst>
</file>

<file path=ppt/tags/tag5.xml><?xml version="1.0" encoding="utf-8"?>
<p:tagLst xmlns:a="http://schemas.openxmlformats.org/drawingml/2006/main" xmlns:r="http://schemas.openxmlformats.org/officeDocument/2006/relationships" xmlns:p="http://schemas.openxmlformats.org/presentationml/2006/main">
  <p:tag name="SHAPE_LOCKS" val="1983"/>
</p:tagLst>
</file>

<file path=ppt/tags/tag50.xml><?xml version="1.0" encoding="utf-8"?>
<p:tagLst xmlns:a="http://schemas.openxmlformats.org/drawingml/2006/main" xmlns:r="http://schemas.openxmlformats.org/officeDocument/2006/relationships" xmlns:p="http://schemas.openxmlformats.org/presentationml/2006/main">
  <p:tag name="SHAPE_LOCKS" val="1983"/>
</p:tagLst>
</file>

<file path=ppt/tags/tag51.xml><?xml version="1.0" encoding="utf-8"?>
<p:tagLst xmlns:a="http://schemas.openxmlformats.org/drawingml/2006/main" xmlns:r="http://schemas.openxmlformats.org/officeDocument/2006/relationships" xmlns:p="http://schemas.openxmlformats.org/presentationml/2006/main">
  <p:tag name="SHAPE_LOCKS" val="1983"/>
</p:tagLst>
</file>

<file path=ppt/tags/tag52.xml><?xml version="1.0" encoding="utf-8"?>
<p:tagLst xmlns:a="http://schemas.openxmlformats.org/drawingml/2006/main" xmlns:r="http://schemas.openxmlformats.org/officeDocument/2006/relationships" xmlns:p="http://schemas.openxmlformats.org/presentationml/2006/main">
  <p:tag name="SHAPE_LOCKS" val="1983"/>
</p:tagLst>
</file>

<file path=ppt/tags/tag53.xml><?xml version="1.0" encoding="utf-8"?>
<p:tagLst xmlns:a="http://schemas.openxmlformats.org/drawingml/2006/main" xmlns:r="http://schemas.openxmlformats.org/officeDocument/2006/relationships" xmlns:p="http://schemas.openxmlformats.org/presentationml/2006/main">
  <p:tag name="SHAPE_LOCKS" val="1983"/>
</p:tagLst>
</file>

<file path=ppt/tags/tag54.xml><?xml version="1.0" encoding="utf-8"?>
<p:tagLst xmlns:a="http://schemas.openxmlformats.org/drawingml/2006/main" xmlns:r="http://schemas.openxmlformats.org/officeDocument/2006/relationships" xmlns:p="http://schemas.openxmlformats.org/presentationml/2006/main">
  <p:tag name="SHAPE_LOCKS" val="1983"/>
</p:tagLst>
</file>

<file path=ppt/tags/tag55.xml><?xml version="1.0" encoding="utf-8"?>
<p:tagLst xmlns:a="http://schemas.openxmlformats.org/drawingml/2006/main" xmlns:r="http://schemas.openxmlformats.org/officeDocument/2006/relationships" xmlns:p="http://schemas.openxmlformats.org/presentationml/2006/main">
  <p:tag name="SHAPE_LOCKS" val="1983"/>
</p:tagLst>
</file>

<file path=ppt/tags/tag6.xml><?xml version="1.0" encoding="utf-8"?>
<p:tagLst xmlns:a="http://schemas.openxmlformats.org/drawingml/2006/main" xmlns:r="http://schemas.openxmlformats.org/officeDocument/2006/relationships" xmlns:p="http://schemas.openxmlformats.org/presentationml/2006/main">
  <p:tag name="SHAPE_LOCKS" val="1983"/>
</p:tagLst>
</file>

<file path=ppt/tags/tag7.xml><?xml version="1.0" encoding="utf-8"?>
<p:tagLst xmlns:a="http://schemas.openxmlformats.org/drawingml/2006/main" xmlns:r="http://schemas.openxmlformats.org/officeDocument/2006/relationships" xmlns:p="http://schemas.openxmlformats.org/presentationml/2006/main">
  <p:tag name="SHAPE_LOCKS" val="1983"/>
</p:tagLst>
</file>

<file path=ppt/tags/tag8.xml><?xml version="1.0" encoding="utf-8"?>
<p:tagLst xmlns:a="http://schemas.openxmlformats.org/drawingml/2006/main" xmlns:r="http://schemas.openxmlformats.org/officeDocument/2006/relationships" xmlns:p="http://schemas.openxmlformats.org/presentationml/2006/main">
  <p:tag name="SHAPE_LOCKS" val="1983"/>
</p:tagLst>
</file>

<file path=ppt/tags/tag9.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D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Presentation Template" id="{4D312C3B-2E76-47A6-BF92-FF5DA37A5D74}" vid="{3A9565B1-44D8-4A0D-AAE8-F3E1627CC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Document_x0020_Keywords xmlns="5bea8f77-0667-4557-a028-e23225a2ced3">PowerPoint Presentation Template</Document_x0020_Keywords>
    <Document_x0020_Description xmlns="5bea8f77-0667-4557-a028-e23225a2ced3">PowerPoint Presentation Template</Document_x0020_Descript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nnual Report and Accounts" ma:contentTypeID="0x01010081A672974E6B0743AB34F2C64B34BDB12300A6B27711EFC3DD44A96DBAEF908F26B1" ma:contentTypeVersion="79" ma:contentTypeDescription="" ma:contentTypeScope="" ma:versionID="313348adf10b994d52ab878f4b4a9937">
  <xsd:schema xmlns:xsd="http://www.w3.org/2001/XMLSchema" xmlns:xs="http://www.w3.org/2001/XMLSchema" xmlns:p="http://schemas.microsoft.com/office/2006/metadata/properties" xmlns:ns2="5bea8f77-0667-4557-a028-e23225a2ced3" xmlns:ns3="02901346-528d-4e84-b91b-00d6b3077abe" targetNamespace="http://schemas.microsoft.com/office/2006/metadata/properties" ma:root="true" ma:fieldsID="dd0c61731b0c613d032e3934807756fe" ns2:_="" ns3:_="">
    <xsd:import namespace="5bea8f77-0667-4557-a028-e23225a2ced3"/>
    <xsd:import namespace="02901346-528d-4e84-b91b-00d6b3077abe"/>
    <xsd:element name="properties">
      <xsd:complexType>
        <xsd:sequence>
          <xsd:element name="documentManagement">
            <xsd:complexType>
              <xsd:all>
                <xsd:element ref="ns2:Document_x0020_Keywords"/>
                <xsd:element ref="ns2:Document_x0020_Description"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ea8f77-0667-4557-a028-e23225a2ced3" elementFormDefault="qualified">
    <xsd:import namespace="http://schemas.microsoft.com/office/2006/documentManagement/types"/>
    <xsd:import namespace="http://schemas.microsoft.com/office/infopath/2007/PartnerControls"/>
    <xsd:element name="Document_x0020_Keywords" ma:index="4" ma:displayName="Document Keywords" ma:internalName="Document_x0020_Keywords" ma:readOnly="false">
      <xsd:simpleType>
        <xsd:restriction base="dms:Text">
          <xsd:maxLength value="255"/>
        </xsd:restriction>
      </xsd:simpleType>
    </xsd:element>
    <xsd:element name="Document_x0020_Description" ma:index="5" nillable="true" ma:displayName="Document Description" ma:description="Give a brief summary of the document." ma:internalName="Document_x0020_Description" ma:readOnly="false">
      <xsd:simpleType>
        <xsd:restriction base="dms:Note">
          <xsd:maxLength value="255"/>
        </xsd:restriction>
      </xsd:simpleType>
    </xsd:element>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901346-528d-4e84-b91b-00d6b3077abe"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1AA88C-4E44-451B-A614-A6B4AFC783B0}">
  <ds:schemaRefs>
    <ds:schemaRef ds:uri="02901346-528d-4e84-b91b-00d6b3077abe"/>
    <ds:schemaRef ds:uri="http://purl.org/dc/elements/1.1/"/>
    <ds:schemaRef ds:uri="http://schemas.microsoft.com/office/2006/documentManagement/types"/>
    <ds:schemaRef ds:uri="http://schemas.microsoft.com/office/infopath/2007/PartnerControls"/>
    <ds:schemaRef ds:uri="http://purl.org/dc/terms/"/>
    <ds:schemaRef ds:uri="http://purl.org/dc/dcmitype/"/>
    <ds:schemaRef ds:uri="http://schemas.openxmlformats.org/package/2006/metadata/core-properties"/>
    <ds:schemaRef ds:uri="5bea8f77-0667-4557-a028-e23225a2ced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E43D1D3-6A10-4E65-88DB-0AB99C1456FD}">
  <ds:schemaRefs>
    <ds:schemaRef ds:uri="http://schemas.microsoft.com/sharepoint/v3/contenttype/forms"/>
  </ds:schemaRefs>
</ds:datastoreItem>
</file>

<file path=customXml/itemProps3.xml><?xml version="1.0" encoding="utf-8"?>
<ds:datastoreItem xmlns:ds="http://schemas.openxmlformats.org/officeDocument/2006/customXml" ds:itemID="{207706BC-F22D-4499-84E0-1EBD3BF141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ea8f77-0667-4557-a028-e23225a2ced3"/>
    <ds:schemaRef ds:uri="02901346-528d-4e84-b91b-00d6b3077a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Presentation Template</Template>
  <TotalTime>63</TotalTime>
  <Words>2516</Words>
  <Application>Microsoft Office PowerPoint</Application>
  <PresentationFormat>Custom</PresentationFormat>
  <Paragraphs>189</Paragraphs>
  <Slides>17</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Comic Sans MS</vt:lpstr>
      <vt:lpstr>Office Theme</vt:lpstr>
      <vt:lpstr>PowerPoint Presentation</vt:lpstr>
      <vt:lpstr>PowerPoint Presentation</vt:lpstr>
      <vt:lpstr>The UK’s leading vet charity …</vt:lpstr>
      <vt:lpstr>PowerPoint Presentation</vt:lpstr>
      <vt:lpstr>WHAT DO YOU NEED?</vt:lpstr>
      <vt:lpstr>PowerPoint Presentation</vt:lpstr>
      <vt:lpstr>Cats – What do they do?</vt:lpstr>
      <vt:lpstr>WHAT DO THEY NEED?</vt:lpstr>
      <vt:lpstr>RABBITS</vt:lpstr>
      <vt:lpstr>PowerPoint Presentation</vt:lpstr>
      <vt:lpstr>Dogs – What do they do?</vt:lpstr>
      <vt:lpstr>WHAT DO THEY NEED?</vt:lpstr>
      <vt:lpstr>PowerPoint Presentation</vt:lpstr>
      <vt:lpstr>CHASE THE DOG</vt:lpstr>
      <vt:lpstr>PowerPoint Presentation</vt:lpstr>
      <vt:lpstr>SAVED thanks to PDSA</vt:lpstr>
      <vt:lpstr>PowerPoint Presentation</vt:lpstr>
    </vt:vector>
  </TitlesOfParts>
  <Company>pdsa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Baggott</dc:creator>
  <cp:lastModifiedBy>Jordan Reynolds</cp:lastModifiedBy>
  <cp:revision>12</cp:revision>
  <dcterms:created xsi:type="dcterms:W3CDTF">2018-07-13T15:29:21Z</dcterms:created>
  <dcterms:modified xsi:type="dcterms:W3CDTF">2018-11-05T16:10:39Z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lpwstr>0x01d00e8c|0x14bec000</vt:lpwstr>
  </property>
  <property fmtid="{D5CDD505-2E9C-101B-9397-08002B2CF9AE}" pid="3" name="ContentTypeId">
    <vt:lpwstr>0x01010081A672974E6B0743AB34F2C64B34BDB12300A6B27711EFC3DD44A96DBAEF908F26B1</vt:lpwstr>
  </property>
  <property fmtid="{D5CDD505-2E9C-101B-9397-08002B2CF9AE}" pid="4" name="Creation Date">
    <vt:filetime>2015-01-05T00:00:00Z</vt:filetime>
  </property>
</Properties>
</file>