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5" r:id="rId2"/>
    <p:sldId id="339" r:id="rId3"/>
    <p:sldId id="383" r:id="rId4"/>
    <p:sldId id="370" r:id="rId5"/>
    <p:sldId id="382" r:id="rId6"/>
    <p:sldId id="371" r:id="rId7"/>
    <p:sldId id="391" r:id="rId8"/>
    <p:sldId id="381" r:id="rId9"/>
    <p:sldId id="386" r:id="rId10"/>
    <p:sldId id="385" r:id="rId11"/>
    <p:sldId id="384" r:id="rId12"/>
    <p:sldId id="369" r:id="rId13"/>
    <p:sldId id="373" r:id="rId14"/>
    <p:sldId id="374" r:id="rId15"/>
    <p:sldId id="375" r:id="rId16"/>
    <p:sldId id="376" r:id="rId17"/>
    <p:sldId id="377" r:id="rId18"/>
    <p:sldId id="378" r:id="rId19"/>
    <p:sldId id="379" r:id="rId20"/>
    <p:sldId id="380" r:id="rId21"/>
    <p:sldId id="389" r:id="rId22"/>
    <p:sldId id="387" r:id="rId23"/>
    <p:sldId id="333"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E92D82"/>
    <a:srgbClr val="008988"/>
    <a:srgbClr val="E24188"/>
    <a:srgbClr val="DE287B"/>
    <a:srgbClr val="FF00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76912" autoAdjust="0"/>
  </p:normalViewPr>
  <p:slideViewPr>
    <p:cSldViewPr>
      <p:cViewPr varScale="1">
        <p:scale>
          <a:sx n="70" d="100"/>
          <a:sy n="70" d="100"/>
        </p:scale>
        <p:origin x="1764"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A533E74-6509-4BA2-A031-B2C893577C8F}" type="datetimeFigureOut">
              <a:rPr lang="en-GB" smtClean="0"/>
              <a:pPr/>
              <a:t>13/02/2019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3EFA93C-652C-41A1-B038-E478FEC9B3B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baseline="0" dirty="0" smtClean="0">
                <a:latin typeface="Comic Sans MS" panose="030F0702030302020204" pitchFamily="66" charset="0"/>
              </a:rPr>
              <a:t>Introduce yourself </a:t>
            </a:r>
          </a:p>
          <a:p>
            <a:endParaRPr lang="en-GB" sz="1400" dirty="0">
              <a:latin typeface="Comic Sans MS" panose="030F0702030302020204" pitchFamily="66" charset="0"/>
            </a:endParaRPr>
          </a:p>
          <a:p>
            <a:r>
              <a:rPr lang="en-GB" sz="1400" baseline="0" dirty="0" smtClean="0">
                <a:latin typeface="Comic Sans MS" panose="030F0702030302020204" pitchFamily="66" charset="0"/>
              </a:rPr>
              <a:t>Explain that today they’re all going to:</a:t>
            </a:r>
          </a:p>
          <a:p>
            <a:endParaRPr lang="en-GB" sz="1400" dirty="0">
              <a:latin typeface="Comic Sans MS" panose="030F0702030302020204" pitchFamily="66" charset="0"/>
            </a:endParaRPr>
          </a:p>
          <a:p>
            <a:pPr marL="285750" indent="-285750">
              <a:buFont typeface="Arial" panose="020B0604020202020204" pitchFamily="34" charset="0"/>
              <a:buChar char="•"/>
            </a:pPr>
            <a:r>
              <a:rPr lang="en-GB" sz="1400" baseline="0" dirty="0" smtClean="0">
                <a:latin typeface="Comic Sans MS" panose="030F0702030302020204" pitchFamily="66" charset="0"/>
              </a:rPr>
              <a:t> </a:t>
            </a:r>
            <a:r>
              <a:rPr lang="en-GB" sz="1400" dirty="0">
                <a:latin typeface="Comic Sans MS" panose="030F0702030302020204" pitchFamily="66" charset="0"/>
              </a:rPr>
              <a:t>L</a:t>
            </a:r>
            <a:r>
              <a:rPr lang="en-GB" sz="1400" baseline="0" dirty="0" smtClean="0">
                <a:latin typeface="Comic Sans MS" panose="030F0702030302020204" pitchFamily="66" charset="0"/>
              </a:rPr>
              <a:t>earn about some of the careers available that involve working with animals (both inside and outside the hospital)</a:t>
            </a:r>
          </a:p>
          <a:p>
            <a:endParaRPr lang="en-GB" sz="1400" dirty="0">
              <a:latin typeface="Comic Sans MS" panose="030F0702030302020204" pitchFamily="66" charset="0"/>
            </a:endParaRPr>
          </a:p>
          <a:p>
            <a:pPr marL="285750" indent="-285750">
              <a:buFont typeface="Arial" panose="020B0604020202020204" pitchFamily="34" charset="0"/>
              <a:buChar char="•"/>
            </a:pPr>
            <a:r>
              <a:rPr lang="en-GB" sz="1400" baseline="0" dirty="0" smtClean="0">
                <a:latin typeface="Comic Sans MS" panose="030F0702030302020204" pitchFamily="66" charset="0"/>
              </a:rPr>
              <a:t>Learn what knowledge,</a:t>
            </a:r>
            <a:r>
              <a:rPr lang="en-GB" sz="1400" dirty="0" smtClean="0">
                <a:latin typeface="Comic Sans MS" panose="030F0702030302020204" pitchFamily="66" charset="0"/>
              </a:rPr>
              <a:t> </a:t>
            </a:r>
            <a:r>
              <a:rPr lang="en-GB" sz="1400" baseline="0" dirty="0" smtClean="0">
                <a:latin typeface="Comic Sans MS" panose="030F0702030302020204" pitchFamily="66" charset="0"/>
              </a:rPr>
              <a:t>skills and qualifications they will need in order to do these jobs.</a:t>
            </a:r>
            <a:endParaRPr lang="en-GB" sz="1400" baseline="0" dirty="0">
              <a:latin typeface="Comic Sans MS" panose="030F0702030302020204" pitchFamily="66" charset="0"/>
            </a:endParaRPr>
          </a:p>
          <a:p>
            <a:endParaRPr lang="en-GB" dirty="0" smtClean="0"/>
          </a:p>
        </p:txBody>
      </p:sp>
      <p:sp>
        <p:nvSpPr>
          <p:cNvPr id="4" name="Slide Number Placeholder 3"/>
          <p:cNvSpPr>
            <a:spLocks noGrp="1"/>
          </p:cNvSpPr>
          <p:nvPr>
            <p:ph type="sldNum" sz="quarter" idx="10"/>
          </p:nvPr>
        </p:nvSpPr>
        <p:spPr/>
        <p:txBody>
          <a:bodyPr/>
          <a:lstStyle/>
          <a:p>
            <a:fld id="{915ACF62-1582-49BD-BD06-BE2866F5FC23}" type="slidenum">
              <a:rPr lang="en-GB" smtClean="0"/>
              <a:pPr/>
              <a:t>1</a:t>
            </a:fld>
            <a:endParaRPr lang="en-GB" dirty="0"/>
          </a:p>
        </p:txBody>
      </p:sp>
    </p:spTree>
    <p:extLst>
      <p:ext uri="{BB962C8B-B14F-4D97-AF65-F5344CB8AC3E}">
        <p14:creationId xmlns:p14="http://schemas.microsoft.com/office/powerpoint/2010/main" val="963926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omic Sans MS" panose="030F0702030302020204" pitchFamily="66" charset="0"/>
              </a:rPr>
              <a:t>A dog trainer is responsible for using a variety of learning techniques to effect behavioural changes. Such learning techniques may include a combination of desensitization, operant conditioning, positive reinforcement, clicker training, hand signals, verbal cues, and reward systems.</a:t>
            </a:r>
          </a:p>
          <a:p>
            <a:endParaRPr lang="en-GB" dirty="0" smtClean="0">
              <a:latin typeface="Comic Sans MS" panose="030F0702030302020204" pitchFamily="66" charset="0"/>
            </a:endParaRPr>
          </a:p>
          <a:p>
            <a:r>
              <a:rPr lang="en-GB" dirty="0" smtClean="0">
                <a:latin typeface="Comic Sans MS" panose="030F0702030302020204" pitchFamily="66" charset="0"/>
              </a:rPr>
              <a:t>Dog trainers must also communicate with owners who take classes with their pets and are responsible for reinforcing teaching methods at home. A good trainer can clearly convey training methods and plans with the owner to increase their effectiveness.</a:t>
            </a:r>
          </a:p>
          <a:p>
            <a:endParaRPr lang="en-GB" dirty="0" smtClean="0">
              <a:latin typeface="Comic Sans MS" panose="030F0702030302020204" pitchFamily="66" charset="0"/>
            </a:endParaRPr>
          </a:p>
          <a:p>
            <a:r>
              <a:rPr lang="en-GB" sz="1200" b="0" i="0" u="none" strike="noStrike" kern="1200" dirty="0" smtClean="0">
                <a:solidFill>
                  <a:schemeClr val="tx1"/>
                </a:solidFill>
                <a:effectLst/>
                <a:latin typeface="+mn-lt"/>
                <a:ea typeface="+mn-ea"/>
                <a:cs typeface="+mn-cs"/>
              </a:rPr>
              <a:t>There are organisations that run courses for people who want to become dog training instructors, and a few specialising in agility. These are usually intensive and have an exam at the end. It is recommended that you try</a:t>
            </a:r>
            <a:r>
              <a:rPr lang="en-GB" sz="1200" b="0" i="0" u="none" strike="noStrike" kern="1200" baseline="0" dirty="0" smtClean="0">
                <a:solidFill>
                  <a:schemeClr val="tx1"/>
                </a:solidFill>
                <a:effectLst/>
                <a:latin typeface="+mn-lt"/>
                <a:ea typeface="+mn-ea"/>
                <a:cs typeface="+mn-cs"/>
              </a:rPr>
              <a:t> and gain as much training and teaching experience as possible. It is essential that you possess good presentation skills.</a:t>
            </a:r>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10</a:t>
            </a:fld>
            <a:endParaRPr lang="en-GB"/>
          </a:p>
        </p:txBody>
      </p:sp>
    </p:spTree>
    <p:extLst>
      <p:ext uri="{BB962C8B-B14F-4D97-AF65-F5344CB8AC3E}">
        <p14:creationId xmlns:p14="http://schemas.microsoft.com/office/powerpoint/2010/main" val="320787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Military Working Dog (MWD) handlers are responsible for the care and training of his or her service dog, which contributes to combat operations abroad and installation security at home by providing target odour detection (explosive/drug). Service dogs, generally seen as a non-lethal option for neutralizing a threat, also serve as a psychological deterrent during law enforcement operations. </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There are no set requirements, but you’ll need experience of caring for dogs.</a:t>
            </a:r>
            <a:r>
              <a:rPr lang="en-GB" dirty="0" smtClean="0"/>
              <a:t/>
            </a:r>
            <a:br>
              <a:rPr lang="en-GB" dirty="0" smtClean="0"/>
            </a:br>
            <a:r>
              <a:rPr lang="en-GB" sz="1200" b="0" i="0" u="none" strike="noStrike" kern="1200" dirty="0" smtClean="0">
                <a:solidFill>
                  <a:schemeClr val="tx1"/>
                </a:solidFill>
                <a:effectLst/>
                <a:latin typeface="+mn-lt"/>
                <a:ea typeface="+mn-ea"/>
                <a:cs typeface="+mn-cs"/>
              </a:rPr>
              <a:t>You’ll usually need some training and experience in the organisation you wish to work for</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before moving into dog handling.</a:t>
            </a:r>
          </a:p>
          <a:p>
            <a:r>
              <a:rPr lang="en-GB" sz="1200" b="0" i="0" u="none" strike="noStrike" kern="1200" dirty="0" smtClean="0">
                <a:solidFill>
                  <a:schemeClr val="tx1"/>
                </a:solidFill>
                <a:effectLst/>
                <a:latin typeface="+mn-lt"/>
                <a:ea typeface="+mn-ea"/>
                <a:cs typeface="+mn-cs"/>
              </a:rPr>
              <a:t>You</a:t>
            </a:r>
            <a:r>
              <a:rPr lang="en-GB" sz="1200" b="0" i="0" u="none" strike="noStrike" kern="1200" baseline="0" dirty="0" smtClean="0">
                <a:solidFill>
                  <a:schemeClr val="tx1"/>
                </a:solidFill>
                <a:effectLst/>
                <a:latin typeface="+mn-lt"/>
                <a:ea typeface="+mn-ea"/>
                <a:cs typeface="+mn-cs"/>
              </a:rPr>
              <a:t> could gain voluntary experience with the National Search and Rescue Dog Association before applying for dog handling training.</a:t>
            </a:r>
          </a:p>
          <a:p>
            <a:endParaRPr lang="en-GB" sz="1200" b="0" i="0" u="none" strike="noStrike" kern="1200" baseline="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Skills needed:</a:t>
            </a:r>
          </a:p>
          <a:p>
            <a:r>
              <a:rPr lang="en-GB" sz="1200" b="0" i="0" u="none" strike="noStrike" kern="1200" dirty="0" smtClean="0">
                <a:solidFill>
                  <a:schemeClr val="tx1"/>
                </a:solidFill>
                <a:effectLst/>
                <a:latin typeface="+mn-lt"/>
                <a:ea typeface="+mn-ea"/>
                <a:cs typeface="+mn-cs"/>
              </a:rPr>
              <a:t>- The ability to work a dog efficiently and look after its welfare needs</a:t>
            </a:r>
          </a:p>
          <a:p>
            <a:r>
              <a:rPr lang="en-GB" sz="1200" b="0" i="0" u="none" strike="noStrike" kern="1200" dirty="0" smtClean="0">
                <a:solidFill>
                  <a:schemeClr val="tx1"/>
                </a:solidFill>
                <a:effectLst/>
                <a:latin typeface="+mn-lt"/>
                <a:ea typeface="+mn-ea"/>
                <a:cs typeface="+mn-cs"/>
              </a:rPr>
              <a:t>- Self-confidence and the ability to work with minimum supervision</a:t>
            </a:r>
          </a:p>
          <a:p>
            <a:r>
              <a:rPr lang="en-GB" sz="1200" b="0" i="0" u="none" strike="noStrike" kern="1200" dirty="0" smtClean="0">
                <a:solidFill>
                  <a:schemeClr val="tx1"/>
                </a:solidFill>
                <a:effectLst/>
                <a:latin typeface="+mn-lt"/>
                <a:ea typeface="+mn-ea"/>
                <a:cs typeface="+mn-cs"/>
              </a:rPr>
              <a:t>-</a:t>
            </a:r>
            <a:r>
              <a:rPr lang="en-GB" sz="1200" b="0" i="0" u="none" strike="noStrike" kern="1200" baseline="0" dirty="0" smtClean="0">
                <a:solidFill>
                  <a:schemeClr val="tx1"/>
                </a:solidFill>
                <a:effectLst/>
                <a:latin typeface="+mn-lt"/>
                <a:ea typeface="+mn-ea"/>
                <a:cs typeface="+mn-cs"/>
              </a:rPr>
              <a:t> P</a:t>
            </a:r>
            <a:r>
              <a:rPr lang="en-GB" sz="1200" b="0" i="0" u="none" strike="noStrike" kern="1200" dirty="0" smtClean="0">
                <a:solidFill>
                  <a:schemeClr val="tx1"/>
                </a:solidFill>
                <a:effectLst/>
                <a:latin typeface="+mn-lt"/>
                <a:ea typeface="+mn-ea"/>
                <a:cs typeface="+mn-cs"/>
              </a:rPr>
              <a:t>atience with inexperienced dogs</a:t>
            </a:r>
          </a:p>
          <a:p>
            <a:r>
              <a:rPr lang="en-GB" sz="1200" b="0" i="0" u="none" strike="noStrike" kern="1200" dirty="0" smtClean="0">
                <a:solidFill>
                  <a:schemeClr val="tx1"/>
                </a:solidFill>
                <a:effectLst/>
                <a:latin typeface="+mn-lt"/>
                <a:ea typeface="+mn-ea"/>
                <a:cs typeface="+mn-cs"/>
              </a:rPr>
              <a:t>-</a:t>
            </a:r>
            <a:r>
              <a:rPr lang="en-GB" sz="1200" b="0" i="0" u="none" strike="noStrike" kern="1200" baseline="0" dirty="0" smtClean="0">
                <a:solidFill>
                  <a:schemeClr val="tx1"/>
                </a:solidFill>
                <a:effectLst/>
                <a:latin typeface="+mn-lt"/>
                <a:ea typeface="+mn-ea"/>
                <a:cs typeface="+mn-cs"/>
              </a:rPr>
              <a:t> G</a:t>
            </a:r>
            <a:r>
              <a:rPr lang="en-GB" sz="1200" b="0" i="0" u="none" strike="noStrike" kern="1200" dirty="0" smtClean="0">
                <a:solidFill>
                  <a:schemeClr val="tx1"/>
                </a:solidFill>
                <a:effectLst/>
                <a:latin typeface="+mn-lt"/>
                <a:ea typeface="+mn-ea"/>
                <a:cs typeface="+mn-cs"/>
              </a:rPr>
              <a:t>ood observation skills</a:t>
            </a:r>
          </a:p>
          <a:p>
            <a:r>
              <a:rPr lang="en-GB" sz="1200" b="0" i="0" u="none" strike="noStrike" kern="1200" dirty="0" smtClean="0">
                <a:solidFill>
                  <a:schemeClr val="tx1"/>
                </a:solidFill>
                <a:effectLst/>
                <a:latin typeface="+mn-lt"/>
                <a:ea typeface="+mn-ea"/>
                <a:cs typeface="+mn-cs"/>
              </a:rPr>
              <a:t>- The ability to judge a situation accurately and react instantly</a:t>
            </a:r>
          </a:p>
          <a:p>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11</a:t>
            </a:fld>
            <a:endParaRPr lang="en-GB"/>
          </a:p>
        </p:txBody>
      </p:sp>
    </p:spTree>
    <p:extLst>
      <p:ext uri="{BB962C8B-B14F-4D97-AF65-F5344CB8AC3E}">
        <p14:creationId xmlns:p14="http://schemas.microsoft.com/office/powerpoint/2010/main" val="278830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A marine biologist is the biological professional who is responsible for carrying out study and research on sea, study the forms of life under water, atmosphere and environment under water, its interaction with land and most importantly study pertaining to ocean and sea floor. Hence these professionals study about plants and animals in the sea, the behaviour of ocean currents and its effect on the life under water, and about the life forms on the verge of extinction, so that measures can be taken to preserve them.</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You’ll need</a:t>
            </a:r>
            <a:r>
              <a:rPr lang="en-GB" sz="1200" b="0" i="0" u="none" strike="noStrike" kern="1200" baseline="0" dirty="0" smtClean="0">
                <a:solidFill>
                  <a:schemeClr val="tx1"/>
                </a:solidFill>
                <a:effectLst/>
                <a:latin typeface="+mn-lt"/>
                <a:ea typeface="+mn-ea"/>
                <a:cs typeface="+mn-cs"/>
              </a:rPr>
              <a:t> a degree in </a:t>
            </a:r>
            <a:r>
              <a:rPr lang="en-GB" sz="1200" b="0" i="0" u="none" strike="noStrike" kern="1200" dirty="0" smtClean="0">
                <a:solidFill>
                  <a:schemeClr val="tx1"/>
                </a:solidFill>
                <a:effectLst/>
                <a:latin typeface="+mn-lt"/>
                <a:ea typeface="+mn-ea"/>
                <a:cs typeface="+mn-cs"/>
              </a:rPr>
              <a:t>oceanography or a related subject, and a postgraduate master's degree (MSc). You may also need a PhD in a subject like oceanography, maths, geology or environmental science. </a:t>
            </a:r>
          </a:p>
          <a:p>
            <a:endParaRPr lang="en-GB" sz="1200" b="0" i="0" u="none" strike="noStrike" kern="1200" dirty="0" smtClean="0">
              <a:solidFill>
                <a:schemeClr val="tx1"/>
              </a:solidFill>
              <a:effectLst/>
              <a:latin typeface="+mn-lt"/>
              <a:ea typeface="+mn-ea"/>
              <a:cs typeface="+mn-cs"/>
            </a:endParaRPr>
          </a:p>
          <a:p>
            <a:pPr fontAlgn="base"/>
            <a:r>
              <a:rPr lang="en-GB" sz="1200" b="1" i="0" u="none" strike="noStrike" kern="1200" dirty="0" smtClean="0">
                <a:solidFill>
                  <a:schemeClr val="tx1"/>
                </a:solidFill>
                <a:effectLst/>
                <a:latin typeface="+mn-lt"/>
                <a:ea typeface="+mn-ea"/>
                <a:cs typeface="+mn-cs"/>
              </a:rPr>
              <a:t>Skills required</a:t>
            </a:r>
          </a:p>
          <a:p>
            <a:r>
              <a:rPr lang="en-GB" sz="1200" b="0" i="0" u="none" strike="noStrike" kern="1200" dirty="0" smtClean="0">
                <a:solidFill>
                  <a:schemeClr val="tx1"/>
                </a:solidFill>
                <a:effectLst/>
                <a:latin typeface="+mn-lt"/>
                <a:ea typeface="+mn-ea"/>
                <a:cs typeface="+mn-cs"/>
              </a:rPr>
              <a:t>You’ll need: </a:t>
            </a:r>
          </a:p>
          <a:p>
            <a:r>
              <a:rPr lang="en-GB" sz="1200" b="0" i="0" u="none" strike="noStrike" kern="1200" dirty="0" smtClean="0">
                <a:solidFill>
                  <a:schemeClr val="tx1"/>
                </a:solidFill>
                <a:effectLst/>
                <a:latin typeface="+mn-lt"/>
                <a:ea typeface="+mn-ea"/>
                <a:cs typeface="+mn-cs"/>
              </a:rPr>
              <a:t>- strong mathematical skills </a:t>
            </a:r>
          </a:p>
          <a:p>
            <a:r>
              <a:rPr lang="en-GB" sz="1200" b="0" i="0" u="none" strike="noStrike" kern="1200" dirty="0" smtClean="0">
                <a:solidFill>
                  <a:schemeClr val="tx1"/>
                </a:solidFill>
                <a:effectLst/>
                <a:latin typeface="+mn-lt"/>
                <a:ea typeface="+mn-ea"/>
                <a:cs typeface="+mn-cs"/>
              </a:rPr>
              <a:t>- excellent observational and practical skills </a:t>
            </a:r>
          </a:p>
          <a:p>
            <a:r>
              <a:rPr lang="en-GB" sz="1200" b="0" i="0" u="none" strike="noStrike" kern="1200" dirty="0" smtClean="0">
                <a:solidFill>
                  <a:schemeClr val="tx1"/>
                </a:solidFill>
                <a:effectLst/>
                <a:latin typeface="+mn-lt"/>
                <a:ea typeface="+mn-ea"/>
                <a:cs typeface="+mn-cs"/>
              </a:rPr>
              <a:t>- accuracy and attention to detail </a:t>
            </a:r>
          </a:p>
          <a:p>
            <a:r>
              <a:rPr lang="en-GB" sz="1200" b="0" i="0" u="none" strike="noStrike" kern="1200" dirty="0" smtClean="0">
                <a:solidFill>
                  <a:schemeClr val="tx1"/>
                </a:solidFill>
                <a:effectLst/>
                <a:latin typeface="+mn-lt"/>
                <a:ea typeface="+mn-ea"/>
                <a:cs typeface="+mn-cs"/>
              </a:rPr>
              <a:t>- excellent spoken and written communication skills to present your findings </a:t>
            </a:r>
          </a:p>
          <a:p>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12</a:t>
            </a:fld>
            <a:endParaRPr lang="en-GB"/>
          </a:p>
        </p:txBody>
      </p:sp>
    </p:spTree>
    <p:extLst>
      <p:ext uri="{BB962C8B-B14F-4D97-AF65-F5344CB8AC3E}">
        <p14:creationId xmlns:p14="http://schemas.microsoft.com/office/powerpoint/2010/main" val="1073728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0" i="0" u="none" strike="noStrike" kern="1200" dirty="0" smtClean="0">
                <a:solidFill>
                  <a:schemeClr val="tx1"/>
                </a:solidFill>
                <a:effectLst/>
                <a:latin typeface="+mn-lt"/>
                <a:ea typeface="+mn-ea"/>
                <a:cs typeface="+mn-cs"/>
              </a:rPr>
              <a:t>Whether working at zoos, aquariums or animal parks, Zookeepers are responsible for overseeing the well-being of animals and maintaining their facilities, often forming a close bond with the creatures they care for. In addition to interacting with animals, Zookeepers educate the public about animals and conservation.</a:t>
            </a:r>
          </a:p>
          <a:p>
            <a:r>
              <a:rPr lang="en-GB" sz="1200" b="0" i="0" u="none" strike="noStrike" kern="1200" dirty="0" smtClean="0">
                <a:solidFill>
                  <a:schemeClr val="tx1"/>
                </a:solidFill>
                <a:effectLst/>
                <a:latin typeface="+mn-lt"/>
                <a:ea typeface="+mn-ea"/>
                <a:cs typeface="+mn-cs"/>
              </a:rPr>
              <a:t>A Zookeeper typically works as part of a team of keepers, focussing on one or more groups of animals. Most Zookeepers can expect to work both indoors and outdoors and perform a broad range of tasks, from cleaning up animal waste to contributing to academic animal research. </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You'll usually need a minimum of 5 GCSEs (or equivalent) at grades 9 to 4 (A* to C) including English, maths and science. </a:t>
            </a:r>
          </a:p>
          <a:p>
            <a:r>
              <a:rPr lang="en-GB" sz="1200" b="0" i="0" u="none" strike="noStrike" kern="1200" dirty="0" smtClean="0">
                <a:solidFill>
                  <a:schemeClr val="tx1"/>
                </a:solidFill>
                <a:effectLst/>
                <a:latin typeface="+mn-lt"/>
                <a:ea typeface="+mn-ea"/>
                <a:cs typeface="+mn-cs"/>
              </a:rPr>
              <a:t>Some zoos may ask for A levels or an equivalent qualification in animal care or animal science. Others may ask for a higher level qualification like a foundation degree or degree.</a:t>
            </a:r>
          </a:p>
          <a:p>
            <a:r>
              <a:rPr lang="en-GB" sz="1200" b="0" i="0" u="none" strike="noStrike" kern="1200" dirty="0" smtClean="0">
                <a:solidFill>
                  <a:schemeClr val="tx1"/>
                </a:solidFill>
                <a:effectLst/>
                <a:latin typeface="+mn-lt"/>
                <a:ea typeface="+mn-ea"/>
                <a:cs typeface="+mn-cs"/>
              </a:rPr>
              <a:t>You'll need experience of working with animals. You could volunteer in a zoo or safari park.</a:t>
            </a:r>
          </a:p>
          <a:p>
            <a:r>
              <a:rPr lang="en-GB" sz="1200" b="0" i="0" u="none" strike="noStrike" kern="1200" dirty="0" smtClean="0">
                <a:solidFill>
                  <a:schemeClr val="tx1"/>
                </a:solidFill>
                <a:effectLst/>
                <a:latin typeface="+mn-lt"/>
                <a:ea typeface="+mn-ea"/>
                <a:cs typeface="+mn-cs"/>
              </a:rPr>
              <a:t>Some zoos run unpaid work placements or internships. You could also get experience with animals at a farm, kennels or riding stables. </a:t>
            </a:r>
          </a:p>
          <a:p>
            <a:r>
              <a:rPr lang="en-GB" sz="1200" b="0" i="0" u="none" strike="noStrike" kern="1200" dirty="0" smtClean="0">
                <a:solidFill>
                  <a:schemeClr val="tx1"/>
                </a:solidFill>
                <a:effectLst/>
                <a:latin typeface="+mn-lt"/>
                <a:ea typeface="+mn-ea"/>
                <a:cs typeface="+mn-cs"/>
              </a:rPr>
              <a:t>You may be able to work your way up through an apprenticeship.</a:t>
            </a:r>
          </a:p>
          <a:p>
            <a:endParaRPr lang="en-GB" sz="1200" b="0" i="0" u="none" strike="noStrike" kern="1200" dirty="0" smtClean="0">
              <a:solidFill>
                <a:schemeClr val="tx1"/>
              </a:solidFill>
              <a:effectLst/>
              <a:latin typeface="+mn-lt"/>
              <a:ea typeface="+mn-ea"/>
              <a:cs typeface="+mn-cs"/>
            </a:endParaRPr>
          </a:p>
          <a:p>
            <a:pPr fontAlgn="base"/>
            <a:r>
              <a:rPr lang="en-GB" sz="1200" b="1" i="0" u="none" strike="noStrike" kern="1200" dirty="0" smtClean="0">
                <a:solidFill>
                  <a:schemeClr val="tx1"/>
                </a:solidFill>
                <a:effectLst/>
                <a:latin typeface="+mn-lt"/>
                <a:ea typeface="+mn-ea"/>
                <a:cs typeface="+mn-cs"/>
              </a:rPr>
              <a:t>Skills required</a:t>
            </a:r>
          </a:p>
          <a:p>
            <a:r>
              <a:rPr lang="en-GB" sz="1200" b="0" i="0" u="none" strike="noStrike" kern="1200" dirty="0" smtClean="0">
                <a:solidFill>
                  <a:schemeClr val="tx1"/>
                </a:solidFill>
                <a:effectLst/>
                <a:latin typeface="+mn-lt"/>
                <a:ea typeface="+mn-ea"/>
                <a:cs typeface="+mn-cs"/>
              </a:rPr>
              <a:t>You'll need: </a:t>
            </a:r>
          </a:p>
          <a:p>
            <a:r>
              <a:rPr lang="en-GB" sz="1200" b="0" i="0" u="none" strike="noStrike" kern="1200" dirty="0" smtClean="0">
                <a:solidFill>
                  <a:schemeClr val="tx1"/>
                </a:solidFill>
                <a:effectLst/>
                <a:latin typeface="+mn-lt"/>
                <a:ea typeface="+mn-ea"/>
                <a:cs typeface="+mn-cs"/>
              </a:rPr>
              <a:t>- the ability to handle animals with confidence and compassion</a:t>
            </a:r>
          </a:p>
          <a:p>
            <a:r>
              <a:rPr lang="en-GB" sz="1200" b="0" i="0" u="none" strike="noStrike" kern="1200" dirty="0" smtClean="0">
                <a:solidFill>
                  <a:schemeClr val="tx1"/>
                </a:solidFill>
                <a:effectLst/>
                <a:latin typeface="+mn-lt"/>
                <a:ea typeface="+mn-ea"/>
                <a:cs typeface="+mn-cs"/>
              </a:rPr>
              <a:t>- observation skills </a:t>
            </a:r>
          </a:p>
          <a:p>
            <a:r>
              <a:rPr lang="en-GB" sz="1200" b="0" i="0" u="none" strike="noStrike" kern="1200" dirty="0" smtClean="0">
                <a:solidFill>
                  <a:schemeClr val="tx1"/>
                </a:solidFill>
                <a:effectLst/>
                <a:latin typeface="+mn-lt"/>
                <a:ea typeface="+mn-ea"/>
                <a:cs typeface="+mn-cs"/>
              </a:rPr>
              <a:t>- excellent communication and IT skills </a:t>
            </a:r>
          </a:p>
          <a:p>
            <a:endParaRPr lang="en-GB" sz="1200" b="0" i="0" u="none" strike="noStrike" kern="1200" dirty="0" smtClean="0">
              <a:solidFill>
                <a:schemeClr val="tx1"/>
              </a:solidFill>
              <a:effectLst/>
              <a:latin typeface="+mn-lt"/>
              <a:ea typeface="+mn-ea"/>
              <a:cs typeface="+mn-cs"/>
            </a:endParaRPr>
          </a:p>
          <a:p>
            <a:endParaRPr lang="en-GB" sz="1200" b="0" i="0" u="none" strike="noStrike" kern="1200" dirty="0" smtClean="0">
              <a:solidFill>
                <a:schemeClr val="tx1"/>
              </a:solidFill>
              <a:effectLst/>
              <a:latin typeface="+mn-lt"/>
              <a:ea typeface="+mn-ea"/>
              <a:cs typeface="+mn-cs"/>
            </a:endParaRPr>
          </a:p>
          <a:p>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13</a:t>
            </a:fld>
            <a:endParaRPr lang="en-GB"/>
          </a:p>
        </p:txBody>
      </p:sp>
    </p:spTree>
    <p:extLst>
      <p:ext uri="{BB962C8B-B14F-4D97-AF65-F5344CB8AC3E}">
        <p14:creationId xmlns:p14="http://schemas.microsoft.com/office/powerpoint/2010/main" val="148925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0" i="0" u="none" strike="noStrike" kern="1200" dirty="0" smtClean="0">
                <a:solidFill>
                  <a:schemeClr val="tx1"/>
                </a:solidFill>
                <a:effectLst/>
                <a:latin typeface="+mn-lt"/>
                <a:ea typeface="+mn-ea"/>
                <a:cs typeface="+mn-cs"/>
              </a:rPr>
              <a:t>The most visible duties of a mounted police officer are conducting patrols on horseback and assisting with crowd control at events. Mounted officers are very effective in crowd control roles; it is commonly said in the industry that a mounted officer is comparable to ten or more officers on foot in such situations.</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In order to be a mounted policeman/woman,</a:t>
            </a:r>
            <a:r>
              <a:rPr lang="en-GB" sz="1200" b="0" i="0" u="none" strike="noStrike" kern="1200" baseline="0" dirty="0" smtClean="0">
                <a:solidFill>
                  <a:schemeClr val="tx1"/>
                </a:solidFill>
                <a:effectLst/>
                <a:latin typeface="+mn-lt"/>
                <a:ea typeface="+mn-ea"/>
                <a:cs typeface="+mn-cs"/>
              </a:rPr>
              <a:t> you’ll need to have worked as a police officer first.</a:t>
            </a:r>
          </a:p>
          <a:p>
            <a:endParaRPr lang="en-GB" sz="1200" b="0" i="0" u="none" strike="noStrike" kern="1200" baseline="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Each police force has its own recruitment rules, but the basic guidelines are the same. </a:t>
            </a:r>
          </a:p>
          <a:p>
            <a:r>
              <a:rPr lang="en-GB" sz="1200" b="0" i="0" u="none" strike="noStrike" kern="1200" dirty="0" smtClean="0">
                <a:solidFill>
                  <a:schemeClr val="tx1"/>
                </a:solidFill>
                <a:effectLst/>
                <a:latin typeface="+mn-lt"/>
                <a:ea typeface="+mn-ea"/>
                <a:cs typeface="+mn-cs"/>
              </a:rPr>
              <a:t>You'll need to:</a:t>
            </a:r>
          </a:p>
          <a:p>
            <a:r>
              <a:rPr lang="en-GB" sz="1200" b="0" i="0" u="none" strike="noStrike" kern="1200" dirty="0" smtClean="0">
                <a:solidFill>
                  <a:schemeClr val="tx1"/>
                </a:solidFill>
                <a:effectLst/>
                <a:latin typeface="+mn-lt"/>
                <a:ea typeface="+mn-ea"/>
                <a:cs typeface="+mn-cs"/>
              </a:rPr>
              <a:t>-</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be aged 18 or over</a:t>
            </a:r>
          </a:p>
          <a:p>
            <a:r>
              <a:rPr lang="en-GB" sz="1200" b="0" i="0" u="none" strike="noStrike" kern="1200" dirty="0" smtClean="0">
                <a:solidFill>
                  <a:schemeClr val="tx1"/>
                </a:solidFill>
                <a:effectLst/>
                <a:latin typeface="+mn-lt"/>
                <a:ea typeface="+mn-ea"/>
                <a:cs typeface="+mn-cs"/>
              </a:rPr>
              <a:t>- be a British or Commonwealth citizen, a European Union (EU) or European Economic Area (EEA) citizen, or a foreign national with the right to stay and work in the UK for an indefinite period</a:t>
            </a:r>
          </a:p>
          <a:p>
            <a:pPr marL="171450" indent="-171450">
              <a:buFontTx/>
              <a:buChar char="-"/>
            </a:pPr>
            <a:r>
              <a:rPr lang="en-GB" sz="1200" b="0" i="0" u="none" strike="noStrike" kern="1200" dirty="0" smtClean="0">
                <a:solidFill>
                  <a:schemeClr val="tx1"/>
                </a:solidFill>
                <a:effectLst/>
                <a:latin typeface="+mn-lt"/>
                <a:ea typeface="+mn-ea"/>
                <a:cs typeface="+mn-cs"/>
              </a:rPr>
              <a:t>pass background and security checks, and give details of any previous convictions</a:t>
            </a:r>
          </a:p>
          <a:p>
            <a:pPr marL="171450" indent="-171450">
              <a:buFontTx/>
              <a:buChar char="-"/>
            </a:pPr>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If your application is successful, you’ll be invited to an assessment centre where you’ll:</a:t>
            </a:r>
          </a:p>
          <a:p>
            <a:r>
              <a:rPr lang="en-GB" sz="1200" b="0" i="0" u="none" strike="noStrike" kern="1200" dirty="0" smtClean="0">
                <a:solidFill>
                  <a:schemeClr val="tx1"/>
                </a:solidFill>
                <a:effectLst/>
                <a:latin typeface="+mn-lt"/>
                <a:ea typeface="+mn-ea"/>
                <a:cs typeface="+mn-cs"/>
              </a:rPr>
              <a:t>- have an interview</a:t>
            </a:r>
          </a:p>
          <a:p>
            <a:r>
              <a:rPr lang="en-GB" sz="1200" b="0" i="0" u="none" strike="noStrike" kern="1200" dirty="0" smtClean="0">
                <a:solidFill>
                  <a:schemeClr val="tx1"/>
                </a:solidFill>
                <a:effectLst/>
                <a:latin typeface="+mn-lt"/>
                <a:ea typeface="+mn-ea"/>
                <a:cs typeface="+mn-cs"/>
              </a:rPr>
              <a:t>- take written tests</a:t>
            </a:r>
          </a:p>
          <a:p>
            <a:r>
              <a:rPr lang="en-GB" sz="1200" b="0" i="0" u="none" strike="noStrike" kern="1200" dirty="0" smtClean="0">
                <a:solidFill>
                  <a:schemeClr val="tx1"/>
                </a:solidFill>
                <a:effectLst/>
                <a:latin typeface="+mn-lt"/>
                <a:ea typeface="+mn-ea"/>
                <a:cs typeface="+mn-cs"/>
              </a:rPr>
              <a:t>- take a physical fitness test</a:t>
            </a:r>
          </a:p>
          <a:p>
            <a:pPr marL="171450" indent="-171450">
              <a:buFontTx/>
              <a:buChar char="-"/>
            </a:pPr>
            <a:r>
              <a:rPr lang="en-GB" sz="1200" b="0" i="0" u="none" strike="noStrike" kern="1200" dirty="0" smtClean="0">
                <a:solidFill>
                  <a:schemeClr val="tx1"/>
                </a:solidFill>
                <a:effectLst/>
                <a:latin typeface="+mn-lt"/>
                <a:ea typeface="+mn-ea"/>
                <a:cs typeface="+mn-cs"/>
              </a:rPr>
              <a:t>take a medical and eyesight test</a:t>
            </a:r>
          </a:p>
          <a:p>
            <a:pPr marL="171450" indent="-171450">
              <a:buFontTx/>
              <a:buChar char="-"/>
            </a:pPr>
            <a:endParaRPr lang="en-GB" sz="1200" b="0" i="0" u="none" strike="noStrike" kern="1200" dirty="0" smtClean="0">
              <a:solidFill>
                <a:schemeClr val="tx1"/>
              </a:solidFill>
              <a:effectLst/>
              <a:latin typeface="+mn-lt"/>
              <a:ea typeface="+mn-ea"/>
              <a:cs typeface="+mn-cs"/>
            </a:endParaRPr>
          </a:p>
          <a:p>
            <a:pPr fontAlgn="base"/>
            <a:r>
              <a:rPr lang="en-GB" sz="1200" b="1" i="0" u="none" strike="noStrike" kern="1200" dirty="0" smtClean="0">
                <a:solidFill>
                  <a:schemeClr val="tx1"/>
                </a:solidFill>
                <a:effectLst/>
                <a:latin typeface="+mn-lt"/>
                <a:ea typeface="+mn-ea"/>
                <a:cs typeface="+mn-cs"/>
              </a:rPr>
              <a:t>Skills required</a:t>
            </a:r>
          </a:p>
          <a:p>
            <a:r>
              <a:rPr lang="en-GB" sz="1200" b="0" i="0" u="none" strike="noStrike" kern="1200" dirty="0" smtClean="0">
                <a:solidFill>
                  <a:schemeClr val="tx1"/>
                </a:solidFill>
                <a:effectLst/>
                <a:latin typeface="+mn-lt"/>
                <a:ea typeface="+mn-ea"/>
                <a:cs typeface="+mn-cs"/>
              </a:rPr>
              <a:t>You'll need: </a:t>
            </a:r>
          </a:p>
          <a:p>
            <a:r>
              <a:rPr lang="en-GB" sz="1200" b="0" i="0" u="none" strike="noStrike" kern="1200" dirty="0" smtClean="0">
                <a:solidFill>
                  <a:schemeClr val="tx1"/>
                </a:solidFill>
                <a:effectLst/>
                <a:latin typeface="+mn-lt"/>
                <a:ea typeface="+mn-ea"/>
                <a:cs typeface="+mn-cs"/>
              </a:rPr>
              <a:t>- the ability to communicate well</a:t>
            </a:r>
          </a:p>
          <a:p>
            <a:r>
              <a:rPr lang="en-GB" sz="1200" b="0" i="0" u="none" strike="noStrike" kern="1200" dirty="0" smtClean="0">
                <a:solidFill>
                  <a:schemeClr val="tx1"/>
                </a:solidFill>
                <a:effectLst/>
                <a:latin typeface="+mn-lt"/>
                <a:ea typeface="+mn-ea"/>
                <a:cs typeface="+mn-cs"/>
              </a:rPr>
              <a:t>- confidence, courage and initiative</a:t>
            </a:r>
          </a:p>
          <a:p>
            <a:r>
              <a:rPr lang="en-GB" sz="1200" b="0" i="0" u="none" strike="noStrike" kern="1200" dirty="0" smtClean="0">
                <a:solidFill>
                  <a:schemeClr val="tx1"/>
                </a:solidFill>
                <a:effectLst/>
                <a:latin typeface="+mn-lt"/>
                <a:ea typeface="+mn-ea"/>
                <a:cs typeface="+mn-cs"/>
              </a:rPr>
              <a:t>- the ability to learn facts and procedures quickly </a:t>
            </a:r>
          </a:p>
          <a:p>
            <a:r>
              <a:rPr lang="en-GB" sz="1200" b="0" i="0" u="none" strike="noStrike" kern="1200" dirty="0" smtClean="0">
                <a:solidFill>
                  <a:schemeClr val="tx1"/>
                </a:solidFill>
                <a:effectLst/>
                <a:latin typeface="+mn-lt"/>
                <a:ea typeface="+mn-ea"/>
                <a:cs typeface="+mn-cs"/>
              </a:rPr>
              <a:t>- to be calm and decisive in challenging situations</a:t>
            </a:r>
          </a:p>
          <a:p>
            <a:r>
              <a:rPr lang="en-GB" sz="1200" b="0" i="0" u="none" strike="noStrike" kern="1200" dirty="0" smtClean="0">
                <a:solidFill>
                  <a:schemeClr val="tx1"/>
                </a:solidFill>
                <a:effectLst/>
                <a:latin typeface="+mn-lt"/>
                <a:ea typeface="+mn-ea"/>
                <a:cs typeface="+mn-cs"/>
              </a:rPr>
              <a:t>- the ability to work in a team</a:t>
            </a:r>
          </a:p>
          <a:p>
            <a:pPr marL="171450" indent="-171450">
              <a:buFontTx/>
              <a:buChar char="-"/>
            </a:pPr>
            <a:endParaRPr lang="en-GB" sz="1200" b="0" i="0" u="none" strike="noStrike" kern="1200" dirty="0" smtClean="0">
              <a:solidFill>
                <a:schemeClr val="tx1"/>
              </a:solidFill>
              <a:effectLst/>
              <a:latin typeface="+mn-lt"/>
              <a:ea typeface="+mn-ea"/>
              <a:cs typeface="+mn-cs"/>
            </a:endParaRPr>
          </a:p>
          <a:p>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14</a:t>
            </a:fld>
            <a:endParaRPr lang="en-GB"/>
          </a:p>
        </p:txBody>
      </p:sp>
    </p:spTree>
    <p:extLst>
      <p:ext uri="{BB962C8B-B14F-4D97-AF65-F5344CB8AC3E}">
        <p14:creationId xmlns:p14="http://schemas.microsoft.com/office/powerpoint/2010/main" val="2925366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Pet groomers bathe and style the fur on dogs and cats, and they may also clip the pet’s fur and nails. Groomers may provide their services to a family pet, or they may specialize in preparing show animals for events. Some groomers are self-employed, but others use their trade at kennels, pet shops, veterinary offices or pet supply retailers.</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There are no set entry requirements, but you’ll need experience with dogs.</a:t>
            </a:r>
            <a:br>
              <a:rPr lang="en-GB" sz="1200" b="0" i="0" u="none" strike="noStrike" kern="1200" dirty="0" smtClean="0">
                <a:solidFill>
                  <a:schemeClr val="tx1"/>
                </a:solidFill>
                <a:effectLst/>
                <a:latin typeface="+mn-lt"/>
                <a:ea typeface="+mn-ea"/>
                <a:cs typeface="+mn-cs"/>
              </a:rPr>
            </a:br>
            <a:r>
              <a:rPr lang="en-GB" sz="1200" b="0" i="0" u="none" strike="noStrike" kern="1200" dirty="0" smtClean="0">
                <a:solidFill>
                  <a:schemeClr val="tx1"/>
                </a:solidFill>
                <a:effectLst/>
                <a:latin typeface="+mn-lt"/>
                <a:ea typeface="+mn-ea"/>
                <a:cs typeface="+mn-cs"/>
              </a:rPr>
              <a:t/>
            </a:r>
            <a:br>
              <a:rPr lang="en-GB" sz="1200" b="0" i="0" u="none" strike="noStrike" kern="1200" dirty="0" smtClean="0">
                <a:solidFill>
                  <a:schemeClr val="tx1"/>
                </a:solidFill>
                <a:effectLst/>
                <a:latin typeface="+mn-lt"/>
                <a:ea typeface="+mn-ea"/>
                <a:cs typeface="+mn-cs"/>
              </a:rPr>
            </a:br>
            <a:r>
              <a:rPr lang="en-GB" sz="1200" b="0" i="0" u="none" strike="noStrike" kern="1200" dirty="0" smtClean="0">
                <a:solidFill>
                  <a:schemeClr val="tx1"/>
                </a:solidFill>
                <a:effectLst/>
                <a:latin typeface="+mn-lt"/>
                <a:ea typeface="+mn-ea"/>
                <a:cs typeface="+mn-cs"/>
              </a:rPr>
              <a:t>You could start by:</a:t>
            </a:r>
          </a:p>
          <a:p>
            <a:r>
              <a:rPr lang="en-GB" sz="1200" b="0" i="0" u="none" strike="noStrike" kern="1200" dirty="0" smtClean="0">
                <a:solidFill>
                  <a:schemeClr val="tx1"/>
                </a:solidFill>
                <a:effectLst/>
                <a:latin typeface="+mn-lt"/>
                <a:ea typeface="+mn-ea"/>
                <a:cs typeface="+mn-cs"/>
              </a:rPr>
              <a:t>doing voluntary work with dogs, like in kennels </a:t>
            </a:r>
          </a:p>
          <a:p>
            <a:r>
              <a:rPr lang="en-GB" sz="1200" b="0" i="0" u="none" strike="noStrike" kern="1200" dirty="0" smtClean="0">
                <a:solidFill>
                  <a:schemeClr val="tx1"/>
                </a:solidFill>
                <a:effectLst/>
                <a:latin typeface="+mn-lt"/>
                <a:ea typeface="+mn-ea"/>
                <a:cs typeface="+mn-cs"/>
              </a:rPr>
              <a:t>working under a qualified and experienced dog groomer </a:t>
            </a:r>
          </a:p>
          <a:p>
            <a:r>
              <a:rPr lang="en-GB" sz="1200" b="0" i="0" u="none" strike="noStrike" kern="1200" dirty="0" smtClean="0">
                <a:solidFill>
                  <a:schemeClr val="tx1"/>
                </a:solidFill>
                <a:effectLst/>
                <a:latin typeface="+mn-lt"/>
                <a:ea typeface="+mn-ea"/>
                <a:cs typeface="+mn-cs"/>
              </a:rPr>
              <a:t>doing a basic course in animal care at a private training centre or college</a:t>
            </a:r>
          </a:p>
          <a:p>
            <a:endParaRPr lang="en-GB" sz="1200" b="0" i="0" u="none" strike="noStrike" kern="1200" dirty="0" smtClean="0">
              <a:solidFill>
                <a:schemeClr val="tx1"/>
              </a:solidFill>
              <a:effectLst/>
              <a:latin typeface="+mn-lt"/>
              <a:ea typeface="+mn-ea"/>
              <a:cs typeface="+mn-cs"/>
            </a:endParaRPr>
          </a:p>
          <a:p>
            <a:pPr fontAlgn="base"/>
            <a:r>
              <a:rPr lang="en-GB" sz="1200" b="1" i="0" u="none" strike="noStrike" kern="1200" dirty="0" smtClean="0">
                <a:solidFill>
                  <a:schemeClr val="tx1"/>
                </a:solidFill>
                <a:effectLst/>
                <a:latin typeface="+mn-lt"/>
                <a:ea typeface="+mn-ea"/>
                <a:cs typeface="+mn-cs"/>
              </a:rPr>
              <a:t>Skills required</a:t>
            </a:r>
          </a:p>
          <a:p>
            <a:r>
              <a:rPr lang="en-GB" sz="1200" b="0" i="0" u="none" strike="noStrike" kern="1200" dirty="0" smtClean="0">
                <a:solidFill>
                  <a:schemeClr val="tx1"/>
                </a:solidFill>
                <a:effectLst/>
                <a:latin typeface="+mn-lt"/>
                <a:ea typeface="+mn-ea"/>
                <a:cs typeface="+mn-cs"/>
              </a:rPr>
              <a:t>You’ll need:</a:t>
            </a:r>
          </a:p>
          <a:p>
            <a:r>
              <a:rPr lang="en-GB" sz="1200" b="0" i="0" u="none" strike="noStrike" kern="1200" dirty="0" smtClean="0">
                <a:solidFill>
                  <a:schemeClr val="tx1"/>
                </a:solidFill>
                <a:effectLst/>
                <a:latin typeface="+mn-lt"/>
                <a:ea typeface="+mn-ea"/>
                <a:cs typeface="+mn-cs"/>
              </a:rPr>
              <a:t>- the ability to handle dogs firmly but gently </a:t>
            </a:r>
          </a:p>
          <a:p>
            <a:r>
              <a:rPr lang="en-GB" sz="1200" b="0" i="0" u="none" strike="noStrike" kern="1200" dirty="0" smtClean="0">
                <a:solidFill>
                  <a:schemeClr val="tx1"/>
                </a:solidFill>
                <a:effectLst/>
                <a:latin typeface="+mn-lt"/>
                <a:ea typeface="+mn-ea"/>
                <a:cs typeface="+mn-cs"/>
              </a:rPr>
              <a:t>- the ability to calm and control nervous dogs </a:t>
            </a:r>
          </a:p>
          <a:p>
            <a:r>
              <a:rPr lang="en-GB" sz="1200" b="0" i="0" u="none" strike="noStrike" kern="1200" dirty="0" smtClean="0">
                <a:solidFill>
                  <a:schemeClr val="tx1"/>
                </a:solidFill>
                <a:effectLst/>
                <a:latin typeface="+mn-lt"/>
                <a:ea typeface="+mn-ea"/>
                <a:cs typeface="+mn-cs"/>
              </a:rPr>
              <a:t>- patience and attention to detail </a:t>
            </a:r>
          </a:p>
          <a:p>
            <a:r>
              <a:rPr lang="en-GB" sz="1200" b="0" i="0" u="none" strike="noStrike" kern="1200" dirty="0" smtClean="0">
                <a:solidFill>
                  <a:schemeClr val="tx1"/>
                </a:solidFill>
                <a:effectLst/>
                <a:latin typeface="+mn-lt"/>
                <a:ea typeface="+mn-ea"/>
                <a:cs typeface="+mn-cs"/>
              </a:rPr>
              <a:t>- good communication and customer care skills</a:t>
            </a:r>
          </a:p>
          <a:p>
            <a:endParaRPr lang="en-GB" sz="1200" b="0" i="0" u="none" strike="noStrike" kern="1200" dirty="0" smtClean="0">
              <a:solidFill>
                <a:schemeClr val="tx1"/>
              </a:solidFill>
              <a:effectLst/>
              <a:latin typeface="+mn-lt"/>
              <a:ea typeface="+mn-ea"/>
              <a:cs typeface="+mn-cs"/>
            </a:endParaRPr>
          </a:p>
          <a:p>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15</a:t>
            </a:fld>
            <a:endParaRPr lang="en-GB"/>
          </a:p>
        </p:txBody>
      </p:sp>
    </p:spTree>
    <p:extLst>
      <p:ext uri="{BB962C8B-B14F-4D97-AF65-F5344CB8AC3E}">
        <p14:creationId xmlns:p14="http://schemas.microsoft.com/office/powerpoint/2010/main" val="2144796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none" strike="noStrike" kern="1200" dirty="0" smtClean="0">
                <a:solidFill>
                  <a:schemeClr val="tx1"/>
                </a:solidFill>
                <a:effectLst/>
                <a:latin typeface="+mn-lt"/>
                <a:ea typeface="+mn-ea"/>
                <a:cs typeface="+mn-cs"/>
              </a:rPr>
              <a:t>Dairy farmers breed and raise cows and supply milk to the milk and milk products industries. Dairy farmers usually own their herds and the farmland. Although most dairy farms are owned and operated by families, some milk comes from very large farms owned by corporations and operated by farm managers and dairy production technicians.</a:t>
            </a:r>
            <a:br>
              <a:rPr lang="en-GB" sz="1200" b="0" i="0" u="none" strike="noStrike" kern="1200" dirty="0" smtClean="0">
                <a:solidFill>
                  <a:schemeClr val="tx1"/>
                </a:solidFill>
                <a:effectLst/>
                <a:latin typeface="+mn-lt"/>
                <a:ea typeface="+mn-ea"/>
                <a:cs typeface="+mn-cs"/>
              </a:rPr>
            </a:br>
            <a:r>
              <a:rPr lang="en-GB" sz="1200" b="0" i="0" u="none" strike="noStrike" kern="1200" dirty="0" smtClean="0">
                <a:solidFill>
                  <a:schemeClr val="tx1"/>
                </a:solidFill>
                <a:effectLst/>
                <a:latin typeface="+mn-lt"/>
                <a:ea typeface="+mn-ea"/>
                <a:cs typeface="+mn-cs"/>
              </a:rPr>
              <a:t/>
            </a:r>
            <a:br>
              <a:rPr lang="en-GB" sz="1200" b="0" i="0" u="none" strike="noStrike" kern="1200" dirty="0" smtClean="0">
                <a:solidFill>
                  <a:schemeClr val="tx1"/>
                </a:solidFill>
                <a:effectLst/>
                <a:latin typeface="+mn-lt"/>
                <a:ea typeface="+mn-ea"/>
                <a:cs typeface="+mn-cs"/>
              </a:rPr>
            </a:br>
            <a:r>
              <a:rPr lang="en-GB" sz="1200" b="1" i="0" u="none" strike="noStrike" kern="1200" dirty="0" smtClean="0">
                <a:solidFill>
                  <a:schemeClr val="tx1"/>
                </a:solidFill>
                <a:effectLst/>
                <a:latin typeface="+mn-lt"/>
                <a:ea typeface="+mn-ea"/>
                <a:cs typeface="+mn-cs"/>
              </a:rPr>
              <a:t>Skills required</a:t>
            </a:r>
          </a:p>
          <a:p>
            <a:r>
              <a:rPr lang="en-GB" sz="1200" b="0" i="0" u="none" strike="noStrike" kern="1200" dirty="0" smtClean="0">
                <a:solidFill>
                  <a:schemeClr val="tx1"/>
                </a:solidFill>
                <a:effectLst/>
                <a:latin typeface="+mn-lt"/>
                <a:ea typeface="+mn-ea"/>
                <a:cs typeface="+mn-cs"/>
              </a:rPr>
              <a:t>You'll need:</a:t>
            </a:r>
          </a:p>
          <a:p>
            <a:r>
              <a:rPr lang="en-GB" sz="1200" b="0" i="0" u="none" strike="noStrike" kern="1200" dirty="0" smtClean="0">
                <a:solidFill>
                  <a:schemeClr val="tx1"/>
                </a:solidFill>
                <a:effectLst/>
                <a:latin typeface="+mn-lt"/>
                <a:ea typeface="+mn-ea"/>
                <a:cs typeface="+mn-cs"/>
              </a:rPr>
              <a:t>- practical skills</a:t>
            </a:r>
          </a:p>
          <a:p>
            <a:r>
              <a:rPr lang="en-GB" sz="1200" b="0" i="0" u="none" strike="noStrike" kern="1200" dirty="0" smtClean="0">
                <a:solidFill>
                  <a:schemeClr val="tx1"/>
                </a:solidFill>
                <a:effectLst/>
                <a:latin typeface="+mn-lt"/>
                <a:ea typeface="+mn-ea"/>
                <a:cs typeface="+mn-cs"/>
              </a:rPr>
              <a:t>- a willingness to work flexibly </a:t>
            </a:r>
          </a:p>
          <a:p>
            <a:r>
              <a:rPr lang="en-GB" dirty="0" smtClean="0"/>
              <a:t/>
            </a:r>
            <a:br>
              <a:rPr lang="en-GB" dirty="0" smtClean="0"/>
            </a:br>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16</a:t>
            </a:fld>
            <a:endParaRPr lang="en-GB"/>
          </a:p>
        </p:txBody>
      </p:sp>
    </p:spTree>
    <p:extLst>
      <p:ext uri="{BB962C8B-B14F-4D97-AF65-F5344CB8AC3E}">
        <p14:creationId xmlns:p14="http://schemas.microsoft.com/office/powerpoint/2010/main" val="49340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Medical researchers study diseases and other physical conditions that affect animals in order to improve treatment options or lessen the affect of some diseases. Through medical research, new vaccines, treatment protocols and medicines are developed, and links between certain behaviours and diseases are identified. Medical researchers work for research labs at hospitals and universities, pharmaceutical companies and government agencies.</a:t>
            </a:r>
          </a:p>
          <a:p>
            <a:endParaRPr lang="en-GB" sz="1200" b="0" i="0" u="none" strike="noStrike" kern="1200" dirty="0" smtClean="0">
              <a:solidFill>
                <a:schemeClr val="tx1"/>
              </a:solidFill>
              <a:effectLst/>
              <a:latin typeface="+mn-lt"/>
              <a:ea typeface="+mn-ea"/>
              <a:cs typeface="+mn-cs"/>
            </a:endParaRPr>
          </a:p>
          <a:p>
            <a:pPr fontAlgn="base"/>
            <a:r>
              <a:rPr lang="en-GB" sz="1200" b="1" i="0" u="none" strike="noStrike" kern="1200" dirty="0" smtClean="0">
                <a:solidFill>
                  <a:schemeClr val="tx1"/>
                </a:solidFill>
                <a:effectLst/>
                <a:latin typeface="+mn-lt"/>
                <a:ea typeface="+mn-ea"/>
                <a:cs typeface="+mn-cs"/>
              </a:rPr>
              <a:t>Skills required</a:t>
            </a:r>
          </a:p>
          <a:p>
            <a:r>
              <a:rPr lang="en-GB" sz="1200" b="0" i="0" u="none" strike="noStrike" kern="1200" dirty="0" smtClean="0">
                <a:solidFill>
                  <a:schemeClr val="tx1"/>
                </a:solidFill>
                <a:effectLst/>
                <a:latin typeface="+mn-lt"/>
                <a:ea typeface="+mn-ea"/>
                <a:cs typeface="+mn-cs"/>
              </a:rPr>
              <a:t>You’ll need:</a:t>
            </a:r>
          </a:p>
          <a:p>
            <a:r>
              <a:rPr lang="en-GB" sz="1200" b="0" i="0" u="none" strike="noStrike" kern="1200" dirty="0" smtClean="0">
                <a:solidFill>
                  <a:schemeClr val="tx1"/>
                </a:solidFill>
                <a:effectLst/>
                <a:latin typeface="+mn-lt"/>
                <a:ea typeface="+mn-ea"/>
                <a:cs typeface="+mn-cs"/>
              </a:rPr>
              <a:t>-</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problem solving skills</a:t>
            </a:r>
          </a:p>
          <a:p>
            <a:r>
              <a:rPr lang="en-GB" sz="1200" b="0" i="0" u="none" strike="noStrike" kern="1200" dirty="0" smtClean="0">
                <a:solidFill>
                  <a:schemeClr val="tx1"/>
                </a:solidFill>
                <a:effectLst/>
                <a:latin typeface="+mn-lt"/>
                <a:ea typeface="+mn-ea"/>
                <a:cs typeface="+mn-cs"/>
              </a:rPr>
              <a:t>- accuracy and attention to detail</a:t>
            </a:r>
          </a:p>
          <a:p>
            <a:r>
              <a:rPr lang="en-GB" sz="1200" b="0" i="0" u="none" strike="noStrike" kern="1200" dirty="0" smtClean="0">
                <a:solidFill>
                  <a:schemeClr val="tx1"/>
                </a:solidFill>
                <a:effectLst/>
                <a:latin typeface="+mn-lt"/>
                <a:ea typeface="+mn-ea"/>
                <a:cs typeface="+mn-cs"/>
              </a:rPr>
              <a:t>- the ability to analyse and interpret data</a:t>
            </a:r>
          </a:p>
          <a:p>
            <a:r>
              <a:rPr lang="en-GB" sz="1200" b="0" i="0" u="none" strike="noStrike" kern="1200" dirty="0" smtClean="0">
                <a:solidFill>
                  <a:schemeClr val="tx1"/>
                </a:solidFill>
                <a:effectLst/>
                <a:latin typeface="+mn-lt"/>
                <a:ea typeface="+mn-ea"/>
                <a:cs typeface="+mn-cs"/>
              </a:rPr>
              <a:t>- excellent communication skills </a:t>
            </a:r>
          </a:p>
          <a:p>
            <a:r>
              <a:rPr lang="en-GB" sz="1200" b="0" i="0" u="none" strike="noStrike" kern="1200" dirty="0" smtClean="0">
                <a:solidFill>
                  <a:schemeClr val="tx1"/>
                </a:solidFill>
                <a:effectLst/>
                <a:latin typeface="+mn-lt"/>
                <a:ea typeface="+mn-ea"/>
                <a:cs typeface="+mn-cs"/>
              </a:rPr>
              <a:t>- a creative and innovative approach</a:t>
            </a:r>
          </a:p>
          <a:p>
            <a:r>
              <a:rPr lang="en-GB" sz="1200" b="0" i="0" u="none" strike="noStrike" kern="1200" dirty="0" smtClean="0">
                <a:solidFill>
                  <a:schemeClr val="tx1"/>
                </a:solidFill>
                <a:effectLst/>
                <a:latin typeface="+mn-lt"/>
                <a:ea typeface="+mn-ea"/>
                <a:cs typeface="+mn-cs"/>
              </a:rPr>
              <a:t>- the ability to organise, lead and motivate a team</a:t>
            </a:r>
          </a:p>
          <a:p>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17</a:t>
            </a:fld>
            <a:endParaRPr lang="en-GB"/>
          </a:p>
        </p:txBody>
      </p:sp>
    </p:spTree>
    <p:extLst>
      <p:ext uri="{BB962C8B-B14F-4D97-AF65-F5344CB8AC3E}">
        <p14:creationId xmlns:p14="http://schemas.microsoft.com/office/powerpoint/2010/main" val="345211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Police dog handlers use trained police dogs to help contain suspects, sniff out illegal substances and find dangerous weaponry. These professionals complete specialized dog handling courses so that they can recognize and interpret canine behaviour, sounds and stances. Having received the proper training, the dog and its handler can be dispatched to search for narcotics, uncover explosives and track fugitives.</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See military dog</a:t>
            </a:r>
            <a:r>
              <a:rPr lang="en-GB" sz="1200" b="0" i="0" u="none" strike="noStrike" kern="1200" baseline="0" dirty="0" smtClean="0">
                <a:solidFill>
                  <a:schemeClr val="tx1"/>
                </a:solidFill>
                <a:effectLst/>
                <a:latin typeface="+mn-lt"/>
                <a:ea typeface="+mn-ea"/>
                <a:cs typeface="+mn-cs"/>
              </a:rPr>
              <a:t> handler</a:t>
            </a:r>
            <a:r>
              <a:rPr lang="en-GB" sz="1200" b="0" i="0" u="none" strike="noStrike" kern="1200" dirty="0" smtClean="0">
                <a:solidFill>
                  <a:schemeClr val="tx1"/>
                </a:solidFill>
                <a:effectLst/>
                <a:latin typeface="+mn-lt"/>
                <a:ea typeface="+mn-ea"/>
                <a:cs typeface="+mn-cs"/>
              </a:rPr>
              <a:t> notes.</a:t>
            </a:r>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18</a:t>
            </a:fld>
            <a:endParaRPr lang="en-GB"/>
          </a:p>
        </p:txBody>
      </p:sp>
    </p:spTree>
    <p:extLst>
      <p:ext uri="{BB962C8B-B14F-4D97-AF65-F5344CB8AC3E}">
        <p14:creationId xmlns:p14="http://schemas.microsoft.com/office/powerpoint/2010/main" val="1125794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0" i="0" u="none" strike="noStrike" kern="1200" dirty="0" smtClean="0">
                <a:solidFill>
                  <a:schemeClr val="tx1"/>
                </a:solidFill>
                <a:effectLst/>
                <a:latin typeface="+mn-lt"/>
                <a:ea typeface="+mn-ea"/>
                <a:cs typeface="+mn-cs"/>
              </a:rPr>
              <a:t>Service dog trainers teach guide dogs, hearing dogs and therapy dogs to assist people with disabilities. Apprentice trainers typically work at service dog training schools under the supervision of experienced instructors and, with experience, may go on to instruct other trainers. This is a physically demanding position, which requires trainers to walk and control dogs of various sizes and breeds. Trainers are matched with puppies and work with their partner dogs through the entire training process. </a:t>
            </a:r>
          </a:p>
          <a:p>
            <a:endParaRPr lang="en-GB" sz="1200" b="0" i="0" u="none" strike="noStrike" kern="1200" dirty="0" smtClean="0">
              <a:solidFill>
                <a:schemeClr val="tx1"/>
              </a:solidFill>
              <a:effectLst/>
              <a:latin typeface="+mn-lt"/>
              <a:ea typeface="+mn-ea"/>
              <a:cs typeface="+mn-cs"/>
            </a:endParaRPr>
          </a:p>
          <a:p>
            <a:r>
              <a:rPr lang="en-GB" sz="1200" b="0" i="0" u="none" kern="1200" dirty="0" smtClean="0">
                <a:solidFill>
                  <a:schemeClr val="tx1"/>
                </a:solidFill>
                <a:effectLst/>
                <a:latin typeface="+mn-lt"/>
                <a:ea typeface="+mn-ea"/>
                <a:cs typeface="+mn-cs"/>
              </a:rPr>
              <a:t>Each organisation sets its own entry requirements for job vacancies, like:</a:t>
            </a:r>
          </a:p>
          <a:p>
            <a:r>
              <a:rPr lang="en-GB" i="0" u="none" dirty="0" smtClean="0">
                <a:solidFill>
                  <a:schemeClr val="tx1"/>
                </a:solidFill>
                <a:effectLst/>
              </a:rPr>
              <a:t>Guide</a:t>
            </a:r>
            <a:r>
              <a:rPr lang="en-GB" i="0" u="none" baseline="0" dirty="0" smtClean="0">
                <a:solidFill>
                  <a:schemeClr val="tx1"/>
                </a:solidFill>
                <a:effectLst/>
              </a:rPr>
              <a:t> dogs </a:t>
            </a:r>
            <a:r>
              <a:rPr lang="en-GB" i="0" u="none" dirty="0" smtClean="0">
                <a:solidFill>
                  <a:schemeClr val="tx1"/>
                </a:solidFill>
                <a:effectLst/>
              </a:rPr>
              <a:t>– you’ll need 3 GCSEs at grades 9 to 4 (A* to C), or </a:t>
            </a:r>
            <a:r>
              <a:rPr lang="en-GB" sz="1200" i="0" u="none" kern="1200" dirty="0" smtClean="0">
                <a:solidFill>
                  <a:schemeClr val="tx1"/>
                </a:solidFill>
                <a:effectLst/>
                <a:latin typeface="+mn-lt"/>
                <a:ea typeface="+mn-ea"/>
                <a:cs typeface="+mn-cs"/>
              </a:rPr>
              <a:t>equivalent</a:t>
            </a:r>
            <a:r>
              <a:rPr lang="en-GB" i="0" u="none" dirty="0" smtClean="0">
                <a:solidFill>
                  <a:schemeClr val="tx1"/>
                </a:solidFill>
                <a:effectLst/>
              </a:rPr>
              <a:t>, including English </a:t>
            </a:r>
          </a:p>
          <a:p>
            <a:r>
              <a:rPr lang="en-GB" sz="1200" i="0" u="none" kern="1200" dirty="0" smtClean="0">
                <a:solidFill>
                  <a:schemeClr val="tx1"/>
                </a:solidFill>
                <a:effectLst/>
                <a:latin typeface="+mn-lt"/>
                <a:ea typeface="+mn-ea"/>
                <a:cs typeface="+mn-cs"/>
              </a:rPr>
              <a:t>Hearing dogs </a:t>
            </a:r>
            <a:r>
              <a:rPr lang="en-GB" i="0" u="none" dirty="0" smtClean="0">
                <a:solidFill>
                  <a:schemeClr val="tx1"/>
                </a:solidFill>
                <a:effectLst/>
              </a:rPr>
              <a:t>– you’ll need sign language skills (although training is given in British Sign Language) and experience of working with deaf people</a:t>
            </a:r>
          </a:p>
          <a:p>
            <a:endParaRPr lang="en-GB" i="0" u="none" dirty="0" smtClean="0">
              <a:solidFill>
                <a:schemeClr val="tx1"/>
              </a:solidFill>
              <a:effectLst/>
            </a:endParaRPr>
          </a:p>
          <a:p>
            <a:r>
              <a:rPr lang="en-GB" sz="1200" b="0" i="0" u="none" kern="1200" dirty="0" smtClean="0">
                <a:solidFill>
                  <a:schemeClr val="tx1"/>
                </a:solidFill>
                <a:effectLst/>
                <a:latin typeface="+mn-lt"/>
                <a:ea typeface="+mn-ea"/>
                <a:cs typeface="+mn-cs"/>
              </a:rPr>
              <a:t>- You must be at least 18 years old.</a:t>
            </a:r>
          </a:p>
          <a:p>
            <a:r>
              <a:rPr lang="en-GB" sz="1200" b="0" i="0" u="none" kern="1200" dirty="0" smtClean="0">
                <a:solidFill>
                  <a:schemeClr val="tx1"/>
                </a:solidFill>
                <a:effectLst/>
                <a:latin typeface="+mn-lt"/>
                <a:ea typeface="+mn-ea"/>
                <a:cs typeface="+mn-cs"/>
              </a:rPr>
              <a:t>- You’ll usually need a full, clean driving licence.</a:t>
            </a:r>
          </a:p>
          <a:p>
            <a:r>
              <a:rPr lang="en-GB" sz="1200" b="0" i="0" u="none" kern="1200" dirty="0" smtClean="0">
                <a:solidFill>
                  <a:schemeClr val="tx1"/>
                </a:solidFill>
                <a:effectLst/>
                <a:latin typeface="+mn-lt"/>
                <a:ea typeface="+mn-ea"/>
                <a:cs typeface="+mn-cs"/>
              </a:rPr>
              <a:t>- It would be useful to have experience of working with dogs, like volunteering at a kennels, dog rescue centre or other animal welfare organisation.</a:t>
            </a:r>
          </a:p>
          <a:p>
            <a:r>
              <a:rPr lang="en-GB" sz="1200" b="0" i="0" u="none" kern="1200" dirty="0" smtClean="0">
                <a:solidFill>
                  <a:schemeClr val="tx1"/>
                </a:solidFill>
                <a:effectLst/>
                <a:latin typeface="+mn-lt"/>
                <a:ea typeface="+mn-ea"/>
                <a:cs typeface="+mn-cs"/>
              </a:rPr>
              <a:t>- Knowledge of basic dog handling and behaviour management methods would be helpful.</a:t>
            </a:r>
          </a:p>
          <a:p>
            <a:r>
              <a:rPr lang="en-GB" sz="1200" b="0" i="0" u="none" kern="1200" dirty="0" smtClean="0">
                <a:solidFill>
                  <a:schemeClr val="tx1"/>
                </a:solidFill>
                <a:effectLst/>
                <a:latin typeface="+mn-lt"/>
                <a:ea typeface="+mn-ea"/>
                <a:cs typeface="+mn-cs"/>
              </a:rPr>
              <a:t>- You’ll also need some understanding of the issues faced by people with disabilities.</a:t>
            </a:r>
          </a:p>
          <a:p>
            <a:r>
              <a:rPr lang="en-GB" sz="1200" b="0" i="0" u="none" kern="1200" dirty="0" smtClean="0">
                <a:solidFill>
                  <a:schemeClr val="tx1"/>
                </a:solidFill>
                <a:effectLst/>
                <a:latin typeface="+mn-lt"/>
                <a:ea typeface="+mn-ea"/>
                <a:cs typeface="+mn-cs"/>
              </a:rPr>
              <a:t>- It may help if you have a qualification in animal care work, although this isn’t essential.</a:t>
            </a:r>
          </a:p>
          <a:p>
            <a:r>
              <a:rPr lang="en-GB" sz="1200" b="0" i="0" u="none" kern="1200" dirty="0" smtClean="0">
                <a:solidFill>
                  <a:schemeClr val="tx1"/>
                </a:solidFill>
                <a:effectLst/>
                <a:latin typeface="+mn-lt"/>
                <a:ea typeface="+mn-ea"/>
                <a:cs typeface="+mn-cs"/>
              </a:rPr>
              <a:t>- You could get into this job through an advanced apprenticeship in animal care.</a:t>
            </a:r>
          </a:p>
          <a:p>
            <a:pPr fontAlgn="base"/>
            <a:endParaRPr lang="en-GB" sz="1200" b="1" i="0" u="none" kern="1200" dirty="0" smtClean="0">
              <a:solidFill>
                <a:schemeClr val="tx1"/>
              </a:solidFill>
              <a:effectLst/>
              <a:latin typeface="+mn-lt"/>
              <a:ea typeface="+mn-ea"/>
              <a:cs typeface="+mn-cs"/>
            </a:endParaRPr>
          </a:p>
          <a:p>
            <a:pPr fontAlgn="base"/>
            <a:r>
              <a:rPr lang="en-GB" sz="1200" b="1" i="0" u="none" kern="1200" dirty="0" smtClean="0">
                <a:solidFill>
                  <a:schemeClr val="tx1"/>
                </a:solidFill>
                <a:effectLst/>
                <a:latin typeface="+mn-lt"/>
                <a:ea typeface="+mn-ea"/>
                <a:cs typeface="+mn-cs"/>
              </a:rPr>
              <a:t>Skills required</a:t>
            </a:r>
          </a:p>
          <a:p>
            <a:r>
              <a:rPr lang="en-GB" sz="1200" b="0" i="0" u="none" kern="1200" dirty="0" smtClean="0">
                <a:solidFill>
                  <a:schemeClr val="tx1"/>
                </a:solidFill>
                <a:effectLst/>
                <a:latin typeface="+mn-lt"/>
                <a:ea typeface="+mn-ea"/>
                <a:cs typeface="+mn-cs"/>
              </a:rPr>
              <a:t>You’ll need:</a:t>
            </a:r>
          </a:p>
          <a:p>
            <a:r>
              <a:rPr lang="en-GB" i="0" u="none" dirty="0" smtClean="0">
                <a:solidFill>
                  <a:schemeClr val="tx1"/>
                </a:solidFill>
                <a:effectLst/>
              </a:rPr>
              <a:t>- Patience with dogs and their owners </a:t>
            </a:r>
          </a:p>
          <a:p>
            <a:r>
              <a:rPr lang="en-GB" i="0" u="none" dirty="0" smtClean="0">
                <a:solidFill>
                  <a:schemeClr val="tx1"/>
                </a:solidFill>
                <a:effectLst/>
              </a:rPr>
              <a:t>- A commitment to helping people </a:t>
            </a:r>
          </a:p>
          <a:p>
            <a:r>
              <a:rPr lang="en-GB" i="0" u="none" dirty="0" smtClean="0">
                <a:solidFill>
                  <a:schemeClr val="tx1"/>
                </a:solidFill>
                <a:effectLst/>
              </a:rPr>
              <a:t>- Excellent communication skills </a:t>
            </a:r>
          </a:p>
          <a:p>
            <a:r>
              <a:rPr lang="en-GB" i="0" u="none" dirty="0" smtClean="0">
                <a:solidFill>
                  <a:schemeClr val="tx1"/>
                </a:solidFill>
                <a:effectLst/>
              </a:rPr>
              <a:t>- The ability to inspire confidence in dogs and their owners</a:t>
            </a:r>
          </a:p>
          <a:p>
            <a:endParaRPr lang="en-GB" i="0" u="none" dirty="0">
              <a:solidFill>
                <a:schemeClr val="tx1"/>
              </a:solidFill>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19</a:t>
            </a:fld>
            <a:endParaRPr lang="en-GB"/>
          </a:p>
        </p:txBody>
      </p:sp>
    </p:spTree>
    <p:extLst>
      <p:ext uri="{BB962C8B-B14F-4D97-AF65-F5344CB8AC3E}">
        <p14:creationId xmlns:p14="http://schemas.microsoft.com/office/powerpoint/2010/main" val="1244338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Comic Sans MS" panose="030F0702030302020204" pitchFamily="66" charset="0"/>
              </a:rPr>
              <a:t>Introduce </a:t>
            </a:r>
            <a:r>
              <a:rPr lang="en-GB" sz="1400" dirty="0" smtClean="0">
                <a:latin typeface="Comic Sans MS" panose="030F0702030302020204" pitchFamily="66" charset="0"/>
              </a:rPr>
              <a:t>PDSA</a:t>
            </a:r>
            <a:endParaRPr lang="en-GB" sz="1400" dirty="0" smtClean="0">
              <a:latin typeface="Comic Sans MS" panose="030F0702030302020204" pitchFamily="66" charset="0"/>
            </a:endParaRPr>
          </a:p>
          <a:p>
            <a:endParaRPr lang="en-GB" sz="1400" dirty="0">
              <a:latin typeface="Comic Sans MS" panose="030F0702030302020204" pitchFamily="66" charset="0"/>
            </a:endParaRPr>
          </a:p>
          <a:p>
            <a:r>
              <a:rPr lang="en-GB" sz="1400" dirty="0" smtClean="0">
                <a:latin typeface="Comic Sans MS" panose="030F0702030302020204" pitchFamily="66" charset="0"/>
                <a:cs typeface="Arial" panose="020B0604020202020204" pitchFamily="34" charset="0"/>
              </a:rPr>
              <a:t>Share the details on the slide and: </a:t>
            </a:r>
          </a:p>
          <a:p>
            <a:endParaRPr lang="en-GB" sz="1400" dirty="0">
              <a:latin typeface="Comic Sans MS" panose="030F0702030302020204" pitchFamily="66" charset="0"/>
              <a:cs typeface="Arial" panose="020B0604020202020204" pitchFamily="34" charset="0"/>
            </a:endParaRPr>
          </a:p>
          <a:p>
            <a:pPr marL="171450" indent="-171450">
              <a:buFont typeface="Arial" panose="020B0604020202020204" pitchFamily="34" charset="0"/>
              <a:buChar char="•"/>
            </a:pPr>
            <a:r>
              <a:rPr lang="en-GB" sz="1400" dirty="0" smtClean="0">
                <a:latin typeface="Comic Sans MS" panose="030F0702030302020204" pitchFamily="66" charset="0"/>
              </a:rPr>
              <a:t>Explain </a:t>
            </a:r>
            <a:r>
              <a:rPr lang="en-GB" sz="1400" dirty="0">
                <a:latin typeface="Comic Sans MS" panose="030F0702030302020204" pitchFamily="66" charset="0"/>
              </a:rPr>
              <a:t>that PDSA is a special kind of vets, </a:t>
            </a:r>
            <a:r>
              <a:rPr lang="en-GB" sz="1400" dirty="0" smtClean="0">
                <a:latin typeface="Comic Sans MS" panose="030F0702030302020204" pitchFamily="66" charset="0"/>
              </a:rPr>
              <a:t>because we’re </a:t>
            </a:r>
            <a:r>
              <a:rPr lang="en-GB" sz="1400" dirty="0">
                <a:latin typeface="Comic Sans MS" panose="030F0702030302020204" pitchFamily="66" charset="0"/>
              </a:rPr>
              <a:t>a charity. Ask them what a charity does and explain that PDSA looks after pets when owners can’t afford vet treatment</a:t>
            </a:r>
            <a:r>
              <a:rPr lang="en-GB" sz="1400" dirty="0" smtClean="0">
                <a:latin typeface="Comic Sans MS" panose="030F0702030302020204" pitchFamily="66" charset="0"/>
              </a:rPr>
              <a:t>.</a:t>
            </a:r>
          </a:p>
          <a:p>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Ask </a:t>
            </a:r>
            <a:r>
              <a:rPr lang="en-GB" sz="1400" dirty="0">
                <a:latin typeface="Comic Sans MS" panose="030F0702030302020204" pitchFamily="66" charset="0"/>
              </a:rPr>
              <a:t>them if they think </a:t>
            </a:r>
            <a:r>
              <a:rPr lang="en-GB" sz="1400" dirty="0" smtClean="0">
                <a:latin typeface="Comic Sans MS" panose="030F0702030302020204" pitchFamily="66" charset="0"/>
              </a:rPr>
              <a:t>what PDSA does is </a:t>
            </a:r>
            <a:r>
              <a:rPr lang="en-GB" sz="1400" dirty="0">
                <a:latin typeface="Comic Sans MS" panose="030F0702030302020204" pitchFamily="66" charset="0"/>
              </a:rPr>
              <a:t>important </a:t>
            </a:r>
            <a:endParaRPr lang="en-GB" sz="1400" dirty="0" smtClean="0">
              <a:latin typeface="Comic Sans MS" panose="030F0702030302020204" pitchFamily="66" charset="0"/>
            </a:endParaRPr>
          </a:p>
          <a:p>
            <a:endParaRPr lang="en-GB" sz="1400" dirty="0" smtClean="0">
              <a:latin typeface="Comic Sans MS" panose="030F0702030302020204" pitchFamily="66" charset="0"/>
            </a:endParaRPr>
          </a:p>
          <a:p>
            <a:pPr marL="171450" indent="-171450">
              <a:buFont typeface="Arial" panose="020B0604020202020204" pitchFamily="34" charset="0"/>
              <a:buChar char="•"/>
            </a:pPr>
            <a:r>
              <a:rPr lang="en-GB" sz="1400" dirty="0">
                <a:latin typeface="Comic Sans MS" panose="030F0702030302020204" pitchFamily="66" charset="0"/>
              </a:rPr>
              <a:t>Ask them what would happen to all the sick and injured pets PDSA </a:t>
            </a:r>
            <a:r>
              <a:rPr lang="en-GB" sz="1400" dirty="0" smtClean="0">
                <a:latin typeface="Comic Sans MS" panose="030F0702030302020204" pitchFamily="66" charset="0"/>
              </a:rPr>
              <a:t>treat, </a:t>
            </a:r>
            <a:r>
              <a:rPr lang="en-GB" sz="1400" dirty="0">
                <a:latin typeface="Comic Sans MS" panose="030F0702030302020204" pitchFamily="66" charset="0"/>
              </a:rPr>
              <a:t>if we </a:t>
            </a:r>
            <a:r>
              <a:rPr lang="en-GB" sz="1400" dirty="0" smtClean="0">
                <a:latin typeface="Comic Sans MS" panose="030F0702030302020204" pitchFamily="66" charset="0"/>
              </a:rPr>
              <a:t>weren’t </a:t>
            </a:r>
            <a:r>
              <a:rPr lang="en-GB" sz="1400" dirty="0">
                <a:latin typeface="Comic Sans MS" panose="030F0702030302020204" pitchFamily="66" charset="0"/>
              </a:rPr>
              <a:t>around</a:t>
            </a:r>
            <a:r>
              <a:rPr lang="en-GB" sz="1400" dirty="0" smtClean="0">
                <a:latin typeface="Comic Sans MS" panose="030F0702030302020204" pitchFamily="66" charset="0"/>
              </a:rPr>
              <a:t>.</a:t>
            </a:r>
          </a:p>
          <a:p>
            <a:endParaRPr lang="en-GB" sz="1400" dirty="0" smtClean="0">
              <a:latin typeface="Comic Sans MS" panose="030F0702030302020204" pitchFamily="66" charset="0"/>
              <a:cs typeface="Arial" panose="020B0604020202020204" pitchFamily="34" charset="0"/>
            </a:endParaRPr>
          </a:p>
          <a:p>
            <a:pPr marL="171450" indent="-171450">
              <a:buFont typeface="Arial" panose="020B0604020202020204" pitchFamily="34" charset="0"/>
              <a:buChar char="•"/>
            </a:pPr>
            <a:r>
              <a:rPr lang="en-GB" sz="1400" baseline="0" dirty="0" smtClean="0">
                <a:latin typeface="Comic Sans MS" panose="030F0702030302020204" pitchFamily="66" charset="0"/>
                <a:cs typeface="Arial" panose="020B0604020202020204" pitchFamily="34" charset="0"/>
              </a:rPr>
              <a:t>Ask the</a:t>
            </a:r>
            <a:r>
              <a:rPr lang="en-GB" sz="1400" dirty="0" smtClean="0">
                <a:latin typeface="Comic Sans MS" panose="030F0702030302020204" pitchFamily="66" charset="0"/>
                <a:cs typeface="Arial" panose="020B0604020202020204" pitchFamily="34" charset="0"/>
              </a:rPr>
              <a:t> group</a:t>
            </a:r>
            <a:r>
              <a:rPr lang="en-GB" sz="1400" baseline="0" dirty="0" smtClean="0">
                <a:latin typeface="Comic Sans MS" panose="030F0702030302020204" pitchFamily="66" charset="0"/>
                <a:cs typeface="Arial" panose="020B0604020202020204" pitchFamily="34" charset="0"/>
              </a:rPr>
              <a:t> where they think the money comes from for PDSA to treat all these sick and injured pets</a:t>
            </a:r>
            <a:r>
              <a:rPr lang="en-GB" sz="1400" dirty="0" smtClean="0">
                <a:latin typeface="Comic Sans MS" panose="030F0702030302020204" pitchFamily="66" charset="0"/>
                <a:cs typeface="Arial" panose="020B0604020202020204" pitchFamily="34" charset="0"/>
              </a:rPr>
              <a:t> - Explain that it comes from</a:t>
            </a:r>
            <a:r>
              <a:rPr lang="en-GB" sz="1400" baseline="0" dirty="0" smtClean="0">
                <a:latin typeface="Comic Sans MS" panose="030F0702030302020204" pitchFamily="66" charset="0"/>
                <a:cs typeface="Arial" panose="020B0604020202020204" pitchFamily="34" charset="0"/>
              </a:rPr>
              <a:t> people doing fundraising and donating money</a:t>
            </a:r>
          </a:p>
          <a:p>
            <a:pPr>
              <a:buFont typeface="Arial" pitchFamily="34" charset="0"/>
              <a:buChar char="•"/>
            </a:pPr>
            <a:endParaRPr lang="en-GB" sz="1400" dirty="0" smtClean="0">
              <a:latin typeface="Arial" panose="020B0604020202020204" pitchFamily="34" charset="0"/>
              <a:cs typeface="Arial" panose="020B0604020202020204" pitchFamily="34" charset="0"/>
            </a:endParaRPr>
          </a:p>
          <a:p>
            <a:pPr>
              <a:buFont typeface="Arial" pitchFamily="34" charset="0"/>
              <a:buNone/>
            </a:pPr>
            <a:endParaRPr lang="en-GB" sz="1400" baseline="0" dirty="0" smtClean="0">
              <a:latin typeface="Arial" panose="020B0604020202020204" pitchFamily="34" charset="0"/>
              <a:cs typeface="Arial" panose="020B0604020202020204" pitchFamily="34" charset="0"/>
            </a:endParaRPr>
          </a:p>
          <a:p>
            <a:pPr>
              <a:buFont typeface="Arial" pitchFamily="34" charset="0"/>
              <a:buNone/>
            </a:pPr>
            <a:endParaRPr lang="en-GB" sz="1400" baseline="0" dirty="0" smtClean="0">
              <a:latin typeface="Arial" panose="020B0604020202020204" pitchFamily="34" charset="0"/>
              <a:cs typeface="Arial" panose="020B0604020202020204" pitchFamily="34" charset="0"/>
            </a:endParaRPr>
          </a:p>
          <a:p>
            <a:pPr>
              <a:buFont typeface="Arial"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CF8F773-EE7B-415C-9670-94845D9FC280}" type="slidenum">
              <a:rPr lang="en-GB" smtClean="0"/>
              <a:pPr/>
              <a:t>2</a:t>
            </a:fld>
            <a:endParaRPr lang="en-GB" dirty="0"/>
          </a:p>
        </p:txBody>
      </p:sp>
    </p:spTree>
    <p:extLst>
      <p:ext uri="{BB962C8B-B14F-4D97-AF65-F5344CB8AC3E}">
        <p14:creationId xmlns:p14="http://schemas.microsoft.com/office/powerpoint/2010/main" val="1166830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Search-and-rescue dog handlers use canines to find missing persons. While some local work may be performed by volunteers and their dogs, most professional search-and-rescue work requires significant training. These professionals are trained to interpret dog reactions, such as barking, that may signify a find. </a:t>
            </a:r>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20</a:t>
            </a:fld>
            <a:endParaRPr lang="en-GB"/>
          </a:p>
        </p:txBody>
      </p:sp>
    </p:spTree>
    <p:extLst>
      <p:ext uri="{BB962C8B-B14F-4D97-AF65-F5344CB8AC3E}">
        <p14:creationId xmlns:p14="http://schemas.microsoft.com/office/powerpoint/2010/main" val="3002285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omic Sans MS" panose="030F0702030302020204" pitchFamily="66" charset="0"/>
              </a:rPr>
              <a:t>Share video</a:t>
            </a:r>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2CF8F773-EE7B-415C-9670-94845D9FC280}" type="slidenum">
              <a:rPr lang="en-GB" smtClean="0"/>
              <a:pPr/>
              <a:t>21</a:t>
            </a:fld>
            <a:endParaRPr lang="en-GB" dirty="0"/>
          </a:p>
        </p:txBody>
      </p:sp>
    </p:spTree>
    <p:extLst>
      <p:ext uri="{BB962C8B-B14F-4D97-AF65-F5344CB8AC3E}">
        <p14:creationId xmlns:p14="http://schemas.microsoft.com/office/powerpoint/2010/main" val="4167533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omic Sans MS" panose="030F0702030302020204" pitchFamily="66" charset="0"/>
              </a:rPr>
              <a:t>If there’s time hand out the Top Trump cards and play in pairs/small groups</a:t>
            </a:r>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22</a:t>
            </a:fld>
            <a:endParaRPr lang="en-GB"/>
          </a:p>
        </p:txBody>
      </p:sp>
    </p:spTree>
    <p:extLst>
      <p:ext uri="{BB962C8B-B14F-4D97-AF65-F5344CB8AC3E}">
        <p14:creationId xmlns:p14="http://schemas.microsoft.com/office/powerpoint/2010/main" val="65246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85B8F-1480-4E2E-974B-08C339A71111}" type="slidenum">
              <a:rPr lang="en-GB">
                <a:cs typeface="Arial" charset="0"/>
              </a:rPr>
              <a:pPr fontAlgn="base">
                <a:spcBef>
                  <a:spcPct val="0"/>
                </a:spcBef>
                <a:spcAft>
                  <a:spcPct val="0"/>
                </a:spcAft>
              </a:pPr>
              <a:t>23</a:t>
            </a:fld>
            <a:endParaRPr lang="en-GB">
              <a:cs typeface="Arial" charset="0"/>
            </a:endParaRPr>
          </a:p>
        </p:txBody>
      </p:sp>
    </p:spTree>
    <p:extLst>
      <p:ext uri="{BB962C8B-B14F-4D97-AF65-F5344CB8AC3E}">
        <p14:creationId xmlns:p14="http://schemas.microsoft.com/office/powerpoint/2010/main" val="342202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omic Sans MS" panose="030F0702030302020204" pitchFamily="66" charset="0"/>
              </a:rPr>
              <a:t>Working closely with vet nurses, the vet will be required to diagnose, treat and discuss rehabilitation with animal owners. Experience with MRI scanning machines, ultrasound and x-rays, as well as other equipment is required. The candidate needs to possess a caring, attentive and easy-going nature and have the ability to describe ailments and treatments to the animals' owners in layman's terms.</a:t>
            </a:r>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3</a:t>
            </a:fld>
            <a:endParaRPr lang="en-GB"/>
          </a:p>
        </p:txBody>
      </p:sp>
    </p:spTree>
    <p:extLst>
      <p:ext uri="{BB962C8B-B14F-4D97-AF65-F5344CB8AC3E}">
        <p14:creationId xmlns:p14="http://schemas.microsoft.com/office/powerpoint/2010/main" val="1070240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sz="1400" dirty="0" smtClean="0"/>
              <a:t>The Royal College of Veterinary Surgeons (RCVS) is the governing body of the profession in the United Kingdom.</a:t>
            </a:r>
          </a:p>
          <a:p>
            <a:r>
              <a:rPr lang="en-GB" sz="1400" dirty="0" smtClean="0"/>
              <a:t>To train to be a veterinary surgeon you will need to go to university and take a veterinary degree.</a:t>
            </a:r>
          </a:p>
          <a:p>
            <a:r>
              <a:rPr lang="en-GB" sz="1400" dirty="0" smtClean="0"/>
              <a:t>The universities in the UK offering veterinary degrees approved by the RCVS are Bristol, Cambridge, Edinburgh, Glasgow, Liverpool, London (the Royal Veterinary College) and Nottingham.</a:t>
            </a:r>
          </a:p>
          <a:p>
            <a:pPr marL="0" indent="0">
              <a:buFont typeface="Arial" panose="020B0604020202020204" pitchFamily="34" charset="0"/>
              <a:buNone/>
            </a:pPr>
            <a:r>
              <a:rPr lang="en-GB" sz="1400" dirty="0" smtClean="0"/>
              <a:t>The degree courses are five years in length (six years at some schools).</a:t>
            </a:r>
          </a:p>
          <a:p>
            <a:pPr marL="0" indent="0">
              <a:buFont typeface="Arial" panose="020B0604020202020204" pitchFamily="34" charset="0"/>
              <a:buNone/>
            </a:pPr>
            <a:endParaRPr lang="en-GB" sz="1400" baseline="0" dirty="0" smtClean="0">
              <a:latin typeface="Comic Sans MS" panose="030F0702030302020204" pitchFamily="66" charset="0"/>
            </a:endParaRPr>
          </a:p>
          <a:p>
            <a:pPr marL="0" indent="0">
              <a:buFont typeface="Arial" panose="020B0604020202020204" pitchFamily="34" charset="0"/>
              <a:buNone/>
            </a:pPr>
            <a:r>
              <a:rPr lang="en-GB" sz="1400" dirty="0" smtClean="0"/>
              <a:t>Some universities may accept a third A level in a non-science subject, but it must be an academically sound subject. The minimum grades generally expected are two A's and a B, though some schools will require three grade A's. </a:t>
            </a:r>
            <a:br>
              <a:rPr lang="en-GB" sz="1400" dirty="0" smtClean="0"/>
            </a:br>
            <a:endParaRPr lang="en-GB" sz="1400" baseline="0" dirty="0" smtClean="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4</a:t>
            </a:fld>
            <a:endParaRPr lang="en-GB"/>
          </a:p>
        </p:txBody>
      </p:sp>
    </p:spTree>
    <p:extLst>
      <p:ext uri="{BB962C8B-B14F-4D97-AF65-F5344CB8AC3E}">
        <p14:creationId xmlns:p14="http://schemas.microsoft.com/office/powerpoint/2010/main" val="385264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dirty="0" smtClean="0">
                <a:latin typeface="Comic Sans MS" panose="030F0702030302020204" pitchFamily="66" charset="0"/>
              </a:rPr>
              <a:t>Veterinary nurses assist vets</a:t>
            </a:r>
            <a:r>
              <a:rPr lang="en-GB" baseline="0" dirty="0" smtClean="0">
                <a:latin typeface="Comic Sans MS" panose="030F0702030302020204" pitchFamily="66" charset="0"/>
              </a:rPr>
              <a:t> </a:t>
            </a:r>
            <a:r>
              <a:rPr lang="en-GB" dirty="0" smtClean="0">
                <a:latin typeface="Comic Sans MS" panose="030F0702030302020204" pitchFamily="66" charset="0"/>
              </a:rPr>
              <a:t>in the diagnosis, treatment and care of sick or injured domestic, farm and zoo animals. </a:t>
            </a:r>
            <a:r>
              <a:rPr lang="en-GB" sz="1200" b="0" i="0" u="none" strike="noStrike" kern="1200" dirty="0" smtClean="0">
                <a:solidFill>
                  <a:schemeClr val="tx1"/>
                </a:solidFill>
                <a:effectLst/>
                <a:latin typeface="+mn-lt"/>
                <a:ea typeface="+mn-ea"/>
                <a:cs typeface="+mn-cs"/>
              </a:rPr>
              <a:t>Responsibilities of the job include:</a:t>
            </a:r>
          </a:p>
          <a:p>
            <a:pPr fontAlgn="base"/>
            <a:r>
              <a:rPr lang="en-GB" sz="1200" b="0" i="0" u="none" strike="noStrike" kern="1200" dirty="0" smtClean="0">
                <a:solidFill>
                  <a:schemeClr val="tx1"/>
                </a:solidFill>
                <a:effectLst/>
                <a:latin typeface="+mn-lt"/>
                <a:ea typeface="+mn-ea"/>
                <a:cs typeface="+mn-cs"/>
              </a:rPr>
              <a:t>administering drugs, anaesthetics and injections, preparing animals for surgery, holding and monitoring animals during operations, maintaining, sterilising and laying out surgical equipment, cleaning up after surgery, undertaking diagnostic tests, preparing and sending off laboratory samples</a:t>
            </a:r>
            <a:r>
              <a:rPr lang="en-GB" sz="1200" b="0" i="0" u="none" strike="noStrike" kern="1200" baseline="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rPr>
              <a:t>taking x-rays.</a:t>
            </a:r>
          </a:p>
          <a:p>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5</a:t>
            </a:fld>
            <a:endParaRPr lang="en-GB"/>
          </a:p>
        </p:txBody>
      </p:sp>
    </p:spTree>
    <p:extLst>
      <p:ext uri="{BB962C8B-B14F-4D97-AF65-F5344CB8AC3E}">
        <p14:creationId xmlns:p14="http://schemas.microsoft.com/office/powerpoint/2010/main" val="3397885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400" dirty="0" smtClean="0"/>
              <a:t>The current veterinary nursing qualification is the Royal College of Veterinary Surgeon’s (RCVS) level three diploma in veterinary nursing</a:t>
            </a:r>
            <a:r>
              <a:rPr lang="en-GB" sz="1400" baseline="0" dirty="0" smtClean="0"/>
              <a:t> or a Degree (</a:t>
            </a:r>
            <a:r>
              <a:rPr lang="en-GB" sz="1400" baseline="0" dirty="0" err="1" smtClean="0"/>
              <a:t>FdSc</a:t>
            </a:r>
            <a:r>
              <a:rPr lang="en-GB" sz="1400" baseline="0" dirty="0" smtClean="0"/>
              <a:t>) in Veterinary Nursing.</a:t>
            </a:r>
            <a:endParaRPr lang="en-GB" sz="1400" dirty="0" smtClean="0"/>
          </a:p>
          <a:p>
            <a:r>
              <a:rPr lang="en-GB" sz="1400" dirty="0" smtClean="0"/>
              <a:t>The</a:t>
            </a:r>
            <a:r>
              <a:rPr lang="en-GB" sz="1400" baseline="0" dirty="0" smtClean="0"/>
              <a:t> diploma</a:t>
            </a:r>
            <a:r>
              <a:rPr lang="en-GB" sz="1400" dirty="0" smtClean="0"/>
              <a:t> can be done on either a full time basis or apprenticeship-style alongside a job in a veterinary practice. It takes between two and three years to qualify.  </a:t>
            </a:r>
          </a:p>
          <a:p>
            <a:r>
              <a:rPr lang="en-GB" sz="1400" dirty="0" smtClean="0"/>
              <a:t>The degree takes</a:t>
            </a:r>
            <a:r>
              <a:rPr lang="en-GB" sz="1400" baseline="0" dirty="0" smtClean="0"/>
              <a:t> three years to complete. The middle year is practice-based.</a:t>
            </a:r>
            <a:endParaRPr lang="en-GB" sz="1400" dirty="0" smtClean="0"/>
          </a:p>
          <a:p>
            <a:r>
              <a:rPr lang="en-GB" sz="1400" dirty="0" smtClean="0"/>
              <a:t>Some universities offer a foundation or BSc honours degree in veterinary nursing too. </a:t>
            </a:r>
          </a:p>
          <a:p>
            <a:endParaRPr lang="en-GB" sz="1400" dirty="0" smtClean="0"/>
          </a:p>
          <a:p>
            <a:r>
              <a:rPr lang="en-GB" sz="1400" dirty="0" smtClean="0"/>
              <a:t>To start training as a veterinary nurse you must have the following minimum educational qualifications: </a:t>
            </a:r>
          </a:p>
          <a:p>
            <a:r>
              <a:rPr lang="en-GB" sz="1400" dirty="0" smtClean="0"/>
              <a:t>Five GCSEs at grade C and above (or five Scottish Standard Grades one to three), which must include English Language, Maths and a Science subject.</a:t>
            </a:r>
          </a:p>
          <a:p>
            <a:endParaRPr lang="en-GB" sz="1400" dirty="0" smtClean="0"/>
          </a:p>
          <a:p>
            <a:r>
              <a:rPr lang="en-GB" sz="1400" dirty="0" smtClean="0"/>
              <a:t>OR</a:t>
            </a:r>
          </a:p>
          <a:p>
            <a:r>
              <a:rPr lang="en-GB" sz="1400" dirty="0" smtClean="0"/>
              <a:t>An animal nursing assistant (ANA) or veterinary care assistant (VCA) qualification, along with functional skills level two in application of number and communication. </a:t>
            </a:r>
          </a:p>
          <a:p>
            <a:endParaRPr lang="en-GB" sz="1400" dirty="0" smtClean="0"/>
          </a:p>
          <a:p>
            <a:r>
              <a:rPr lang="en-GB" sz="1400" dirty="0" smtClean="0"/>
              <a:t>The British Veterinary Nursing Association can provide details about these qualifications and how to get them. </a:t>
            </a:r>
          </a:p>
          <a:p>
            <a:pPr marL="0" indent="0">
              <a:buFont typeface="Arial" panose="020B0604020202020204" pitchFamily="34" charset="0"/>
              <a:buNone/>
            </a:pPr>
            <a:endParaRPr lang="en-GB" sz="1400" baseline="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6</a:t>
            </a:fld>
            <a:endParaRPr lang="en-GB"/>
          </a:p>
        </p:txBody>
      </p:sp>
    </p:spTree>
    <p:extLst>
      <p:ext uri="{BB962C8B-B14F-4D97-AF65-F5344CB8AC3E}">
        <p14:creationId xmlns:p14="http://schemas.microsoft.com/office/powerpoint/2010/main" val="127621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omic Sans MS" panose="030F0702030302020204" pitchFamily="66" charset="0"/>
              </a:rPr>
              <a:t>Divide the class</a:t>
            </a:r>
            <a:r>
              <a:rPr lang="en-GB" baseline="0" dirty="0" smtClean="0">
                <a:latin typeface="Comic Sans MS" panose="030F0702030302020204" pitchFamily="66" charset="0"/>
              </a:rPr>
              <a:t> into small groups or pairs and give each group a job to discuss (you will need to print each of the job slides prior to the session). </a:t>
            </a:r>
          </a:p>
          <a:p>
            <a:endParaRPr lang="en-GB" baseline="0" dirty="0" smtClean="0">
              <a:latin typeface="Comic Sans MS" panose="030F0702030302020204" pitchFamily="66" charset="0"/>
            </a:endParaRPr>
          </a:p>
          <a:p>
            <a:r>
              <a:rPr lang="en-GB" baseline="0" dirty="0" smtClean="0">
                <a:latin typeface="Comic Sans MS" panose="030F0702030302020204" pitchFamily="66" charset="0"/>
              </a:rPr>
              <a:t>Each group will be required to feed back to the rest of the group (on their job slide) following this activity. </a:t>
            </a:r>
          </a:p>
        </p:txBody>
      </p:sp>
      <p:sp>
        <p:nvSpPr>
          <p:cNvPr id="4" name="Slide Number Placeholder 3"/>
          <p:cNvSpPr>
            <a:spLocks noGrp="1"/>
          </p:cNvSpPr>
          <p:nvPr>
            <p:ph type="sldNum" sz="quarter" idx="10"/>
          </p:nvPr>
        </p:nvSpPr>
        <p:spPr/>
        <p:txBody>
          <a:bodyPr/>
          <a:lstStyle/>
          <a:p>
            <a:fld id="{C3EFA93C-652C-41A1-B038-E478FEC9B3B5}" type="slidenum">
              <a:rPr lang="en-GB" smtClean="0"/>
              <a:pPr/>
              <a:t>7</a:t>
            </a:fld>
            <a:endParaRPr lang="en-GB"/>
          </a:p>
        </p:txBody>
      </p:sp>
    </p:spTree>
    <p:extLst>
      <p:ext uri="{BB962C8B-B14F-4D97-AF65-F5344CB8AC3E}">
        <p14:creationId xmlns:p14="http://schemas.microsoft.com/office/powerpoint/2010/main" val="2084969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omic Sans MS" panose="030F0702030302020204" pitchFamily="66" charset="0"/>
              </a:rPr>
              <a:t>Animal care workers look after animals in places like kennels, rescue centres or sanctuaries. </a:t>
            </a:r>
            <a:r>
              <a:rPr lang="en-GB" sz="1200" b="0" i="0" u="none" strike="noStrike" kern="1200" dirty="0" smtClean="0">
                <a:solidFill>
                  <a:schemeClr val="tx1"/>
                </a:solidFill>
                <a:effectLst/>
                <a:latin typeface="+mn-lt"/>
                <a:ea typeface="+mn-ea"/>
                <a:cs typeface="+mn-cs"/>
              </a:rPr>
              <a:t>You’ll need the ability to handle animals patiently, gently and confidently, the ability to cope with upsetting situations like working with injured or badly treated animals, a willingness to do dirty or unpleasant tasks and the ability to take responsibility for the duty of care of animals.</a:t>
            </a:r>
          </a:p>
          <a:p>
            <a:r>
              <a:rPr lang="en-GB" sz="1200" b="0" i="0" u="none" strike="noStrike" kern="1200" dirty="0" smtClean="0">
                <a:solidFill>
                  <a:schemeClr val="tx1"/>
                </a:solidFill>
                <a:effectLst/>
                <a:latin typeface="+mn-lt"/>
                <a:ea typeface="+mn-ea"/>
                <a:cs typeface="+mn-cs"/>
              </a:rPr>
              <a:t>Organisations such as PDSA can</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offer information on volunteering opportunities. There are a number of relevant courses including: </a:t>
            </a:r>
            <a:r>
              <a:rPr lang="en-GB" sz="1200" b="1" i="0" u="none" strike="noStrike" kern="1200" dirty="0" smtClean="0">
                <a:solidFill>
                  <a:schemeClr val="tx1"/>
                </a:solidFill>
                <a:effectLst/>
                <a:latin typeface="+mn-lt"/>
                <a:ea typeface="+mn-ea"/>
                <a:cs typeface="+mn-cs"/>
              </a:rPr>
              <a:t>BTEC</a:t>
            </a:r>
            <a:r>
              <a:rPr lang="en-GB" sz="1200" b="0" i="0" u="none" strike="noStrike" kern="1200" dirty="0" smtClean="0">
                <a:solidFill>
                  <a:schemeClr val="tx1"/>
                </a:solidFill>
                <a:effectLst/>
                <a:latin typeface="+mn-lt"/>
                <a:ea typeface="+mn-ea"/>
                <a:cs typeface="+mn-cs"/>
              </a:rPr>
              <a:t> National Award, </a:t>
            </a:r>
            <a:r>
              <a:rPr lang="en-GB" sz="1200" b="1" i="0" u="none" strike="noStrike" kern="1200" dirty="0" smtClean="0">
                <a:solidFill>
                  <a:schemeClr val="tx1"/>
                </a:solidFill>
                <a:effectLst/>
                <a:latin typeface="+mn-lt"/>
                <a:ea typeface="+mn-ea"/>
                <a:cs typeface="+mn-cs"/>
              </a:rPr>
              <a:t>Certificate</a:t>
            </a:r>
            <a:r>
              <a:rPr lang="en-GB" sz="1200" b="0" i="0" u="none" strike="noStrike" kern="1200" dirty="0" smtClean="0">
                <a:solidFill>
                  <a:schemeClr val="tx1"/>
                </a:solidFill>
                <a:effectLst/>
                <a:latin typeface="+mn-lt"/>
                <a:ea typeface="+mn-ea"/>
                <a:cs typeface="+mn-cs"/>
              </a:rPr>
              <a:t> and </a:t>
            </a:r>
            <a:r>
              <a:rPr lang="en-GB" sz="1200" b="1" i="0" u="none" strike="noStrike" kern="1200" dirty="0" smtClean="0">
                <a:solidFill>
                  <a:schemeClr val="tx1"/>
                </a:solidFill>
                <a:effectLst/>
                <a:latin typeface="+mn-lt"/>
                <a:ea typeface="+mn-ea"/>
                <a:cs typeface="+mn-cs"/>
              </a:rPr>
              <a:t>Diploma</a:t>
            </a:r>
            <a:r>
              <a:rPr lang="en-GB" sz="1200" b="0" i="0" u="none" strike="noStrike" kern="1200" dirty="0" smtClean="0">
                <a:solidFill>
                  <a:schemeClr val="tx1"/>
                </a:solidFill>
                <a:effectLst/>
                <a:latin typeface="+mn-lt"/>
                <a:ea typeface="+mn-ea"/>
                <a:cs typeface="+mn-cs"/>
              </a:rPr>
              <a:t> in animal </a:t>
            </a:r>
            <a:r>
              <a:rPr lang="en-GB" sz="1200" b="1" i="0" u="none" strike="noStrike" kern="1200" dirty="0" smtClean="0">
                <a:solidFill>
                  <a:schemeClr val="tx1"/>
                </a:solidFill>
                <a:effectLst/>
                <a:latin typeface="+mn-lt"/>
                <a:ea typeface="+mn-ea"/>
                <a:cs typeface="+mn-cs"/>
              </a:rPr>
              <a:t>management</a:t>
            </a:r>
            <a:r>
              <a:rPr lang="en-GB" sz="1200" b="0" i="0" u="none" strike="noStrike" kern="1200" dirty="0" smtClean="0">
                <a:solidFill>
                  <a:schemeClr val="tx1"/>
                </a:solidFill>
                <a:effectLst/>
                <a:latin typeface="+mn-lt"/>
                <a:ea typeface="+mn-ea"/>
                <a:cs typeface="+mn-cs"/>
              </a:rPr>
              <a:t>. Levels 1, 2 and 3 Award, </a:t>
            </a:r>
            <a:r>
              <a:rPr lang="en-GB" sz="1200" b="1" i="0" u="none" strike="noStrike" kern="1200" dirty="0" smtClean="0">
                <a:solidFill>
                  <a:schemeClr val="tx1"/>
                </a:solidFill>
                <a:effectLst/>
                <a:latin typeface="+mn-lt"/>
                <a:ea typeface="+mn-ea"/>
                <a:cs typeface="+mn-cs"/>
              </a:rPr>
              <a:t>Certificate</a:t>
            </a:r>
            <a:r>
              <a:rPr lang="en-GB" sz="1200" b="0" i="0" u="none" strike="noStrike" kern="1200" dirty="0" smtClean="0">
                <a:solidFill>
                  <a:schemeClr val="tx1"/>
                </a:solidFill>
                <a:effectLst/>
                <a:latin typeface="+mn-lt"/>
                <a:ea typeface="+mn-ea"/>
                <a:cs typeface="+mn-cs"/>
              </a:rPr>
              <a:t> and </a:t>
            </a:r>
            <a:r>
              <a:rPr lang="en-GB" sz="1200" b="1" i="0" u="none" strike="noStrike" kern="1200" dirty="0" smtClean="0">
                <a:solidFill>
                  <a:schemeClr val="tx1"/>
                </a:solidFill>
                <a:effectLst/>
                <a:latin typeface="+mn-lt"/>
                <a:ea typeface="+mn-ea"/>
                <a:cs typeface="+mn-cs"/>
              </a:rPr>
              <a:t>Diploma</a:t>
            </a:r>
            <a:r>
              <a:rPr lang="en-GB" sz="1200" b="0" i="0" u="none" strike="noStrike" kern="1200" dirty="0" smtClean="0">
                <a:solidFill>
                  <a:schemeClr val="tx1"/>
                </a:solidFill>
                <a:effectLst/>
                <a:latin typeface="+mn-lt"/>
                <a:ea typeface="+mn-ea"/>
                <a:cs typeface="+mn-cs"/>
              </a:rPr>
              <a:t> in work-based animal care.</a:t>
            </a:r>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8</a:t>
            </a:fld>
            <a:endParaRPr lang="en-GB"/>
          </a:p>
        </p:txBody>
      </p:sp>
    </p:spTree>
    <p:extLst>
      <p:ext uri="{BB962C8B-B14F-4D97-AF65-F5344CB8AC3E}">
        <p14:creationId xmlns:p14="http://schemas.microsoft.com/office/powerpoint/2010/main" val="385265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Canine rehabilitation therapists are responsible for creating and implementing therapy plans to increase an animal’s mobility and minimize any pain they may be experiencing as a result of an injury or a chronic condition. The therapist works through the treatment plan with the dog, making adjustments as necessary to ensure that progress is being made in each session.</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Short-term</a:t>
            </a:r>
            <a:r>
              <a:rPr lang="en-GB" sz="1200" b="0" i="0" u="none" strike="noStrike" kern="1200" baseline="0" dirty="0" smtClean="0">
                <a:solidFill>
                  <a:schemeClr val="tx1"/>
                </a:solidFill>
                <a:effectLst/>
                <a:latin typeface="+mn-lt"/>
                <a:ea typeface="+mn-ea"/>
                <a:cs typeface="+mn-cs"/>
              </a:rPr>
              <a:t> courses and internships can be taken to train and become certified to do this role as well as University courses in Animal Physiotherapy. </a:t>
            </a:r>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9</a:t>
            </a:fld>
            <a:endParaRPr lang="en-GB"/>
          </a:p>
        </p:txBody>
      </p:sp>
    </p:spTree>
    <p:extLst>
      <p:ext uri="{BB962C8B-B14F-4D97-AF65-F5344CB8AC3E}">
        <p14:creationId xmlns:p14="http://schemas.microsoft.com/office/powerpoint/2010/main" val="131766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_2nd choice">
    <p:spTree>
      <p:nvGrpSpPr>
        <p:cNvPr id="1" name=""/>
        <p:cNvGrpSpPr/>
        <p:nvPr/>
      </p:nvGrpSpPr>
      <p:grpSpPr>
        <a:xfrm>
          <a:off x="0" y="0"/>
          <a:ext cx="0" cy="0"/>
          <a:chOff x="0" y="0"/>
          <a:chExt cx="0" cy="0"/>
        </a:xfrm>
      </p:grpSpPr>
      <p:sp>
        <p:nvSpPr>
          <p:cNvPr id="7" name="bk object 16"/>
          <p:cNvSpPr/>
          <p:nvPr userDrawn="1"/>
        </p:nvSpPr>
        <p:spPr>
          <a:xfrm>
            <a:off x="7957578" y="6237679"/>
            <a:ext cx="977680" cy="395755"/>
          </a:xfrm>
          <a:prstGeom prst="rect">
            <a:avLst/>
          </a:prstGeom>
          <a:blipFill>
            <a:blip r:embed="rId2" cstate="print"/>
            <a:stretch>
              <a:fillRect/>
            </a:stretch>
          </a:blipFill>
        </p:spPr>
        <p:txBody>
          <a:bodyPr wrap="square" lIns="0" tIns="0" rIns="0" bIns="0" rtlCol="0"/>
          <a:lstStyle/>
          <a:p>
            <a:endParaRPr dirty="0">
              <a:latin typeface="Arial" pitchFamily="34" charset="0"/>
            </a:endParaRPr>
          </a:p>
        </p:txBody>
      </p:sp>
      <p:sp>
        <p:nvSpPr>
          <p:cNvPr id="10" name="object 4"/>
          <p:cNvSpPr/>
          <p:nvPr userDrawn="1"/>
        </p:nvSpPr>
        <p:spPr>
          <a:xfrm>
            <a:off x="215492" y="244844"/>
            <a:ext cx="8712321"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1" name="object 5"/>
          <p:cNvSpPr/>
          <p:nvPr userDrawn="1"/>
        </p:nvSpPr>
        <p:spPr>
          <a:xfrm>
            <a:off x="4286646" y="6031136"/>
            <a:ext cx="3899232" cy="620732"/>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2" name="object 6"/>
          <p:cNvSpPr/>
          <p:nvPr userDrawn="1"/>
        </p:nvSpPr>
        <p:spPr>
          <a:xfrm>
            <a:off x="215492" y="6022976"/>
            <a:ext cx="8712321"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3" name="object 7"/>
          <p:cNvSpPr/>
          <p:nvPr userDrawn="1"/>
        </p:nvSpPr>
        <p:spPr>
          <a:xfrm>
            <a:off x="7957578" y="6237679"/>
            <a:ext cx="977680" cy="395755"/>
          </a:xfrm>
          <a:prstGeom prst="rect">
            <a:avLst/>
          </a:prstGeom>
          <a:blipFill>
            <a:blip r:embed="rId2" cstate="print"/>
            <a:stretch>
              <a:fillRect/>
            </a:stretch>
          </a:blipFill>
        </p:spPr>
        <p:txBody>
          <a:bodyPr wrap="square" lIns="0" tIns="0" rIns="0" bIns="0" rtlCol="0"/>
          <a:lstStyle/>
          <a:p>
            <a:endParaRPr dirty="0">
              <a:latin typeface="Arial" pitchFamily="34" charset="0"/>
            </a:endParaRPr>
          </a:p>
        </p:txBody>
      </p:sp>
      <p:sp>
        <p:nvSpPr>
          <p:cNvPr id="15" name="Text Placeholder 21"/>
          <p:cNvSpPr>
            <a:spLocks noGrp="1"/>
          </p:cNvSpPr>
          <p:nvPr>
            <p:ph type="body" sz="quarter" idx="11" hasCustomPrompt="1"/>
          </p:nvPr>
        </p:nvSpPr>
        <p:spPr>
          <a:xfrm>
            <a:off x="662451" y="5304257"/>
            <a:ext cx="3127639" cy="218008"/>
          </a:xfrm>
          <a:prstGeom prst="rect">
            <a:avLst/>
          </a:prstGeom>
        </p:spPr>
        <p:txBody>
          <a:bodyPr vert="horz" wrap="square" lIns="0" tIns="0" rIns="0" bIns="0" rtlCol="0">
            <a:spAutoFit/>
          </a:bodyPr>
          <a:lstStyle>
            <a:lvl1pPr marL="11132" algn="l" defTabSz="801472" rtl="0" eaLnBrk="1" latinLnBrk="0" hangingPunct="1">
              <a:lnSpc>
                <a:spcPts val="1451"/>
              </a:lnSpc>
              <a:defRPr lang="en-GB" sz="1200" b="1" kern="1200" spc="-13" dirty="0">
                <a:solidFill>
                  <a:srgbClr val="6BB4B5"/>
                </a:solidFill>
                <a:latin typeface="Arial"/>
                <a:ea typeface="+mn-ea"/>
                <a:cs typeface="Arial"/>
              </a:defRPr>
            </a:lvl1pPr>
          </a:lstStyle>
          <a:p>
            <a:pPr marL="12700">
              <a:lnSpc>
                <a:spcPts val="1655"/>
              </a:lnSpc>
            </a:pPr>
            <a:r>
              <a:rPr lang="en-GB" sz="1200" b="1" spc="-13" dirty="0" smtClean="0">
                <a:solidFill>
                  <a:srgbClr val="6BB4B5"/>
                </a:solidFill>
                <a:latin typeface="Arial"/>
                <a:cs typeface="Arial"/>
              </a:rPr>
              <a:t>Date or name etc here</a:t>
            </a:r>
            <a:endParaRPr lang="en-GB" sz="1200" dirty="0">
              <a:solidFill>
                <a:srgbClr val="6BB4B5"/>
              </a:solidFill>
              <a:latin typeface="Arial"/>
              <a:cs typeface="Arial"/>
            </a:endParaRPr>
          </a:p>
        </p:txBody>
      </p:sp>
      <p:sp>
        <p:nvSpPr>
          <p:cNvPr id="16" name="Title 23"/>
          <p:cNvSpPr>
            <a:spLocks noGrp="1"/>
          </p:cNvSpPr>
          <p:nvPr>
            <p:ph type="title" hasCustomPrompt="1"/>
          </p:nvPr>
        </p:nvSpPr>
        <p:spPr>
          <a:xfrm>
            <a:off x="662451" y="3912688"/>
            <a:ext cx="3127639" cy="1381965"/>
          </a:xfrm>
          <a:prstGeom prst="rect">
            <a:avLst/>
          </a:prstGeom>
        </p:spPr>
        <p:txBody>
          <a:bodyPr lIns="0"/>
          <a:lstStyle>
            <a:lvl1pPr>
              <a:defRPr sz="2500" b="1">
                <a:solidFill>
                  <a:srgbClr val="008988"/>
                </a:solidFill>
                <a:latin typeface="Arial" pitchFamily="34" charset="0"/>
                <a:cs typeface="Arial" pitchFamily="34" charset="0"/>
              </a:defRPr>
            </a:lvl1pPr>
          </a:lstStyle>
          <a:p>
            <a:r>
              <a:rPr lang="en-US" dirty="0" smtClean="0"/>
              <a:t>Title text here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pictur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957578" y="6237679"/>
            <a:ext cx="977680" cy="395755"/>
          </a:xfrm>
          <a:prstGeom prst="rect">
            <a:avLst/>
          </a:prstGeom>
          <a:blipFill>
            <a:blip r:embed="rId2" cstate="print"/>
            <a:stretch>
              <a:fillRect/>
            </a:stretch>
          </a:blipFill>
        </p:spPr>
        <p:txBody>
          <a:bodyPr wrap="square" lIns="0" tIns="0" rIns="0" bIns="0" rtlCol="0"/>
          <a:lstStyle/>
          <a:p>
            <a:endParaRPr dirty="0">
              <a:latin typeface="Arial" pitchFamily="34" charset="0"/>
            </a:endParaRPr>
          </a:p>
        </p:txBody>
      </p:sp>
      <p:sp>
        <p:nvSpPr>
          <p:cNvPr id="17" name="bk object 17"/>
          <p:cNvSpPr/>
          <p:nvPr/>
        </p:nvSpPr>
        <p:spPr>
          <a:xfrm>
            <a:off x="215492" y="6080109"/>
            <a:ext cx="8712321"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p:nvPr/>
        </p:nvSpPr>
        <p:spPr>
          <a:xfrm>
            <a:off x="215492" y="244844"/>
            <a:ext cx="8712321"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p:nvPr/>
        </p:nvSpPr>
        <p:spPr>
          <a:xfrm>
            <a:off x="227856" y="190758"/>
            <a:ext cx="292130" cy="30979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p:nvPr/>
        </p:nvSpPr>
        <p:spPr>
          <a:xfrm>
            <a:off x="0" y="1"/>
            <a:ext cx="374122" cy="469292"/>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p:nvPr/>
        </p:nvSpPr>
        <p:spPr>
          <a:xfrm>
            <a:off x="0" y="0"/>
            <a:ext cx="375207" cy="467565"/>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p:nvPr/>
        </p:nvSpPr>
        <p:spPr>
          <a:xfrm>
            <a:off x="227856" y="190758"/>
            <a:ext cx="292130" cy="30979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2" name="Holder 2"/>
          <p:cNvSpPr>
            <a:spLocks noGrp="1"/>
          </p:cNvSpPr>
          <p:nvPr>
            <p:ph type="title"/>
          </p:nvPr>
        </p:nvSpPr>
        <p:spPr>
          <a:xfrm>
            <a:off x="401815" y="1425151"/>
            <a:ext cx="2410888" cy="3247617"/>
          </a:xfrm>
          <a:prstGeom prst="rect">
            <a:avLst/>
          </a:prstGeom>
        </p:spPr>
        <p:txBody>
          <a:bodyPr lIns="0" tIns="0" rIns="0" bIns="0"/>
          <a:lstStyle>
            <a:lvl1pPr>
              <a:defRPr sz="2500" b="1" i="0">
                <a:solidFill>
                  <a:srgbClr val="008988"/>
                </a:solidFill>
                <a:latin typeface="Arial"/>
                <a:cs typeface="Arial"/>
              </a:defRPr>
            </a:lvl1pPr>
          </a:lstStyle>
          <a:p>
            <a:endParaRPr dirty="0"/>
          </a:p>
        </p:txBody>
      </p:sp>
      <p:sp>
        <p:nvSpPr>
          <p:cNvPr id="12" name="Picture Placeholder 11"/>
          <p:cNvSpPr>
            <a:spLocks noGrp="1"/>
          </p:cNvSpPr>
          <p:nvPr>
            <p:ph type="pic" sz="quarter" idx="10"/>
          </p:nvPr>
        </p:nvSpPr>
        <p:spPr>
          <a:xfrm>
            <a:off x="3399136" y="457776"/>
            <a:ext cx="5538527" cy="5458761"/>
          </a:xfrm>
          <a:prstGeom prst="rect">
            <a:avLst/>
          </a:prstGeom>
        </p:spPr>
        <p:txBody>
          <a:bodyPr/>
          <a:lstStyle/>
          <a:p>
            <a:endParaRPr lang="en-GB" dirty="0"/>
          </a:p>
        </p:txBody>
      </p:sp>
    </p:spTree>
    <p:extLst>
      <p:ext uri="{BB962C8B-B14F-4D97-AF65-F5344CB8AC3E}">
        <p14:creationId xmlns:p14="http://schemas.microsoft.com/office/powerpoint/2010/main" val="2207915611"/>
      </p:ext>
    </p:extLst>
  </p:cSld>
  <p:clrMapOvr>
    <a:masterClrMapping/>
  </p:clrMapOvr>
  <p:transition>
    <p:sndAc>
      <p:end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Picture slide">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215493" y="6080109"/>
            <a:ext cx="8712321"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sz="1539" dirty="0">
              <a:latin typeface="Arial" pitchFamily="34" charset="0"/>
            </a:endParaRPr>
          </a:p>
        </p:txBody>
      </p:sp>
      <p:sp>
        <p:nvSpPr>
          <p:cNvPr id="18" name="bk object 18"/>
          <p:cNvSpPr/>
          <p:nvPr/>
        </p:nvSpPr>
        <p:spPr>
          <a:xfrm>
            <a:off x="215493" y="244844"/>
            <a:ext cx="8712321"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sz="1539" dirty="0">
              <a:latin typeface="Arial" pitchFamily="34" charset="0"/>
            </a:endParaRPr>
          </a:p>
        </p:txBody>
      </p:sp>
      <p:sp>
        <p:nvSpPr>
          <p:cNvPr id="19" name="bk object 19"/>
          <p:cNvSpPr/>
          <p:nvPr/>
        </p:nvSpPr>
        <p:spPr>
          <a:xfrm>
            <a:off x="227856" y="190758"/>
            <a:ext cx="292130" cy="30979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sz="1539" dirty="0">
              <a:latin typeface="Arial" pitchFamily="34" charset="0"/>
            </a:endParaRPr>
          </a:p>
        </p:txBody>
      </p:sp>
      <p:sp>
        <p:nvSpPr>
          <p:cNvPr id="20" name="bk object 20"/>
          <p:cNvSpPr/>
          <p:nvPr/>
        </p:nvSpPr>
        <p:spPr>
          <a:xfrm>
            <a:off x="1" y="1"/>
            <a:ext cx="374122" cy="469292"/>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sz="1539" dirty="0">
              <a:latin typeface="Arial" pitchFamily="34" charset="0"/>
            </a:endParaRPr>
          </a:p>
        </p:txBody>
      </p:sp>
      <p:sp>
        <p:nvSpPr>
          <p:cNvPr id="21" name="bk object 21"/>
          <p:cNvSpPr/>
          <p:nvPr/>
        </p:nvSpPr>
        <p:spPr>
          <a:xfrm>
            <a:off x="1" y="1"/>
            <a:ext cx="375206" cy="467565"/>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sz="1539" dirty="0">
              <a:latin typeface="Arial" pitchFamily="34" charset="0"/>
            </a:endParaRPr>
          </a:p>
        </p:txBody>
      </p:sp>
      <p:sp>
        <p:nvSpPr>
          <p:cNvPr id="22" name="bk object 22"/>
          <p:cNvSpPr/>
          <p:nvPr/>
        </p:nvSpPr>
        <p:spPr>
          <a:xfrm>
            <a:off x="227856" y="190758"/>
            <a:ext cx="292130" cy="30979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sz="1539" dirty="0">
              <a:latin typeface="Arial" pitchFamily="34" charset="0"/>
            </a:endParaRPr>
          </a:p>
        </p:txBody>
      </p:sp>
      <p:sp>
        <p:nvSpPr>
          <p:cNvPr id="23" name="Picture Placeholder 22"/>
          <p:cNvSpPr>
            <a:spLocks noGrp="1"/>
          </p:cNvSpPr>
          <p:nvPr>
            <p:ph type="pic" sz="quarter" idx="10"/>
          </p:nvPr>
        </p:nvSpPr>
        <p:spPr>
          <a:xfrm>
            <a:off x="662452" y="526874"/>
            <a:ext cx="7949416" cy="5320564"/>
          </a:xfrm>
          <a:prstGeom prst="rect">
            <a:avLst/>
          </a:prstGeom>
        </p:spPr>
        <p:txBody>
          <a:bodyPr/>
          <a:lstStyle/>
          <a:p>
            <a:endParaRPr lang="en-GB"/>
          </a:p>
        </p:txBody>
      </p:sp>
    </p:spTree>
    <p:extLst>
      <p:ext uri="{BB962C8B-B14F-4D97-AF65-F5344CB8AC3E}">
        <p14:creationId xmlns:p14="http://schemas.microsoft.com/office/powerpoint/2010/main" val="3196815626"/>
      </p:ext>
    </p:extLst>
  </p:cSld>
  <p:clrMapOvr>
    <a:masterClrMapping/>
  </p:clrMapOvr>
  <p:transition>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4DBBF-3EF4-4BB8-A974-B23632F4A325}" type="datetimeFigureOut">
              <a:rPr lang="en-GB" smtClean="0"/>
              <a:pPr/>
              <a:t>13/02/2019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7FF54-EFA0-4C26-B250-80E7A791974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hyperlink" Target="https://www.youtube.com/watch?v=juuEBphxB5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20023" y="6077794"/>
            <a:ext cx="1716473" cy="783778"/>
          </a:xfrm>
          <a:prstGeom prst="rect">
            <a:avLst/>
          </a:prstGeom>
          <a:noFill/>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5442"/>
          <a:stretch/>
        </p:blipFill>
        <p:spPr>
          <a:xfrm>
            <a:off x="0" y="1340768"/>
            <a:ext cx="9144000" cy="4431324"/>
          </a:xfrm>
          <a:prstGeom prst="rect">
            <a:avLst/>
          </a:prstGeom>
        </p:spPr>
      </p:pic>
      <p:sp>
        <p:nvSpPr>
          <p:cNvPr id="4" name="TextBox 3"/>
          <p:cNvSpPr txBox="1"/>
          <p:nvPr/>
        </p:nvSpPr>
        <p:spPr>
          <a:xfrm>
            <a:off x="1691680" y="587753"/>
            <a:ext cx="6192688" cy="1200329"/>
          </a:xfrm>
          <a:prstGeom prst="rect">
            <a:avLst/>
          </a:prstGeom>
          <a:noFill/>
        </p:spPr>
        <p:txBody>
          <a:bodyPr wrap="square" rtlCol="0">
            <a:spAutoFit/>
          </a:bodyPr>
          <a:lstStyle/>
          <a:p>
            <a:pPr algn="ctr"/>
            <a:r>
              <a:rPr lang="en-GB" sz="3600" dirty="0" smtClean="0">
                <a:solidFill>
                  <a:srgbClr val="008080"/>
                </a:solidFill>
                <a:latin typeface="Comic Sans MS" panose="030F0702030302020204" pitchFamily="66" charset="0"/>
              </a:rPr>
              <a:t>Animal-based Careers and Qualifications</a:t>
            </a:r>
            <a:endParaRPr lang="en-GB" sz="3600" dirty="0">
              <a:solidFill>
                <a:srgbClr val="008080"/>
              </a:solidFill>
              <a:latin typeface="Comic Sans MS" panose="030F0702030302020204" pitchFamily="66" charset="0"/>
            </a:endParaRPr>
          </a:p>
        </p:txBody>
      </p:sp>
    </p:spTree>
    <p:extLst>
      <p:ext uri="{BB962C8B-B14F-4D97-AF65-F5344CB8AC3E}">
        <p14:creationId xmlns:p14="http://schemas.microsoft.com/office/powerpoint/2010/main" val="2728725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54" y="6248438"/>
            <a:ext cx="4569642" cy="452416"/>
          </a:xfrm>
        </p:spPr>
        <p:txBody>
          <a:bodyPr>
            <a:noAutofit/>
          </a:bodyPr>
          <a:lstStyle/>
          <a:p>
            <a:r>
              <a:rPr lang="en-GB" sz="3600" b="0" dirty="0" smtClean="0">
                <a:latin typeface="Comic Sans MS" panose="030F0702030302020204" pitchFamily="66" charset="0"/>
              </a:rPr>
              <a:t>Dog Agility Trainer</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6250"/>
          <a:stretch/>
        </p:blipFill>
        <p:spPr>
          <a:xfrm>
            <a:off x="1115616" y="692696"/>
            <a:ext cx="7283123" cy="5057800"/>
          </a:xfrm>
          <a:prstGeom prst="rect">
            <a:avLst/>
          </a:prstGeom>
        </p:spPr>
      </p:pic>
    </p:spTree>
    <p:extLst>
      <p:ext uri="{BB962C8B-B14F-4D97-AF65-F5344CB8AC3E}">
        <p14:creationId xmlns:p14="http://schemas.microsoft.com/office/powerpoint/2010/main" val="146615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536" y="6248438"/>
            <a:ext cx="5433738" cy="452416"/>
          </a:xfrm>
        </p:spPr>
        <p:txBody>
          <a:bodyPr>
            <a:noAutofit/>
          </a:bodyPr>
          <a:lstStyle/>
          <a:p>
            <a:r>
              <a:rPr lang="en-GB" sz="3600" b="0" dirty="0" smtClean="0">
                <a:latin typeface="Comic Sans MS" panose="030F0702030302020204" pitchFamily="66" charset="0"/>
              </a:rPr>
              <a:t>Military Dog Handler</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26" y="450806"/>
            <a:ext cx="8117271" cy="5411514"/>
          </a:xfrm>
          <a:prstGeom prst="rect">
            <a:avLst/>
          </a:prstGeom>
        </p:spPr>
      </p:pic>
    </p:spTree>
    <p:extLst>
      <p:ext uri="{BB962C8B-B14F-4D97-AF65-F5344CB8AC3E}">
        <p14:creationId xmlns:p14="http://schemas.microsoft.com/office/powerpoint/2010/main" val="13430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560" y="6248438"/>
            <a:ext cx="4752528" cy="452416"/>
          </a:xfrm>
        </p:spPr>
        <p:txBody>
          <a:bodyPr>
            <a:noAutofit/>
          </a:bodyPr>
          <a:lstStyle/>
          <a:p>
            <a:r>
              <a:rPr lang="en-GB" sz="3600" b="0" dirty="0" smtClean="0">
                <a:latin typeface="Comic Sans MS" panose="030F0702030302020204" pitchFamily="66" charset="0"/>
              </a:rPr>
              <a:t>Marine Biologist</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04664"/>
            <a:ext cx="8496944" cy="5330122"/>
          </a:xfrm>
          <a:prstGeom prst="rect">
            <a:avLst/>
          </a:prstGeom>
        </p:spPr>
      </p:pic>
    </p:spTree>
    <p:extLst>
      <p:ext uri="{BB962C8B-B14F-4D97-AF65-F5344CB8AC3E}">
        <p14:creationId xmlns:p14="http://schemas.microsoft.com/office/powerpoint/2010/main" val="409198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0608" y="6248438"/>
            <a:ext cx="4752528" cy="452416"/>
          </a:xfrm>
        </p:spPr>
        <p:txBody>
          <a:bodyPr>
            <a:noAutofit/>
          </a:bodyPr>
          <a:lstStyle/>
          <a:p>
            <a:r>
              <a:rPr lang="en-GB" sz="3600" b="0" dirty="0" smtClean="0">
                <a:latin typeface="Comic Sans MS" panose="030F0702030302020204" pitchFamily="66" charset="0"/>
              </a:rPr>
              <a:t>Zoo Keeper</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76672"/>
            <a:ext cx="8407117" cy="5189225"/>
          </a:xfrm>
          <a:prstGeom prst="rect">
            <a:avLst/>
          </a:prstGeom>
        </p:spPr>
      </p:pic>
    </p:spTree>
    <p:extLst>
      <p:ext uri="{BB962C8B-B14F-4D97-AF65-F5344CB8AC3E}">
        <p14:creationId xmlns:p14="http://schemas.microsoft.com/office/powerpoint/2010/main" val="44031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6248438"/>
            <a:ext cx="3528392" cy="452416"/>
          </a:xfrm>
        </p:spPr>
        <p:txBody>
          <a:bodyPr>
            <a:noAutofit/>
          </a:bodyPr>
          <a:lstStyle/>
          <a:p>
            <a:r>
              <a:rPr lang="en-GB" sz="3600" b="0" dirty="0" smtClean="0">
                <a:latin typeface="Comic Sans MS" panose="030F0702030302020204" pitchFamily="66" charset="0"/>
              </a:rPr>
              <a:t>Mounted Police</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548680"/>
            <a:ext cx="8374934" cy="5166455"/>
          </a:xfrm>
          <a:prstGeom prst="rect">
            <a:avLst/>
          </a:prstGeom>
        </p:spPr>
      </p:pic>
    </p:spTree>
    <p:extLst>
      <p:ext uri="{BB962C8B-B14F-4D97-AF65-F5344CB8AC3E}">
        <p14:creationId xmlns:p14="http://schemas.microsoft.com/office/powerpoint/2010/main" val="75640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633" y="6248438"/>
            <a:ext cx="2376264" cy="452416"/>
          </a:xfrm>
        </p:spPr>
        <p:txBody>
          <a:bodyPr>
            <a:noAutofit/>
          </a:bodyPr>
          <a:lstStyle/>
          <a:p>
            <a:r>
              <a:rPr lang="en-GB" sz="3600" b="0" dirty="0" smtClean="0">
                <a:latin typeface="Comic Sans MS" panose="030F0702030302020204" pitchFamily="66" charset="0"/>
              </a:rPr>
              <a:t>Groomer</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672" y="476672"/>
            <a:ext cx="8247521" cy="5130742"/>
          </a:xfrm>
          <a:prstGeom prst="rect">
            <a:avLst/>
          </a:prstGeom>
        </p:spPr>
      </p:pic>
    </p:spTree>
    <p:extLst>
      <p:ext uri="{BB962C8B-B14F-4D97-AF65-F5344CB8AC3E}">
        <p14:creationId xmlns:p14="http://schemas.microsoft.com/office/powerpoint/2010/main" val="79502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583" y="6248438"/>
            <a:ext cx="3024336" cy="452416"/>
          </a:xfrm>
        </p:spPr>
        <p:txBody>
          <a:bodyPr>
            <a:noAutofit/>
          </a:bodyPr>
          <a:lstStyle/>
          <a:p>
            <a:r>
              <a:rPr lang="en-GB" sz="3600" b="0" dirty="0" smtClean="0">
                <a:latin typeface="Comic Sans MS" panose="030F0702030302020204" pitchFamily="66" charset="0"/>
              </a:rPr>
              <a:t>Dairy Farmer</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83" y="547425"/>
            <a:ext cx="8678546" cy="5307999"/>
          </a:xfrm>
          <a:prstGeom prst="rect">
            <a:avLst/>
          </a:prstGeom>
        </p:spPr>
      </p:pic>
    </p:spTree>
    <p:extLst>
      <p:ext uri="{BB962C8B-B14F-4D97-AF65-F5344CB8AC3E}">
        <p14:creationId xmlns:p14="http://schemas.microsoft.com/office/powerpoint/2010/main" val="108919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77" y="6248438"/>
            <a:ext cx="4464496" cy="452416"/>
          </a:xfrm>
        </p:spPr>
        <p:txBody>
          <a:bodyPr>
            <a:noAutofit/>
          </a:bodyPr>
          <a:lstStyle/>
          <a:p>
            <a:r>
              <a:rPr lang="en-GB" sz="3600" b="0" dirty="0" smtClean="0">
                <a:latin typeface="Comic Sans MS" panose="030F0702030302020204" pitchFamily="66" charset="0"/>
              </a:rPr>
              <a:t>Medical Researcher</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931" y="368040"/>
            <a:ext cx="8235282" cy="5490188"/>
          </a:xfrm>
          <a:prstGeom prst="rect">
            <a:avLst/>
          </a:prstGeom>
        </p:spPr>
      </p:pic>
    </p:spTree>
    <p:extLst>
      <p:ext uri="{BB962C8B-B14F-4D97-AF65-F5344CB8AC3E}">
        <p14:creationId xmlns:p14="http://schemas.microsoft.com/office/powerpoint/2010/main" val="425057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6248438"/>
            <a:ext cx="4256782" cy="452416"/>
          </a:xfrm>
        </p:spPr>
        <p:txBody>
          <a:bodyPr>
            <a:noAutofit/>
          </a:bodyPr>
          <a:lstStyle/>
          <a:p>
            <a:r>
              <a:rPr lang="en-GB" sz="3600" b="0" dirty="0" smtClean="0">
                <a:latin typeface="Comic Sans MS" panose="030F0702030302020204" pitchFamily="66" charset="0"/>
              </a:rPr>
              <a:t>Police </a:t>
            </a:r>
            <a:r>
              <a:rPr lang="en-GB" sz="3600" b="0" dirty="0">
                <a:latin typeface="Comic Sans MS" panose="030F0702030302020204" pitchFamily="66" charset="0"/>
              </a:rPr>
              <a:t>D</a:t>
            </a:r>
            <a:r>
              <a:rPr lang="en-GB" sz="3600" b="0" dirty="0" smtClean="0">
                <a:latin typeface="Comic Sans MS" panose="030F0702030302020204" pitchFamily="66" charset="0"/>
              </a:rPr>
              <a:t>og Handler</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370" y="404664"/>
            <a:ext cx="8595276" cy="5278867"/>
          </a:xfrm>
          <a:prstGeom prst="rect">
            <a:avLst/>
          </a:prstGeom>
        </p:spPr>
      </p:pic>
    </p:spTree>
    <p:extLst>
      <p:ext uri="{BB962C8B-B14F-4D97-AF65-F5344CB8AC3E}">
        <p14:creationId xmlns:p14="http://schemas.microsoft.com/office/powerpoint/2010/main" val="267812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654" y="6248438"/>
            <a:ext cx="4400798" cy="452416"/>
          </a:xfrm>
        </p:spPr>
        <p:txBody>
          <a:bodyPr>
            <a:noAutofit/>
          </a:bodyPr>
          <a:lstStyle/>
          <a:p>
            <a:r>
              <a:rPr lang="en-GB" sz="3600" b="0" dirty="0" smtClean="0">
                <a:latin typeface="Comic Sans MS" panose="030F0702030302020204" pitchFamily="66" charset="0"/>
              </a:rPr>
              <a:t>Guide Dog Trainer</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76672"/>
            <a:ext cx="7956376" cy="5304251"/>
          </a:xfrm>
          <a:prstGeom prst="rect">
            <a:avLst/>
          </a:prstGeom>
        </p:spPr>
      </p:pic>
    </p:spTree>
    <p:extLst>
      <p:ext uri="{BB962C8B-B14F-4D97-AF65-F5344CB8AC3E}">
        <p14:creationId xmlns:p14="http://schemas.microsoft.com/office/powerpoint/2010/main" val="3895062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W images_money.JPG"/>
          <p:cNvPicPr>
            <a:picLocks noChangeAspect="1"/>
          </p:cNvPicPr>
          <p:nvPr/>
        </p:nvPicPr>
        <p:blipFill rotWithShape="1">
          <a:blip r:embed="rId3" cstate="print"/>
          <a:srcRect r="51602"/>
          <a:stretch/>
        </p:blipFill>
        <p:spPr>
          <a:xfrm>
            <a:off x="8036295" y="3645024"/>
            <a:ext cx="1072210" cy="2349340"/>
          </a:xfrm>
          <a:prstGeom prst="rect">
            <a:avLst/>
          </a:prstGeom>
        </p:spPr>
      </p:pic>
      <p:sp>
        <p:nvSpPr>
          <p:cNvPr id="2" name="Title 1"/>
          <p:cNvSpPr>
            <a:spLocks noGrp="1"/>
          </p:cNvSpPr>
          <p:nvPr>
            <p:ph type="title"/>
          </p:nvPr>
        </p:nvSpPr>
        <p:spPr>
          <a:xfrm>
            <a:off x="-768524" y="6185839"/>
            <a:ext cx="7416824" cy="628018"/>
          </a:xfrm>
        </p:spPr>
        <p:txBody>
          <a:bodyPr>
            <a:normAutofit/>
          </a:bodyPr>
          <a:lstStyle/>
          <a:p>
            <a:r>
              <a:rPr lang="en-GB" sz="2800" i="1" dirty="0">
                <a:latin typeface="Comic Sans MS" panose="030F0702030302020204" pitchFamily="66" charset="0"/>
              </a:rPr>
              <a:t>The UK’s leading vet charity …</a:t>
            </a:r>
          </a:p>
        </p:txBody>
      </p:sp>
      <p:sp>
        <p:nvSpPr>
          <p:cNvPr id="4" name="TextBox 3"/>
          <p:cNvSpPr txBox="1"/>
          <p:nvPr/>
        </p:nvSpPr>
        <p:spPr>
          <a:xfrm>
            <a:off x="3073340" y="388677"/>
            <a:ext cx="5864323" cy="357930"/>
          </a:xfrm>
          <a:prstGeom prst="rect">
            <a:avLst/>
          </a:prstGeom>
          <a:noFill/>
        </p:spPr>
        <p:txBody>
          <a:bodyPr wrap="square" lIns="80147" tIns="40074" rIns="80147" bIns="40074" rtlCol="0">
            <a:spAutoFit/>
          </a:bodyPr>
          <a:lstStyle/>
          <a:p>
            <a:endParaRPr lang="en-GB" dirty="0"/>
          </a:p>
        </p:txBody>
      </p:sp>
      <p:pic>
        <p:nvPicPr>
          <p:cNvPr id="7" name="Picture 6" descr="old faithful.jpg"/>
          <p:cNvPicPr>
            <a:picLocks noChangeAspect="1"/>
          </p:cNvPicPr>
          <p:nvPr/>
        </p:nvPicPr>
        <p:blipFill>
          <a:blip r:embed="rId4" cstate="print"/>
          <a:stretch>
            <a:fillRect/>
          </a:stretch>
        </p:blipFill>
        <p:spPr>
          <a:xfrm rot="20852158">
            <a:off x="469584" y="662778"/>
            <a:ext cx="2942505" cy="2623383"/>
          </a:xfrm>
          <a:prstGeom prst="rect">
            <a:avLst/>
          </a:prstGeom>
          <a:ln>
            <a:noFill/>
          </a:ln>
          <a:effectLst>
            <a:outerShdw blurRad="292100" dist="139700" dir="2700000" algn="tl" rotWithShape="0">
              <a:srgbClr val="333333">
                <a:alpha val="65000"/>
              </a:srgbClr>
            </a:outerShdw>
            <a:softEdge rad="3175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3698614"/>
            <a:ext cx="2989904" cy="2242428"/>
          </a:xfrm>
          <a:prstGeom prst="rect">
            <a:avLst/>
          </a:prstGeom>
          <a:ln>
            <a:noFill/>
          </a:ln>
          <a:effectLst>
            <a:outerShdw blurRad="292100" dist="139700" dir="2700000" algn="tl" rotWithShape="0">
              <a:srgbClr val="333333">
                <a:alpha val="65000"/>
              </a:srgbClr>
            </a:outerShdw>
            <a:softEdge rad="31750"/>
          </a:effectLst>
        </p:spPr>
      </p:pic>
      <p:sp>
        <p:nvSpPr>
          <p:cNvPr id="12" name="TextBox 11"/>
          <p:cNvSpPr txBox="1"/>
          <p:nvPr/>
        </p:nvSpPr>
        <p:spPr>
          <a:xfrm>
            <a:off x="3852298" y="223152"/>
            <a:ext cx="5592004" cy="1373592"/>
          </a:xfrm>
          <a:prstGeom prst="rect">
            <a:avLst/>
          </a:prstGeom>
          <a:noFill/>
        </p:spPr>
        <p:txBody>
          <a:bodyPr wrap="square" lIns="80147" tIns="40074" rIns="80147" bIns="40074" rtlCol="0">
            <a:spAutoFit/>
          </a:bodyPr>
          <a:lstStyle/>
          <a:p>
            <a:pPr>
              <a:buFont typeface="Arial" pitchFamily="34" charset="0"/>
              <a:buNone/>
            </a:pPr>
            <a:endParaRPr lang="en-GB" dirty="0" smtClean="0"/>
          </a:p>
          <a:p>
            <a:pPr>
              <a:buClr>
                <a:srgbClr val="008988"/>
              </a:buClr>
              <a:buFont typeface="Arial" pitchFamily="34" charset="0"/>
              <a:buChar char="•"/>
            </a:pPr>
            <a:r>
              <a:rPr lang="en-GB" dirty="0" smtClean="0">
                <a:latin typeface="Comic Sans MS" panose="030F0702030302020204" pitchFamily="66" charset="0"/>
              </a:rPr>
              <a:t> </a:t>
            </a:r>
            <a:r>
              <a:rPr lang="en-GB" sz="2200" dirty="0" smtClean="0">
                <a:solidFill>
                  <a:srgbClr val="008988"/>
                </a:solidFill>
                <a:latin typeface="Comic Sans MS" panose="030F0702030302020204" pitchFamily="66" charset="0"/>
                <a:cs typeface="Arial" pitchFamily="34" charset="0"/>
              </a:rPr>
              <a:t>Our charity is </a:t>
            </a:r>
            <a:r>
              <a:rPr lang="en-GB" sz="2200" b="1" dirty="0" smtClean="0">
                <a:solidFill>
                  <a:srgbClr val="008988"/>
                </a:solidFill>
                <a:latin typeface="Comic Sans MS" panose="030F0702030302020204" pitchFamily="66" charset="0"/>
                <a:cs typeface="Arial" pitchFamily="34" charset="0"/>
              </a:rPr>
              <a:t>100</a:t>
            </a:r>
            <a:r>
              <a:rPr lang="en-GB" sz="2200" dirty="0" smtClean="0">
                <a:solidFill>
                  <a:srgbClr val="008988"/>
                </a:solidFill>
                <a:latin typeface="Comic Sans MS" panose="030F0702030302020204" pitchFamily="66" charset="0"/>
                <a:cs typeface="Arial" pitchFamily="34" charset="0"/>
              </a:rPr>
              <a:t> years old and we’ve been treating sick and injured pets </a:t>
            </a:r>
          </a:p>
          <a:p>
            <a:pPr>
              <a:buClr>
                <a:srgbClr val="008988"/>
              </a:buClr>
            </a:pPr>
            <a:r>
              <a:rPr lang="en-GB" sz="2200" dirty="0" smtClean="0">
                <a:solidFill>
                  <a:srgbClr val="008988"/>
                </a:solidFill>
                <a:latin typeface="Comic Sans MS" panose="030F0702030302020204" pitchFamily="66" charset="0"/>
                <a:cs typeface="Arial" pitchFamily="34" charset="0"/>
              </a:rPr>
              <a:t>since 1917</a:t>
            </a:r>
          </a:p>
        </p:txBody>
      </p:sp>
      <p:sp>
        <p:nvSpPr>
          <p:cNvPr id="13" name="TextBox 12"/>
          <p:cNvSpPr txBox="1"/>
          <p:nvPr/>
        </p:nvSpPr>
        <p:spPr>
          <a:xfrm>
            <a:off x="3961246" y="3228945"/>
            <a:ext cx="4952095" cy="758039"/>
          </a:xfrm>
          <a:prstGeom prst="rect">
            <a:avLst/>
          </a:prstGeom>
          <a:noFill/>
        </p:spPr>
        <p:txBody>
          <a:bodyPr wrap="square" lIns="80147" tIns="40074" rIns="80147" bIns="40074" rtlCol="0">
            <a:spAutoFit/>
          </a:bodyPr>
          <a:lstStyle/>
          <a:p>
            <a:pPr>
              <a:buClr>
                <a:srgbClr val="008988"/>
              </a:buClr>
              <a:buFont typeface="Arial" pitchFamily="34" charset="0"/>
              <a:buChar char="•"/>
            </a:pPr>
            <a:r>
              <a:rPr lang="en-GB" sz="2200" dirty="0" smtClean="0">
                <a:solidFill>
                  <a:srgbClr val="008988"/>
                </a:solidFill>
                <a:latin typeface="Comic Sans MS" panose="030F0702030302020204" pitchFamily="66" charset="0"/>
                <a:cs typeface="Arial" panose="020B0604020202020204" pitchFamily="34" charset="0"/>
              </a:rPr>
              <a:t> We help a sick or injured pet every 5 seconds!</a:t>
            </a:r>
          </a:p>
        </p:txBody>
      </p:sp>
      <p:sp>
        <p:nvSpPr>
          <p:cNvPr id="14" name="TextBox 13"/>
          <p:cNvSpPr txBox="1"/>
          <p:nvPr/>
        </p:nvSpPr>
        <p:spPr>
          <a:xfrm>
            <a:off x="3885540" y="1949671"/>
            <a:ext cx="4952095" cy="758039"/>
          </a:xfrm>
          <a:prstGeom prst="rect">
            <a:avLst/>
          </a:prstGeom>
          <a:noFill/>
        </p:spPr>
        <p:txBody>
          <a:bodyPr wrap="square" lIns="80147" tIns="40074" rIns="80147" bIns="40074" rtlCol="0">
            <a:spAutoFit/>
          </a:bodyPr>
          <a:lstStyle/>
          <a:p>
            <a:pPr>
              <a:buClr>
                <a:srgbClr val="008988"/>
              </a:buClr>
              <a:buFont typeface="Arial" pitchFamily="34" charset="0"/>
              <a:buChar char="•"/>
            </a:pPr>
            <a:r>
              <a:rPr lang="en-GB" dirty="0" smtClean="0">
                <a:solidFill>
                  <a:srgbClr val="008988"/>
                </a:solidFill>
                <a:latin typeface="Comic Sans MS" panose="030F0702030302020204" pitchFamily="66" charset="0"/>
              </a:rPr>
              <a:t> </a:t>
            </a:r>
            <a:r>
              <a:rPr lang="en-GB" sz="2200" dirty="0" smtClean="0">
                <a:solidFill>
                  <a:srgbClr val="008988"/>
                </a:solidFill>
                <a:latin typeface="Comic Sans MS" panose="030F0702030302020204" pitchFamily="66" charset="0"/>
                <a:cs typeface="Arial" pitchFamily="34" charset="0"/>
              </a:rPr>
              <a:t>We have Pet Hospitals all over the UK</a:t>
            </a:r>
          </a:p>
        </p:txBody>
      </p:sp>
      <p:sp>
        <p:nvSpPr>
          <p:cNvPr id="17" name="Rectangle 16"/>
          <p:cNvSpPr/>
          <p:nvPr/>
        </p:nvSpPr>
        <p:spPr>
          <a:xfrm>
            <a:off x="3399135" y="3429000"/>
            <a:ext cx="4572000" cy="357930"/>
          </a:xfrm>
          <a:prstGeom prst="rect">
            <a:avLst/>
          </a:prstGeom>
        </p:spPr>
        <p:txBody>
          <a:bodyPr lIns="80147" tIns="40074" rIns="80147" bIns="40074">
            <a:spAutoFit/>
          </a:bodyPr>
          <a:lstStyle/>
          <a:p>
            <a:r>
              <a:rPr lang="en-GB" dirty="0" smtClean="0"/>
              <a:t>  </a:t>
            </a:r>
          </a:p>
        </p:txBody>
      </p:sp>
      <p:sp>
        <p:nvSpPr>
          <p:cNvPr id="18" name="Rectangle 17"/>
          <p:cNvSpPr/>
          <p:nvPr/>
        </p:nvSpPr>
        <p:spPr>
          <a:xfrm>
            <a:off x="3961246" y="4518877"/>
            <a:ext cx="4572000" cy="758039"/>
          </a:xfrm>
          <a:prstGeom prst="rect">
            <a:avLst/>
          </a:prstGeom>
        </p:spPr>
        <p:txBody>
          <a:bodyPr wrap="square" lIns="80147" tIns="40074" rIns="80147" bIns="40074">
            <a:spAutoFit/>
          </a:bodyPr>
          <a:lstStyle/>
          <a:p>
            <a:pPr>
              <a:buFont typeface="Arial" pitchFamily="34" charset="0"/>
              <a:buChar char="•"/>
            </a:pPr>
            <a:r>
              <a:rPr lang="en-GB" dirty="0" smtClean="0">
                <a:solidFill>
                  <a:srgbClr val="008988"/>
                </a:solidFill>
                <a:latin typeface="Comic Sans MS" panose="030F0702030302020204" pitchFamily="66" charset="0"/>
              </a:rPr>
              <a:t> </a:t>
            </a:r>
            <a:r>
              <a:rPr lang="en-GB" sz="2200" dirty="0" smtClean="0">
                <a:solidFill>
                  <a:srgbClr val="008988"/>
                </a:solidFill>
                <a:latin typeface="Comic Sans MS" panose="030F0702030302020204" pitchFamily="66" charset="0"/>
                <a:cs typeface="Arial" pitchFamily="34" charset="0"/>
              </a:rPr>
              <a:t>It costs more than </a:t>
            </a:r>
            <a:r>
              <a:rPr lang="en-GB" sz="2200" b="1" dirty="0" smtClean="0">
                <a:solidFill>
                  <a:srgbClr val="008988"/>
                </a:solidFill>
                <a:latin typeface="Comic Sans MS" panose="030F0702030302020204" pitchFamily="66" charset="0"/>
                <a:cs typeface="Arial" pitchFamily="34" charset="0"/>
              </a:rPr>
              <a:t>£1 million </a:t>
            </a:r>
            <a:r>
              <a:rPr lang="en-GB" sz="2200" dirty="0" smtClean="0">
                <a:solidFill>
                  <a:srgbClr val="008988"/>
                </a:solidFill>
                <a:latin typeface="Comic Sans MS" panose="030F0702030302020204" pitchFamily="66" charset="0"/>
                <a:cs typeface="Arial" pitchFamily="34" charset="0"/>
              </a:rPr>
              <a:t>every week to do our work</a:t>
            </a:r>
          </a:p>
        </p:txBody>
      </p:sp>
      <p:sp>
        <p:nvSpPr>
          <p:cNvPr id="3" name="TextBox 2"/>
          <p:cNvSpPr txBox="1"/>
          <p:nvPr/>
        </p:nvSpPr>
        <p:spPr>
          <a:xfrm>
            <a:off x="1562474" y="388677"/>
            <a:ext cx="1917220" cy="2308376"/>
          </a:xfrm>
          <a:prstGeom prst="rect">
            <a:avLst/>
          </a:prstGeom>
          <a:noFill/>
        </p:spPr>
        <p:txBody>
          <a:bodyPr wrap="square" rtlCol="0">
            <a:spAutoFit/>
          </a:bodyPr>
          <a:lstStyle/>
          <a:p>
            <a:endParaRPr lang="en-GB"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194297" y="618143"/>
            <a:ext cx="3304320" cy="2717393"/>
          </a:xfrm>
          <a:prstGeom prst="rect">
            <a:avLst/>
          </a:prstGeom>
        </p:spPr>
      </p:pic>
      <p:pic>
        <p:nvPicPr>
          <p:cNvPr id="15"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306612" y="6127462"/>
            <a:ext cx="1631052" cy="744773"/>
          </a:xfrm>
          <a:prstGeom prst="rect">
            <a:avLst/>
          </a:prstGeom>
          <a:noFill/>
        </p:spPr>
      </p:pic>
    </p:spTree>
    <p:extLst>
      <p:ext uri="{BB962C8B-B14F-4D97-AF65-F5344CB8AC3E}">
        <p14:creationId xmlns:p14="http://schemas.microsoft.com/office/powerpoint/2010/main" val="3362418731"/>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10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6"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6248438"/>
            <a:ext cx="4256782" cy="452416"/>
          </a:xfrm>
        </p:spPr>
        <p:txBody>
          <a:bodyPr>
            <a:noAutofit/>
          </a:bodyPr>
          <a:lstStyle/>
          <a:p>
            <a:r>
              <a:rPr lang="en-GB" sz="3600" b="0" dirty="0" smtClean="0">
                <a:latin typeface="Comic Sans MS" panose="030F0702030302020204" pitchFamily="66" charset="0"/>
              </a:rPr>
              <a:t>Search and Rescue</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430" r="914"/>
          <a:stretch/>
        </p:blipFill>
        <p:spPr>
          <a:xfrm>
            <a:off x="963290" y="620688"/>
            <a:ext cx="7377339" cy="5016219"/>
          </a:xfrm>
          <a:prstGeom prst="rect">
            <a:avLst/>
          </a:prstGeom>
        </p:spPr>
      </p:pic>
    </p:spTree>
    <p:extLst>
      <p:ext uri="{BB962C8B-B14F-4D97-AF65-F5344CB8AC3E}">
        <p14:creationId xmlns:p14="http://schemas.microsoft.com/office/powerpoint/2010/main" val="1626835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6134946"/>
            <a:ext cx="1504165" cy="686833"/>
          </a:xfrm>
          <a:prstGeom prst="rect">
            <a:avLst/>
          </a:prstGeom>
        </p:spPr>
      </p:pic>
      <p:sp>
        <p:nvSpPr>
          <p:cNvPr id="6" name="Title 2"/>
          <p:cNvSpPr txBox="1">
            <a:spLocks/>
          </p:cNvSpPr>
          <p:nvPr/>
        </p:nvSpPr>
        <p:spPr>
          <a:xfrm>
            <a:off x="0" y="6142047"/>
            <a:ext cx="1584176" cy="4524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8988"/>
                </a:solidFill>
                <a:latin typeface="Comic Sans MS" panose="030F0702030302020204" pitchFamily="66" charset="0"/>
              </a:rPr>
              <a:t>Bryn</a:t>
            </a:r>
            <a:endParaRPr lang="en-GB" sz="3600" dirty="0">
              <a:solidFill>
                <a:srgbClr val="008988"/>
              </a:solidFill>
              <a:latin typeface="Comic Sans MS" panose="030F0702030302020204" pitchFamily="66" charset="0"/>
            </a:endParaRPr>
          </a:p>
        </p:txBody>
      </p:sp>
      <p:sp>
        <p:nvSpPr>
          <p:cNvPr id="3" name="Rectangle 2"/>
          <p:cNvSpPr/>
          <p:nvPr/>
        </p:nvSpPr>
        <p:spPr>
          <a:xfrm>
            <a:off x="3131840" y="5301208"/>
            <a:ext cx="4572000" cy="523220"/>
          </a:xfrm>
          <a:prstGeom prst="rect">
            <a:avLst/>
          </a:prstGeom>
        </p:spPr>
        <p:txBody>
          <a:bodyPr>
            <a:spAutoFit/>
          </a:bodyPr>
          <a:lstStyle/>
          <a:p>
            <a:r>
              <a:rPr lang="en-GB" sz="2800" b="1" dirty="0" smtClean="0">
                <a:solidFill>
                  <a:srgbClr val="008080"/>
                </a:solidFill>
                <a:hlinkClick r:id="rId4"/>
              </a:rPr>
              <a:t>Play Bryn’s story</a:t>
            </a:r>
            <a:endParaRPr lang="en-GB" sz="2800" b="1" dirty="0">
              <a:solidFill>
                <a:srgbClr val="008080"/>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6" y="548680"/>
            <a:ext cx="4752528" cy="4752528"/>
          </a:xfrm>
          <a:prstGeom prst="rect">
            <a:avLst/>
          </a:prstGeom>
        </p:spPr>
      </p:pic>
    </p:spTree>
    <p:extLst>
      <p:ext uri="{BB962C8B-B14F-4D97-AF65-F5344CB8AC3E}">
        <p14:creationId xmlns:p14="http://schemas.microsoft.com/office/powerpoint/2010/main" val="2696036579"/>
      </p:ext>
    </p:extLst>
  </p:cSld>
  <p:clrMapOvr>
    <a:masterClrMapping/>
  </p:clrMapOvr>
  <p:transition>
    <p:sndAc>
      <p:end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6248438"/>
            <a:ext cx="2096542" cy="452416"/>
          </a:xfrm>
        </p:spPr>
        <p:txBody>
          <a:bodyPr>
            <a:noAutofit/>
          </a:bodyPr>
          <a:lstStyle/>
          <a:p>
            <a:r>
              <a:rPr lang="en-GB" sz="3600" b="0" dirty="0" smtClean="0">
                <a:latin typeface="Comic Sans MS" panose="030F0702030302020204" pitchFamily="66" charset="0"/>
              </a:rPr>
              <a:t>Activity</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pic>
        <p:nvPicPr>
          <p:cNvPr id="2" name="Picture 1"/>
          <p:cNvPicPr>
            <a:picLocks noChangeAspect="1"/>
          </p:cNvPicPr>
          <p:nvPr/>
        </p:nvPicPr>
        <p:blipFill>
          <a:blip r:embed="rId4"/>
          <a:stretch>
            <a:fillRect/>
          </a:stretch>
        </p:blipFill>
        <p:spPr>
          <a:xfrm>
            <a:off x="614578" y="365404"/>
            <a:ext cx="3933377" cy="5531040"/>
          </a:xfrm>
          <a:prstGeom prst="rect">
            <a:avLst/>
          </a:prstGeom>
        </p:spPr>
      </p:pic>
      <p:pic>
        <p:nvPicPr>
          <p:cNvPr id="4" name="Picture 3"/>
          <p:cNvPicPr>
            <a:picLocks noChangeAspect="1"/>
          </p:cNvPicPr>
          <p:nvPr/>
        </p:nvPicPr>
        <p:blipFill>
          <a:blip r:embed="rId5"/>
          <a:stretch>
            <a:fillRect/>
          </a:stretch>
        </p:blipFill>
        <p:spPr>
          <a:xfrm>
            <a:off x="4572000" y="365404"/>
            <a:ext cx="4005236" cy="5531040"/>
          </a:xfrm>
          <a:prstGeom prst="rect">
            <a:avLst/>
          </a:prstGeom>
        </p:spPr>
      </p:pic>
    </p:spTree>
    <p:extLst>
      <p:ext uri="{BB962C8B-B14F-4D97-AF65-F5344CB8AC3E}">
        <p14:creationId xmlns:p14="http://schemas.microsoft.com/office/powerpoint/2010/main" val="1627344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
          <p:cNvPicPr>
            <a:picLocks noChangeAspect="1" noChangeArrowheads="1"/>
          </p:cNvPicPr>
          <p:nvPr/>
        </p:nvPicPr>
        <p:blipFill rotWithShape="1">
          <a:blip r:embed="rId3" cstate="print"/>
          <a:srcRect r="7936"/>
          <a:stretch/>
        </p:blipFill>
        <p:spPr bwMode="auto">
          <a:xfrm>
            <a:off x="5364089" y="956308"/>
            <a:ext cx="3744416" cy="4970463"/>
          </a:xfrm>
          <a:prstGeom prst="rect">
            <a:avLst/>
          </a:prstGeom>
          <a:noFill/>
          <a:ln w="25400">
            <a:noFill/>
            <a:round/>
            <a:headEnd/>
            <a:tailEnd/>
          </a:ln>
        </p:spPr>
      </p:pic>
      <p:pic>
        <p:nvPicPr>
          <p:cNvPr id="2052" name="Picture 2"/>
          <p:cNvPicPr>
            <a:picLocks noChangeAspect="1" noChangeArrowheads="1"/>
          </p:cNvPicPr>
          <p:nvPr/>
        </p:nvPicPr>
        <p:blipFill>
          <a:blip r:embed="rId4" cstate="print"/>
          <a:srcRect/>
          <a:stretch>
            <a:fillRect/>
          </a:stretch>
        </p:blipFill>
        <p:spPr bwMode="auto">
          <a:xfrm>
            <a:off x="3267398" y="3672521"/>
            <a:ext cx="2233612" cy="2254250"/>
          </a:xfrm>
          <a:prstGeom prst="rect">
            <a:avLst/>
          </a:prstGeom>
          <a:noFill/>
          <a:ln w="25400">
            <a:noFill/>
            <a:round/>
            <a:headEnd/>
            <a:tailEnd/>
          </a:ln>
        </p:spPr>
      </p:pic>
      <p:pic>
        <p:nvPicPr>
          <p:cNvPr id="2053" name="Picture 3" descr="\\Falcon\user_data\Veterinary_Services\Community and Education\IMAGES\1_Animal_Image_Library\Cats\Archive\Kitten playing.jpg"/>
          <p:cNvPicPr>
            <a:picLocks noChangeAspect="1" noChangeArrowheads="1"/>
          </p:cNvPicPr>
          <p:nvPr/>
        </p:nvPicPr>
        <p:blipFill rotWithShape="1">
          <a:blip r:embed="rId5" cstate="print"/>
          <a:srcRect l="19164" t="7909" r="8051" b="7080"/>
          <a:stretch/>
        </p:blipFill>
        <p:spPr bwMode="auto">
          <a:xfrm>
            <a:off x="35496" y="2435736"/>
            <a:ext cx="3008388" cy="3455987"/>
          </a:xfrm>
          <a:prstGeom prst="rect">
            <a:avLst/>
          </a:prstGeom>
          <a:noFill/>
          <a:ln w="9525">
            <a:noFill/>
            <a:miter lim="800000"/>
            <a:headEnd/>
            <a:tailEnd/>
          </a:ln>
        </p:spPr>
      </p:pic>
      <p:sp>
        <p:nvSpPr>
          <p:cNvPr id="6" name="Rectangle 5"/>
          <p:cNvSpPr/>
          <p:nvPr/>
        </p:nvSpPr>
        <p:spPr>
          <a:xfrm>
            <a:off x="1912039" y="973492"/>
            <a:ext cx="4752528" cy="1015663"/>
          </a:xfrm>
          <a:prstGeom prst="rect">
            <a:avLst/>
          </a:prstGeom>
          <a:noFill/>
        </p:spPr>
        <p:txBody>
          <a:bodyPr wrap="square">
            <a:spAutoFit/>
          </a:bodyPr>
          <a:lstStyle/>
          <a:p>
            <a:pPr algn="ctr" fontAlgn="auto">
              <a:spcBef>
                <a:spcPts val="0"/>
              </a:spcBef>
              <a:spcAft>
                <a:spcPts val="0"/>
              </a:spcAft>
              <a:defRPr/>
            </a:pPr>
            <a:r>
              <a:rPr lang="en-US" sz="6000" dirty="0" smtClean="0">
                <a:ln w="900" cmpd="sng">
                  <a:solidFill>
                    <a:schemeClr val="accent1">
                      <a:satMod val="190000"/>
                      <a:alpha val="55000"/>
                    </a:schemeClr>
                  </a:solidFill>
                  <a:prstDash val="solid"/>
                </a:ln>
                <a:solidFill>
                  <a:srgbClr val="30C09E"/>
                </a:solidFill>
                <a:latin typeface="Comic Sans MS" panose="030F0702030302020204" pitchFamily="66" charset="0"/>
                <a:cs typeface="Arial" pitchFamily="34" charset="0"/>
              </a:rPr>
              <a:t>Thanks!</a:t>
            </a:r>
            <a:endParaRPr lang="en-US" sz="6000" dirty="0">
              <a:ln w="900" cmpd="sng">
                <a:solidFill>
                  <a:schemeClr val="accent1">
                    <a:satMod val="190000"/>
                    <a:alpha val="55000"/>
                  </a:schemeClr>
                </a:solidFill>
                <a:prstDash val="solid"/>
              </a:ln>
              <a:solidFill>
                <a:srgbClr val="30C09E"/>
              </a:solidFill>
              <a:latin typeface="Comic Sans MS" panose="030F0702030302020204" pitchFamily="66" charset="0"/>
              <a:cs typeface="Arial" pitchFamily="34" charset="0"/>
            </a:endParaRPr>
          </a:p>
        </p:txBody>
      </p:sp>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397675" y="6063733"/>
            <a:ext cx="1739443" cy="794267"/>
          </a:xfrm>
          <a:prstGeom prst="rect">
            <a:avLst/>
          </a:prstGeom>
          <a:noFill/>
        </p:spPr>
      </p:pic>
    </p:spTree>
    <p:extLst>
      <p:ext uri="{BB962C8B-B14F-4D97-AF65-F5344CB8AC3E}">
        <p14:creationId xmlns:p14="http://schemas.microsoft.com/office/powerpoint/2010/main" val="2452952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133" y="6248438"/>
            <a:ext cx="2409402" cy="452416"/>
          </a:xfrm>
        </p:spPr>
        <p:txBody>
          <a:bodyPr>
            <a:noAutofit/>
          </a:bodyPr>
          <a:lstStyle/>
          <a:p>
            <a:r>
              <a:rPr lang="en-GB" sz="3600" b="0" dirty="0" smtClean="0">
                <a:latin typeface="Comic Sans MS" panose="030F0702030302020204" pitchFamily="66" charset="0"/>
              </a:rPr>
              <a:t>Vet</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620688"/>
            <a:ext cx="7596336" cy="5040485"/>
          </a:xfrm>
          <a:prstGeom prst="rect">
            <a:avLst/>
          </a:prstGeom>
        </p:spPr>
      </p:pic>
    </p:spTree>
    <p:extLst>
      <p:ext uri="{BB962C8B-B14F-4D97-AF65-F5344CB8AC3E}">
        <p14:creationId xmlns:p14="http://schemas.microsoft.com/office/powerpoint/2010/main" val="1800097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sp>
        <p:nvSpPr>
          <p:cNvPr id="3" name="TextBox 2"/>
          <p:cNvSpPr txBox="1"/>
          <p:nvPr/>
        </p:nvSpPr>
        <p:spPr>
          <a:xfrm>
            <a:off x="1190841" y="440695"/>
            <a:ext cx="6984776" cy="707886"/>
          </a:xfrm>
          <a:prstGeom prst="rect">
            <a:avLst/>
          </a:prstGeom>
          <a:noFill/>
        </p:spPr>
        <p:txBody>
          <a:bodyPr wrap="square" rtlCol="0">
            <a:spAutoFit/>
          </a:bodyPr>
          <a:lstStyle/>
          <a:p>
            <a:pPr algn="ctr"/>
            <a:r>
              <a:rPr lang="en-GB" sz="4000" dirty="0" smtClean="0">
                <a:solidFill>
                  <a:srgbClr val="008080"/>
                </a:solidFill>
                <a:latin typeface="Comic Sans MS" panose="030F0702030302020204" pitchFamily="66" charset="0"/>
              </a:rPr>
              <a:t>To train as a Vet you’ll need:</a:t>
            </a:r>
            <a:endParaRPr lang="en-GB" sz="4000" dirty="0">
              <a:solidFill>
                <a:srgbClr val="008080"/>
              </a:solidFill>
              <a:latin typeface="Comic Sans MS" panose="030F0702030302020204" pitchFamily="66"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1340768"/>
            <a:ext cx="2880320" cy="4320480"/>
          </a:xfrm>
          <a:prstGeom prst="rect">
            <a:avLst/>
          </a:prstGeom>
        </p:spPr>
      </p:pic>
      <p:sp>
        <p:nvSpPr>
          <p:cNvPr id="7" name="TextBox 6"/>
          <p:cNvSpPr txBox="1"/>
          <p:nvPr/>
        </p:nvSpPr>
        <p:spPr>
          <a:xfrm>
            <a:off x="3312368" y="1422077"/>
            <a:ext cx="5623059" cy="769441"/>
          </a:xfrm>
          <a:prstGeom prst="rect">
            <a:avLst/>
          </a:prstGeom>
          <a:noFill/>
        </p:spPr>
        <p:txBody>
          <a:bodyPr wrap="square" rtlCol="0">
            <a:spAutoFit/>
          </a:bodyPr>
          <a:lstStyle/>
          <a:p>
            <a:pPr marL="571500" indent="-571500" algn="ctr">
              <a:buFont typeface="Arial" panose="020B0604020202020204" pitchFamily="34" charset="0"/>
              <a:buChar char="•"/>
            </a:pPr>
            <a:r>
              <a:rPr lang="en-GB" sz="2200" dirty="0" smtClean="0">
                <a:solidFill>
                  <a:srgbClr val="FF0066"/>
                </a:solidFill>
                <a:latin typeface="Comic Sans MS" panose="030F0702030302020204" pitchFamily="66" charset="0"/>
              </a:rPr>
              <a:t>A veterinary degree from a recognised university</a:t>
            </a:r>
            <a:endParaRPr lang="en-GB" sz="2200" dirty="0">
              <a:solidFill>
                <a:srgbClr val="FF0066"/>
              </a:solidFill>
              <a:latin typeface="Comic Sans MS" panose="030F0702030302020204" pitchFamily="66" charset="0"/>
            </a:endParaRPr>
          </a:p>
        </p:txBody>
      </p:sp>
      <p:cxnSp>
        <p:nvCxnSpPr>
          <p:cNvPr id="8" name="Straight Connector 7"/>
          <p:cNvCxnSpPr/>
          <p:nvPr/>
        </p:nvCxnSpPr>
        <p:spPr>
          <a:xfrm>
            <a:off x="4754180" y="2589256"/>
            <a:ext cx="3638056" cy="0"/>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25465" y="2774538"/>
            <a:ext cx="5655047" cy="1446550"/>
          </a:xfrm>
          <a:prstGeom prst="rect">
            <a:avLst/>
          </a:prstGeom>
          <a:noFill/>
        </p:spPr>
        <p:txBody>
          <a:bodyPr wrap="square" rtlCol="0">
            <a:spAutoFit/>
          </a:bodyPr>
          <a:lstStyle/>
          <a:p>
            <a:pPr marL="571500" indent="-571500" algn="ctr">
              <a:buFont typeface="Arial" panose="020B0604020202020204" pitchFamily="34" charset="0"/>
              <a:buChar char="•"/>
            </a:pPr>
            <a:r>
              <a:rPr lang="en-GB" sz="2200" dirty="0" smtClean="0">
                <a:solidFill>
                  <a:srgbClr val="FF0066"/>
                </a:solidFill>
                <a:latin typeface="Comic Sans MS" panose="030F0702030302020204" pitchFamily="66" charset="0"/>
              </a:rPr>
              <a:t>A levels or equivalent in Biology, Chemistry and either Maths or Physics</a:t>
            </a:r>
          </a:p>
          <a:p>
            <a:pPr algn="ctr"/>
            <a:endParaRPr lang="en-GB" sz="2200" dirty="0">
              <a:solidFill>
                <a:srgbClr val="FF0066"/>
              </a:solidFill>
              <a:latin typeface="Comic Sans MS" panose="030F0702030302020204" pitchFamily="66" charset="0"/>
            </a:endParaRPr>
          </a:p>
        </p:txBody>
      </p:sp>
      <p:sp>
        <p:nvSpPr>
          <p:cNvPr id="12" name="TextBox 11"/>
          <p:cNvSpPr txBox="1"/>
          <p:nvPr/>
        </p:nvSpPr>
        <p:spPr>
          <a:xfrm>
            <a:off x="3443461" y="4214698"/>
            <a:ext cx="5360871" cy="1446550"/>
          </a:xfrm>
          <a:prstGeom prst="rect">
            <a:avLst/>
          </a:prstGeom>
          <a:noFill/>
        </p:spPr>
        <p:txBody>
          <a:bodyPr wrap="square" rtlCol="0">
            <a:spAutoFit/>
          </a:bodyPr>
          <a:lstStyle/>
          <a:p>
            <a:pPr marL="571500" indent="-571500" algn="ctr">
              <a:buFont typeface="Arial" panose="020B0604020202020204" pitchFamily="34" charset="0"/>
              <a:buChar char="•"/>
            </a:pPr>
            <a:r>
              <a:rPr lang="en-GB" sz="2200" dirty="0" smtClean="0">
                <a:solidFill>
                  <a:srgbClr val="FF0066"/>
                </a:solidFill>
                <a:latin typeface="Comic Sans MS" panose="030F0702030302020204" pitchFamily="66" charset="0"/>
              </a:rPr>
              <a:t>Experience </a:t>
            </a:r>
            <a:r>
              <a:rPr lang="en-GB" sz="2200" dirty="0">
                <a:solidFill>
                  <a:srgbClr val="FF0066"/>
                </a:solidFill>
                <a:latin typeface="Comic Sans MS" panose="030F0702030302020204" pitchFamily="66" charset="0"/>
              </a:rPr>
              <a:t>of working in a veterinary practice and working with and handling animals including livestock.</a:t>
            </a:r>
          </a:p>
        </p:txBody>
      </p:sp>
      <p:cxnSp>
        <p:nvCxnSpPr>
          <p:cNvPr id="13" name="Straight Connector 12"/>
          <p:cNvCxnSpPr/>
          <p:nvPr/>
        </p:nvCxnSpPr>
        <p:spPr>
          <a:xfrm>
            <a:off x="4754180" y="4029416"/>
            <a:ext cx="3638056" cy="0"/>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90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560" y="6248438"/>
            <a:ext cx="3633538" cy="452416"/>
          </a:xfrm>
        </p:spPr>
        <p:txBody>
          <a:bodyPr>
            <a:noAutofit/>
          </a:bodyPr>
          <a:lstStyle/>
          <a:p>
            <a:r>
              <a:rPr lang="en-GB" sz="3600" b="0" dirty="0" smtClean="0">
                <a:latin typeface="Comic Sans MS" panose="030F0702030302020204" pitchFamily="66" charset="0"/>
              </a:rPr>
              <a:t>Vet Nurse</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22" y="476672"/>
            <a:ext cx="7812360" cy="5197295"/>
          </a:xfrm>
          <a:prstGeom prst="rect">
            <a:avLst/>
          </a:prstGeom>
        </p:spPr>
      </p:pic>
    </p:spTree>
    <p:extLst>
      <p:ext uri="{BB962C8B-B14F-4D97-AF65-F5344CB8AC3E}">
        <p14:creationId xmlns:p14="http://schemas.microsoft.com/office/powerpoint/2010/main" val="2215452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sp>
        <p:nvSpPr>
          <p:cNvPr id="3" name="TextBox 2"/>
          <p:cNvSpPr txBox="1"/>
          <p:nvPr/>
        </p:nvSpPr>
        <p:spPr>
          <a:xfrm>
            <a:off x="251520" y="423878"/>
            <a:ext cx="8639944" cy="707886"/>
          </a:xfrm>
          <a:prstGeom prst="rect">
            <a:avLst/>
          </a:prstGeom>
          <a:noFill/>
        </p:spPr>
        <p:txBody>
          <a:bodyPr wrap="square" rtlCol="0">
            <a:spAutoFit/>
          </a:bodyPr>
          <a:lstStyle/>
          <a:p>
            <a:pPr algn="ctr"/>
            <a:r>
              <a:rPr lang="en-GB" sz="4000" dirty="0" smtClean="0">
                <a:solidFill>
                  <a:srgbClr val="008080"/>
                </a:solidFill>
                <a:latin typeface="Comic Sans MS" panose="030F0702030302020204" pitchFamily="66" charset="0"/>
              </a:rPr>
              <a:t>To train as a Vet Nurse you’ll need:</a:t>
            </a:r>
            <a:endParaRPr lang="en-GB" sz="4000" dirty="0">
              <a:solidFill>
                <a:srgbClr val="008080"/>
              </a:solidFill>
              <a:latin typeface="Comic Sans MS" panose="030F0702030302020204" pitchFamily="66"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600" t="26901" r="29000" b="14300"/>
          <a:stretch/>
        </p:blipFill>
        <p:spPr>
          <a:xfrm>
            <a:off x="5405894" y="1451017"/>
            <a:ext cx="3154322" cy="4308342"/>
          </a:xfrm>
          <a:prstGeom prst="rect">
            <a:avLst/>
          </a:prstGeom>
        </p:spPr>
      </p:pic>
      <p:sp>
        <p:nvSpPr>
          <p:cNvPr id="6" name="TextBox 5"/>
          <p:cNvSpPr txBox="1"/>
          <p:nvPr/>
        </p:nvSpPr>
        <p:spPr>
          <a:xfrm>
            <a:off x="251520" y="1427609"/>
            <a:ext cx="4646168" cy="769441"/>
          </a:xfrm>
          <a:prstGeom prst="rect">
            <a:avLst/>
          </a:prstGeom>
          <a:noFill/>
        </p:spPr>
        <p:txBody>
          <a:bodyPr wrap="square" rtlCol="0">
            <a:spAutoFit/>
          </a:bodyPr>
          <a:lstStyle/>
          <a:p>
            <a:pPr marL="571500" indent="-571500" algn="ctr">
              <a:buFont typeface="Arial" panose="020B0604020202020204" pitchFamily="34" charset="0"/>
              <a:buChar char="•"/>
            </a:pPr>
            <a:r>
              <a:rPr lang="en-GB" sz="2200" dirty="0" smtClean="0">
                <a:solidFill>
                  <a:srgbClr val="FF0066"/>
                </a:solidFill>
                <a:latin typeface="Comic Sans MS" panose="030F0702030302020204" pitchFamily="66" charset="0"/>
              </a:rPr>
              <a:t>Level 3 Diploma or Degree (</a:t>
            </a:r>
            <a:r>
              <a:rPr lang="en-GB" sz="2200" dirty="0" err="1" smtClean="0">
                <a:solidFill>
                  <a:srgbClr val="FF0066"/>
                </a:solidFill>
                <a:latin typeface="Comic Sans MS" panose="030F0702030302020204" pitchFamily="66" charset="0"/>
              </a:rPr>
              <a:t>FdSc</a:t>
            </a:r>
            <a:r>
              <a:rPr lang="en-GB" sz="2200" dirty="0" smtClean="0">
                <a:solidFill>
                  <a:srgbClr val="FF0066"/>
                </a:solidFill>
                <a:latin typeface="Comic Sans MS" panose="030F0702030302020204" pitchFamily="66" charset="0"/>
              </a:rPr>
              <a:t>) in Veterinary Nursing </a:t>
            </a:r>
            <a:endParaRPr lang="en-GB" sz="2200" dirty="0">
              <a:solidFill>
                <a:srgbClr val="FF0066"/>
              </a:solidFill>
              <a:latin typeface="Comic Sans MS" panose="030F0702030302020204" pitchFamily="66" charset="0"/>
            </a:endParaRPr>
          </a:p>
        </p:txBody>
      </p:sp>
      <p:cxnSp>
        <p:nvCxnSpPr>
          <p:cNvPr id="7" name="Straight Connector 6"/>
          <p:cNvCxnSpPr/>
          <p:nvPr/>
        </p:nvCxnSpPr>
        <p:spPr>
          <a:xfrm>
            <a:off x="933436" y="2420888"/>
            <a:ext cx="3638056" cy="0"/>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7504" y="2644727"/>
            <a:ext cx="4608512" cy="1446550"/>
          </a:xfrm>
          <a:prstGeom prst="rect">
            <a:avLst/>
          </a:prstGeom>
          <a:noFill/>
        </p:spPr>
        <p:txBody>
          <a:bodyPr wrap="square" rtlCol="0">
            <a:spAutoFit/>
          </a:bodyPr>
          <a:lstStyle/>
          <a:p>
            <a:pPr marL="571500" indent="-571500" algn="ctr">
              <a:buFont typeface="Arial" panose="020B0604020202020204" pitchFamily="34" charset="0"/>
              <a:buChar char="•"/>
            </a:pPr>
            <a:r>
              <a:rPr lang="en-GB" sz="2200" dirty="0" smtClean="0">
                <a:solidFill>
                  <a:srgbClr val="FF0066"/>
                </a:solidFill>
                <a:latin typeface="Comic Sans MS" panose="030F0702030302020204" pitchFamily="66" charset="0"/>
              </a:rPr>
              <a:t>5 x GCSEs or equivalent at grade C or above, which must include English </a:t>
            </a:r>
          </a:p>
          <a:p>
            <a:pPr algn="ctr"/>
            <a:endParaRPr lang="en-GB" sz="2200" dirty="0">
              <a:solidFill>
                <a:srgbClr val="FF0066"/>
              </a:solidFill>
              <a:latin typeface="Comic Sans MS" panose="030F0702030302020204" pitchFamily="66" charset="0"/>
            </a:endParaRPr>
          </a:p>
        </p:txBody>
      </p:sp>
      <p:sp>
        <p:nvSpPr>
          <p:cNvPr id="9" name="TextBox 8"/>
          <p:cNvSpPr txBox="1"/>
          <p:nvPr/>
        </p:nvSpPr>
        <p:spPr>
          <a:xfrm>
            <a:off x="0" y="4091277"/>
            <a:ext cx="5152618" cy="1785104"/>
          </a:xfrm>
          <a:prstGeom prst="rect">
            <a:avLst/>
          </a:prstGeom>
          <a:noFill/>
        </p:spPr>
        <p:txBody>
          <a:bodyPr wrap="square" rtlCol="0">
            <a:spAutoFit/>
          </a:bodyPr>
          <a:lstStyle/>
          <a:p>
            <a:pPr marL="571500" indent="-571500" algn="ctr">
              <a:buFont typeface="Arial" panose="020B0604020202020204" pitchFamily="34" charset="0"/>
              <a:buChar char="•"/>
            </a:pPr>
            <a:r>
              <a:rPr lang="en-GB" sz="2200" dirty="0">
                <a:solidFill>
                  <a:srgbClr val="FF0066"/>
                </a:solidFill>
                <a:latin typeface="Comic Sans MS" panose="030F0702030302020204" pitchFamily="66" charset="0"/>
              </a:rPr>
              <a:t>You may find it useful to have some relevant work experience. This could be as a volunteer with a vet, local kennels, animal welfare </a:t>
            </a:r>
            <a:r>
              <a:rPr lang="en-GB" sz="2200" dirty="0" smtClean="0">
                <a:solidFill>
                  <a:srgbClr val="FF0066"/>
                </a:solidFill>
                <a:latin typeface="Comic Sans MS" panose="030F0702030302020204" pitchFamily="66" charset="0"/>
              </a:rPr>
              <a:t>centre </a:t>
            </a:r>
            <a:r>
              <a:rPr lang="en-GB" sz="2200" dirty="0">
                <a:solidFill>
                  <a:srgbClr val="FF0066"/>
                </a:solidFill>
                <a:latin typeface="Comic Sans MS" panose="030F0702030302020204" pitchFamily="66" charset="0"/>
              </a:rPr>
              <a:t>or </a:t>
            </a:r>
            <a:r>
              <a:rPr lang="en-GB" sz="2200" dirty="0" smtClean="0">
                <a:solidFill>
                  <a:srgbClr val="FF0066"/>
                </a:solidFill>
                <a:latin typeface="Comic Sans MS" panose="030F0702030302020204" pitchFamily="66" charset="0"/>
              </a:rPr>
              <a:t>animal charity. </a:t>
            </a:r>
            <a:endParaRPr lang="en-GB" sz="2200" dirty="0">
              <a:solidFill>
                <a:srgbClr val="FF0066"/>
              </a:solidFill>
              <a:latin typeface="Comic Sans MS" panose="030F0702030302020204" pitchFamily="66" charset="0"/>
            </a:endParaRPr>
          </a:p>
        </p:txBody>
      </p:sp>
      <p:cxnSp>
        <p:nvCxnSpPr>
          <p:cNvPr id="11" name="Straight Connector 10"/>
          <p:cNvCxnSpPr/>
          <p:nvPr/>
        </p:nvCxnSpPr>
        <p:spPr>
          <a:xfrm>
            <a:off x="933436" y="3933056"/>
            <a:ext cx="3638056" cy="0"/>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4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248438"/>
            <a:ext cx="2409402" cy="452416"/>
          </a:xfrm>
        </p:spPr>
        <p:txBody>
          <a:bodyPr>
            <a:noAutofit/>
          </a:bodyPr>
          <a:lstStyle/>
          <a:p>
            <a:r>
              <a:rPr lang="en-GB" sz="3600" b="0" dirty="0" smtClean="0">
                <a:latin typeface="Comic Sans MS" panose="030F0702030302020204" pitchFamily="66" charset="0"/>
              </a:rPr>
              <a:t>Activity</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sp>
        <p:nvSpPr>
          <p:cNvPr id="9" name="TextBox 8"/>
          <p:cNvSpPr txBox="1"/>
          <p:nvPr/>
        </p:nvSpPr>
        <p:spPr>
          <a:xfrm>
            <a:off x="107504" y="692696"/>
            <a:ext cx="9145016" cy="4820690"/>
          </a:xfrm>
          <a:prstGeom prst="rect">
            <a:avLst/>
          </a:prstGeom>
          <a:noFill/>
        </p:spPr>
        <p:txBody>
          <a:bodyPr wrap="square" lIns="80147" tIns="40074" rIns="80147" bIns="40074" rtlCol="0">
            <a:spAutoFit/>
          </a:bodyPr>
          <a:lstStyle/>
          <a:p>
            <a:pPr>
              <a:buClr>
                <a:srgbClr val="008988"/>
              </a:buClr>
            </a:pPr>
            <a:r>
              <a:rPr lang="en-GB" sz="2800" dirty="0" smtClean="0">
                <a:solidFill>
                  <a:srgbClr val="E92D82"/>
                </a:solidFill>
                <a:latin typeface="Comic Sans MS" panose="030F0702030302020204" pitchFamily="66" charset="0"/>
              </a:rPr>
              <a:t>You will be given a job to discuss within your groups. </a:t>
            </a:r>
          </a:p>
          <a:p>
            <a:pPr>
              <a:buClr>
                <a:srgbClr val="008988"/>
              </a:buClr>
            </a:pPr>
            <a:endParaRPr lang="en-GB" sz="2800" dirty="0">
              <a:solidFill>
                <a:srgbClr val="008988"/>
              </a:solidFill>
              <a:latin typeface="Comic Sans MS" panose="030F0702030302020204" pitchFamily="66" charset="0"/>
            </a:endParaRPr>
          </a:p>
          <a:p>
            <a:pPr>
              <a:buClr>
                <a:srgbClr val="008988"/>
              </a:buClr>
            </a:pPr>
            <a:r>
              <a:rPr lang="en-GB" sz="2800" dirty="0" smtClean="0">
                <a:solidFill>
                  <a:srgbClr val="008988"/>
                </a:solidFill>
                <a:latin typeface="Comic Sans MS" panose="030F0702030302020204" pitchFamily="66" charset="0"/>
              </a:rPr>
              <a:t>Your task is to:</a:t>
            </a:r>
          </a:p>
          <a:p>
            <a:pPr>
              <a:buClr>
                <a:srgbClr val="008988"/>
              </a:buClr>
            </a:pPr>
            <a:endParaRPr lang="en-GB" sz="2800" dirty="0">
              <a:solidFill>
                <a:srgbClr val="008988"/>
              </a:solidFill>
              <a:latin typeface="Comic Sans MS" panose="030F0702030302020204" pitchFamily="66" charset="0"/>
            </a:endParaRPr>
          </a:p>
          <a:p>
            <a:pPr marL="457200" indent="-457200">
              <a:buClr>
                <a:srgbClr val="008988"/>
              </a:buClr>
              <a:buFontTx/>
              <a:buChar char="-"/>
            </a:pPr>
            <a:r>
              <a:rPr lang="en-GB" sz="2800" dirty="0" smtClean="0">
                <a:solidFill>
                  <a:srgbClr val="008988"/>
                </a:solidFill>
                <a:latin typeface="Comic Sans MS" panose="030F0702030302020204" pitchFamily="66" charset="0"/>
              </a:rPr>
              <a:t>Write a job description for the role.</a:t>
            </a:r>
          </a:p>
          <a:p>
            <a:pPr>
              <a:buClr>
                <a:srgbClr val="008988"/>
              </a:buClr>
            </a:pPr>
            <a:endParaRPr lang="en-GB" sz="2800" dirty="0" smtClean="0">
              <a:solidFill>
                <a:srgbClr val="008988"/>
              </a:solidFill>
              <a:latin typeface="Comic Sans MS" panose="030F0702030302020204" pitchFamily="66" charset="0"/>
            </a:endParaRPr>
          </a:p>
          <a:p>
            <a:pPr marL="457200" indent="-457200">
              <a:buClr>
                <a:srgbClr val="008988"/>
              </a:buClr>
              <a:buFontTx/>
              <a:buChar char="-"/>
            </a:pPr>
            <a:r>
              <a:rPr lang="en-GB" sz="2800" dirty="0" smtClean="0">
                <a:solidFill>
                  <a:srgbClr val="008988"/>
                </a:solidFill>
                <a:latin typeface="Comic Sans MS" panose="030F0702030302020204" pitchFamily="66" charset="0"/>
              </a:rPr>
              <a:t>Write down what qualifications you think you need to apply for this role.</a:t>
            </a:r>
          </a:p>
          <a:p>
            <a:pPr>
              <a:buClr>
                <a:srgbClr val="008988"/>
              </a:buClr>
            </a:pPr>
            <a:endParaRPr lang="en-GB" sz="2800" dirty="0" smtClean="0">
              <a:solidFill>
                <a:srgbClr val="008988"/>
              </a:solidFill>
              <a:latin typeface="Comic Sans MS" panose="030F0702030302020204" pitchFamily="66" charset="0"/>
            </a:endParaRPr>
          </a:p>
          <a:p>
            <a:pPr marL="457200" indent="-457200">
              <a:buClr>
                <a:srgbClr val="008988"/>
              </a:buClr>
              <a:buFontTx/>
              <a:buChar char="-"/>
            </a:pPr>
            <a:r>
              <a:rPr lang="en-GB" sz="2800" dirty="0" smtClean="0">
                <a:solidFill>
                  <a:srgbClr val="008988"/>
                </a:solidFill>
                <a:latin typeface="Comic Sans MS" panose="030F0702030302020204" pitchFamily="66" charset="0"/>
              </a:rPr>
              <a:t>Write down what qualities you think you’d need to possess in order to complete this role. </a:t>
            </a:r>
          </a:p>
        </p:txBody>
      </p:sp>
    </p:spTree>
    <p:extLst>
      <p:ext uri="{BB962C8B-B14F-4D97-AF65-F5344CB8AC3E}">
        <p14:creationId xmlns:p14="http://schemas.microsoft.com/office/powerpoint/2010/main" val="170768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560" y="6248438"/>
            <a:ext cx="6081810" cy="452416"/>
          </a:xfrm>
        </p:spPr>
        <p:txBody>
          <a:bodyPr>
            <a:noAutofit/>
          </a:bodyPr>
          <a:lstStyle/>
          <a:p>
            <a:r>
              <a:rPr lang="en-GB" sz="3600" b="0" dirty="0" smtClean="0">
                <a:latin typeface="Comic Sans MS" panose="030F0702030302020204" pitchFamily="66" charset="0"/>
              </a:rPr>
              <a:t>Animal Care Assistant</a:t>
            </a:r>
            <a:endParaRPr lang="en-GB" sz="36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6137" t="12129" r="20933" b="6360"/>
          <a:stretch/>
        </p:blipFill>
        <p:spPr>
          <a:xfrm>
            <a:off x="1619672" y="404664"/>
            <a:ext cx="6029806" cy="5400600"/>
          </a:xfrm>
          <a:prstGeom prst="rect">
            <a:avLst/>
          </a:prstGeom>
        </p:spPr>
      </p:pic>
    </p:spTree>
    <p:extLst>
      <p:ext uri="{BB962C8B-B14F-4D97-AF65-F5344CB8AC3E}">
        <p14:creationId xmlns:p14="http://schemas.microsoft.com/office/powerpoint/2010/main" val="1566729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6235758"/>
            <a:ext cx="6107550" cy="452416"/>
          </a:xfrm>
        </p:spPr>
        <p:txBody>
          <a:bodyPr>
            <a:noAutofit/>
          </a:bodyPr>
          <a:lstStyle/>
          <a:p>
            <a:r>
              <a:rPr lang="en-GB" sz="3200" b="0" dirty="0" smtClean="0">
                <a:latin typeface="Comic Sans MS" panose="030F0702030302020204" pitchFamily="66" charset="0"/>
              </a:rPr>
              <a:t>Canine Rehabilitation Therapist</a:t>
            </a:r>
            <a:endParaRPr lang="en-GB" sz="3200" b="0" dirty="0">
              <a:latin typeface="Comic Sans MS" panose="030F0702030302020204" pitchFamily="66"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64484" y="6065932"/>
            <a:ext cx="1734627" cy="792068"/>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13913"/>
            <a:ext cx="7781800" cy="5436188"/>
          </a:xfrm>
          <a:prstGeom prst="rect">
            <a:avLst/>
          </a:prstGeom>
        </p:spPr>
      </p:pic>
    </p:spTree>
    <p:extLst>
      <p:ext uri="{BB962C8B-B14F-4D97-AF65-F5344CB8AC3E}">
        <p14:creationId xmlns:p14="http://schemas.microsoft.com/office/powerpoint/2010/main" val="1018476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6770</TotalTime>
  <Words>2599</Words>
  <Application>Microsoft Office PowerPoint</Application>
  <PresentationFormat>On-screen Show (4:3)</PresentationFormat>
  <Paragraphs>236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PowerPoint Presentation</vt:lpstr>
      <vt:lpstr>The UK’s leading vet charity …</vt:lpstr>
      <vt:lpstr>Vet</vt:lpstr>
      <vt:lpstr>PowerPoint Presentation</vt:lpstr>
      <vt:lpstr>Vet Nurse</vt:lpstr>
      <vt:lpstr>PowerPoint Presentation</vt:lpstr>
      <vt:lpstr>Activity</vt:lpstr>
      <vt:lpstr>Animal Care Assistant</vt:lpstr>
      <vt:lpstr>Canine Rehabilitation Therapist</vt:lpstr>
      <vt:lpstr>Dog Agility Trainer</vt:lpstr>
      <vt:lpstr>Military Dog Handler</vt:lpstr>
      <vt:lpstr>Marine Biologist</vt:lpstr>
      <vt:lpstr>Zoo Keeper</vt:lpstr>
      <vt:lpstr>Mounted Police</vt:lpstr>
      <vt:lpstr>Groomer</vt:lpstr>
      <vt:lpstr>Dairy Farmer</vt:lpstr>
      <vt:lpstr>Medical Researcher</vt:lpstr>
      <vt:lpstr>Police Dog Handler</vt:lpstr>
      <vt:lpstr>Guide Dog Trainer</vt:lpstr>
      <vt:lpstr>Search and Rescue</vt:lpstr>
      <vt:lpstr>PowerPoint Presentation</vt:lpstr>
      <vt:lpstr>Activity</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Baggott_A</dc:creator>
  <cp:lastModifiedBy>Anna Baggott</cp:lastModifiedBy>
  <cp:revision>333</cp:revision>
  <cp:lastPrinted>2017-03-23T10:04:34Z</cp:lastPrinted>
  <dcterms:created xsi:type="dcterms:W3CDTF">2016-02-03T15:07:55Z</dcterms:created>
  <dcterms:modified xsi:type="dcterms:W3CDTF">2019-02-13T15:48:50Z</dcterms:modified>
  <cp:contentStatus/>
</cp:coreProperties>
</file>