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80" r:id="rId5"/>
    <p:sldId id="295" r:id="rId6"/>
    <p:sldId id="296" r:id="rId7"/>
    <p:sldId id="297" r:id="rId8"/>
    <p:sldId id="298" r:id="rId9"/>
    <p:sldId id="299" r:id="rId10"/>
    <p:sldId id="315" r:id="rId11"/>
    <p:sldId id="301" r:id="rId12"/>
    <p:sldId id="302" r:id="rId13"/>
    <p:sldId id="303" r:id="rId14"/>
    <p:sldId id="313" r:id="rId15"/>
    <p:sldId id="314" r:id="rId16"/>
    <p:sldId id="293" r:id="rId17"/>
    <p:sldId id="304" r:id="rId18"/>
    <p:sldId id="294" r:id="rId19"/>
    <p:sldId id="305" r:id="rId20"/>
    <p:sldId id="306" r:id="rId21"/>
    <p:sldId id="307" r:id="rId22"/>
    <p:sldId id="308" r:id="rId23"/>
    <p:sldId id="309" r:id="rId24"/>
  </p:sldIdLst>
  <p:sldSz cx="10693400" cy="7562850"/>
  <p:notesSz cx="10693400" cy="756285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88"/>
    <a:srgbClr val="C8337E"/>
    <a:srgbClr val="009A97"/>
    <a:srgbClr val="6B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7" autoAdjust="0"/>
    <p:restoredTop sz="70494" autoAdjust="0"/>
  </p:normalViewPr>
  <p:slideViewPr>
    <p:cSldViewPr>
      <p:cViewPr varScale="1">
        <p:scale>
          <a:sx n="76" d="100"/>
          <a:sy n="76" d="100"/>
        </p:scale>
        <p:origin x="2337" y="45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68ED7B93-89BE-46EB-93C0-E869E2B9B594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2CF8F773-EE7B-415C-9670-94845D9FC28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</a:pP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Rhannwch: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Cyflwynwch y sesiwn a PDSA.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Dywedwch wrth y plant fod PDSA yn trin anifeiliaid anwes sâl a rhai sydd wedi'u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hanafu sy’n eiddo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bobl mewn angen...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Esboniwch fod PDSA yn fath arbennig o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filfeddygfa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oherwydd ei bod yn elusen. Trafodwch beth yw elusen ac esboniwch fod PDSA yn gofalu am anifeiliaid anwes pan na all perchnogion fforddio triniaeth filfeddygol.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 b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</a:t>
            </a: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Ydyn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nhw'n meddwl ei bod hi'n bwysig helpu anifeiliaid sâl a rhai sydd wedi'u hanafu i wella?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Beth fyddai'n digwydd i'r holl anifeiliaid anwes sâl a'r rhai sydd wedi'u hanafu mae PDSA yn eu trin os nad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oedden nhw’n bodoli?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 b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Rhannwch: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Dywedwch wrthyn nhw eich bod chi'n mynd i ddysgu am yr hyn sydd ei angen ar anifeiliaid anwes i fod yn iach ac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hapus ac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rai o'r anifeiliaid anwes mae PDSA wedi'u helpu yn eu Hysbytai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Anifeiliaid Anwes hefyd.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ogystal â thrin anifeiliaid sâl ac addysgu pobl yn Llundain, roedd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am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i'r gwasanaeth fod ar gael ledled y DU. Cyn hir, cafodd y syniad o 'fferyllfeydd symudol', carafanau a dynnwyd gan geffylau a oedd yn teithio o gwmpas y wlad. Roedd hyn yn golygu y gallai PDSA helpu llawer mwy o anifeiliaid a helpu llawer mwy o bobl i ddysgu am sut i ofalu am eu hanifeiliaid yn iawn.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0E7BF3-8581-4AED-9571-0CB67654D02F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6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Nid Maria oedd yr unig un fu'n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helpu yn ystod y rhyfel chwaith. Hoffem gyflwyno rhai a enillodd fedalau am eu harwriaeth a'u dewrder yn ystod y cyfnod hwn.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Cafodd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 ei ganfod fel anifail crwydr yn dilyn cyrch bomio trwm yn Llundain ym 1940.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Dechreuodd weithio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 ci achub answyddogol, gan gael ei ddefnyddio i ddod o hyd i bobl wedi'u hanafu a oedd wedi'u dal o dan adeiladau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 ef oedd ci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chwilio ac achub cyntaf y gwasanaeth.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 chafodd Rip unrhyw hyfforddiant ar gyfer gwaith chwilio ac achub, ond daeth yn reddfol iddo. Mewn cyfnod o ddeuddeg mis rhwng 1940 a 1941, daeth o hyd i dros gant o bobl a oedd wedi'u dal o dan adeiladau yn dilyn y cyrchoedd bomio yn Llundain.</a:t>
            </a:r>
            <a:r>
              <a:rPr lang="cy-GB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lwyddiant oedd yn rhannol gyfrifol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gymell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 awdurdodau i hyfforddi cŵn chwilio ac achub tua diwedd yr Ail Ryfel Byd.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Rhoddwyd Medal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PDSA i Rip i goffáu ei waith yn y cyfnod anodd hwn.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34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cy-GB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ci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ystod y rhyfel, gweithiodd cŵn wedi'u hyfforddi'n arbennig ar ddyletswyddau patrolio a gwarchod ac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 gyrchoedd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chwilio ac achub.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oedd anifail anwes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teulu un o weithwyr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PDSA,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oedd yn arwain un o’r criwiau achub anifeiliaid yn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Llundain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ystod yr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 Ryfel Byd. Un noson ym 1940, helpodd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gloddio drwy'r rwbel, a dod o hyd i gath wedi'i chladdu oddi tano. Yn ystod ei gyrfa, achubodd 63 o anifeiliaid rhag cael eu claddu'n fyw, er nad oedd hi erioed wedi cael ei hyfforddi i wneud hyn.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Dyfarnwyd Medal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PDSA iddi ym 1945.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57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PDSA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yma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heddiw ac mae newydd ddathlu ei phen-blwydd yn 100 oed, ond mae llawer wedi newid.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Rhannwch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manylion ar y sleid a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Dywedwch wrth y plant fod PDSA yn trin anifeiliaid anwes sâl a rhai sydd wedi'u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hanafu sy’n eiddo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bobl mewn angen.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iddyn nhw a ydyn nhw'n meddwl ei bod hi'n bwysig helpu anifeiliaid sâl a rhai sydd wedi'u hanafu i wella.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iddyn nhw beth fyddai'n digwydd i'r holl anifeiliaid anwes sâl a'r rhai sydd wedi'u hanafu mae PDSA yn eu trin os nad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oedden nhw’n bodoli.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A93C-652C-41A1-B038-E478FEC9B3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14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gan PDSA wasanaeth symudol. Roedd cerbydau PetWise on Tour yn teithio ledled y DU yn cynnig gwiriadau iechyd am ddim i gŵn a rhoi cyngor i berchnogion ar sut i gadw eu hanifeiliaid yn iach ac yn hapus. Ond mae'r cerbydau wedi newid llawer!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1E0BF2-9ECF-4461-BDF1-159B4DEB5B02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14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44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Waeth pa flwyddyn yw hi, mae angen i'n hanifeiliaid anwes fod yn hapus ac yn iach.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angen yr un pum peth ar bob anifail anwes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waeth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ydyn nhw'n fawr neu'n fach, i'w cadw'n iach ac yn hapus: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 cywir o gartref diogel a chynnes gyda llawer o 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 cywir o fwyd a gallu cael gafael ar ddŵr ffres 24 awr y dydd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Ymarfer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corff a hwyl (y cyfle i ddangos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ymddygiad naturiol)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Ffrindiau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(Gall hyn fod yn anifeiliaid eraill, pobl neu'r ddau)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Iechyd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(Mae angen i ni i gyd sicrhau bod ein hanifeiliaid anwes yn cael eu cadw'n iach a mynd â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nhw at y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milfeddyg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 maen nhw’n sâl)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pwy sy'n gyfrifol am gadw anifeiliaid anwes yn iach ac yn hapus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chadarnhewch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 perchnogion sy'n gyfrifol am ofalu am eu hanifail anwes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briodol.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618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Maria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yn awyddus i ledaenu'r gair am ofal anifeiliaid anwes cyfrifol, felly lansiodd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Busy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Bees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sef clwb arbennig i blant. Daeth yr awdur plant, Enid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Blyton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yn '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Queen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y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Busy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Bees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ym 1952. Heddiw, mae gennym glwb plant o'r enw Pet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Protectors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 gyfer plant sy'n caru anifeiliaid anwes neu sydd eisiau bod yn filfeddygon. Mae aelodau'r clwb yn cael cylchgrawn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clwb chwe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gwaith y flwyddyn a llwythi o bethau gwych.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Maen nhw’n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cael y cyfle i weld 'y tu ôl i'r llenni' yn Ysbytai Anifeiliaid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Anwes PDSA hyd yn oed!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Heddiw, mae gan PDSA dîm o nyrsys milfeddygol sy'n gweithio mewn ysgolion, gan addysgu plant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amrywiaeth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bynciau sy'n gysylltiedig ag anifeiliaid, ac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maen nhw’n darparu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adnoddau fel y gall ysgolion gwblhau gwobr arbennig a dod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'PetWise’ hefyd.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B1AAEC-1C12-4B27-AFC4-7C30A6FCBA82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16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8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 1960, agorodd PDSA ei ysbyty pwrpasol cyntaf yn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Nottingham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Heddiw, mae gan PDSA 48 o Ysbytai Anifeiliaid Anwes ledled y DU ac mae'n parhau i weithio tuag at freuddwyd Maria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fywyd iach a hapus i bob anifail anwes. Ydych chi'n gwybod ble mae eich Ysbyty PDSA agosaf? Ewch i pdsa.org.uk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CB9F67-8C0F-44D1-89EC-84F55C15BC30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17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106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CB9F67-8C0F-44D1-89EC-84F55C15BC30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18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9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Ysgrifennwch stori am Maria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anifeiliaid anwes yn y rhyfel.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 plant iau/gallu isel dynnu llun yn lle hynny.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CB9F67-8C0F-44D1-89EC-84F55C15BC30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19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2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2017, y tegan mwyaf poblogaidd oedd y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Hatchimal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disgyblion beth maen nhw'n meddwl oedd y tegan mwyaf poblogaidd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 1917.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 1917, y tegan plant mwyaf poblogaidd oedd yr hen dedi ffyddlon.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6BD27-BFD5-4073-A86A-AD9D75D9B897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510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mai dim ond 3 o bob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 o bobl yn y DU sydd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 deledu yn eu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cartref heddiw.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disgyblion beth maen nhw'n meddwl roedd pobl yn ei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wneud o ran adloniant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 1917.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Doedd y teledu ddim hyd yn oed wedi'i ddyfeisio 100 mlynedd yn ôl, felly roedd rhaid i bobl wylio ffilmiau yn y sinema neu wrando ar y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 i gael adloniant.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6BD27-BFD5-4073-A86A-AD9D75D9B897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254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fod gan 4 o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 pump o bobl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ffôn heddiw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ond nid yn unig hynny,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ffôn symudol y gallan nhw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gludo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gyda nhw i bobman maen nhw'n mynd.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disgyblion beth maen nhw'n meddwl roedd pobl yn ei wneud i gyfathrebu ym 1917.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 ond 2 o bob 100 o bobl oedd â ffôn a dim ond llinell dir y gallech chi ei chael!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Mae'r ddelwedd ar y sleid yn dangos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Winkie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colomen gario a achubodd fywydau criw awyren pan oedden nhw wedi cwympo i'r môr. Hedfanodd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Winkie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dros 200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milltir gyda neges er mwyn anfon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tîm achub.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6BD27-BFD5-4073-A86A-AD9D75D9B897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766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fod gennym ni un car ar gyfer pob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 o bobl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y DU heddiw!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disgyblion sut maen nhw'n meddwl roedd pobl yn teithio ym 1917.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y gallai pobl brynu ceir ym 1917, doedd y rhan fwyaf o bobl ddim yn gallu fforddio un. Roedd pobl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teithio o le i le naill ai mewn cert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cheffyl, ar feic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 drwy gerdded.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6BD27-BFD5-4073-A86A-AD9D75D9B897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888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5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Parodd y Rhyfel Byd Cyntaf o 1914-1918.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disgyblion beth maen nhw'n meddwl ddigwyddodd i anifeiliaid anwes pobl yn ystod y cyfnod hwn.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CB9F67-8C0F-44D1-89EC-84F55C15BC30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3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Sefydlwyd PDSA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 fenyw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ysbrydoledig, Maria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Dickin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ym 1917. Pan oedd ei chi hi'n sâl, roedd poen ei chi yn peri gofid iddi, ond roedd hi'n teimlo'n lwcus y gallai fynd ag ef at y milfeddyg i gael ei drin pan na allai eraill fforddio gwneud hynny.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Maria’n gwneud gwaith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cymdeithasol yn yr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yn Llundain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roedd y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tlodi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welodd yn ei dychryn,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 gweld anifeiliaid yn dioddef mewn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distawrwydd oedd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annioddefol iddi. Oherwydd yr hyn a welodd, agorodd glinig yn Llundain ar 17 Tachwedd 1917 lle gallai pobl ddod â'u hanifeiliaid sâl i gael triniaeth filfeddygol am ddim.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Profodd y clinig mor boblogaidd fel bod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angen heddlu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reoli'r torfeydd o bobl oedd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mynd yno i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gael triniaeth am ddim!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EDCCE6-E78A-4688-828B-75754A67C9BC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8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1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angen mawr am y clinig ac roedd yn llwyddiant ar unwaith ac, o fewn pedair blynedd, roedd gan PDSA 7 clinig ar draws Llundain, gan weld dros 40,000 o anifeiliaid y flwyddyn. Ar adeg pan nad oedd menywod yn cael bod yn filfeddygon na dod yn aelodau o Goleg Brenhinol y Milfeddygon, wynebodd Maria lawer o wrthwynebiad i'w gwaith. Ni allai pobl gredu y gallai menyw fynd ati ei hun i agor clinig milfeddygol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Daliodd Maria ati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 bynnag, yn wyneb llawer o feirniadaeth.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450F93-46E0-4A32-933A-C53CFAAD3817}" type="slidenum">
              <a:rPr lang="en-GB" altLang="en-US">
                <a:latin typeface="Arial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8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image" Target="../media/image2.png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.png"/><Relationship Id="rId5" Type="http://schemas.openxmlformats.org/officeDocument/2006/relationships/tags" Target="../tags/tag46.xml"/><Relationship Id="rId10" Type="http://schemas.openxmlformats.org/officeDocument/2006/relationships/image" Target="../media/image3.png"/><Relationship Id="rId4" Type="http://schemas.openxmlformats.org/officeDocument/2006/relationships/tags" Target="../tags/tag45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st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346713" y="1014062"/>
            <a:ext cx="6093460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856816" y="2432904"/>
            <a:ext cx="5212586" cy="34163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1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012995" y="6657788"/>
            <a:ext cx="4067506" cy="703767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0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252006" y="6642004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74700" y="5849417"/>
            <a:ext cx="365760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2700" algn="l" defTabSz="914400" rtl="0" eaLnBrk="1" latinLnBrk="0" hangingPunct="1">
              <a:lnSpc>
                <a:spcPts val="1655"/>
              </a:lnSpc>
              <a:defRPr lang="en-GB" sz="1400" b="1" kern="1200" spc="-15" baseline="0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400" b="1" spc="-15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40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12" name="Title 23"/>
          <p:cNvSpPr>
            <a:spLocks noGrp="1"/>
          </p:cNvSpPr>
          <p:nvPr>
            <p:ph type="title" hasCustomPrompt="1"/>
          </p:nvPr>
        </p:nvSpPr>
        <p:spPr>
          <a:xfrm>
            <a:off x="774700" y="4314825"/>
            <a:ext cx="3657600" cy="152400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346713" y="1014062"/>
            <a:ext cx="6093460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856816" y="2432904"/>
            <a:ext cx="5212586" cy="34163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6" name="Title 23"/>
          <p:cNvSpPr>
            <a:spLocks noGrp="1"/>
          </p:cNvSpPr>
          <p:nvPr>
            <p:ph type="title" hasCustomPrompt="1"/>
          </p:nvPr>
        </p:nvSpPr>
        <p:spPr>
          <a:xfrm>
            <a:off x="774700" y="4314825"/>
            <a:ext cx="3312000" cy="1368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12700" marR="5080" indent="-12700">
              <a:lnSpc>
                <a:spcPts val="3200"/>
              </a:lnSpc>
              <a:defRPr lang="en-GB" sz="2800" b="1" spc="-30" baseline="0">
                <a:solidFill>
                  <a:srgbClr val="00898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/>
              <a:t>Section divider,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74699" y="5686425"/>
            <a:ext cx="3311525" cy="762000"/>
          </a:xfrm>
        </p:spPr>
        <p:txBody>
          <a:bodyPr>
            <a:noAutofit/>
          </a:bodyPr>
          <a:lstStyle>
            <a:lvl1pPr>
              <a:defRPr sz="1400" baseline="0">
                <a:solidFill>
                  <a:srgbClr val="6BB4B5"/>
                </a:solidFill>
              </a:defRPr>
            </a:lvl1pPr>
          </a:lstStyle>
          <a:p>
            <a:pPr lvl="0"/>
            <a:r>
              <a:rPr lang="en-US"/>
              <a:t>Date or name etc here</a:t>
            </a:r>
            <a:endParaRPr lang="en-GB"/>
          </a:p>
        </p:txBody>
      </p:sp>
      <p:sp>
        <p:nvSpPr>
          <p:cNvPr id="7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5012995" y="6666614"/>
            <a:ext cx="4067506" cy="696211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243840" y="-257175"/>
            <a:ext cx="6093460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4" name="object 3"/>
          <p:cNvSpPr/>
          <p:nvPr userDrawn="1"/>
        </p:nvSpPr>
        <p:spPr>
          <a:xfrm>
            <a:off x="1212126" y="0"/>
            <a:ext cx="5658574" cy="276226"/>
          </a:xfrm>
          <a:custGeom>
            <a:avLst/>
            <a:gdLst/>
            <a:ahLst/>
            <a:cxnLst/>
            <a:rect l="l" t="t" r="r" b="b"/>
            <a:pathLst>
              <a:path w="4559935" h="288290">
                <a:moveTo>
                  <a:pt x="0" y="287997"/>
                </a:moveTo>
                <a:lnTo>
                  <a:pt x="4559731" y="287997"/>
                </a:lnTo>
                <a:lnTo>
                  <a:pt x="4559731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5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774700" y="1190625"/>
            <a:ext cx="5212586" cy="34163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6760209"/>
            <a:ext cx="1947477" cy="602616"/>
          </a:xfrm>
          <a:prstGeom prst="rect">
            <a:avLst/>
          </a:prstGeom>
        </p:spPr>
      </p:pic>
      <p:sp>
        <p:nvSpPr>
          <p:cNvPr id="7" name="object 7"/>
          <p:cNvSpPr txBox="1"/>
          <p:nvPr userDrawn="1"/>
        </p:nvSpPr>
        <p:spPr>
          <a:xfrm>
            <a:off x="7367300" y="3904083"/>
            <a:ext cx="2399000" cy="1617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44475">
              <a:lnSpc>
                <a:spcPct val="107200"/>
              </a:lnSpc>
            </a:pPr>
            <a:r>
              <a:rPr sz="1400" b="1" spc="-30">
                <a:solidFill>
                  <a:srgbClr val="008988"/>
                </a:solidFill>
                <a:latin typeface="Arial"/>
                <a:cs typeface="Arial"/>
              </a:rPr>
              <a:t>Hea</a:t>
            </a:r>
            <a:r>
              <a:rPr sz="1400" b="1">
                <a:solidFill>
                  <a:srgbClr val="008988"/>
                </a:solidFill>
                <a:latin typeface="Arial"/>
                <a:cs typeface="Arial"/>
              </a:rPr>
              <a:t>d</a:t>
            </a:r>
            <a:r>
              <a:rPr sz="1400" b="1" spc="-60">
                <a:solidFill>
                  <a:srgbClr val="008988"/>
                </a:solidFill>
                <a:latin typeface="Arial"/>
                <a:cs typeface="Arial"/>
              </a:rPr>
              <a:t> </a:t>
            </a:r>
            <a:r>
              <a:rPr sz="1400" b="1" spc="-30">
                <a:solidFill>
                  <a:srgbClr val="008988"/>
                </a:solidFill>
                <a:latin typeface="Arial"/>
                <a:cs typeface="Arial"/>
              </a:rPr>
              <a:t>Office: </a:t>
            </a:r>
            <a:r>
              <a:rPr lang="en-GB" sz="1400" b="1" spc="-30">
                <a:solidFill>
                  <a:srgbClr val="009A97"/>
                </a:solidFill>
                <a:latin typeface="Arial"/>
                <a:cs typeface="Arial"/>
              </a:rPr>
              <a:t/>
            </a:r>
            <a:br>
              <a:rPr lang="en-GB" sz="1400" b="1" spc="-30">
                <a:solidFill>
                  <a:srgbClr val="009A97"/>
                </a:solidFill>
                <a:latin typeface="Arial"/>
                <a:cs typeface="Arial"/>
              </a:rPr>
            </a:br>
            <a:r>
              <a:rPr sz="1400" spc="-30" err="1">
                <a:solidFill>
                  <a:srgbClr val="6BB4B5"/>
                </a:solidFill>
                <a:latin typeface="Arial"/>
                <a:cs typeface="Arial"/>
              </a:rPr>
              <a:t>Whitechape</a:t>
            </a:r>
            <a:r>
              <a:rPr sz="1400" err="1">
                <a:solidFill>
                  <a:srgbClr val="6BB4B5"/>
                </a:solidFill>
                <a:latin typeface="Arial"/>
                <a:cs typeface="Arial"/>
              </a:rPr>
              <a:t>l</a:t>
            </a:r>
            <a:r>
              <a:rPr sz="1400" spc="-60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400" spc="-80">
                <a:solidFill>
                  <a:srgbClr val="6BB4B5"/>
                </a:solidFill>
                <a:latin typeface="Arial"/>
                <a:cs typeface="Arial"/>
              </a:rPr>
              <a:t>W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ay </a:t>
            </a:r>
            <a:r>
              <a:rPr lang="en-GB" sz="1400" spc="-30">
                <a:solidFill>
                  <a:srgbClr val="6BB4B5"/>
                </a:solidFill>
                <a:latin typeface="Arial"/>
                <a:cs typeface="Arial"/>
              </a:rPr>
              <a:t/>
            </a:r>
            <a:br>
              <a:rPr lang="en-GB" sz="1400" spc="-30">
                <a:solidFill>
                  <a:srgbClr val="6BB4B5"/>
                </a:solidFill>
                <a:latin typeface="Arial"/>
                <a:cs typeface="Arial"/>
              </a:rPr>
            </a:br>
            <a:r>
              <a:rPr sz="1400" spc="-30" err="1">
                <a:solidFill>
                  <a:srgbClr val="6BB4B5"/>
                </a:solidFill>
                <a:latin typeface="Arial"/>
                <a:cs typeface="Arial"/>
              </a:rPr>
              <a:t>Priorslee</a:t>
            </a:r>
            <a:endParaRPr sz="1400">
              <a:solidFill>
                <a:srgbClr val="6BB4B5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spc="-185">
                <a:solidFill>
                  <a:srgbClr val="6BB4B5"/>
                </a:solidFill>
                <a:latin typeface="Arial"/>
                <a:cs typeface="Arial"/>
              </a:rPr>
              <a:t>T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elford</a:t>
            </a:r>
            <a:endParaRPr sz="1400">
              <a:solidFill>
                <a:srgbClr val="6BB4B5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Shropshir</a:t>
            </a:r>
            <a:r>
              <a:rPr sz="1400">
                <a:solidFill>
                  <a:srgbClr val="6BB4B5"/>
                </a:solidFill>
                <a:latin typeface="Arial"/>
                <a:cs typeface="Arial"/>
              </a:rPr>
              <a:t>e</a:t>
            </a:r>
            <a:r>
              <a:rPr sz="1400" spc="-85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TF</a:t>
            </a:r>
            <a:r>
              <a:rPr sz="1400">
                <a:solidFill>
                  <a:srgbClr val="6BB4B5"/>
                </a:solidFill>
                <a:latin typeface="Arial"/>
                <a:cs typeface="Arial"/>
              </a:rPr>
              <a:t>2</a:t>
            </a:r>
            <a:r>
              <a:rPr sz="1400" spc="-60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9PQ</a:t>
            </a:r>
            <a:endParaRPr sz="1400">
              <a:solidFill>
                <a:srgbClr val="6BB4B5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solidFill>
                <a:srgbClr val="6BB4B5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tabLst>
                <a:tab pos="361950" algn="l"/>
              </a:tabLst>
            </a:pPr>
            <a:r>
              <a:rPr sz="1400" spc="-185">
                <a:solidFill>
                  <a:srgbClr val="6BB4B5"/>
                </a:solidFill>
                <a:latin typeface="Arial"/>
                <a:cs typeface="Arial"/>
              </a:rPr>
              <a:t>T</a:t>
            </a:r>
            <a:r>
              <a:rPr sz="1400">
                <a:solidFill>
                  <a:srgbClr val="6BB4B5"/>
                </a:solidFill>
                <a:latin typeface="Arial"/>
                <a:cs typeface="Arial"/>
              </a:rPr>
              <a:t>:</a:t>
            </a:r>
            <a:r>
              <a:rPr sz="1400" spc="-60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lang="en-GB" sz="1400" spc="-60">
                <a:solidFill>
                  <a:srgbClr val="6BB4B5"/>
                </a:solidFill>
                <a:latin typeface="Arial"/>
                <a:cs typeface="Arial"/>
              </a:rPr>
              <a:t>	0</a:t>
            </a:r>
            <a:r>
              <a:rPr sz="1400" spc="-130">
                <a:solidFill>
                  <a:srgbClr val="6BB4B5"/>
                </a:solidFill>
                <a:latin typeface="Arial"/>
                <a:cs typeface="Arial"/>
              </a:rPr>
              <a:t>1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95</a:t>
            </a:r>
            <a:r>
              <a:rPr sz="1400">
                <a:solidFill>
                  <a:srgbClr val="6BB4B5"/>
                </a:solidFill>
                <a:latin typeface="Arial"/>
                <a:cs typeface="Arial"/>
              </a:rPr>
              <a:t>2 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290</a:t>
            </a:r>
            <a:r>
              <a:rPr lang="en-GB" sz="1400" spc="-30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400" spc="-30">
                <a:solidFill>
                  <a:srgbClr val="6BB4B5"/>
                </a:solidFill>
                <a:latin typeface="Arial"/>
                <a:cs typeface="Arial"/>
              </a:rPr>
              <a:t>999</a:t>
            </a:r>
            <a:endParaRPr sz="1400">
              <a:solidFill>
                <a:srgbClr val="6BB4B5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rd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5118100" y="6651002"/>
            <a:ext cx="3991306" cy="684530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6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346714" y="1014069"/>
            <a:ext cx="6093282" cy="5650179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2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252006" y="6642004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74700" y="5849417"/>
            <a:ext cx="365760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2700" algn="l" defTabSz="914400" rtl="0" eaLnBrk="1" latinLnBrk="0" hangingPunct="1">
              <a:lnSpc>
                <a:spcPts val="1655"/>
              </a:lnSpc>
              <a:defRPr lang="en-GB" sz="1400" b="1" kern="1200" spc="-15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400" b="1" spc="-15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40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 hasCustomPrompt="1"/>
          </p:nvPr>
        </p:nvSpPr>
        <p:spPr>
          <a:xfrm>
            <a:off x="774700" y="4314825"/>
            <a:ext cx="3657600" cy="152400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8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5012995" y="6679096"/>
            <a:ext cx="4067506" cy="682459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nd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74700" y="5849417"/>
            <a:ext cx="365760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2700" algn="l" defTabSz="914400" rtl="0" eaLnBrk="1" latinLnBrk="0" hangingPunct="1">
              <a:lnSpc>
                <a:spcPts val="1655"/>
              </a:lnSpc>
              <a:defRPr lang="en-GB" sz="1400" b="1" kern="1200" spc="-15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400" b="1" spc="-15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40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16" name="Title 23"/>
          <p:cNvSpPr>
            <a:spLocks noGrp="1"/>
          </p:cNvSpPr>
          <p:nvPr>
            <p:ph type="title" hasCustomPrompt="1"/>
          </p:nvPr>
        </p:nvSpPr>
        <p:spPr>
          <a:xfrm>
            <a:off x="774700" y="4314825"/>
            <a:ext cx="3657600" cy="152400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20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52006" y="6705009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38784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66465" y="210363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69900" y="1571625"/>
            <a:ext cx="9710800" cy="91503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Holder 3"/>
          <p:cNvSpPr>
            <a:spLocks noGrp="1"/>
          </p:cNvSpPr>
          <p:nvPr>
            <p:ph type="body" idx="1"/>
          </p:nvPr>
        </p:nvSpPr>
        <p:spPr>
          <a:xfrm>
            <a:off x="438784" y="2714625"/>
            <a:ext cx="9763315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tabLst>
                <a:tab pos="360000" algn="l"/>
                <a:tab pos="720000" algn="l"/>
                <a:tab pos="1080000" algn="l"/>
                <a:tab pos="1440000" algn="l"/>
                <a:tab pos="2160000" algn="l"/>
                <a:tab pos="2880000" algn="l"/>
                <a:tab pos="3600000" algn="l"/>
              </a:tabLst>
              <a:defRPr sz="1800" b="0" i="0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56364" y="6637396"/>
            <a:ext cx="10287000" cy="58876"/>
            <a:chOff x="165100" y="6646133"/>
            <a:chExt cx="10287000" cy="58876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52006" y="6705009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38784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66465" y="210363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69900" y="551993"/>
            <a:ext cx="9710800" cy="6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56364" y="6637396"/>
            <a:ext cx="10287000" cy="58876"/>
            <a:chOff x="165100" y="6646133"/>
            <a:chExt cx="10287000" cy="58876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21"/>
          <p:cNvSpPr>
            <a:spLocks noGrp="1"/>
          </p:cNvSpPr>
          <p:nvPr>
            <p:ph idx="1"/>
          </p:nvPr>
        </p:nvSpPr>
        <p:spPr>
          <a:xfrm>
            <a:off x="469900" y="1356332"/>
            <a:ext cx="9710800" cy="5098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itchFamily="34" charset="0"/>
              <a:buNone/>
              <a:defRPr/>
            </a:lvl1pPr>
            <a:lvl2pPr marL="457200" indent="0">
              <a:buFont typeface="Arial" pitchFamily="34" charset="0"/>
              <a:buNone/>
              <a:defRPr/>
            </a:lvl2pPr>
            <a:lvl3pPr marL="914400" indent="0">
              <a:buFont typeface="Arial" pitchFamily="34" charset="0"/>
              <a:buNone/>
              <a:defRPr/>
            </a:lvl3pPr>
            <a:lvl4pPr marL="1371600" indent="0">
              <a:buFont typeface="Arial" pitchFamily="34" charset="0"/>
              <a:buNone/>
              <a:defRPr/>
            </a:lvl4pPr>
            <a:lvl5pPr marL="1828800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9012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52006" y="6705009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38784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66465" y="210363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469900" y="1571625"/>
            <a:ext cx="9710800" cy="91503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body" idx="1"/>
          </p:nvPr>
        </p:nvSpPr>
        <p:spPr>
          <a:xfrm>
            <a:off x="491298" y="2714625"/>
            <a:ext cx="4680000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lnSpc>
                <a:spcPct val="130000"/>
              </a:lnSpc>
              <a:spcAft>
                <a:spcPts val="1800"/>
              </a:spcAft>
              <a:tabLst>
                <a:tab pos="360000" algn="l"/>
                <a:tab pos="720000" algn="l"/>
                <a:tab pos="1080000" algn="l"/>
                <a:tab pos="1440000" algn="l"/>
                <a:tab pos="2160000" algn="l"/>
                <a:tab pos="2880000" algn="l"/>
                <a:tab pos="3600000" algn="l"/>
              </a:tabLst>
              <a:defRPr lang="en-GB" sz="2200" b="0" i="0">
                <a:solidFill>
                  <a:srgbClr val="008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Holder 3"/>
          <p:cNvSpPr>
            <a:spLocks noGrp="1"/>
          </p:cNvSpPr>
          <p:nvPr>
            <p:ph type="body" idx="10"/>
          </p:nvPr>
        </p:nvSpPr>
        <p:spPr>
          <a:xfrm>
            <a:off x="5467300" y="2714625"/>
            <a:ext cx="4680000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lnSpc>
                <a:spcPct val="130000"/>
              </a:lnSpc>
              <a:spcAft>
                <a:spcPts val="1800"/>
              </a:spcAft>
              <a:tabLst>
                <a:tab pos="360000" algn="l"/>
                <a:tab pos="720000" algn="l"/>
                <a:tab pos="1080000" algn="l"/>
                <a:tab pos="1440000" algn="l"/>
                <a:tab pos="2160000" algn="l"/>
                <a:tab pos="2880000" algn="l"/>
                <a:tab pos="3600000" algn="l"/>
              </a:tabLst>
              <a:defRPr lang="en-GB" sz="2200" b="0" i="0">
                <a:solidFill>
                  <a:srgbClr val="008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65100" y="6646133"/>
            <a:ext cx="10287000" cy="58876"/>
            <a:chOff x="165100" y="6646133"/>
            <a:chExt cx="10287000" cy="5887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42143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52006" y="6705009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9" name="bk object 19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266465" y="210363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0" name="bk object 20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0" y="0"/>
            <a:ext cx="437515" cy="517525"/>
          </a:xfrm>
          <a:custGeom>
            <a:avLst/>
            <a:gdLst/>
            <a:ahLst/>
            <a:cxnLst/>
            <a:rect l="l" t="t" r="r" b="b"/>
            <a:pathLst>
              <a:path w="437515" h="517525">
                <a:moveTo>
                  <a:pt x="388600" y="0"/>
                </a:moveTo>
                <a:lnTo>
                  <a:pt x="0" y="0"/>
                </a:lnTo>
                <a:lnTo>
                  <a:pt x="0" y="503355"/>
                </a:lnTo>
                <a:lnTo>
                  <a:pt x="13539" y="507271"/>
                </a:lnTo>
                <a:lnTo>
                  <a:pt x="40223" y="512729"/>
                </a:lnTo>
                <a:lnTo>
                  <a:pt x="67619" y="516068"/>
                </a:lnTo>
                <a:lnTo>
                  <a:pt x="95639" y="517200"/>
                </a:lnTo>
                <a:lnTo>
                  <a:pt x="123659" y="516068"/>
                </a:lnTo>
                <a:lnTo>
                  <a:pt x="177740" y="507271"/>
                </a:lnTo>
                <a:lnTo>
                  <a:pt x="228622" y="490352"/>
                </a:lnTo>
                <a:lnTo>
                  <a:pt x="275602" y="466015"/>
                </a:lnTo>
                <a:lnTo>
                  <a:pt x="317977" y="434961"/>
                </a:lnTo>
                <a:lnTo>
                  <a:pt x="355043" y="397895"/>
                </a:lnTo>
                <a:lnTo>
                  <a:pt x="386096" y="355521"/>
                </a:lnTo>
                <a:lnTo>
                  <a:pt x="410434" y="308540"/>
                </a:lnTo>
                <a:lnTo>
                  <a:pt x="427353" y="257658"/>
                </a:lnTo>
                <a:lnTo>
                  <a:pt x="436150" y="203578"/>
                </a:lnTo>
                <a:lnTo>
                  <a:pt x="437282" y="175558"/>
                </a:lnTo>
                <a:lnTo>
                  <a:pt x="436150" y="147538"/>
                </a:lnTo>
                <a:lnTo>
                  <a:pt x="427353" y="93457"/>
                </a:lnTo>
                <a:lnTo>
                  <a:pt x="410434" y="42575"/>
                </a:lnTo>
                <a:lnTo>
                  <a:pt x="399149" y="18553"/>
                </a:lnTo>
                <a:lnTo>
                  <a:pt x="38860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>
          <a:xfrm>
            <a:off x="0" y="0"/>
            <a:ext cx="438784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6"/>
            </p:custDataLst>
          </p:nvPr>
        </p:nvSpPr>
        <p:spPr>
          <a:xfrm>
            <a:off x="266465" y="210363"/>
            <a:ext cx="341630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  <p:grpSp>
        <p:nvGrpSpPr>
          <p:cNvPr id="10" name="Group 9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165100" y="6646133"/>
            <a:ext cx="10287000" cy="58876"/>
            <a:chOff x="165100" y="6646133"/>
            <a:chExt cx="10287000" cy="58876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69900" y="551993"/>
            <a:ext cx="9710800" cy="6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80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mage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346713" y="1014062"/>
            <a:ext cx="6093460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EB3C8C">
              <a:alpha val="25000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3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856816" y="2432904"/>
            <a:ext cx="5212586" cy="34163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4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EB3C8C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5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5012994" y="6651002"/>
            <a:ext cx="4559935" cy="684530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6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5"/>
            </p:custDataLst>
          </p:nvPr>
        </p:nvSpPr>
        <p:spPr>
          <a:xfrm>
            <a:off x="252006" y="6642004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EB3C8C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7" name="object 7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6"/>
            </p:custDataLst>
          </p:nvPr>
        </p:nvSpPr>
        <p:spPr>
          <a:xfrm>
            <a:off x="9305946" y="6850195"/>
            <a:ext cx="1143342" cy="43643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774700" y="5686425"/>
            <a:ext cx="3352800" cy="609600"/>
          </a:xfrm>
          <a:prstGeom prst="rect">
            <a:avLst/>
          </a:prstGeom>
        </p:spPr>
        <p:txBody>
          <a:bodyPr/>
          <a:lstStyle>
            <a:lvl1pPr marL="0" marR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</a:tabLst>
              <a:defRPr lang="en-GB" sz="1400" b="0" baseline="0" smtClean="0">
                <a:solidFill>
                  <a:srgbClr val="C833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sz="2200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200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200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200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Date or name etc here</a:t>
            </a:r>
            <a:endParaRPr lang="en-GB"/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774000" y="4316400"/>
            <a:ext cx="3312000" cy="1368000"/>
          </a:xfrm>
          <a:prstGeom prst="rect">
            <a:avLst/>
          </a:prstGeom>
        </p:spPr>
        <p:txBody>
          <a:bodyPr/>
          <a:lstStyle>
            <a:lvl1pPr marL="12700" marR="5080">
              <a:lnSpc>
                <a:spcPts val="3200"/>
              </a:lnSpc>
              <a:defRPr lang="en-GB" sz="2800" b="1" spc="-30" baseline="0" smtClean="0">
                <a:solidFill>
                  <a:srgbClr val="C8337E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ts val="3200"/>
              </a:lnSpc>
            </a:pPr>
            <a:r>
              <a:rPr lang="en-GB" sz="2800" b="1" spc="-30">
                <a:solidFill>
                  <a:srgbClr val="EB3C8C"/>
                </a:solidFill>
                <a:latin typeface="Arial"/>
                <a:cs typeface="Arial"/>
              </a:rPr>
              <a:t>Section divide</a:t>
            </a:r>
            <a:r>
              <a:rPr lang="en-GB" sz="2800" b="1">
                <a:solidFill>
                  <a:srgbClr val="EB3C8C"/>
                </a:solidFill>
                <a:latin typeface="Arial"/>
                <a:cs typeface="Arial"/>
              </a:rPr>
              <a:t>r</a:t>
            </a:r>
            <a:r>
              <a:rPr lang="en-GB" sz="2800" b="1" spc="-60">
                <a:solidFill>
                  <a:srgbClr val="EB3C8C"/>
                </a:solidFill>
                <a:latin typeface="Arial"/>
                <a:cs typeface="Arial"/>
              </a:rPr>
              <a:t>,</a:t>
            </a:r>
            <a:br>
              <a:rPr lang="en-GB" sz="2800" b="1" spc="-60">
                <a:solidFill>
                  <a:srgbClr val="EB3C8C"/>
                </a:solidFill>
                <a:latin typeface="Arial"/>
                <a:cs typeface="Arial"/>
              </a:rPr>
            </a:br>
            <a:r>
              <a:rPr lang="en-GB" sz="2800" b="1" spc="-30">
                <a:solidFill>
                  <a:srgbClr val="EB3C8C"/>
                </a:solidFill>
                <a:latin typeface="Arial"/>
                <a:cs typeface="Arial"/>
              </a:rPr>
              <a:t>i</a:t>
            </a:r>
            <a:r>
              <a:rPr lang="en-GB" sz="2800" b="1" spc="-60">
                <a:solidFill>
                  <a:srgbClr val="EB3C8C"/>
                </a:solidFill>
                <a:latin typeface="Arial"/>
                <a:cs typeface="Arial"/>
              </a:rPr>
              <a:t>f </a:t>
            </a:r>
            <a:r>
              <a:rPr lang="en-GB" sz="2800" b="1" spc="-30">
                <a:solidFill>
                  <a:srgbClr val="EB3C8C"/>
                </a:solidFill>
                <a:latin typeface="Arial"/>
                <a:cs typeface="Arial"/>
              </a:rPr>
              <a:t>required.</a:t>
            </a:r>
            <a:endParaRPr lang="en-GB" sz="2800">
              <a:latin typeface="Arial"/>
              <a:cs typeface="Arial"/>
            </a:endParaRPr>
          </a:p>
        </p:txBody>
      </p:sp>
      <p:sp>
        <p:nvSpPr>
          <p:cNvPr id="13" name="Rectangle 1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7"/>
            </p:custDataLst>
          </p:nvPr>
        </p:nvSpPr>
        <p:spPr>
          <a:xfrm>
            <a:off x="9156700" y="6829426"/>
            <a:ext cx="15367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3"/>
            </p:custDataLst>
          </p:nvPr>
        </p:nvSpPr>
        <p:spPr>
          <a:xfrm>
            <a:off x="252006" y="270008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1" name="object 7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4"/>
            </p:custDataLst>
          </p:nvPr>
        </p:nvSpPr>
        <p:spPr>
          <a:xfrm>
            <a:off x="9305946" y="6878774"/>
            <a:ext cx="1143342" cy="43643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0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5"/>
            </p:custDataLst>
          </p:nvPr>
        </p:nvSpPr>
        <p:spPr>
          <a:xfrm>
            <a:off x="252006" y="6642004"/>
            <a:ext cx="10188575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>
              <a:latin typeface="Arial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534988" y="1765300"/>
            <a:ext cx="9623425" cy="4689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6"/>
            </p:custDataLst>
          </p:nvPr>
        </p:nvSpPr>
        <p:spPr>
          <a:xfrm>
            <a:off x="9156700" y="6829426"/>
            <a:ext cx="15367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8" y="6858825"/>
            <a:ext cx="1163972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80" r:id="rId5"/>
    <p:sldLayoutId id="2147483679" r:id="rId6"/>
    <p:sldLayoutId id="2147483670" r:id="rId7"/>
    <p:sldLayoutId id="2147483665" r:id="rId8"/>
    <p:sldLayoutId id="2147483673" r:id="rId9"/>
    <p:sldLayoutId id="2147483674" r:id="rId10"/>
    <p:sldLayoutId id="2147483671" r:id="rId11"/>
  </p:sldLayoutIdLst>
  <p:transition/>
  <p:txStyles>
    <p:titleStyle>
      <a:lvl1pPr eaLnBrk="1" hangingPunct="1">
        <a:defRPr sz="2800" b="1">
          <a:solidFill>
            <a:srgbClr val="008988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lnSpc>
          <a:spcPct val="130000"/>
        </a:lnSpc>
        <a:spcAft>
          <a:spcPts val="1800"/>
        </a:spcAft>
        <a:tabLst>
          <a:tab pos="360000" algn="l"/>
          <a:tab pos="720000" algn="l"/>
          <a:tab pos="1080000" algn="l"/>
          <a:tab pos="1440000" algn="l"/>
          <a:tab pos="18000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1pPr>
      <a:lvl2pPr marL="457200" eaLnBrk="1" hangingPunct="1">
        <a:lnSpc>
          <a:spcPct val="130000"/>
        </a:lnSpc>
        <a:spcAft>
          <a:spcPts val="1800"/>
        </a:spcAft>
        <a:tabLst>
          <a:tab pos="360000" algn="l"/>
          <a:tab pos="720000" algn="l"/>
          <a:tab pos="1080000" algn="l"/>
          <a:tab pos="1440000" algn="l"/>
          <a:tab pos="18000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2pPr>
      <a:lvl3pPr marL="914400" eaLnBrk="1" hangingPunct="1">
        <a:lnSpc>
          <a:spcPct val="130000"/>
        </a:lnSpc>
        <a:spcAft>
          <a:spcPts val="1800"/>
        </a:spcAft>
        <a:tabLst>
          <a:tab pos="360000" algn="l"/>
          <a:tab pos="720000" algn="l"/>
          <a:tab pos="1080000" algn="l"/>
          <a:tab pos="1440000" algn="l"/>
          <a:tab pos="18000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3pPr>
      <a:lvl4pPr marL="1371600" eaLnBrk="1" hangingPunct="1">
        <a:lnSpc>
          <a:spcPct val="130000"/>
        </a:lnSpc>
        <a:spcAft>
          <a:spcPts val="1800"/>
        </a:spcAft>
        <a:tabLst>
          <a:tab pos="360000" algn="l"/>
          <a:tab pos="720000" algn="l"/>
          <a:tab pos="1080000" algn="l"/>
          <a:tab pos="1440000" algn="l"/>
          <a:tab pos="18000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4pPr>
      <a:lvl5pPr marL="1828800" eaLnBrk="1" hangingPunct="1">
        <a:lnSpc>
          <a:spcPct val="130000"/>
        </a:lnSpc>
        <a:spcAft>
          <a:spcPts val="1800"/>
        </a:spcAft>
        <a:tabLst>
          <a:tab pos="360000" algn="l"/>
          <a:tab pos="720000" algn="l"/>
          <a:tab pos="1080000" algn="l"/>
          <a:tab pos="1440000" algn="l"/>
          <a:tab pos="18000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4" y="469057"/>
            <a:ext cx="8122066" cy="6024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08038" y="6815317"/>
            <a:ext cx="8730403" cy="57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200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Dysgu gan Bobl yn y Gorffennol</a:t>
            </a:r>
          </a:p>
        </p:txBody>
      </p:sp>
    </p:spTree>
    <p:extLst>
      <p:ext uri="{BB962C8B-B14F-4D97-AF65-F5344CB8AC3E}">
        <p14:creationId xmlns:p14="http://schemas.microsoft.com/office/powerpoint/2010/main" val="293739142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li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204" y="541065"/>
            <a:ext cx="8972131" cy="575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7" y="541065"/>
            <a:ext cx="8955768" cy="58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84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4" y="613073"/>
            <a:ext cx="7620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85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Falcon\user_data\SHARING FOLDER\!Temporary Sharing - Items will be deleted when 7 days old!\Jenna Small DM images\Beauty PDSA DM\Beauty 2.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14852" y="1549177"/>
            <a:ext cx="3555785" cy="4068275"/>
          </a:xfrm>
          <a:prstGeom prst="rect">
            <a:avLst/>
          </a:prstGeom>
          <a:noFill/>
        </p:spPr>
      </p:pic>
      <p:pic>
        <p:nvPicPr>
          <p:cNvPr id="5" name="Picture 3" descr="\\Falcon\user_data\SHARING FOLDER\!Temporary Sharing - Items will be deleted when 7 days old!\Jenna Small DM images\Beauty PDSA DM\Beauty 7.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21600000">
            <a:off x="286288" y="1549177"/>
            <a:ext cx="6259794" cy="4035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78554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W images_money.JPG"/>
          <p:cNvPicPr>
            <a:picLocks noChangeAspect="1"/>
          </p:cNvPicPr>
          <p:nvPr/>
        </p:nvPicPr>
        <p:blipFill>
          <a:blip r:embed="rId3"/>
          <a:srcRect r="51602"/>
          <a:stretch>
            <a:fillRect/>
          </a:stretch>
        </p:blipFill>
        <p:spPr>
          <a:xfrm>
            <a:off x="9107875" y="3909034"/>
            <a:ext cx="1182409" cy="259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977" y="6784861"/>
            <a:ext cx="8179109" cy="692564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3088" b="1" i="1">
                <a:latin typeface="Comic Sans MS" panose="030F0702030302020204" pitchFamily="66" charset="0"/>
              </a:rPr>
              <a:t>Prif elusen filfeddygol y DU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4012" y="428625"/>
            <a:ext cx="6467045" cy="394717"/>
          </a:xfrm>
          <a:prstGeom prst="rect">
            <a:avLst/>
          </a:prstGeom>
          <a:noFill/>
        </p:spPr>
        <p:txBody>
          <a:bodyPr wrap="square" lIns="88384" tIns="44193" rIns="88384" bIns="44193" rtlCol="0">
            <a:spAutoFit/>
          </a:bodyPr>
          <a:lstStyle/>
          <a:p>
            <a:endParaRPr lang="en-GB" sz="1985"/>
          </a:p>
        </p:txBody>
      </p:sp>
      <p:pic>
        <p:nvPicPr>
          <p:cNvPr id="6" name="Picture 5" descr="old faithfu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2161">
            <a:off x="822647" y="730898"/>
            <a:ext cx="3244929" cy="289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7" y="3978784"/>
            <a:ext cx="3745833" cy="265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4443317" y="237375"/>
            <a:ext cx="5858666" cy="1501567"/>
          </a:xfrm>
          <a:prstGeom prst="rect">
            <a:avLst/>
          </a:prstGeom>
          <a:noFill/>
        </p:spPr>
        <p:txBody>
          <a:bodyPr wrap="square" lIns="88384" tIns="44193" rIns="88384" bIns="44193" rtlCol="0">
            <a:spAutoFit/>
          </a:bodyPr>
          <a:lstStyle/>
          <a:p>
            <a:pPr>
              <a:buFont typeface="Arial" pitchFamily="34" charset="0"/>
              <a:buNone/>
            </a:pPr>
            <a:endParaRPr lang="en-GB" sz="1985">
              <a:latin typeface="Comic Sans MS" panose="030F0702030302020204" pitchFamily="66" charset="0"/>
            </a:endParaRPr>
          </a:p>
          <a:p>
            <a:pPr>
              <a:buClr>
                <a:srgbClr val="008988"/>
              </a:buClr>
              <a:defRPr b="0" i="0"/>
            </a:pP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 PDSA yn elusen</a:t>
            </a:r>
            <a:r>
              <a:rPr lang="1106" sz="2426" b="1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 100</a:t>
            </a: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 oed sydd wedi bod yn trin anifeiliaid anwes sâl a rhai sydd wedi'u hanafu ers 1917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3317" y="3487603"/>
            <a:ext cx="5466521" cy="1198751"/>
          </a:xfrm>
          <a:prstGeom prst="rect">
            <a:avLst/>
          </a:prstGeom>
          <a:noFill/>
        </p:spPr>
        <p:txBody>
          <a:bodyPr wrap="square" lIns="88384" tIns="44193" rIns="88384" bIns="44193" rtlCol="0">
            <a:spAutoFit/>
          </a:bodyPr>
          <a:lstStyle/>
          <a:p>
            <a:pPr>
              <a:buClr>
                <a:srgbClr val="008988"/>
              </a:buClr>
              <a:defRPr b="0" i="0"/>
            </a:pP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Maen nhw'n helpu un anifail anwes sâl neu un sydd wedi'i anafu bob 5 eiliad!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3316" y="2104983"/>
            <a:ext cx="5466521" cy="828659"/>
          </a:xfrm>
          <a:prstGeom prst="rect">
            <a:avLst/>
          </a:prstGeom>
          <a:noFill/>
        </p:spPr>
        <p:txBody>
          <a:bodyPr wrap="square" lIns="88384" tIns="44193" rIns="88384" bIns="44193" rtlCol="0">
            <a:spAutoFit/>
          </a:bodyPr>
          <a:lstStyle/>
          <a:p>
            <a:pPr>
              <a:buClr>
                <a:srgbClr val="008988"/>
              </a:buClr>
              <a:defRPr b="0" i="0"/>
            </a:pP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 ganddyn nhw</a:t>
            </a:r>
            <a:r>
              <a:rPr lang="1106" sz="1985">
                <a:solidFill>
                  <a:srgbClr val="008988"/>
                </a:solidFill>
                <a:latin typeface="Comic Sans MS" panose="030F0702030302020204" pitchFamily="66" charset="0"/>
              </a:rPr>
              <a:t> </a:t>
            </a: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Ysbytai Anifeiliaid Anwes ledled y 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3291" y="3781426"/>
            <a:ext cx="5046942" cy="391291"/>
          </a:xfrm>
          <a:prstGeom prst="rect">
            <a:avLst/>
          </a:prstGeom>
        </p:spPr>
        <p:txBody>
          <a:bodyPr lIns="88384" tIns="44193" rIns="88384" bIns="44193">
            <a:spAutoFit/>
          </a:bodyPr>
          <a:lstStyle/>
          <a:p>
            <a:pPr>
              <a:defRPr b="0" i="0"/>
            </a:pPr>
            <a:r>
              <a:rPr lang="1106" sz="1985"/>
              <a:t>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3317" y="4877323"/>
            <a:ext cx="4673891" cy="1198751"/>
          </a:xfrm>
          <a:prstGeom prst="rect">
            <a:avLst/>
          </a:prstGeom>
        </p:spPr>
        <p:txBody>
          <a:bodyPr wrap="square" lIns="88384" tIns="44193" rIns="88384" bIns="44193">
            <a:spAutoFit/>
          </a:bodyPr>
          <a:lstStyle/>
          <a:p>
            <a:pPr>
              <a:defRPr b="0" i="0"/>
            </a:pPr>
            <a:r>
              <a:rPr lang="1106" sz="242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Mae'n costio mwy na </a:t>
            </a:r>
          </a:p>
          <a:p>
            <a:pPr>
              <a:defRPr b="0" i="0"/>
            </a:pPr>
            <a:r>
              <a:rPr lang="1106" sz="2426" b="1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£1 miliwn </a:t>
            </a:r>
            <a:r>
              <a:rPr lang="1106" sz="2426" b="0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bob wythnos i wneud eu gwaith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7861" y="428625"/>
            <a:ext cx="211426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985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507842" y="698678"/>
            <a:ext cx="3493387" cy="28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26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236" y="541065"/>
            <a:ext cx="8362012" cy="58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6" y="541065"/>
            <a:ext cx="8346571" cy="583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40387A-CF61-46E8-BC4B-65A78DAE8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8564"/>
          <a:stretch>
            <a:fillRect/>
          </a:stretch>
        </p:blipFill>
        <p:spPr>
          <a:xfrm>
            <a:off x="1185676" y="541065"/>
            <a:ext cx="8362012" cy="5834171"/>
          </a:xfrm>
          <a:prstGeom prst="rect">
            <a:avLst/>
          </a:prstGeom>
        </p:spPr>
      </p:pic>
      <p:pic>
        <p:nvPicPr>
          <p:cNvPr id="3" name="Picture 2" descr="Kylie Jones (@kejwozere) / Twit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7"/>
          <a:stretch/>
        </p:blipFill>
        <p:spPr bwMode="auto">
          <a:xfrm>
            <a:off x="882204" y="541064"/>
            <a:ext cx="9286926" cy="58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572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22974" y="6805761"/>
            <a:ext cx="949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200" b="1" dirty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Beth sydd ei angen ar anifeiliaid anwes?…</a:t>
            </a:r>
          </a:p>
        </p:txBody>
      </p:sp>
      <p:pic>
        <p:nvPicPr>
          <p:cNvPr id="5" name="Picture 2" descr="C:\Documents and Settings\Henson_A\My Documents\Amy's\Talkies\New Welfare Symbols\Environment Ico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8228" y="541065"/>
            <a:ext cx="2161521" cy="2026539"/>
          </a:xfrm>
          <a:prstGeom prst="ellipse">
            <a:avLst/>
          </a:prstGeom>
          <a:noFill/>
          <a:effectLst>
            <a:softEdge rad="0"/>
          </a:effectLst>
        </p:spPr>
      </p:pic>
      <p:pic>
        <p:nvPicPr>
          <p:cNvPr id="6" name="Picture 3" descr="C:\Documents and Settings\Henson_A\My Documents\Amy's\Talkies\New Welfare Symbols\Diet Icon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55917" y="3410227"/>
            <a:ext cx="2189308" cy="2052591"/>
          </a:xfrm>
          <a:prstGeom prst="ellipse">
            <a:avLst/>
          </a:prstGeom>
          <a:noFill/>
          <a:effectLst>
            <a:softEdge rad="0"/>
          </a:effectLst>
        </p:spPr>
      </p:pic>
      <p:pic>
        <p:nvPicPr>
          <p:cNvPr id="7" name="Picture 6" descr="Health Ic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981912" y="1901597"/>
            <a:ext cx="2394738" cy="2054620"/>
          </a:xfrm>
          <a:prstGeom prst="rect">
            <a:avLst/>
          </a:prstGeom>
          <a:noFill/>
          <a:ln w="9525">
            <a:noFill/>
            <a:miter lim="800000"/>
          </a:ln>
          <a:effectLst>
            <a:softEdge rad="0"/>
          </a:effectLst>
        </p:spPr>
      </p:pic>
      <p:pic>
        <p:nvPicPr>
          <p:cNvPr id="8" name="Picture 7" descr="C:\Documents and Settings\Henson_A\My Documents\Amy's\Talkies\New Welfare Symbols\Behaviour Icon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421" y="377167"/>
            <a:ext cx="2162434" cy="2027395"/>
          </a:xfrm>
          <a:prstGeom prst="ellipse">
            <a:avLst/>
          </a:prstGeom>
          <a:noFill/>
        </p:spPr>
      </p:pic>
      <p:pic>
        <p:nvPicPr>
          <p:cNvPr id="9" name="Picture 8" descr="C:\Documents and Settings\Henson_A\My Documents\Amy's\Talkies\New Welfare Symbols\Companionship Icon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378563" y="3712715"/>
            <a:ext cx="2154307" cy="2027365"/>
          </a:xfrm>
          <a:prstGeom prst="ellipse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59890" y="2561835"/>
            <a:ext cx="2166762" cy="56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647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1106" sz="3088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CARTREF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156" y="5533118"/>
            <a:ext cx="3322366" cy="103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088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BWYD </a:t>
            </a:r>
          </a:p>
          <a:p>
            <a:pPr algn="ctr">
              <a:defRPr b="0" i="0"/>
            </a:pPr>
            <a:r>
              <a:rPr lang="1106" sz="3088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 DŴR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22228" y="3682651"/>
            <a:ext cx="1973032" cy="966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647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 b="0" i="0"/>
            </a:pPr>
            <a:r>
              <a:rPr lang="1106" sz="3088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IECHYD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42844" y="2489157"/>
            <a:ext cx="3639311" cy="103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sz="3088" b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YMARFER CORFF A HWYL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54802" y="5909269"/>
            <a:ext cx="2305324" cy="56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sz="3088" b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FFRINDIAU</a:t>
            </a:r>
          </a:p>
        </p:txBody>
      </p:sp>
    </p:spTree>
    <p:extLst>
      <p:ext uri="{BB962C8B-B14F-4D97-AF65-F5344CB8AC3E}">
        <p14:creationId xmlns:p14="http://schemas.microsoft.com/office/powerpoint/2010/main" val="3711210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B 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806" y="763890"/>
            <a:ext cx="8973197" cy="55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et protectors hatton 28.07.13 -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70" y="765048"/>
            <a:ext cx="8975633" cy="55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969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4372" r="19563" b="39954"/>
          <a:stretch>
            <a:fillRect/>
          </a:stretch>
        </p:blipFill>
        <p:spPr bwMode="auto">
          <a:xfrm>
            <a:off x="928857" y="684482"/>
            <a:ext cx="9011437" cy="53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Falcon\user_data\Direct_Marketing\Youth and Education team\IMAGES\PDSA\DerbyPA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2"/>
          <a:stretch>
            <a:fillRect/>
          </a:stretch>
        </p:blipFill>
        <p:spPr bwMode="auto">
          <a:xfrm>
            <a:off x="899806" y="684482"/>
            <a:ext cx="9040488" cy="534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056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99807" y="684482"/>
            <a:ext cx="9053372" cy="3413786"/>
          </a:xfrm>
        </p:spPr>
        <p:txBody>
          <a:bodyPr/>
          <a:lstStyle/>
          <a:p>
            <a:pPr>
              <a:defRPr b="0" i="0"/>
            </a:pPr>
            <a: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  <a:t>Yn eich barn chi, pa effaith mae Maria Dickin a PDSA yn ei chael ar fywydau pobl a'u hanifeiliaid?</a:t>
            </a:r>
            <a:b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</a:br>
            <a: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  <a:t/>
            </a:r>
            <a:b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</a:br>
            <a:endParaRPr lang="en-GB" altLang="en-US">
              <a:solidFill>
                <a:srgbClr val="00878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10900" y="4791529"/>
            <a:ext cx="3457456" cy="649619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endParaRPr sz="1544">
              <a:solidFill>
                <a:srgbClr val="E92D82"/>
              </a:solidFill>
              <a:latin typeface="Comic Sans MS" panose="030F0702030302020204" pitchFamily="66" charset="0"/>
            </a:endParaRPr>
          </a:p>
          <a:p>
            <a:pPr>
              <a:buFont typeface="Arial"/>
              <a:buChar char="•"/>
              <a:defRPr b="0" i="0"/>
            </a:pPr>
            <a:r>
              <a:rPr lang="1106" sz="3088" b="1">
                <a:solidFill>
                  <a:srgbClr val="E92D82"/>
                </a:solidFill>
                <a:latin typeface="Comic Sans MS" panose="030F0702030302020204" pitchFamily="66" charset="0"/>
              </a:rPr>
              <a:t>Heddiw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2120" y="3520550"/>
            <a:ext cx="4062651" cy="56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 b="0" i="0"/>
            </a:pPr>
            <a:r>
              <a:rPr lang="1106" altLang="en-US" sz="3088" b="1">
                <a:solidFill>
                  <a:srgbClr val="E92D82"/>
                </a:solidFill>
                <a:latin typeface="Comic Sans MS" panose="030F0702030302020204" pitchFamily="66" charset="0"/>
              </a:rPr>
              <a:t> Yn y gorffennol</a:t>
            </a:r>
          </a:p>
        </p:txBody>
      </p:sp>
    </p:spTree>
    <p:extLst>
      <p:ext uri="{BB962C8B-B14F-4D97-AF65-F5344CB8AC3E}">
        <p14:creationId xmlns:p14="http://schemas.microsoft.com/office/powerpoint/2010/main" val="489827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6954" y="6793398"/>
            <a:ext cx="3763602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Gweithgar</a:t>
            </a:r>
            <a:r>
              <a:rPr lang="cy-GB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edd</a:t>
            </a:r>
            <a:endParaRPr lang="1106" sz="3529" b="1" dirty="0">
              <a:solidFill>
                <a:srgbClr val="00808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86F7B-6D3A-4F05-B1D6-F10EFB216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4"/>
          <a:stretch>
            <a:fillRect/>
          </a:stretch>
        </p:blipFill>
        <p:spPr>
          <a:xfrm>
            <a:off x="846336" y="1817293"/>
            <a:ext cx="9000728" cy="39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4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21" y="1805152"/>
            <a:ext cx="7816960" cy="40868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14" y="6810040"/>
            <a:ext cx="8294414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Teithio'n ôl mewn amser i 1917…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4172" y="476807"/>
            <a:ext cx="9578845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Y tegan mwyaf poblogaidd ym 1917: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469919-C7FB-40BE-ADF2-B4C24C3BB180}"/>
              </a:ext>
            </a:extLst>
          </p:cNvPr>
          <p:cNvGrpSpPr/>
          <p:nvPr/>
        </p:nvGrpSpPr>
        <p:grpSpPr>
          <a:xfrm>
            <a:off x="1264865" y="1302626"/>
            <a:ext cx="8213580" cy="5091883"/>
            <a:chOff x="1309584" y="1253395"/>
            <a:chExt cx="8213580" cy="50918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EAD567-334E-4C2C-8FFE-9428E27162E7}"/>
                </a:ext>
              </a:extLst>
            </p:cNvPr>
            <p:cNvSpPr/>
            <p:nvPr/>
          </p:nvSpPr>
          <p:spPr>
            <a:xfrm>
              <a:off x="1309584" y="1261145"/>
              <a:ext cx="8213580" cy="5084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E09C45-2E23-44D3-8662-1CDB3773D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8" b="89992" l="5480" r="96216">
                          <a14:foregroundMark x1="9325" y1="66667" x2="9325" y2="66667"/>
                          <a14:foregroundMark x1="5540" y1="68362" x2="5540" y2="68362"/>
                          <a14:foregroundMark x1="93460" y1="64649" x2="93460" y2="64649"/>
                          <a14:foregroundMark x1="96216" y1="58636" x2="96216" y2="58636"/>
                          <a14:foregroundMark x1="10445" y1="34665" x2="10445" y2="34665"/>
                          <a14:foregroundMark x1="13200" y1="23931" x2="13200" y2="23931"/>
                          <a14:foregroundMark x1="12958" y1="25262" x2="12958" y2="25262"/>
                          <a14:foregroundMark x1="15350" y1="72881" x2="15350" y2="72881"/>
                          <a14:foregroundMark x1="11293" y1="74374" x2="11293" y2="74374"/>
                          <a14:foregroundMark x1="12201" y1="74092" x2="12201" y2="74092"/>
                          <a14:foregroundMark x1="18983" y1="26231" x2="18983" y2="26231"/>
                          <a14:foregroundMark x1="12867" y1="24455" x2="12867" y2="24455"/>
                          <a14:foregroundMark x1="53709" y1="41889" x2="53709" y2="41889"/>
                          <a14:foregroundMark x1="31608" y1="73164" x2="31608" y2="73164"/>
                          <a14:backgroundMark x1="32243" y1="32405" x2="32243" y2="32405"/>
                          <a14:backgroundMark x1="33243" y1="37450" x2="33243" y2="37450"/>
                          <a14:backgroundMark x1="53012" y1="36360" x2="53012" y2="36360"/>
                          <a14:backgroundMark x1="49985" y1="39023" x2="49985" y2="39023"/>
                          <a14:backgroundMark x1="56706" y1="25383" x2="56706" y2="25383"/>
                          <a14:backgroundMark x1="57069" y1="26836" x2="57069" y2="26836"/>
                          <a14:backgroundMark x1="57796" y1="27805" x2="57796" y2="27805"/>
                          <a14:backgroundMark x1="58159" y1="31195" x2="58159" y2="31195"/>
                          <a14:backgroundMark x1="58159" y1="26352" x2="58159" y2="26352"/>
                          <a14:backgroundMark x1="57069" y1="25383" x2="57069" y2="25383"/>
                          <a14:backgroundMark x1="56343" y1="24899" x2="56343" y2="24899"/>
                          <a14:backgroundMark x1="55616" y1="24415" x2="55616" y2="24415"/>
                          <a14:backgroundMark x1="57100" y1="26836" x2="57100" y2="26836"/>
                          <a14:backgroundMark x1="56706" y1="26312" x2="56706" y2="26312"/>
                          <a14:backgroundMark x1="56888" y1="26836" x2="56888" y2="26836"/>
                          <a14:backgroundMark x1="56494" y1="26594" x2="56494" y2="26594"/>
                          <a14:backgroundMark x1="56494" y1="26312" x2="56494" y2="26312"/>
                          <a14:backgroundMark x1="56706" y1="30468" x2="56706" y2="30468"/>
                          <a14:backgroundMark x1="56494" y1="30226" x2="56494" y2="30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61482" y="1941489"/>
              <a:ext cx="5091883" cy="3715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570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alcon\user_data\SHARING FOLDER\!Temporary Sharing - Items will be deleted when 7 days old!\Jenna\shutterstock_16229022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2300" y="504825"/>
            <a:ext cx="5638800" cy="61122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5300" y="3171825"/>
            <a:ext cx="4810206" cy="109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6600" b="1">
                <a:solidFill>
                  <a:srgbClr val="008988"/>
                </a:solidFill>
                <a:latin typeface="Comic Sans MS" panose="030F0702030302020204" pitchFamily="66" charset="0"/>
              </a:rPr>
              <a:t>Diolch! </a:t>
            </a:r>
          </a:p>
        </p:txBody>
      </p:sp>
    </p:spTree>
    <p:extLst>
      <p:ext uri="{BB962C8B-B14F-4D97-AF65-F5344CB8AC3E}">
        <p14:creationId xmlns:p14="http://schemas.microsoft.com/office/powerpoint/2010/main" val="782152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t screen television&#10;&#10;Description generated with high confidence">
            <a:extLst>
              <a:ext uri="{FF2B5EF4-FFF2-40B4-BE49-F238E27FC236}">
                <a16:creationId xmlns:a16="http://schemas.microsoft.com/office/drawing/2014/main" id="{03D8F8DC-5B2B-42D2-9600-AE52D33BE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" b="9457"/>
          <a:stretch>
            <a:fillRect/>
          </a:stretch>
        </p:blipFill>
        <p:spPr>
          <a:xfrm>
            <a:off x="1678402" y="1089033"/>
            <a:ext cx="7858696" cy="52132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4274" y="6805761"/>
            <a:ext cx="8663342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Teithio'n ôl mewn amser i 1917…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59437" y="453603"/>
            <a:ext cx="7161095" cy="62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Adloniant </a:t>
            </a:r>
          </a:p>
        </p:txBody>
      </p:sp>
      <p:pic>
        <p:nvPicPr>
          <p:cNvPr id="3" name="Picture 2" descr="A picture containing microwave, electronics, monitor, wall&#10;&#10;Description generated with very high confidence">
            <a:extLst>
              <a:ext uri="{FF2B5EF4-FFF2-40B4-BE49-F238E27FC236}">
                <a16:creationId xmlns:a16="http://schemas.microsoft.com/office/drawing/2014/main" id="{9D095C4B-A76E-470F-82CD-A9B33BBF8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15" y="1204056"/>
            <a:ext cx="6844870" cy="52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98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-7150" y="6844262"/>
            <a:ext cx="8378186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Teithio'n ôl mewn amser i 1917…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67194" y="399843"/>
            <a:ext cx="7161094" cy="62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Cadw mewn cysylltiad… </a:t>
            </a:r>
          </a:p>
        </p:txBody>
      </p:sp>
      <p:pic>
        <p:nvPicPr>
          <p:cNvPr id="5" name="Picture 4" descr="A picture containing electronics, sitting&#10;&#10;Description generated with high confidence">
            <a:extLst>
              <a:ext uri="{FF2B5EF4-FFF2-40B4-BE49-F238E27FC236}">
                <a16:creationId xmlns:a16="http://schemas.microsoft.com/office/drawing/2014/main" id="{2657821A-05FE-4B7F-B407-E21DE1452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b="1657"/>
          <a:stretch>
            <a:fillRect/>
          </a:stretch>
        </p:blipFill>
        <p:spPr>
          <a:xfrm>
            <a:off x="3417638" y="1194990"/>
            <a:ext cx="4060205" cy="5200902"/>
          </a:xfrm>
          <a:prstGeom prst="rect">
            <a:avLst/>
          </a:prstGeom>
        </p:spPr>
      </p:pic>
      <p:pic>
        <p:nvPicPr>
          <p:cNvPr id="7" name="Picture 6" descr="Two people standing in a room&#10;&#10;Description generated with very high confidence">
            <a:extLst>
              <a:ext uri="{FF2B5EF4-FFF2-40B4-BE49-F238E27FC236}">
                <a16:creationId xmlns:a16="http://schemas.microsoft.com/office/drawing/2014/main" id="{01F70199-F05A-4E51-8AB6-E5F5E4A4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84" y="1210101"/>
            <a:ext cx="7379208" cy="51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49D1A-B16A-4C80-AB63-6D226314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0"/>
          <a:stretch>
            <a:fillRect/>
          </a:stretch>
        </p:blipFill>
        <p:spPr>
          <a:xfrm>
            <a:off x="1374738" y="1904861"/>
            <a:ext cx="8292442" cy="37531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603" y="6733753"/>
            <a:ext cx="8292442" cy="63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529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Teithio'n ôl mewn amser i 1917…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0412" y="461230"/>
            <a:ext cx="7161094" cy="62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cy-GB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Teithio</a:t>
            </a: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 o </a:t>
            </a:r>
            <a:r>
              <a:rPr lang="cy-GB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le i le</a:t>
            </a:r>
            <a:r>
              <a:rPr lang="1106" sz="3529" b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… </a:t>
            </a:r>
          </a:p>
        </p:txBody>
      </p:sp>
      <p:pic>
        <p:nvPicPr>
          <p:cNvPr id="3" name="Picture 2" descr="A person riding a horse drawn carriage&#10;&#10;Description generated with very high confidence">
            <a:extLst>
              <a:ext uri="{FF2B5EF4-FFF2-40B4-BE49-F238E27FC236}">
                <a16:creationId xmlns:a16="http://schemas.microsoft.com/office/drawing/2014/main" id="{03811148-4E5E-4D83-9294-8C6F88290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>
            <a:fillRect/>
          </a:stretch>
        </p:blipFill>
        <p:spPr>
          <a:xfrm>
            <a:off x="1742281" y="1316827"/>
            <a:ext cx="7557356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0988" y="3146154"/>
            <a:ext cx="2699900" cy="3100946"/>
          </a:xfrm>
          <a:prstGeom prst="rect">
            <a:avLst/>
          </a:prstGeom>
          <a:solidFill>
            <a:schemeClr val="bg1"/>
          </a:solidFill>
          <a:ln w="57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r>
              <a:rPr lang="1106" sz="1985"/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3986911" y="3146153"/>
            <a:ext cx="2898122" cy="3096945"/>
          </a:xfrm>
          <a:prstGeom prst="rect">
            <a:avLst/>
          </a:prstGeom>
          <a:solidFill>
            <a:schemeClr val="bg1"/>
          </a:solidFill>
          <a:ln w="57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5"/>
          </a:p>
        </p:txBody>
      </p:sp>
      <p:sp>
        <p:nvSpPr>
          <p:cNvPr id="7" name="Rectangle 6"/>
          <p:cNvSpPr/>
          <p:nvPr/>
        </p:nvSpPr>
        <p:spPr>
          <a:xfrm>
            <a:off x="7252511" y="3146151"/>
            <a:ext cx="3067379" cy="3098463"/>
          </a:xfrm>
          <a:prstGeom prst="rect">
            <a:avLst/>
          </a:prstGeom>
          <a:solidFill>
            <a:schemeClr val="bg1"/>
          </a:solidFill>
          <a:ln w="57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85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28" y="3304972"/>
            <a:ext cx="807711" cy="778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31" y="3304972"/>
            <a:ext cx="807711" cy="778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93" y="3308352"/>
            <a:ext cx="807711" cy="778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35" y="3301592"/>
            <a:ext cx="807711" cy="7780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12" y="3304972"/>
            <a:ext cx="804202" cy="7747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09" y="3301592"/>
            <a:ext cx="807711" cy="7780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6137" y="574831"/>
            <a:ext cx="3709186" cy="42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206" b="1">
                <a:solidFill>
                  <a:srgbClr val="008080"/>
                </a:solidFill>
                <a:latin typeface="Comic Sans MS" panose="030F0702030302020204" pitchFamily="66" charset="0"/>
              </a:rPr>
              <a:t>Amcanion Dysgu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018" y="2551025"/>
            <a:ext cx="3709186" cy="428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206" b="1">
                <a:solidFill>
                  <a:srgbClr val="FF0066"/>
                </a:solidFill>
                <a:latin typeface="Comic Sans MS" panose="030F0702030302020204" pitchFamily="66" charset="0"/>
              </a:rPr>
              <a:t>Deilliannau dysgu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6468" y="4241886"/>
            <a:ext cx="2468941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400">
                <a:latin typeface="Comic Sans MS" panose="030F0702030302020204" pitchFamily="66" charset="0"/>
              </a:rPr>
              <a:t>Rwy'n gallu adrodd hanes sylfaenol PDSA.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5690" y="4192655"/>
            <a:ext cx="29010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100">
                <a:latin typeface="Comic Sans MS" panose="030F0702030302020204" pitchFamily="66" charset="0"/>
              </a:rPr>
              <a:t>Rwy'n gallu defnyddio enghreifftiau i ddisgrifio'r gwahaniaethau rhwng heddiw a 1917.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4583" y="4282759"/>
            <a:ext cx="29010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200">
                <a:latin typeface="Comic Sans MS" panose="030F0702030302020204" pitchFamily="66" charset="0"/>
              </a:rPr>
              <a:t>Rwy'n gallu ysgrifennu stori am Maria Dickin ac anifeiliaid anwes yn y Rhyfel Byd Cyntaf.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961" y="1045121"/>
            <a:ext cx="10219707" cy="145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206" dirty="0">
                <a:latin typeface="Comic Sans MS" panose="030F0702030302020204" pitchFamily="66" charset="0"/>
              </a:rPr>
              <a:t>Byddaf yn dysgu am Maria Dickin a gwaith PDSA, o 1917 hyd heddiw</a:t>
            </a:r>
            <a:r>
              <a:rPr lang="1106" altLang="en-US" sz="2206" dirty="0">
                <a:latin typeface="Comic Sans MS" panose="030F0702030302020204" pitchFamily="66" charset="0"/>
              </a:rPr>
              <a:t>.</a:t>
            </a:r>
          </a:p>
          <a:p>
            <a:endParaRPr lang="en-GB" altLang="en-US" sz="2206" dirty="0">
              <a:latin typeface="Comic Sans MS" panose="030F0702030302020204" pitchFamily="66" charset="0"/>
            </a:endParaRPr>
          </a:p>
          <a:p>
            <a:pPr>
              <a:defRPr b="0" i="0"/>
            </a:pPr>
            <a:r>
              <a:rPr lang="1106" sz="2206" dirty="0">
                <a:latin typeface="Comic Sans MS" panose="030F0702030302020204" pitchFamily="66" charset="0"/>
              </a:rPr>
              <a:t>Byddaf yn dysgu am yr hyn a ddigwyddodd i anifeiliaid anwes 100 </a:t>
            </a:r>
            <a:r>
              <a:rPr lang="1106" sz="2206">
                <a:latin typeface="Comic Sans MS" panose="030F0702030302020204" pitchFamily="66" charset="0"/>
              </a:rPr>
              <a:t>mlynedd </a:t>
            </a:r>
            <a:endParaRPr lang="cy-GB" sz="2206">
              <a:latin typeface="Comic Sans MS" panose="030F0702030302020204" pitchFamily="66" charset="0"/>
            </a:endParaRPr>
          </a:p>
          <a:p>
            <a:pPr>
              <a:defRPr b="0" i="0"/>
            </a:pPr>
            <a:r>
              <a:rPr lang="1106" sz="2206">
                <a:latin typeface="Comic Sans MS" panose="030F0702030302020204" pitchFamily="66" charset="0"/>
              </a:rPr>
              <a:t>yn </a:t>
            </a:r>
            <a:r>
              <a:rPr lang="1106" sz="2206" dirty="0">
                <a:latin typeface="Comic Sans MS" panose="030F0702030302020204" pitchFamily="66" charset="0"/>
              </a:rPr>
              <a:t>ôl.</a:t>
            </a:r>
          </a:p>
        </p:txBody>
      </p:sp>
    </p:spTree>
    <p:extLst>
      <p:ext uri="{BB962C8B-B14F-4D97-AF65-F5344CB8AC3E}">
        <p14:creationId xmlns:p14="http://schemas.microsoft.com/office/powerpoint/2010/main" val="35927641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954212" y="1477169"/>
            <a:ext cx="9053372" cy="3413786"/>
          </a:xfrm>
        </p:spPr>
        <p:txBody>
          <a:bodyPr/>
          <a:lstStyle/>
          <a:p>
            <a:pPr>
              <a:defRPr b="0" i="0"/>
            </a:pPr>
            <a: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  <a:t>Pa ddigwyddiad hanesyddol pwysig oedd yn digwydd ym 1917?</a:t>
            </a:r>
            <a:b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</a:br>
            <a: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  <a:t/>
            </a:r>
            <a:br>
              <a:rPr lang="1106" altLang="en-US" sz="3088" b="1">
                <a:solidFill>
                  <a:srgbClr val="008786"/>
                </a:solidFill>
                <a:latin typeface="Comic Sans MS" panose="030F0702030302020204" pitchFamily="66" charset="0"/>
              </a:rPr>
            </a:br>
            <a:endParaRPr lang="en-GB" altLang="en-US">
              <a:solidFill>
                <a:srgbClr val="00878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0436" y="4126839"/>
            <a:ext cx="4968552" cy="56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 b="0" i="0"/>
            </a:pPr>
            <a:r>
              <a:rPr lang="1106" altLang="en-US" sz="3088" b="1">
                <a:solidFill>
                  <a:srgbClr val="E92D82"/>
                </a:solidFill>
                <a:latin typeface="Comic Sans MS" panose="030F0702030302020204" pitchFamily="66" charset="0"/>
              </a:rPr>
              <a:t>Y Rhyfel Byd Cyntaf</a:t>
            </a:r>
          </a:p>
        </p:txBody>
      </p:sp>
    </p:spTree>
    <p:extLst>
      <p:ext uri="{BB962C8B-B14F-4D97-AF65-F5344CB8AC3E}">
        <p14:creationId xmlns:p14="http://schemas.microsoft.com/office/powerpoint/2010/main" val="929572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34826" y="5848955"/>
            <a:ext cx="3448800" cy="218008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02562" y="2554213"/>
            <a:ext cx="4129807" cy="1818936"/>
          </a:xfrm>
        </p:spPr>
        <p:txBody>
          <a:bodyPr/>
          <a:lstStyle/>
          <a:p>
            <a:pPr algn="ctr">
              <a:defRPr b="0" i="0"/>
            </a:pPr>
            <a:r>
              <a:rPr lang="1106" altLang="en-US" b="1"/>
              <a:t>Maria Dickin CBE</a:t>
            </a:r>
            <a:br>
              <a:rPr lang="1106" altLang="en-US" b="1"/>
            </a:br>
            <a:r>
              <a:rPr lang="1106" altLang="en-US" b="1"/>
              <a:t>1870 - 1951</a:t>
            </a:r>
          </a:p>
        </p:txBody>
      </p:sp>
      <p:pic>
        <p:nvPicPr>
          <p:cNvPr id="4" name="Picture 3" descr="Maria Dickin C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05" y="446419"/>
            <a:ext cx="5003385" cy="603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84604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ld faithf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292" y="325041"/>
            <a:ext cx="7720409" cy="624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3707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DS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Template" id="{4D312C3B-2E76-47A6-BF92-FF5DA37A5D74}" vid="{3A9565B1-44D8-4A0D-AAE8-F3E1627CC8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nnual Report and Accounts" ma:contentTypeID="0x01010081A672974E6B0743AB34F2C64B34BDB12300A6B27711EFC3DD44A96DBAEF908F26B1" ma:contentTypeVersion="79" ma:contentTypeDescription="" ma:contentTypeScope="" ma:versionID="313348adf10b994d52ab878f4b4a9937">
  <xsd:schema xmlns:xsd="http://www.w3.org/2001/XMLSchema" xmlns:xs="http://www.w3.org/2001/XMLSchema" xmlns:p="http://schemas.microsoft.com/office/2006/metadata/properties" xmlns:ns2="5bea8f77-0667-4557-a028-e23225a2ced3" xmlns:ns3="02901346-528d-4e84-b91b-00d6b3077abe" targetNamespace="http://schemas.microsoft.com/office/2006/metadata/properties" ma:root="true" ma:fieldsID="dd0c61731b0c613d032e3934807756fe" ns2:_="" ns3:_="">
    <xsd:import namespace="5bea8f77-0667-4557-a028-e23225a2ced3"/>
    <xsd:import namespace="02901346-528d-4e84-b91b-00d6b3077abe"/>
    <xsd:element name="properties">
      <xsd:complexType>
        <xsd:sequence>
          <xsd:element name="documentManagement">
            <xsd:complexType>
              <xsd:all>
                <xsd:element ref="ns2:Document_x0020_Keywords"/>
                <xsd:element ref="ns2:Document_x0020_Description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a8f77-0667-4557-a028-e23225a2ced3" elementFormDefault="qualified">
    <xsd:import namespace="http://schemas.microsoft.com/office/2006/documentManagement/types"/>
    <xsd:import namespace="http://schemas.microsoft.com/office/infopath/2007/PartnerControls"/>
    <xsd:element name="Document_x0020_Keywords" ma:index="4" ma:displayName="Document Keywords" ma:internalName="Document_x0020_Keywords" ma:readOnly="false">
      <xsd:simpleType>
        <xsd:restriction base="dms:Text">
          <xsd:maxLength value="255"/>
        </xsd:restriction>
      </xsd:simpleType>
    </xsd:element>
    <xsd:element name="Document_x0020_Description" ma:index="5" nillable="true" ma:displayName="Document Description" ma:description="Give a brief summary of the document." ma:internalName="Document_x0020_Description" ma:readOnly="false">
      <xsd:simpleType>
        <xsd:restriction base="dms:Note">
          <xsd:maxLength value="255"/>
        </xsd:restriction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01346-528d-4e84-b91b-00d6b3077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Document_x0020_Keywords xmlns="5bea8f77-0667-4557-a028-e23225a2ced3">PowerPoint Presentation Template</Document_x0020_Keywords>
    <Document_x0020_Description xmlns="5bea8f77-0667-4557-a028-e23225a2ced3">PowerPoint Presentation Template</Document_x0020_Description>
  </documentManagement>
</p:properties>
</file>

<file path=customXml/itemProps1.xml><?xml version="1.0" encoding="utf-8"?>
<ds:datastoreItem xmlns:ds="http://schemas.openxmlformats.org/officeDocument/2006/customXml" ds:itemID="{FE43D1D3-6A10-4E65-88DB-0AB99C1456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7706BC-F22D-4499-84E0-1EBD3BF14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a8f77-0667-4557-a028-e23225a2ced3"/>
    <ds:schemaRef ds:uri="02901346-528d-4e84-b91b-00d6b3077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1AA88C-4E44-451B-A614-A6B4AFC783B0}">
  <ds:schemaRefs>
    <ds:schemaRef ds:uri="http://purl.org/dc/elements/1.1/"/>
    <ds:schemaRef ds:uri="02901346-528d-4e84-b91b-00d6b3077ab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bea8f77-0667-4557-a028-e23225a2ced3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Template</Template>
  <TotalTime>346</TotalTime>
  <Words>1897</Words>
  <Application>Microsoft Office PowerPoint</Application>
  <PresentationFormat>Custom</PresentationFormat>
  <Paragraphs>136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 ddigwyddiad hanesyddol pwysig oedd yn digwydd ym 1917?  </vt:lpstr>
      <vt:lpstr>Maria Dickin CBE 1870 - 1951</vt:lpstr>
      <vt:lpstr>PowerPoint Presentation</vt:lpstr>
      <vt:lpstr>PowerPoint Presentation</vt:lpstr>
      <vt:lpstr>PowerPoint Presentation</vt:lpstr>
      <vt:lpstr>PowerPoint Presentation</vt:lpstr>
      <vt:lpstr>Prif elusen filfeddygol y DU …</vt:lpstr>
      <vt:lpstr>PowerPoint Presentation</vt:lpstr>
      <vt:lpstr>PowerPoint Presentation</vt:lpstr>
      <vt:lpstr>PowerPoint Presentation</vt:lpstr>
      <vt:lpstr>PowerPoint Presentation</vt:lpstr>
      <vt:lpstr>Yn eich barn chi, pa effaith mae Maria Dickin a PDSA yn ei chael ar fywydau pobl a'u hanifeiliaid?  </vt:lpstr>
      <vt:lpstr>PowerPoint Presentation</vt:lpstr>
      <vt:lpstr>PowerPoint Presentation</vt:lpstr>
    </vt:vector>
  </TitlesOfParts>
  <Company>pdsa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Baggott</dc:creator>
  <cp:lastModifiedBy>Anna Baggott</cp:lastModifiedBy>
  <cp:revision>70</cp:revision>
  <dcterms:created xsi:type="dcterms:W3CDTF">2018-07-13T15:29:21Z</dcterms:created>
  <dcterms:modified xsi:type="dcterms:W3CDTF">2022-01-19T11:17:20Z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0x01010081A672974E6B0743AB34F2C64B34BDB12300A6B27711EFC3DD44A96DBAEF908F26B1</vt:lpwstr>
  </property>
  <property fmtid="{D5CDD505-2E9C-101B-9397-08002B2CF9AE}" pid="3" name="Creation Date">
    <vt:filetime>2015-01-05T00:00:00Z</vt:filetime>
  </property>
  <property fmtid="{D5CDD505-2E9C-101B-9397-08002B2CF9AE}" pid="4" name="LastSaved">
    <vt:lpwstr>0x01d00e8c|0x14bec000</vt:lpwstr>
  </property>
</Properties>
</file>