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7"/>
  </p:notesMasterIdLst>
  <p:sldIdLst>
    <p:sldId id="287" r:id="rId5"/>
    <p:sldId id="288" r:id="rId6"/>
    <p:sldId id="289" r:id="rId7"/>
    <p:sldId id="290" r:id="rId8"/>
    <p:sldId id="291" r:id="rId9"/>
    <p:sldId id="292" r:id="rId10"/>
    <p:sldId id="293" r:id="rId11"/>
    <p:sldId id="294" r:id="rId12"/>
    <p:sldId id="295" r:id="rId13"/>
    <p:sldId id="296" r:id="rId14"/>
    <p:sldId id="297" r:id="rId15"/>
    <p:sldId id="286" r:id="rId16"/>
    <p:sldId id="308" r:id="rId17"/>
    <p:sldId id="309" r:id="rId18"/>
    <p:sldId id="310" r:id="rId19"/>
    <p:sldId id="301" r:id="rId20"/>
    <p:sldId id="302" r:id="rId21"/>
    <p:sldId id="303" r:id="rId22"/>
    <p:sldId id="304" r:id="rId23"/>
    <p:sldId id="305" r:id="rId24"/>
    <p:sldId id="307" r:id="rId25"/>
    <p:sldId id="306" r:id="rId26"/>
  </p:sldIdLst>
  <p:sldSz cx="10693400" cy="7562850"/>
  <p:notesSz cx="10693400" cy="756285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5D3"/>
    <a:srgbClr val="C804AC"/>
    <a:srgbClr val="008988"/>
    <a:srgbClr val="C8337E"/>
    <a:srgbClr val="009A97"/>
    <a:srgbClr val="6BB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63685" autoAdjust="0"/>
  </p:normalViewPr>
  <p:slideViewPr>
    <p:cSldViewPr>
      <p:cViewPr varScale="1">
        <p:scale>
          <a:sx n="66" d="100"/>
          <a:sy n="66" d="100"/>
        </p:scale>
        <p:origin x="2622" y="4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atin typeface="Arial" pitchFamily="34" charset="0"/>
              </a:defRPr>
            </a:lvl1pPr>
          </a:lstStyle>
          <a:p>
            <a:fld id="{68ED7B93-89BE-46EB-93C0-E869E2B9B594}" type="datetimeFigureOut">
              <a:rPr lang="en-GB" smtClean="0"/>
              <a:t>15/12/2021</a:t>
            </a:fld>
            <a:endParaRPr lang="en-GB"/>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atin typeface="Arial" pitchFamily="34" charset="0"/>
              </a:defRPr>
            </a:lvl1pPr>
          </a:lstStyle>
          <a:p>
            <a:fld id="{2CF8F773-EE7B-415C-9670-94845D9FC280}"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Rhannwch: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Cyflwynwch y sesiwn a PDSA.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Dywedwch wrth y plant fod PDSA yn trin anifeiliaid anwes sâl a rhai sydd wedi'u </a:t>
            </a:r>
            <a:r>
              <a:rPr lang="cy-GB" sz="1800">
                <a:effectLst/>
                <a:latin typeface="Arial" panose="020B0604020202020204" pitchFamily="34" charset="0"/>
                <a:ea typeface="Calibri" panose="020F0502020204030204" pitchFamily="34" charset="0"/>
                <a:cs typeface="Times New Roman" panose="02020603050405020304" pitchFamily="18" charset="0"/>
              </a:rPr>
              <a:t>hanafu sy’n eiddo </a:t>
            </a:r>
            <a:r>
              <a:rPr lang="cy-GB" sz="1800" dirty="0">
                <a:effectLst/>
                <a:latin typeface="Arial" panose="020B0604020202020204" pitchFamily="34" charset="0"/>
                <a:ea typeface="Calibri" panose="020F0502020204030204" pitchFamily="34" charset="0"/>
                <a:cs typeface="Times New Roman" panose="02020603050405020304" pitchFamily="18" charset="0"/>
              </a:rPr>
              <a:t>i bobl mewn angen...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Esboniwch fod PDSA yn fath arbennig o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filfeddygfa</a:t>
            </a:r>
            <a:r>
              <a:rPr lang="cy-GB" sz="1800" dirty="0">
                <a:effectLst/>
                <a:latin typeface="Arial" panose="020B0604020202020204" pitchFamily="34" charset="0"/>
                <a:ea typeface="Calibri" panose="020F0502020204030204" pitchFamily="34" charset="0"/>
                <a:cs typeface="Times New Roman" panose="02020603050405020304" pitchFamily="18" charset="0"/>
              </a:rPr>
              <a:t>, oherwydd ei bod yn elusen. Trafodwch beth yw elusen ac esboniwch fod PDSA yn gofalu am anifeiliaid anwes pan na all perchnogion fforddio triniaeth filfeddygol.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Gofynnwch</a:t>
            </a:r>
            <a:r>
              <a:rPr lang="cy-GB" sz="1800" b="1"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a:effectLst/>
                <a:latin typeface="Arial" panose="020B0604020202020204" pitchFamily="34" charset="0"/>
                <a:ea typeface="Calibri" panose="020F0502020204030204" pitchFamily="34" charset="0"/>
                <a:cs typeface="Times New Roman" panose="02020603050405020304" pitchFamily="18" charset="0"/>
              </a:rPr>
              <a:t>Ydyn </a:t>
            </a:r>
            <a:r>
              <a:rPr lang="cy-GB" sz="1800" dirty="0">
                <a:effectLst/>
                <a:latin typeface="Arial" panose="020B0604020202020204" pitchFamily="34" charset="0"/>
                <a:ea typeface="Calibri" panose="020F0502020204030204" pitchFamily="34" charset="0"/>
                <a:cs typeface="Times New Roman" panose="02020603050405020304" pitchFamily="18" charset="0"/>
              </a:rPr>
              <a:t>nhw'n meddwl ei bod hi'n bwysig helpu anifeiliaid sâl a rhai sydd wedi'u hanafu i wella?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Beth fyddai'n digwydd i'r holl anifeiliaid anwes sâl a'r rhai sydd wedi'u hanafu mae PDSA yn eu trin os nad </a:t>
            </a:r>
            <a:r>
              <a:rPr lang="cy-GB" sz="1800">
                <a:effectLst/>
                <a:latin typeface="Arial" panose="020B0604020202020204" pitchFamily="34" charset="0"/>
                <a:ea typeface="Calibri" panose="020F0502020204030204" pitchFamily="34" charset="0"/>
                <a:cs typeface="Times New Roman" panose="02020603050405020304" pitchFamily="18" charset="0"/>
              </a:rPr>
              <a:t>oedden nhw’n bodoli?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Rhannwch: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Dywedwch wrthyn nhw eich bod chi'n mynd i ddysgu am yr hyn sydd ei angen ar anifeiliaid anwes i fod yn iach ac yn </a:t>
            </a:r>
            <a:r>
              <a:rPr lang="cy-GB" sz="1800">
                <a:effectLst/>
                <a:latin typeface="Arial" panose="020B0604020202020204" pitchFamily="34" charset="0"/>
                <a:ea typeface="Calibri" panose="020F0502020204030204" pitchFamily="34" charset="0"/>
                <a:cs typeface="Times New Roman" panose="02020603050405020304" pitchFamily="18" charset="0"/>
              </a:rPr>
              <a:t>hapus ac am </a:t>
            </a:r>
            <a:r>
              <a:rPr lang="cy-GB" sz="1800" dirty="0">
                <a:effectLst/>
                <a:latin typeface="Arial" panose="020B0604020202020204" pitchFamily="34" charset="0"/>
                <a:ea typeface="Calibri" panose="020F0502020204030204" pitchFamily="34" charset="0"/>
                <a:cs typeface="Times New Roman" panose="02020603050405020304" pitchFamily="18" charset="0"/>
              </a:rPr>
              <a:t>rai o'r anifeiliaid anwes mae PDSA wedi'u helpu yn eu Hysbytai </a:t>
            </a:r>
            <a:r>
              <a:rPr lang="cy-GB" sz="1800">
                <a:effectLst/>
                <a:latin typeface="Arial" panose="020B0604020202020204" pitchFamily="34" charset="0"/>
                <a:ea typeface="Calibri" panose="020F0502020204030204" pitchFamily="34" charset="0"/>
                <a:cs typeface="Times New Roman" panose="02020603050405020304" pitchFamily="18" charset="0"/>
              </a:rPr>
              <a:t>Anifeiliaid Anwes hefyd.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E5ED2712-2B6F-4FFA-AC80-0A72498B1715}" type="slidenum">
              <a:rPr lang="en-GB" altLang="en-US" smtClean="0"/>
              <a:t>1</a:t>
            </a:fld>
            <a:endParaRPr lang="en-GB" altLang="en-US"/>
          </a:p>
        </p:txBody>
      </p:sp>
    </p:spTree>
    <p:extLst>
      <p:ext uri="{BB962C8B-B14F-4D97-AF65-F5344CB8AC3E}">
        <p14:creationId xmlns:p14="http://schemas.microsoft.com/office/powerpoint/2010/main" val="281769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Esboniwch beth sydd ei angen ar </a:t>
            </a:r>
            <a:r>
              <a:rPr lang="cy-GB" sz="1800">
                <a:effectLst/>
                <a:latin typeface="Arial" panose="020B0604020202020204" pitchFamily="34" charset="0"/>
                <a:ea typeface="Calibri" panose="020F0502020204030204" pitchFamily="34" charset="0"/>
                <a:cs typeface="Times New Roman" panose="02020603050405020304" pitchFamily="18" charset="0"/>
              </a:rPr>
              <a:t>gath i’w chadw'n </a:t>
            </a:r>
            <a:r>
              <a:rPr lang="cy-GB" sz="1800" dirty="0">
                <a:effectLst/>
                <a:latin typeface="Arial" panose="020B0604020202020204" pitchFamily="34" charset="0"/>
                <a:ea typeface="Calibri" panose="020F0502020204030204" pitchFamily="34" charset="0"/>
                <a:cs typeface="Times New Roman" panose="02020603050405020304" pitchFamily="18" charset="0"/>
              </a:rPr>
              <a:t>hapus ac yn iach</a:t>
            </a:r>
            <a:r>
              <a:rPr lang="cy-GB" sz="1800">
                <a:effectLst/>
                <a:latin typeface="Arial" panose="020B0604020202020204" pitchFamily="34" charset="0"/>
                <a:ea typeface="Calibri" panose="020F0502020204030204" pitchFamily="34" charset="0"/>
                <a:cs typeface="Times New Roman" panose="02020603050405020304" pitchFamily="18" charset="0"/>
              </a:rPr>
              <a:t>. Gallech chi ddangos propiau i egluro rhai o'r pwyntiau. </a:t>
            </a:r>
            <a:r>
              <a:rPr lang="cy-GB" sz="1800" dirty="0">
                <a:effectLst/>
                <a:latin typeface="Arial" panose="020B0604020202020204" pitchFamily="34" charset="0"/>
                <a:ea typeface="Calibri" panose="020F0502020204030204" pitchFamily="34" charset="0"/>
                <a:cs typeface="Times New Roman" panose="02020603050405020304" pitchFamily="18" charset="0"/>
              </a:rPr>
              <a:t>Gallech chi ofyn iddyn nhw ddangos y </a:t>
            </a:r>
            <a:r>
              <a:rPr lang="cy-GB" sz="1800">
                <a:effectLst/>
                <a:latin typeface="Arial" panose="020B0604020202020204" pitchFamily="34" charset="0"/>
                <a:ea typeface="Calibri" panose="020F0502020204030204" pitchFamily="34" charset="0"/>
                <a:cs typeface="Times New Roman" panose="02020603050405020304" pitchFamily="18" charset="0"/>
              </a:rPr>
              <a:t>camau i </a:t>
            </a:r>
            <a:r>
              <a:rPr lang="cy-GB" sz="1800" dirty="0">
                <a:effectLst/>
                <a:latin typeface="Arial" panose="020B0604020202020204" pitchFamily="34" charset="0"/>
                <a:ea typeface="Calibri" panose="020F0502020204030204" pitchFamily="34" charset="0"/>
                <a:cs typeface="Times New Roman" panose="02020603050405020304" pitchFamily="18" charset="0"/>
              </a:rPr>
              <a:t>chi os wnaethoch chi eu cyflwyno ar sleid 4 neu os yw'r sesiwn hon yn dilyn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Get</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PetWise</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10</a:t>
            </a:fld>
            <a:endParaRPr lang="en-GB"/>
          </a:p>
        </p:txBody>
      </p:sp>
    </p:spTree>
    <p:extLst>
      <p:ext uri="{BB962C8B-B14F-4D97-AF65-F5344CB8AC3E}">
        <p14:creationId xmlns:p14="http://schemas.microsoft.com/office/powerpoint/2010/main" val="313398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Esboniwch beth sydd ei angen ar </a:t>
            </a:r>
            <a:r>
              <a:rPr lang="cy-GB" sz="1800">
                <a:effectLst/>
                <a:latin typeface="Arial" panose="020B0604020202020204" pitchFamily="34" charset="0"/>
                <a:ea typeface="Calibri" panose="020F0502020204030204" pitchFamily="34" charset="0"/>
                <a:cs typeface="Times New Roman" panose="02020603050405020304" pitchFamily="18" charset="0"/>
              </a:rPr>
              <a:t>gwningod i’w cadw'n </a:t>
            </a:r>
            <a:r>
              <a:rPr lang="cy-GB" sz="1800" dirty="0">
                <a:effectLst/>
                <a:latin typeface="Arial" panose="020B0604020202020204" pitchFamily="34" charset="0"/>
                <a:ea typeface="Calibri" panose="020F0502020204030204" pitchFamily="34" charset="0"/>
                <a:cs typeface="Times New Roman" panose="02020603050405020304" pitchFamily="18" charset="0"/>
              </a:rPr>
              <a:t>hapus ac yn iach</a:t>
            </a:r>
            <a:r>
              <a:rPr lang="cy-GB" sz="1800">
                <a:effectLst/>
                <a:latin typeface="Arial" panose="020B0604020202020204" pitchFamily="34" charset="0"/>
                <a:ea typeface="Calibri" panose="020F0502020204030204" pitchFamily="34" charset="0"/>
                <a:cs typeface="Times New Roman" panose="02020603050405020304" pitchFamily="18" charset="0"/>
              </a:rPr>
              <a:t>. Gallech chi ddangos propiau i egluro rhai o'r pwyntiau. </a:t>
            </a:r>
            <a:r>
              <a:rPr lang="cy-GB" sz="1800" dirty="0">
                <a:effectLst/>
                <a:latin typeface="Arial" panose="020B0604020202020204" pitchFamily="34" charset="0"/>
                <a:ea typeface="Calibri" panose="020F0502020204030204" pitchFamily="34" charset="0"/>
                <a:cs typeface="Times New Roman" panose="02020603050405020304" pitchFamily="18" charset="0"/>
              </a:rPr>
              <a:t>Gallech chi ofyn iddyn nhw ddangos y </a:t>
            </a:r>
            <a:r>
              <a:rPr lang="cy-GB" sz="1800">
                <a:effectLst/>
                <a:latin typeface="Arial" panose="020B0604020202020204" pitchFamily="34" charset="0"/>
                <a:ea typeface="Calibri" panose="020F0502020204030204" pitchFamily="34" charset="0"/>
                <a:cs typeface="Times New Roman" panose="02020603050405020304" pitchFamily="18" charset="0"/>
              </a:rPr>
              <a:t>camau i </a:t>
            </a:r>
            <a:r>
              <a:rPr lang="cy-GB" sz="1800" dirty="0">
                <a:effectLst/>
                <a:latin typeface="Arial" panose="020B0604020202020204" pitchFamily="34" charset="0"/>
                <a:ea typeface="Calibri" panose="020F0502020204030204" pitchFamily="34" charset="0"/>
                <a:cs typeface="Times New Roman" panose="02020603050405020304" pitchFamily="18" charset="0"/>
              </a:rPr>
              <a:t>chi os wnaethoch chi eu cyflwyno ar sleid 4 neu os yw'r sesiwn hon yn dilyn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Get</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PetWise</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11</a:t>
            </a:fld>
            <a:endParaRPr lang="en-GB"/>
          </a:p>
        </p:txBody>
      </p:sp>
    </p:spTree>
    <p:extLst>
      <p:ext uri="{BB962C8B-B14F-4D97-AF65-F5344CB8AC3E}">
        <p14:creationId xmlns:p14="http://schemas.microsoft.com/office/powerpoint/2010/main" val="353634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disgyblion gau eu llygaid a meddwl am anifail anwes o'u dewis</a:t>
            </a:r>
            <a:r>
              <a:rPr lang="cy-GB" sz="1800">
                <a:effectLst/>
                <a:latin typeface="Arial" panose="020B0604020202020204" pitchFamily="34" charset="0"/>
                <a:ea typeface="Calibri" panose="020F0502020204030204" pitchFamily="34" charset="0"/>
                <a:cs typeface="Times New Roman" panose="02020603050405020304" pitchFamily="18" charset="0"/>
              </a:rPr>
              <a:t>. Gofynnwch y </a:t>
            </a:r>
            <a:r>
              <a:rPr lang="cy-GB" sz="1800" dirty="0">
                <a:effectLst/>
                <a:latin typeface="Arial" panose="020B0604020202020204" pitchFamily="34" charset="0"/>
                <a:ea typeface="Calibri" panose="020F0502020204030204" pitchFamily="34" charset="0"/>
                <a:cs typeface="Times New Roman" panose="02020603050405020304" pitchFamily="18" charset="0"/>
              </a:rPr>
              <a:t>cwestiynau ar y </a:t>
            </a:r>
            <a:r>
              <a:rPr lang="cy-GB" sz="1800">
                <a:effectLst/>
                <a:latin typeface="Arial" panose="020B0604020202020204" pitchFamily="34" charset="0"/>
                <a:ea typeface="Calibri" panose="020F0502020204030204" pitchFamily="34" charset="0"/>
                <a:cs typeface="Times New Roman" panose="02020603050405020304" pitchFamily="18" charset="0"/>
              </a:rPr>
              <a:t>sleid hon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tra'u</a:t>
            </a:r>
            <a:r>
              <a:rPr lang="cy-GB" sz="1800" dirty="0">
                <a:effectLst/>
                <a:latin typeface="Arial" panose="020B0604020202020204" pitchFamily="34" charset="0"/>
                <a:ea typeface="Calibri" panose="020F0502020204030204" pitchFamily="34" charset="0"/>
                <a:cs typeface="Times New Roman" panose="02020603050405020304" pitchFamily="18" charset="0"/>
              </a:rPr>
              <a:t> bod nhw'n meddwl am eu hanifail anwes. </a:t>
            </a:r>
            <a:r>
              <a:rPr lang="cy-GB" sz="1800">
                <a:effectLst/>
                <a:latin typeface="Arial" panose="020B0604020202020204" pitchFamily="34" charset="0"/>
                <a:ea typeface="Calibri" panose="020F0502020204030204" pitchFamily="34" charset="0"/>
                <a:cs typeface="Times New Roman" panose="02020603050405020304" pitchFamily="18" charset="0"/>
              </a:rPr>
              <a:t>Yna rhowch gyfle </a:t>
            </a:r>
            <a:r>
              <a:rPr lang="cy-GB" sz="1800" dirty="0">
                <a:effectLst/>
                <a:latin typeface="Arial" panose="020B0604020202020204" pitchFamily="34" charset="0"/>
                <a:ea typeface="Calibri" panose="020F0502020204030204" pitchFamily="34" charset="0"/>
                <a:cs typeface="Times New Roman" panose="02020603050405020304" pitchFamily="18" charset="0"/>
              </a:rPr>
              <a:t>i'r </a:t>
            </a:r>
            <a:r>
              <a:rPr lang="cy-GB" sz="1800">
                <a:effectLst/>
                <a:latin typeface="Arial" panose="020B0604020202020204" pitchFamily="34" charset="0"/>
                <a:ea typeface="Calibri" panose="020F0502020204030204" pitchFamily="34" charset="0"/>
                <a:cs typeface="Times New Roman" panose="02020603050405020304" pitchFamily="18" charset="0"/>
              </a:rPr>
              <a:t>disgyblion drafod </a:t>
            </a:r>
            <a:r>
              <a:rPr lang="cy-GB" sz="1800" dirty="0">
                <a:effectLst/>
                <a:latin typeface="Arial" panose="020B0604020202020204" pitchFamily="34" charset="0"/>
                <a:ea typeface="Calibri" panose="020F0502020204030204" pitchFamily="34" charset="0"/>
                <a:cs typeface="Times New Roman" panose="02020603050405020304" pitchFamily="18" charset="0"/>
              </a:rPr>
              <a:t>a allan </a:t>
            </a:r>
            <a:r>
              <a:rPr lang="cy-GB" sz="1800">
                <a:effectLst/>
                <a:latin typeface="Arial" panose="020B0604020202020204" pitchFamily="34" charset="0"/>
                <a:ea typeface="Calibri" panose="020F0502020204030204" pitchFamily="34" charset="0"/>
                <a:cs typeface="Times New Roman" panose="02020603050405020304" pitchFamily="18" charset="0"/>
              </a:rPr>
              <a:t>nhw gyflawni’r </a:t>
            </a:r>
            <a:r>
              <a:rPr lang="cy-GB" sz="1800" dirty="0">
                <a:effectLst/>
                <a:latin typeface="Arial" panose="020B0604020202020204" pitchFamily="34" charset="0"/>
                <a:ea typeface="Calibri" panose="020F0502020204030204" pitchFamily="34" charset="0"/>
                <a:cs typeface="Times New Roman" panose="02020603050405020304" pitchFamily="18" charset="0"/>
              </a:rPr>
              <a:t>holl bwyntiau hyn ar gyfer eu hanifail anwes dychmygol.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12</a:t>
            </a:fld>
            <a:endParaRPr lang="en-GB"/>
          </a:p>
        </p:txBody>
      </p:sp>
    </p:spTree>
    <p:extLst>
      <p:ext uri="{BB962C8B-B14F-4D97-AF65-F5344CB8AC3E}">
        <p14:creationId xmlns:p14="http://schemas.microsoft.com/office/powerpoint/2010/main" val="2450480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Gall cost sylfaenol bod </a:t>
            </a:r>
            <a:r>
              <a:rPr lang="cy-GB" sz="1800" dirty="0">
                <a:effectLst/>
                <a:latin typeface="Arial" panose="020B0604020202020204" pitchFamily="34" charset="0"/>
                <a:ea typeface="Calibri" panose="020F0502020204030204" pitchFamily="34" charset="0"/>
                <a:cs typeface="Times New Roman" panose="02020603050405020304" pitchFamily="18" charset="0"/>
              </a:rPr>
              <a:t>yn berchen </a:t>
            </a:r>
            <a:r>
              <a:rPr lang="cy-GB" sz="1800">
                <a:effectLst/>
                <a:latin typeface="Arial" panose="020B0604020202020204" pitchFamily="34" charset="0"/>
                <a:ea typeface="Calibri" panose="020F0502020204030204" pitchFamily="34" charset="0"/>
                <a:cs typeface="Times New Roman" panose="02020603050405020304" pitchFamily="18" charset="0"/>
              </a:rPr>
              <a:t>ar gi </a:t>
            </a:r>
            <a:r>
              <a:rPr lang="cy-GB" sz="1800" dirty="0">
                <a:effectLst/>
                <a:latin typeface="Arial" panose="020B0604020202020204" pitchFamily="34" charset="0"/>
                <a:ea typeface="Calibri" panose="020F0502020204030204" pitchFamily="34" charset="0"/>
                <a:cs typeface="Times New Roman" panose="02020603050405020304" pitchFamily="18" charset="0"/>
              </a:rPr>
              <a:t>mawr </a:t>
            </a:r>
            <a:r>
              <a:rPr lang="cy-GB" sz="1800">
                <a:effectLst/>
                <a:latin typeface="Arial" panose="020B0604020202020204" pitchFamily="34" charset="0"/>
                <a:ea typeface="Calibri" panose="020F0502020204030204" pitchFamily="34" charset="0"/>
                <a:cs typeface="Times New Roman" panose="02020603050405020304" pitchFamily="18" charset="0"/>
              </a:rPr>
              <a:t>fod rhywle </a:t>
            </a:r>
            <a:r>
              <a:rPr lang="cy-GB" sz="1800" dirty="0">
                <a:effectLst/>
                <a:latin typeface="Arial" panose="020B0604020202020204" pitchFamily="34" charset="0"/>
                <a:ea typeface="Calibri" panose="020F0502020204030204" pitchFamily="34" charset="0"/>
                <a:cs typeface="Times New Roman" panose="02020603050405020304" pitchFamily="18" charset="0"/>
              </a:rPr>
              <a:t>rhwng £7,400 a £17,000. Mae gwir gost perchnogaeth ci yn debygol o fod dipyn yn uwch unwaith i gostau ychwanegol fel triniaeth filfeddygol, </a:t>
            </a:r>
            <a:r>
              <a:rPr lang="cy-GB" sz="1800">
                <a:effectLst/>
                <a:latin typeface="Arial" panose="020B0604020202020204" pitchFamily="34" charset="0"/>
                <a:ea typeface="Calibri" panose="020F0502020204030204" pitchFamily="34" charset="0"/>
                <a:cs typeface="Times New Roman" panose="02020603050405020304" pitchFamily="18" charset="0"/>
              </a:rPr>
              <a:t>ffioedd llety cŵn, gwasanaeth twtio a phrynu ategolion newydd gael </a:t>
            </a:r>
            <a:r>
              <a:rPr lang="cy-GB" sz="1800" dirty="0">
                <a:effectLst/>
                <a:latin typeface="Arial" panose="020B0604020202020204" pitchFamily="34" charset="0"/>
                <a:ea typeface="Calibri" panose="020F0502020204030204" pitchFamily="34" charset="0"/>
                <a:cs typeface="Times New Roman" panose="02020603050405020304" pitchFamily="18" charset="0"/>
              </a:rPr>
              <a:t>eu hystyried. Gall costau ychwanegol i'r llinell sylfaen hon amrywio'n fawr </a:t>
            </a:r>
            <a:r>
              <a:rPr lang="cy-GB" sz="1800">
                <a:effectLst/>
                <a:latin typeface="Arial" panose="020B0604020202020204" pitchFamily="34" charset="0"/>
                <a:ea typeface="Calibri" panose="020F0502020204030204" pitchFamily="34" charset="0"/>
                <a:cs typeface="Times New Roman" panose="02020603050405020304" pitchFamily="18" charset="0"/>
              </a:rPr>
              <a:t>o un anifail anwes i’r llall </a:t>
            </a:r>
            <a:r>
              <a:rPr lang="cy-GB" sz="1800" dirty="0">
                <a:effectLst/>
                <a:latin typeface="Arial" panose="020B0604020202020204" pitchFamily="34" charset="0"/>
                <a:ea typeface="Calibri" panose="020F0502020204030204" pitchFamily="34" charset="0"/>
                <a:cs typeface="Times New Roman" panose="02020603050405020304" pitchFamily="18" charset="0"/>
              </a:rPr>
              <a:t>ac </a:t>
            </a:r>
            <a:r>
              <a:rPr lang="cy-GB" sz="1800">
                <a:effectLst/>
                <a:latin typeface="Arial" panose="020B0604020202020204" pitchFamily="34" charset="0"/>
                <a:ea typeface="Calibri" panose="020F0502020204030204" pitchFamily="34" charset="0"/>
                <a:cs typeface="Times New Roman" panose="02020603050405020304" pitchFamily="18" charset="0"/>
              </a:rPr>
              <a:t>o un perchennog i’r llall. Er </a:t>
            </a:r>
            <a:r>
              <a:rPr lang="cy-GB" sz="1800" dirty="0">
                <a:effectLst/>
                <a:latin typeface="Arial" panose="020B0604020202020204" pitchFamily="34" charset="0"/>
                <a:ea typeface="Calibri" panose="020F0502020204030204" pitchFamily="34" charset="0"/>
                <a:cs typeface="Times New Roman" panose="02020603050405020304" pitchFamily="18" charset="0"/>
              </a:rPr>
              <a:t>ei bod hi'n anodd rhoi cyfanswm cost </a:t>
            </a:r>
            <a:r>
              <a:rPr lang="cy-GB" sz="1800">
                <a:effectLst/>
                <a:latin typeface="Arial" panose="020B0604020202020204" pitchFamily="34" charset="0"/>
                <a:ea typeface="Calibri" panose="020F0502020204030204" pitchFamily="34" charset="0"/>
                <a:cs typeface="Times New Roman" panose="02020603050405020304" pitchFamily="18" charset="0"/>
              </a:rPr>
              <a:t>perchnogaeth anifail anwes am oes, </a:t>
            </a:r>
            <a:r>
              <a:rPr lang="cy-GB" sz="1800" dirty="0">
                <a:effectLst/>
                <a:latin typeface="Arial" panose="020B0604020202020204" pitchFamily="34" charset="0"/>
                <a:ea typeface="Calibri" panose="020F0502020204030204" pitchFamily="34" charset="0"/>
                <a:cs typeface="Times New Roman" panose="02020603050405020304" pitchFamily="18" charset="0"/>
              </a:rPr>
              <a:t>gallai </a:t>
            </a:r>
            <a:r>
              <a:rPr lang="cy-GB" sz="1800">
                <a:effectLst/>
                <a:latin typeface="Arial" panose="020B0604020202020204" pitchFamily="34" charset="0"/>
                <a:ea typeface="Calibri" panose="020F0502020204030204" pitchFamily="34" charset="0"/>
                <a:cs typeface="Times New Roman" panose="02020603050405020304" pitchFamily="18" charset="0"/>
              </a:rPr>
              <a:t>amcangyfrif sy’n </a:t>
            </a:r>
            <a:r>
              <a:rPr lang="cy-GB" sz="1800" dirty="0">
                <a:effectLst/>
                <a:latin typeface="Arial" panose="020B0604020202020204" pitchFamily="34" charset="0"/>
                <a:ea typeface="Calibri" panose="020F0502020204030204" pitchFamily="34" charset="0"/>
                <a:cs typeface="Times New Roman" panose="02020603050405020304" pitchFamily="18" charset="0"/>
              </a:rPr>
              <a:t>gynnwys rhai o'r costau </a:t>
            </a:r>
            <a:r>
              <a:rPr lang="cy-GB" sz="1800">
                <a:effectLst/>
                <a:latin typeface="Arial" panose="020B0604020202020204" pitchFamily="34" charset="0"/>
                <a:ea typeface="Calibri" panose="020F0502020204030204" pitchFamily="34" charset="0"/>
                <a:cs typeface="Times New Roman" panose="02020603050405020304" pitchFamily="18" charset="0"/>
              </a:rPr>
              <a:t>hyn olygu bod cost </a:t>
            </a:r>
            <a:r>
              <a:rPr lang="cy-GB" sz="1800" dirty="0">
                <a:effectLst/>
                <a:latin typeface="Arial" panose="020B0604020202020204" pitchFamily="34" charset="0"/>
                <a:ea typeface="Calibri" panose="020F0502020204030204" pitchFamily="34" charset="0"/>
                <a:cs typeface="Times New Roman" panose="02020603050405020304" pitchFamily="18" charset="0"/>
              </a:rPr>
              <a:t>bosibl perchnogaeth </a:t>
            </a:r>
            <a:r>
              <a:rPr lang="cy-GB" sz="1800">
                <a:effectLst/>
                <a:latin typeface="Arial" panose="020B0604020202020204" pitchFamily="34" charset="0"/>
                <a:ea typeface="Calibri" panose="020F0502020204030204" pitchFamily="34" charset="0"/>
                <a:cs typeface="Times New Roman" panose="02020603050405020304" pitchFamily="18" charset="0"/>
              </a:rPr>
              <a:t>ci gymaint â £</a:t>
            </a:r>
            <a:r>
              <a:rPr lang="cy-GB" sz="1800" dirty="0">
                <a:effectLst/>
                <a:latin typeface="Arial" panose="020B0604020202020204" pitchFamily="34" charset="0"/>
                <a:ea typeface="Calibri" panose="020F0502020204030204" pitchFamily="34" charset="0"/>
                <a:cs typeface="Times New Roman" panose="02020603050405020304" pitchFamily="18" charset="0"/>
              </a:rPr>
              <a:t>33,000 yn dibynnu ar faint a brid y ci.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t>13</a:t>
            </a:fld>
            <a:endParaRPr lang="en-GB"/>
          </a:p>
        </p:txBody>
      </p:sp>
    </p:spTree>
    <p:extLst>
      <p:ext uri="{BB962C8B-B14F-4D97-AF65-F5344CB8AC3E}">
        <p14:creationId xmlns:p14="http://schemas.microsoft.com/office/powerpoint/2010/main" val="255236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cathod yn costio tua £12,000 yn dibynnu ar ddisgwyliad oes. Er mwyn sicrhau eich bod yn diwallu pum angen lles eich cath, byddai angen i chi wario mwy nag £840 y flwyddyn.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gwir gost perchnogaeth cath yn debygol o fod dipyn yn uwch unwaith i gostau ychwanegol fel triniaeth filfeddygol, </a:t>
            </a:r>
            <a:r>
              <a:rPr lang="cy-GB" sz="1800">
                <a:effectLst/>
                <a:latin typeface="Arial" panose="020B0604020202020204" pitchFamily="34" charset="0"/>
                <a:ea typeface="Calibri" panose="020F0502020204030204" pitchFamily="34" charset="0"/>
                <a:cs typeface="Times New Roman" panose="02020603050405020304" pitchFamily="18" charset="0"/>
              </a:rPr>
              <a:t>ffioedd llety cathod, gwasanaeth twtio a phrynu ategolion newydd gael </a:t>
            </a:r>
            <a:r>
              <a:rPr lang="cy-GB" sz="1800" dirty="0">
                <a:effectLst/>
                <a:latin typeface="Arial" panose="020B0604020202020204" pitchFamily="34" charset="0"/>
                <a:ea typeface="Calibri" panose="020F0502020204030204" pitchFamily="34" charset="0"/>
                <a:cs typeface="Times New Roman" panose="02020603050405020304" pitchFamily="18" charset="0"/>
              </a:rPr>
              <a:t>eu hystyried. Gall costau ychwanegol i'r llinell sylfaen hon amrywio'n </a:t>
            </a:r>
            <a:r>
              <a:rPr lang="cy-GB" sz="1800">
                <a:effectLst/>
                <a:latin typeface="Arial" panose="020B0604020202020204" pitchFamily="34" charset="0"/>
                <a:ea typeface="Calibri" panose="020F0502020204030204" pitchFamily="34" charset="0"/>
                <a:cs typeface="Times New Roman" panose="02020603050405020304" pitchFamily="18" charset="0"/>
              </a:rPr>
              <a:t>fawr o un </a:t>
            </a:r>
            <a:r>
              <a:rPr lang="cy-GB" sz="1800" dirty="0">
                <a:effectLst/>
                <a:latin typeface="Arial" panose="020B0604020202020204" pitchFamily="34" charset="0"/>
                <a:ea typeface="Calibri" panose="020F0502020204030204" pitchFamily="34" charset="0"/>
                <a:cs typeface="Times New Roman" panose="02020603050405020304" pitchFamily="18" charset="0"/>
              </a:rPr>
              <a:t>anifail </a:t>
            </a:r>
            <a:r>
              <a:rPr lang="cy-GB" sz="1800">
                <a:effectLst/>
                <a:latin typeface="Arial" panose="020B0604020202020204" pitchFamily="34" charset="0"/>
                <a:ea typeface="Calibri" panose="020F0502020204030204" pitchFamily="34" charset="0"/>
                <a:cs typeface="Times New Roman" panose="02020603050405020304" pitchFamily="18" charset="0"/>
              </a:rPr>
              <a:t>anwes i’r llall </a:t>
            </a:r>
            <a:r>
              <a:rPr lang="cy-GB" sz="1800" dirty="0">
                <a:effectLst/>
                <a:latin typeface="Arial" panose="020B0604020202020204" pitchFamily="34" charset="0"/>
                <a:ea typeface="Calibri" panose="020F0502020204030204" pitchFamily="34" charset="0"/>
                <a:cs typeface="Times New Roman" panose="02020603050405020304" pitchFamily="18" charset="0"/>
              </a:rPr>
              <a:t>ac </a:t>
            </a:r>
            <a:r>
              <a:rPr lang="cy-GB" sz="1800">
                <a:effectLst/>
                <a:latin typeface="Arial" panose="020B0604020202020204" pitchFamily="34" charset="0"/>
                <a:ea typeface="Calibri" panose="020F0502020204030204" pitchFamily="34" charset="0"/>
                <a:cs typeface="Times New Roman" panose="02020603050405020304" pitchFamily="18" charset="0"/>
              </a:rPr>
              <a:t>o un perchennog i’r llall.  </a:t>
            </a:r>
            <a:r>
              <a:rPr lang="cy-GB" sz="1800" dirty="0">
                <a:effectLst/>
                <a:latin typeface="Arial" panose="020B0604020202020204" pitchFamily="34" charset="0"/>
                <a:ea typeface="Calibri" panose="020F0502020204030204" pitchFamily="34" charset="0"/>
                <a:cs typeface="Times New Roman" panose="02020603050405020304" pitchFamily="18" charset="0"/>
              </a:rPr>
              <a:t>Er ei bod hi'n anodd rhoi cyfanswm cost </a:t>
            </a:r>
            <a:r>
              <a:rPr lang="cy-GB" sz="1800">
                <a:effectLst/>
                <a:latin typeface="Arial" panose="020B0604020202020204" pitchFamily="34" charset="0"/>
                <a:ea typeface="Calibri" panose="020F0502020204030204" pitchFamily="34" charset="0"/>
                <a:cs typeface="Times New Roman" panose="02020603050405020304" pitchFamily="18" charset="0"/>
              </a:rPr>
              <a:t>perchnogaeth anifail anwes am oes, </a:t>
            </a:r>
            <a:r>
              <a:rPr lang="cy-GB" sz="1800" dirty="0">
                <a:effectLst/>
                <a:latin typeface="Arial" panose="020B0604020202020204" pitchFamily="34" charset="0"/>
                <a:ea typeface="Calibri" panose="020F0502020204030204" pitchFamily="34" charset="0"/>
                <a:cs typeface="Times New Roman" panose="02020603050405020304" pitchFamily="18" charset="0"/>
              </a:rPr>
              <a:t>gallai </a:t>
            </a:r>
            <a:r>
              <a:rPr lang="cy-GB" sz="1800">
                <a:effectLst/>
                <a:latin typeface="Arial" panose="020B0604020202020204" pitchFamily="34" charset="0"/>
                <a:ea typeface="Calibri" panose="020F0502020204030204" pitchFamily="34" charset="0"/>
                <a:cs typeface="Times New Roman" panose="02020603050405020304" pitchFamily="18" charset="0"/>
              </a:rPr>
              <a:t>amcangyfrif sy’n </a:t>
            </a:r>
            <a:r>
              <a:rPr lang="cy-GB" sz="1800" dirty="0">
                <a:effectLst/>
                <a:latin typeface="Arial" panose="020B0604020202020204" pitchFamily="34" charset="0"/>
                <a:ea typeface="Calibri" panose="020F0502020204030204" pitchFamily="34" charset="0"/>
                <a:cs typeface="Times New Roman" panose="02020603050405020304" pitchFamily="18" charset="0"/>
              </a:rPr>
              <a:t>gynnwys rhai o'r costau </a:t>
            </a:r>
            <a:r>
              <a:rPr lang="cy-GB" sz="1800">
                <a:effectLst/>
                <a:latin typeface="Arial" panose="020B0604020202020204" pitchFamily="34" charset="0"/>
                <a:ea typeface="Calibri" panose="020F0502020204030204" pitchFamily="34" charset="0"/>
                <a:cs typeface="Times New Roman" panose="02020603050405020304" pitchFamily="18" charset="0"/>
              </a:rPr>
              <a:t>hyn olygu bod cost </a:t>
            </a:r>
            <a:r>
              <a:rPr lang="cy-GB" sz="1800" dirty="0">
                <a:effectLst/>
                <a:latin typeface="Arial" panose="020B0604020202020204" pitchFamily="34" charset="0"/>
                <a:ea typeface="Calibri" panose="020F0502020204030204" pitchFamily="34" charset="0"/>
                <a:cs typeface="Times New Roman" panose="02020603050405020304" pitchFamily="18" charset="0"/>
              </a:rPr>
              <a:t>bosibl </a:t>
            </a:r>
            <a:r>
              <a:rPr lang="cy-GB" sz="1800">
                <a:effectLst/>
                <a:latin typeface="Arial" panose="020B0604020202020204" pitchFamily="34" charset="0"/>
                <a:ea typeface="Calibri" panose="020F0502020204030204" pitchFamily="34" charset="0"/>
                <a:cs typeface="Times New Roman" panose="02020603050405020304" pitchFamily="18" charset="0"/>
              </a:rPr>
              <a:t>perchnogaeth gymaint â thua </a:t>
            </a:r>
            <a:r>
              <a:rPr lang="cy-GB" sz="1800" dirty="0">
                <a:effectLst/>
                <a:latin typeface="Arial" panose="020B0604020202020204" pitchFamily="34" charset="0"/>
                <a:ea typeface="Calibri" panose="020F0502020204030204" pitchFamily="34" charset="0"/>
                <a:cs typeface="Times New Roman" panose="02020603050405020304" pitchFamily="18" charset="0"/>
              </a:rPr>
              <a:t>£24,000.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14</a:t>
            </a:fld>
            <a:endParaRPr lang="en-GB"/>
          </a:p>
        </p:txBody>
      </p:sp>
    </p:spTree>
    <p:extLst>
      <p:ext uri="{BB962C8B-B14F-4D97-AF65-F5344CB8AC3E}">
        <p14:creationId xmlns:p14="http://schemas.microsoft.com/office/powerpoint/2010/main" val="1337915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Byddai pâr o gwningod yn costio rhwng £6,500 a £9,000 yn ystod eu hoes.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Trafodwch – a chofiwch fod angen o </a:t>
            </a:r>
            <a:r>
              <a:rPr lang="cy-GB" sz="1800">
                <a:effectLst/>
                <a:latin typeface="Arial" panose="020B0604020202020204" pitchFamily="34" charset="0"/>
                <a:ea typeface="Calibri" panose="020F0502020204030204" pitchFamily="34" charset="0"/>
                <a:cs typeface="Times New Roman" panose="02020603050405020304" pitchFamily="18" charset="0"/>
              </a:rPr>
              <a:t>leiaf ddwy </a:t>
            </a:r>
            <a:r>
              <a:rPr lang="cy-GB" sz="1800" dirty="0">
                <a:effectLst/>
                <a:latin typeface="Arial" panose="020B0604020202020204" pitchFamily="34" charset="0"/>
                <a:ea typeface="Calibri" panose="020F0502020204030204" pitchFamily="34" charset="0"/>
                <a:cs typeface="Times New Roman" panose="02020603050405020304" pitchFamily="18" charset="0"/>
              </a:rPr>
              <a:t>gwningen </a:t>
            </a:r>
            <a:r>
              <a:rPr lang="cy-GB" sz="1800">
                <a:effectLst/>
                <a:latin typeface="Arial" panose="020B0604020202020204" pitchFamily="34" charset="0"/>
                <a:ea typeface="Calibri" panose="020F0502020204030204" pitchFamily="34" charset="0"/>
                <a:cs typeface="Times New Roman" panose="02020603050405020304" pitchFamily="18" charset="0"/>
              </a:rPr>
              <a:t>arnoch chi.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15</a:t>
            </a:fld>
            <a:endParaRPr lang="en-GB"/>
          </a:p>
        </p:txBody>
      </p:sp>
    </p:spTree>
    <p:extLst>
      <p:ext uri="{BB962C8B-B14F-4D97-AF65-F5344CB8AC3E}">
        <p14:creationId xmlns:p14="http://schemas.microsoft.com/office/powerpoint/2010/main" val="37976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Dosbarthwch y templed rhestr siopa (un i bob grŵp) ac esboniwch y bydd y disgyblion yn gweithio allan faint mae rhai o'r eitemau sylfaenol yn ei gostio ar gyfer pob anifail anwes. Esboniwch efallai y bydd angen iddyn nhw ddefnyddio cyfrifiannell (yn dibynnu ar oedran a gallu). Gall plant gallu isel ysgrifennu'r </a:t>
            </a:r>
            <a:r>
              <a:rPr lang="cy-GB" sz="1800">
                <a:effectLst/>
                <a:latin typeface="Arial" panose="020B0604020202020204" pitchFamily="34" charset="0"/>
                <a:ea typeface="Calibri" panose="020F0502020204030204" pitchFamily="34" charset="0"/>
                <a:cs typeface="Times New Roman" panose="02020603050405020304" pitchFamily="18" charset="0"/>
              </a:rPr>
              <a:t>symiau ar y rhestr </a:t>
            </a:r>
            <a:r>
              <a:rPr lang="cy-GB" sz="1800" dirty="0">
                <a:effectLst/>
                <a:latin typeface="Arial" panose="020B0604020202020204" pitchFamily="34" charset="0"/>
                <a:ea typeface="Calibri" panose="020F0502020204030204" pitchFamily="34" charset="0"/>
                <a:cs typeface="Times New Roman" panose="02020603050405020304" pitchFamily="18" charset="0"/>
              </a:rPr>
              <a:t>heb eu </a:t>
            </a:r>
            <a:r>
              <a:rPr lang="cy-GB" sz="1800">
                <a:effectLst/>
                <a:latin typeface="Arial" panose="020B0604020202020204" pitchFamily="34" charset="0"/>
                <a:ea typeface="Calibri" panose="020F0502020204030204" pitchFamily="34" charset="0"/>
                <a:cs typeface="Times New Roman" panose="02020603050405020304" pitchFamily="18" charset="0"/>
              </a:rPr>
              <a:t>hadio at ei gilydd.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Bydd angen i chi arddangos y sleid ganlynol yn ystod y dasg.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t>16</a:t>
            </a:fld>
            <a:endParaRPr lang="en-GB"/>
          </a:p>
        </p:txBody>
      </p:sp>
    </p:spTree>
    <p:extLst>
      <p:ext uri="{BB962C8B-B14F-4D97-AF65-F5344CB8AC3E}">
        <p14:creationId xmlns:p14="http://schemas.microsoft.com/office/powerpoint/2010/main" val="2220296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Dangoswch </a:t>
            </a:r>
            <a:r>
              <a:rPr lang="cy-GB" sz="1800" dirty="0">
                <a:effectLst/>
                <a:latin typeface="Arial" panose="020B0604020202020204" pitchFamily="34" charset="0"/>
                <a:ea typeface="Calibri" panose="020F0502020204030204" pitchFamily="34" charset="0"/>
                <a:cs typeface="Times New Roman" panose="02020603050405020304" pitchFamily="18" charset="0"/>
              </a:rPr>
              <a:t>y sleid </a:t>
            </a:r>
            <a:r>
              <a:rPr lang="cy-GB" sz="1800">
                <a:effectLst/>
                <a:latin typeface="Arial" panose="020B0604020202020204" pitchFamily="34" charset="0"/>
                <a:ea typeface="Calibri" panose="020F0502020204030204" pitchFamily="34" charset="0"/>
                <a:cs typeface="Times New Roman" panose="02020603050405020304" pitchFamily="18" charset="0"/>
              </a:rPr>
              <a:t>hon drwy gydol y gweithgaredd. </a:t>
            </a:r>
            <a:r>
              <a:rPr lang="cy-GB" sz="1800" dirty="0">
                <a:effectLst/>
                <a:latin typeface="Arial" panose="020B0604020202020204" pitchFamily="34" charset="0"/>
                <a:ea typeface="Calibri" panose="020F0502020204030204" pitchFamily="34" charset="0"/>
                <a:cs typeface="Times New Roman" panose="02020603050405020304" pitchFamily="18" charset="0"/>
              </a:rPr>
              <a:t>Bydd angen y </a:t>
            </a:r>
            <a:r>
              <a:rPr lang="cy-GB" sz="1800">
                <a:effectLst/>
                <a:latin typeface="Arial" panose="020B0604020202020204" pitchFamily="34" charset="0"/>
                <a:ea typeface="Calibri" panose="020F0502020204030204" pitchFamily="34" charset="0"/>
                <a:cs typeface="Times New Roman" panose="02020603050405020304" pitchFamily="18" charset="0"/>
              </a:rPr>
              <a:t>sleid arnyn </a:t>
            </a:r>
            <a:r>
              <a:rPr lang="cy-GB" sz="1800" dirty="0">
                <a:effectLst/>
                <a:latin typeface="Arial" panose="020B0604020202020204" pitchFamily="34" charset="0"/>
                <a:ea typeface="Calibri" panose="020F0502020204030204" pitchFamily="34" charset="0"/>
                <a:cs typeface="Times New Roman" panose="02020603050405020304" pitchFamily="18" charset="0"/>
              </a:rPr>
              <a:t>nhw er mwyn llenwi eu rhestri.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Pwysleisiwch nad yw'r prisiau'n gywir!!! Maen nhw yno i wneud y dasg </a:t>
            </a:r>
            <a:r>
              <a:rPr lang="cy-GB" sz="1800">
                <a:effectLst/>
                <a:latin typeface="Arial" panose="020B0604020202020204" pitchFamily="34" charset="0"/>
                <a:ea typeface="Calibri" panose="020F0502020204030204" pitchFamily="34" charset="0"/>
                <a:cs typeface="Times New Roman" panose="02020603050405020304" pitchFamily="18" charset="0"/>
              </a:rPr>
              <a:t>yn haws </a:t>
            </a:r>
            <a:r>
              <a:rPr lang="cy-GB" sz="1800" dirty="0">
                <a:effectLst/>
                <a:latin typeface="Arial" panose="020B0604020202020204" pitchFamily="34" charset="0"/>
                <a:ea typeface="Calibri" panose="020F0502020204030204" pitchFamily="34" charset="0"/>
                <a:cs typeface="Times New Roman" panose="02020603050405020304" pitchFamily="18" charset="0"/>
              </a:rPr>
              <a:t>i'r grŵp oedran.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17</a:t>
            </a:fld>
            <a:endParaRPr lang="en-GB"/>
          </a:p>
        </p:txBody>
      </p:sp>
    </p:spTree>
    <p:extLst>
      <p:ext uri="{BB962C8B-B14F-4D97-AF65-F5344CB8AC3E}">
        <p14:creationId xmlns:p14="http://schemas.microsoft.com/office/powerpoint/2010/main" val="105583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Dangoswch y cyfanswm ar gyfer pob rhestr a gofynnwch i'r disgyblion a gawson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nhw'r</a:t>
            </a:r>
            <a:r>
              <a:rPr lang="cy-GB" sz="1800" dirty="0">
                <a:effectLst/>
                <a:latin typeface="Arial" panose="020B0604020202020204" pitchFamily="34" charset="0"/>
                <a:ea typeface="Calibri" panose="020F0502020204030204" pitchFamily="34" charset="0"/>
                <a:cs typeface="Times New Roman" panose="02020603050405020304" pitchFamily="18" charset="0"/>
              </a:rPr>
              <a:t> un ateb.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18</a:t>
            </a:fld>
            <a:endParaRPr lang="en-GB"/>
          </a:p>
        </p:txBody>
      </p:sp>
    </p:spTree>
    <p:extLst>
      <p:ext uri="{BB962C8B-B14F-4D97-AF65-F5344CB8AC3E}">
        <p14:creationId xmlns:p14="http://schemas.microsoft.com/office/powerpoint/2010/main" val="841158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Enw:</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Perci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Rhywogaeth:</a:t>
            </a:r>
            <a:r>
              <a:rPr lang="cy-GB" sz="1800" dirty="0">
                <a:effectLst/>
                <a:latin typeface="Arial" panose="020B0604020202020204" pitchFamily="34" charset="0"/>
                <a:ea typeface="Calibri" panose="020F0502020204030204" pitchFamily="34" charset="0"/>
                <a:cs typeface="Times New Roman" panose="02020603050405020304" pitchFamily="18" charset="0"/>
              </a:rPr>
              <a:t> Cath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Brîd:</a:t>
            </a:r>
            <a:r>
              <a:rPr lang="cy-GB" sz="1800" dirty="0">
                <a:effectLst/>
                <a:latin typeface="Arial" panose="020B0604020202020204" pitchFamily="34" charset="0"/>
                <a:ea typeface="Calibri" panose="020F0502020204030204" pitchFamily="34" charset="0"/>
                <a:cs typeface="Times New Roman" panose="02020603050405020304" pitchFamily="18" charset="0"/>
              </a:rPr>
              <a:t> Domestig blew byr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Lliw:</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Tabi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Milfeddyg PDSA:</a:t>
            </a:r>
            <a:r>
              <a:rPr lang="cy-GB" sz="1800" dirty="0">
                <a:effectLst/>
                <a:latin typeface="Arial" panose="020B0604020202020204" pitchFamily="34" charset="0"/>
                <a:ea typeface="Calibri" panose="020F0502020204030204" pitchFamily="34" charset="0"/>
                <a:cs typeface="Times New Roman" panose="02020603050405020304" pitchFamily="18" charset="0"/>
              </a:rPr>
              <a:t> Chris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Sherwood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Cafodd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Perci</a:t>
            </a:r>
            <a:r>
              <a:rPr lang="cy-GB" sz="1800" dirty="0">
                <a:effectLst/>
                <a:latin typeface="Arial" panose="020B0604020202020204" pitchFamily="34" charset="0"/>
                <a:ea typeface="Calibri" panose="020F0502020204030204" pitchFamily="34" charset="0"/>
                <a:cs typeface="Times New Roman" panose="02020603050405020304" pitchFamily="18" charset="0"/>
              </a:rPr>
              <a:t>, y gath </a:t>
            </a:r>
            <a:r>
              <a:rPr lang="cy-GB" sz="1800" err="1">
                <a:effectLst/>
                <a:latin typeface="Arial" panose="020B0604020202020204" pitchFamily="34" charset="0"/>
                <a:ea typeface="Calibri" panose="020F0502020204030204" pitchFamily="34" charset="0"/>
                <a:cs typeface="Times New Roman" panose="02020603050405020304" pitchFamily="18" charset="0"/>
              </a:rPr>
              <a:t>tabi</a:t>
            </a:r>
            <a:r>
              <a:rPr lang="cy-GB" sz="1800">
                <a:effectLst/>
                <a:latin typeface="Arial" panose="020B0604020202020204" pitchFamily="34" charset="0"/>
                <a:ea typeface="Calibri" panose="020F0502020204030204" pitchFamily="34" charset="0"/>
                <a:cs typeface="Times New Roman" panose="02020603050405020304" pitchFamily="18" charset="0"/>
              </a:rPr>
              <a:t> ddwy </a:t>
            </a:r>
            <a:r>
              <a:rPr lang="cy-GB" sz="1800" dirty="0">
                <a:effectLst/>
                <a:latin typeface="Arial" panose="020B0604020202020204" pitchFamily="34" charset="0"/>
                <a:ea typeface="Calibri" panose="020F0502020204030204" pitchFamily="34" charset="0"/>
                <a:cs typeface="Times New Roman" panose="02020603050405020304" pitchFamily="18" charset="0"/>
              </a:rPr>
              <a:t>oed ei rhuthro i'n Hysbyty Anifeiliaid Anwes yng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Nghaerlŷr</a:t>
            </a:r>
            <a:r>
              <a:rPr lang="cy-GB" sz="1800" dirty="0">
                <a:effectLst/>
                <a:latin typeface="Arial" panose="020B0604020202020204" pitchFamily="34" charset="0"/>
                <a:ea typeface="Calibri" panose="020F0502020204030204" pitchFamily="34" charset="0"/>
                <a:cs typeface="Times New Roman" panose="02020603050405020304" pitchFamily="18" charset="0"/>
              </a:rPr>
              <a:t> am driniaeth frys pan gafodd anafiadau a oedd yn bygwth ei fywyd ar ôl cael ei daro gan gar y tu allan i'w dŷ. Roedd anafiadau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Perci</a:t>
            </a:r>
            <a:r>
              <a:rPr lang="cy-GB" sz="1800" dirty="0">
                <a:effectLst/>
                <a:latin typeface="Arial" panose="020B0604020202020204" pitchFamily="34" charset="0"/>
                <a:ea typeface="Calibri" panose="020F0502020204030204" pitchFamily="34" charset="0"/>
                <a:cs typeface="Times New Roman" panose="02020603050405020304" pitchFamily="18" charset="0"/>
              </a:rPr>
              <a:t> mor ddifrifol fel y rhybuddiwyd ei berchnogion efallai na fyddai'n byw drwy'r nos. Cafodd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boenleddfwyr</a:t>
            </a:r>
            <a:r>
              <a:rPr lang="cy-GB" sz="1800" dirty="0">
                <a:effectLst/>
                <a:latin typeface="Arial" panose="020B0604020202020204" pitchFamily="34" charset="0"/>
                <a:ea typeface="Calibri" panose="020F0502020204030204" pitchFamily="34" charset="0"/>
                <a:cs typeface="Times New Roman" panose="02020603050405020304" pitchFamily="18" charset="0"/>
              </a:rPr>
              <a:t> a chafodd ei drin am sioc a'i wneud yn gyfforddus, cyn y gallai gael pelydr-x. Dangosodd ei belydr-x ei fod wedi torri tair o'i bedair coes!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Sylw'r </a:t>
            </a:r>
            <a:r>
              <a:rPr lang="cy-GB" sz="1800" b="1" dirty="0">
                <a:effectLst/>
                <a:latin typeface="Arial" panose="020B0604020202020204" pitchFamily="34" charset="0"/>
                <a:ea typeface="Calibri" panose="020F0502020204030204" pitchFamily="34" charset="0"/>
                <a:cs typeface="Times New Roman" panose="02020603050405020304" pitchFamily="18" charset="0"/>
              </a:rPr>
              <a:t>milfeddyg: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‘Roedd </a:t>
            </a:r>
            <a:r>
              <a:rPr lang="cy-GB" sz="1800" err="1">
                <a:effectLst/>
                <a:latin typeface="Arial" panose="020B0604020202020204" pitchFamily="34" charset="0"/>
                <a:ea typeface="Calibri" panose="020F0502020204030204" pitchFamily="34" charset="0"/>
                <a:cs typeface="Times New Roman" panose="02020603050405020304" pitchFamily="18" charset="0"/>
              </a:rPr>
              <a:t>Perci</a:t>
            </a:r>
            <a:r>
              <a:rPr lang="cy-GB" sz="1800">
                <a:effectLst/>
                <a:latin typeface="Arial" panose="020B0604020202020204" pitchFamily="34" charset="0"/>
                <a:ea typeface="Calibri" panose="020F0502020204030204" pitchFamily="34" charset="0"/>
                <a:cs typeface="Times New Roman" panose="02020603050405020304" pitchFamily="18" charset="0"/>
              </a:rPr>
              <a:t> wedi dioddef anafiadau </a:t>
            </a:r>
            <a:r>
              <a:rPr lang="cy-GB" sz="1800" dirty="0">
                <a:effectLst/>
                <a:latin typeface="Arial" panose="020B0604020202020204" pitchFamily="34" charset="0"/>
                <a:ea typeface="Calibri" panose="020F0502020204030204" pitchFamily="34" charset="0"/>
                <a:cs typeface="Times New Roman" panose="02020603050405020304" pitchFamily="18" charset="0"/>
              </a:rPr>
              <a:t>ofnadwy yn y ddamwain ffordd - mae'n anghyffredin i gath dorri cymaint â thair coes. Er bod ei anaf yn golygu efallai </a:t>
            </a:r>
            <a:r>
              <a:rPr lang="cy-GB" sz="1800">
                <a:effectLst/>
                <a:latin typeface="Arial" panose="020B0604020202020204" pitchFamily="34" charset="0"/>
                <a:ea typeface="Calibri" panose="020F0502020204030204" pitchFamily="34" charset="0"/>
                <a:cs typeface="Times New Roman" panose="02020603050405020304" pitchFamily="18" charset="0"/>
              </a:rPr>
              <a:t>na fydd yn </a:t>
            </a:r>
            <a:r>
              <a:rPr lang="cy-GB" sz="1800" dirty="0">
                <a:effectLst/>
                <a:latin typeface="Arial" panose="020B0604020202020204" pitchFamily="34" charset="0"/>
                <a:ea typeface="Calibri" panose="020F0502020204030204" pitchFamily="34" charset="0"/>
                <a:cs typeface="Times New Roman" panose="02020603050405020304" pitchFamily="18" charset="0"/>
              </a:rPr>
              <a:t>gallu defnyddio ei goes gefn dde yn llawn eto</a:t>
            </a:r>
            <a:r>
              <a:rPr lang="cy-GB" sz="1800">
                <a:effectLst/>
                <a:latin typeface="Arial" panose="020B0604020202020204" pitchFamily="34" charset="0"/>
                <a:ea typeface="Calibri" panose="020F0502020204030204" pitchFamily="34" charset="0"/>
                <a:cs typeface="Times New Roman" panose="02020603050405020304" pitchFamily="18" charset="0"/>
              </a:rPr>
              <a:t>, mae’n brwydro’n galed i fyw </a:t>
            </a:r>
            <a:r>
              <a:rPr lang="cy-GB" sz="1800" dirty="0">
                <a:effectLst/>
                <a:latin typeface="Arial" panose="020B0604020202020204" pitchFamily="34" charset="0"/>
                <a:ea typeface="Calibri" panose="020F0502020204030204" pitchFamily="34" charset="0"/>
                <a:cs typeface="Times New Roman" panose="02020603050405020304" pitchFamily="18" charset="0"/>
              </a:rPr>
              <a:t>ac mae ganddo lawer mwy o fywyd ynddo eto. Rydyn ni mor falch ei fod wedi gwella cystal.”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b="1" dirty="0">
                <a:effectLst/>
                <a:latin typeface="Arial" panose="020B0604020202020204" pitchFamily="34" charset="0"/>
                <a:ea typeface="Calibri" panose="020F0502020204030204" pitchFamily="34" charset="0"/>
                <a:cs typeface="Times New Roman" panose="02020603050405020304" pitchFamily="18" charset="0"/>
              </a:rPr>
              <a:t>Sylw'r perchennog: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 “Rydw i mor ddiolchgar i'r milfeddygon a'r nyrsys yn yr Ysbyty Anifeiliaid Anwes yng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Nghaerlŷr</a:t>
            </a:r>
            <a:r>
              <a:rPr lang="cy-GB" sz="1800" dirty="0">
                <a:effectLst/>
                <a:latin typeface="Arial" panose="020B0604020202020204" pitchFamily="34" charset="0"/>
                <a:ea typeface="Calibri" panose="020F0502020204030204" pitchFamily="34" charset="0"/>
                <a:cs typeface="Times New Roman" panose="02020603050405020304" pitchFamily="18" charset="0"/>
              </a:rPr>
              <a:t> a wnaeth bopeth o fewn eu gallu i achub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Perci</a:t>
            </a:r>
            <a:r>
              <a:rPr lang="cy-GB" sz="1800" dirty="0">
                <a:effectLst/>
                <a:latin typeface="Arial" panose="020B0604020202020204" pitchFamily="34" charset="0"/>
                <a:ea typeface="Calibri" panose="020F0502020204030204" pitchFamily="34" charset="0"/>
                <a:cs typeface="Times New Roman" panose="02020603050405020304" pitchFamily="18" charset="0"/>
              </a:rPr>
              <a:t>. Roeddwn i eisiau rhoi rhywbeth yn ôl, felly sefydlais i dudalen codi arian i helpu i godi arian ar gyfer y driniaeth i achub bywyd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Perci</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a:effectLst/>
                <a:latin typeface="Arial" panose="020B0604020202020204" pitchFamily="34" charset="0"/>
                <a:ea typeface="Calibri" panose="020F0502020204030204" pitchFamily="34" charset="0"/>
                <a:cs typeface="Times New Roman" panose="02020603050405020304" pitchFamily="18" charset="0"/>
              </a:rPr>
              <a:t>Gyda chymorth </a:t>
            </a:r>
            <a:r>
              <a:rPr lang="cy-GB" sz="1800" dirty="0">
                <a:effectLst/>
                <a:latin typeface="Arial" panose="020B0604020202020204" pitchFamily="34" charset="0"/>
                <a:ea typeface="Calibri" panose="020F0502020204030204" pitchFamily="34" charset="0"/>
                <a:cs typeface="Times New Roman" panose="02020603050405020304" pitchFamily="18" charset="0"/>
              </a:rPr>
              <a:t>ffrindiau a theulu, casglwyd £1,300 ar gyfer PDSA. Rwy'n teimlo'n hapus iawn y bydd hyn yn helpu anifeiliaid anwes sâl a rhai sydd wedi'u hanafu, fel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Perci</a:t>
            </a:r>
            <a:r>
              <a:rPr lang="cy-GB" sz="1800" dirty="0">
                <a:effectLst/>
                <a:latin typeface="Arial" panose="020B0604020202020204" pitchFamily="34" charset="0"/>
                <a:ea typeface="Calibri" panose="020F0502020204030204" pitchFamily="34" charset="0"/>
                <a:cs typeface="Times New Roman" panose="02020603050405020304" pitchFamily="18" charset="0"/>
              </a:rPr>
              <a:t>, sydd angen triniaeth filfeddygol.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19</a:t>
            </a:fld>
            <a:endParaRPr lang="en-GB"/>
          </a:p>
        </p:txBody>
      </p:sp>
    </p:spTree>
    <p:extLst>
      <p:ext uri="{BB962C8B-B14F-4D97-AF65-F5344CB8AC3E}">
        <p14:creationId xmlns:p14="http://schemas.microsoft.com/office/powerpoint/2010/main" val="2295304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Rhannwch y manylion ar y sleid 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Dywedwch wrth y plant fod PDSA yn trin anifeiliaid anwes sâl a rhai sydd wedi'u </a:t>
            </a:r>
            <a:r>
              <a:rPr lang="cy-GB" sz="1800">
                <a:effectLst/>
                <a:latin typeface="Arial" panose="020B0604020202020204" pitchFamily="34" charset="0"/>
                <a:ea typeface="Calibri" panose="020F0502020204030204" pitchFamily="34" charset="0"/>
                <a:cs typeface="Times New Roman" panose="02020603050405020304" pitchFamily="18" charset="0"/>
              </a:rPr>
              <a:t>hanafu sy’n eiddo </a:t>
            </a:r>
            <a:r>
              <a:rPr lang="cy-GB" sz="1800" dirty="0">
                <a:effectLst/>
                <a:latin typeface="Arial" panose="020B0604020202020204" pitchFamily="34" charset="0"/>
                <a:ea typeface="Calibri" panose="020F0502020204030204" pitchFamily="34" charset="0"/>
                <a:cs typeface="Times New Roman" panose="02020603050405020304" pitchFamily="18" charset="0"/>
              </a:rPr>
              <a:t>i bobl mewn angen.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iddyn nhw a ydyn nhw'n meddwl ei bod hi'n bwysig helpu anifeiliaid sâl a rhai sydd wedi'u hanafu i wella.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Esboniwch fod PDSA yn fath arbennig o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filfeddygfa</a:t>
            </a:r>
            <a:r>
              <a:rPr lang="cy-GB" sz="1800" dirty="0">
                <a:effectLst/>
                <a:latin typeface="Arial" panose="020B0604020202020204" pitchFamily="34" charset="0"/>
                <a:ea typeface="Calibri" panose="020F0502020204030204" pitchFamily="34" charset="0"/>
                <a:cs typeface="Times New Roman" panose="02020603050405020304" pitchFamily="18" charset="0"/>
              </a:rPr>
              <a:t>, oherwydd ei bod yn elusen. Gofynnwch iddyn nhw beth mae elusen yn ei wneud ac esboniwch fod PDSA yn gofalu am anifeiliaid anwes pan na all perchnogion fforddio triniaeth filfeddygol.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 Gofynnwch iddyn nhw beth fyddai'n digwydd i'r holl anifeiliaid anwes sâl a'r rhai sydd wedi'u hanafu mae PDSA yn eu trin os nad </a:t>
            </a:r>
            <a:r>
              <a:rPr lang="cy-GB" sz="1800">
                <a:effectLst/>
                <a:latin typeface="Arial" panose="020B0604020202020204" pitchFamily="34" charset="0"/>
                <a:ea typeface="Calibri" panose="020F0502020204030204" pitchFamily="34" charset="0"/>
                <a:cs typeface="Times New Roman" panose="02020603050405020304" pitchFamily="18" charset="0"/>
              </a:rPr>
              <a:t>oedden nhw’n bodoli.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t>2</a:t>
            </a:fld>
            <a:endParaRPr lang="en-GB"/>
          </a:p>
        </p:txBody>
      </p:sp>
    </p:spTree>
    <p:extLst>
      <p:ext uri="{BB962C8B-B14F-4D97-AF65-F5344CB8AC3E}">
        <p14:creationId xmlns:p14="http://schemas.microsoft.com/office/powerpoint/2010/main" val="1584211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Dywedwch wrth y disgyblion faint fyddai triniaeth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Perci</a:t>
            </a:r>
            <a:r>
              <a:rPr lang="cy-GB" sz="1800" dirty="0">
                <a:effectLst/>
                <a:latin typeface="Arial" panose="020B0604020202020204" pitchFamily="34" charset="0"/>
                <a:ea typeface="Calibri" panose="020F0502020204030204" pitchFamily="34" charset="0"/>
                <a:cs typeface="Times New Roman" panose="02020603050405020304" pitchFamily="18" charset="0"/>
              </a:rPr>
              <a:t> wedi'i chostio pe bai'n rhaid i'w berchennog dalu.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20</a:t>
            </a:fld>
            <a:endParaRPr lang="en-GB"/>
          </a:p>
        </p:txBody>
      </p:sp>
    </p:spTree>
    <p:extLst>
      <p:ext uri="{BB962C8B-B14F-4D97-AF65-F5344CB8AC3E}">
        <p14:creationId xmlns:p14="http://schemas.microsoft.com/office/powerpoint/2010/main" val="3352201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0" dirty="0" err="1">
                <a:latin typeface="Comic Sans MS" panose="030F0702030302020204" pitchFamily="66" charset="0"/>
                <a:cs typeface="Arial" pitchFamily="34" charset="0"/>
              </a:rPr>
              <a:t>Fideo</a:t>
            </a:r>
            <a:r>
              <a:rPr lang="en-GB" sz="1400" b="0" dirty="0">
                <a:latin typeface="Comic Sans MS" panose="030F0702030302020204" pitchFamily="66" charset="0"/>
                <a:cs typeface="Arial" pitchFamily="34" charset="0"/>
              </a:rPr>
              <a:t> ‘Pet</a:t>
            </a:r>
            <a:r>
              <a:rPr lang="en-GB" sz="1400" b="0" baseline="0" dirty="0">
                <a:latin typeface="Comic Sans MS" panose="030F0702030302020204" pitchFamily="66" charset="0"/>
                <a:cs typeface="Arial" pitchFamily="34" charset="0"/>
              </a:rPr>
              <a:t> Day’</a:t>
            </a:r>
            <a:endParaRPr lang="en-GB" sz="1400" b="0" dirty="0">
              <a:latin typeface="Comic Sans MS" panose="030F0702030302020204" pitchFamily="66" charset="0"/>
              <a:cs typeface="Arial" pitchFamily="34" charset="0"/>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t>21</a:t>
            </a:fld>
            <a:endParaRPr lang="en-GB" altLang="en-US"/>
          </a:p>
        </p:txBody>
      </p:sp>
    </p:spTree>
    <p:extLst>
      <p:ext uri="{BB962C8B-B14F-4D97-AF65-F5344CB8AC3E}">
        <p14:creationId xmlns:p14="http://schemas.microsoft.com/office/powerpoint/2010/main" val="1874865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a:p>
        </p:txBody>
      </p:sp>
      <p:sp>
        <p:nvSpPr>
          <p:cNvPr id="41987"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a:rPr>
              <a:pPr fontAlgn="base">
                <a:spcBef>
                  <a:spcPct val="0"/>
                </a:spcBef>
                <a:spcAft>
                  <a:spcPct val="0"/>
                </a:spcAft>
              </a:pPr>
              <a:t>22</a:t>
            </a:fld>
            <a:endParaRPr lang="en-GB">
              <a:cs typeface="Arial"/>
            </a:endParaRPr>
          </a:p>
        </p:txBody>
      </p:sp>
    </p:spTree>
    <p:extLst>
      <p:ext uri="{BB962C8B-B14F-4D97-AF65-F5344CB8AC3E}">
        <p14:creationId xmlns:p14="http://schemas.microsoft.com/office/powerpoint/2010/main" val="49456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Dywedwch wrth y plant am </a:t>
            </a:r>
            <a:r>
              <a:rPr lang="cy-GB" sz="1800">
                <a:effectLst/>
                <a:latin typeface="Arial" panose="020B0604020202020204" pitchFamily="34" charset="0"/>
                <a:ea typeface="Calibri" panose="020F0502020204030204" pitchFamily="34" charset="0"/>
                <a:cs typeface="Times New Roman" panose="02020603050405020304" pitchFamily="18" charset="0"/>
              </a:rPr>
              <a:t>eich anifail/anifeiliaid </a:t>
            </a:r>
            <a:r>
              <a:rPr lang="cy-GB" sz="1800" dirty="0">
                <a:effectLst/>
                <a:latin typeface="Arial" panose="020B0604020202020204" pitchFamily="34" charset="0"/>
                <a:ea typeface="Calibri" panose="020F0502020204030204" pitchFamily="34" charset="0"/>
                <a:cs typeface="Times New Roman" panose="02020603050405020304" pitchFamily="18" charset="0"/>
              </a:rPr>
              <a:t>anwes a rhannwch straeon </a:t>
            </a:r>
            <a:r>
              <a:rPr lang="cy-GB" sz="1800">
                <a:effectLst/>
                <a:latin typeface="Arial" panose="020B0604020202020204" pitchFamily="34" charset="0"/>
                <a:ea typeface="Calibri" panose="020F0502020204030204" pitchFamily="34" charset="0"/>
                <a:cs typeface="Times New Roman" panose="02020603050405020304" pitchFamily="18" charset="0"/>
              </a:rPr>
              <a:t>doniol amdano/amdanyn </a:t>
            </a:r>
            <a:r>
              <a:rPr lang="cy-GB" sz="1800" dirty="0">
                <a:effectLst/>
                <a:latin typeface="Arial" panose="020B0604020202020204" pitchFamily="34" charset="0"/>
                <a:ea typeface="Calibri" panose="020F0502020204030204" pitchFamily="34" charset="0"/>
                <a:cs typeface="Times New Roman" panose="02020603050405020304" pitchFamily="18" charset="0"/>
              </a:rPr>
              <a:t>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CF8F773-EE7B-415C-9670-94845D9FC280}" type="slidenum">
              <a:rPr lang="en-GB" smtClean="0"/>
              <a:t>3</a:t>
            </a:fld>
            <a:endParaRPr lang="en-GB"/>
          </a:p>
        </p:txBody>
      </p:sp>
    </p:spTree>
    <p:extLst>
      <p:ext uri="{BB962C8B-B14F-4D97-AF65-F5344CB8AC3E}">
        <p14:creationId xmlns:p14="http://schemas.microsoft.com/office/powerpoint/2010/main" val="264095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disgyblion </a:t>
            </a:r>
            <a:r>
              <a:rPr lang="cy-GB" sz="1800">
                <a:effectLst/>
                <a:latin typeface="Arial" panose="020B0604020202020204" pitchFamily="34" charset="0"/>
                <a:ea typeface="Calibri" panose="020F0502020204030204" pitchFamily="34" charset="0"/>
                <a:cs typeface="Times New Roman" panose="02020603050405020304" pitchFamily="18" charset="0"/>
              </a:rPr>
              <a:t>bleidleisio a fyddai’r anifeiliad yn y lluniau'n </a:t>
            </a:r>
            <a:r>
              <a:rPr lang="cy-GB" sz="1800" dirty="0">
                <a:effectLst/>
                <a:latin typeface="Arial" panose="020B0604020202020204" pitchFamily="34" charset="0"/>
                <a:ea typeface="Calibri" panose="020F0502020204030204" pitchFamily="34" charset="0"/>
                <a:cs typeface="Times New Roman" panose="02020603050405020304" pitchFamily="18" charset="0"/>
              </a:rPr>
              <a:t>gwneud anifail anwes da ai peidio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4</a:t>
            </a:fld>
            <a:endParaRPr lang="en-GB"/>
          </a:p>
        </p:txBody>
      </p:sp>
    </p:spTree>
    <p:extLst>
      <p:ext uri="{BB962C8B-B14F-4D97-AF65-F5344CB8AC3E}">
        <p14:creationId xmlns:p14="http://schemas.microsoft.com/office/powerpoint/2010/main" val="4082088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angen yr un pum peth ar bob anifail anwes</a:t>
            </a:r>
            <a:r>
              <a:rPr lang="cy-GB" sz="1800">
                <a:effectLst/>
                <a:latin typeface="Arial" panose="020B0604020202020204" pitchFamily="34" charset="0"/>
                <a:ea typeface="Calibri" panose="020F0502020204030204" pitchFamily="34" charset="0"/>
                <a:cs typeface="Times New Roman" panose="02020603050405020304" pitchFamily="18" charset="0"/>
              </a:rPr>
              <a:t>, waeth </a:t>
            </a:r>
            <a:r>
              <a:rPr lang="cy-GB" sz="1800" dirty="0">
                <a:effectLst/>
                <a:latin typeface="Arial" panose="020B0604020202020204" pitchFamily="34" charset="0"/>
                <a:ea typeface="Calibri" panose="020F0502020204030204" pitchFamily="34" charset="0"/>
                <a:cs typeface="Times New Roman" panose="02020603050405020304" pitchFamily="18" charset="0"/>
              </a:rPr>
              <a:t>a ydyn nhw'n fawr neu'n fach, i'w cadw'n iach ac yn </a:t>
            </a:r>
            <a:r>
              <a:rPr lang="cy-GB" sz="1800">
                <a:effectLst/>
                <a:latin typeface="Arial" panose="020B0604020202020204" pitchFamily="34" charset="0"/>
                <a:ea typeface="Calibri" panose="020F0502020204030204" pitchFamily="34" charset="0"/>
                <a:cs typeface="Times New Roman" panose="02020603050405020304" pitchFamily="18" charset="0"/>
              </a:rPr>
              <a:t>hapus:</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Y math cywir o gartref diogel a chynnes gyda llawer </a:t>
            </a:r>
            <a:r>
              <a:rPr lang="cy-GB" sz="1800">
                <a:effectLst/>
                <a:latin typeface="Arial" panose="020B0604020202020204" pitchFamily="34" charset="0"/>
                <a:ea typeface="Calibri" panose="020F0502020204030204" pitchFamily="34" charset="0"/>
                <a:cs typeface="Times New Roman" panose="02020603050405020304" pitchFamily="18" charset="0"/>
              </a:rPr>
              <a:t>o le</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Y math cywir o fwyd a gallu cael gafael ar ddŵr ffres 24 awr </a:t>
            </a:r>
            <a:r>
              <a:rPr lang="cy-GB" sz="1800">
                <a:effectLst/>
                <a:latin typeface="Arial" panose="020B0604020202020204" pitchFamily="34" charset="0"/>
                <a:ea typeface="Calibri" panose="020F0502020204030204" pitchFamily="34" charset="0"/>
                <a:cs typeface="Times New Roman" panose="02020603050405020304" pitchFamily="18" charset="0"/>
              </a:rPr>
              <a:t>y dydd</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Ymarfer corff a hwyl (y cyfle i ddangos </a:t>
            </a:r>
            <a:r>
              <a:rPr lang="cy-GB" sz="1800">
                <a:effectLst/>
                <a:latin typeface="Arial" panose="020B0604020202020204" pitchFamily="34" charset="0"/>
                <a:ea typeface="Calibri" panose="020F0502020204030204" pitchFamily="34" charset="0"/>
                <a:cs typeface="Times New Roman" panose="02020603050405020304" pitchFamily="18" charset="0"/>
              </a:rPr>
              <a:t>ymddygiad naturiol)</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Ffrindiau (Gall hyn fod yn anifeiliaid eraill, pobl neu'r </a:t>
            </a:r>
            <a:r>
              <a:rPr lang="cy-GB" sz="1800">
                <a:effectLst/>
                <a:latin typeface="Arial" panose="020B0604020202020204" pitchFamily="34" charset="0"/>
                <a:ea typeface="Calibri" panose="020F0502020204030204" pitchFamily="34" charset="0"/>
                <a:cs typeface="Times New Roman" panose="02020603050405020304" pitchFamily="18" charset="0"/>
              </a:rPr>
              <a:t>ddau)</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Iechyd (Mae angen i ni i gyd sicrhau bod ein hanifeiliaid anwes yn cael eu cadw'n iach a mynd â </a:t>
            </a:r>
            <a:r>
              <a:rPr lang="cy-GB" sz="1800">
                <a:effectLst/>
                <a:latin typeface="Arial" panose="020B0604020202020204" pitchFamily="34" charset="0"/>
                <a:ea typeface="Calibri" panose="020F0502020204030204" pitchFamily="34" charset="0"/>
                <a:cs typeface="Times New Roman" panose="02020603050405020304" pitchFamily="18" charset="0"/>
              </a:rPr>
              <a:t>nhw at y </a:t>
            </a:r>
            <a:r>
              <a:rPr lang="cy-GB" sz="1800" dirty="0">
                <a:effectLst/>
                <a:latin typeface="Arial" panose="020B0604020202020204" pitchFamily="34" charset="0"/>
                <a:ea typeface="Calibri" panose="020F0502020204030204" pitchFamily="34" charset="0"/>
                <a:cs typeface="Times New Roman" panose="02020603050405020304" pitchFamily="18" charset="0"/>
              </a:rPr>
              <a:t>milfeddyg pan nad </a:t>
            </a:r>
            <a:r>
              <a:rPr lang="cy-GB" sz="1800">
                <a:effectLst/>
                <a:latin typeface="Arial" panose="020B0604020202020204" pitchFamily="34" charset="0"/>
                <a:ea typeface="Calibri" panose="020F0502020204030204" pitchFamily="34" charset="0"/>
                <a:cs typeface="Times New Roman" panose="02020603050405020304" pitchFamily="18" charset="0"/>
              </a:rPr>
              <a:t>ydyn nhw’n teimlo’n dda)</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Arial" panose="020B0604020202020204" pitchFamily="34" charset="0"/>
                <a:ea typeface="Calibri" panose="020F0502020204030204" pitchFamily="34" charset="0"/>
              </a:rPr>
              <a:t>Gofynnwch pwy sy'n gyfrifol am gadw anifeiliaid anwes yn iach ac yn hapus </a:t>
            </a:r>
            <a:r>
              <a:rPr lang="cy-GB" sz="1800">
                <a:effectLst/>
                <a:latin typeface="Arial" panose="020B0604020202020204" pitchFamily="34" charset="0"/>
                <a:ea typeface="Calibri" panose="020F0502020204030204" pitchFamily="34" charset="0"/>
              </a:rPr>
              <a:t>a chadarnhewch </a:t>
            </a:r>
            <a:r>
              <a:rPr lang="cy-GB" sz="1800" dirty="0">
                <a:effectLst/>
                <a:latin typeface="Arial" panose="020B0604020202020204" pitchFamily="34" charset="0"/>
                <a:ea typeface="Calibri" panose="020F0502020204030204" pitchFamily="34" charset="0"/>
              </a:rPr>
              <a:t>mai perchnogion sy'n gyfrifol am ofalu am eu hanifail anwes yn iawn.</a:t>
            </a:r>
            <a:endParaRPr lang="en-GB" dirty="0"/>
          </a:p>
        </p:txBody>
      </p:sp>
      <p:sp>
        <p:nvSpPr>
          <p:cNvPr id="4" name="Slide Number Placeholder 3"/>
          <p:cNvSpPr>
            <a:spLocks noGrp="1"/>
          </p:cNvSpPr>
          <p:nvPr>
            <p:ph type="sldNum" sz="quarter" idx="10"/>
          </p:nvPr>
        </p:nvSpPr>
        <p:spPr/>
        <p:txBody>
          <a:bodyPr/>
          <a:lstStyle/>
          <a:p>
            <a:fld id="{2CF8F773-EE7B-415C-9670-94845D9FC280}" type="slidenum">
              <a:rPr lang="en-GB" smtClean="0"/>
              <a:t>5</a:t>
            </a:fld>
            <a:endParaRPr lang="en-GB"/>
          </a:p>
        </p:txBody>
      </p:sp>
    </p:spTree>
    <p:extLst>
      <p:ext uri="{BB962C8B-B14F-4D97-AF65-F5344CB8AC3E}">
        <p14:creationId xmlns:p14="http://schemas.microsoft.com/office/powerpoint/2010/main" val="422580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disgyblion ddyfalu am beth mae pob llythyren yn sefyll – defnyddiwch y ddelwedd </a:t>
            </a:r>
            <a:r>
              <a:rPr lang="cy-GB" sz="1800">
                <a:effectLst/>
                <a:latin typeface="Arial" panose="020B0604020202020204" pitchFamily="34" charset="0"/>
                <a:ea typeface="Calibri" panose="020F0502020204030204" pitchFamily="34" charset="0"/>
                <a:cs typeface="Times New Roman" panose="02020603050405020304" pitchFamily="18" charset="0"/>
              </a:rPr>
              <a:t>i helpu.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Lle </a:t>
            </a:r>
            <a:r>
              <a:rPr lang="cy-GB" sz="1800" b="1" dirty="0">
                <a:effectLst/>
                <a:latin typeface="Arial" panose="020B0604020202020204" pitchFamily="34" charset="0"/>
                <a:ea typeface="Calibri" panose="020F0502020204030204" pitchFamily="34" charset="0"/>
                <a:cs typeface="Times New Roman" panose="02020603050405020304" pitchFamily="18" charset="0"/>
              </a:rPr>
              <a:t>ac Ymarfer Corff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Faint o le sydd gennych chi ar gyfer eich anifail anwes? Efallai fod gennych chi'r math cywir </a:t>
            </a:r>
            <a:r>
              <a:rPr lang="cy-GB" sz="1800">
                <a:effectLst/>
                <a:latin typeface="Arial" panose="020B0604020202020204" pitchFamily="34" charset="0"/>
                <a:ea typeface="Calibri" panose="020F0502020204030204" pitchFamily="34" charset="0"/>
                <a:cs typeface="Times New Roman" panose="02020603050405020304" pitchFamily="18" charset="0"/>
              </a:rPr>
              <a:t>o gwt neu gawell </a:t>
            </a:r>
            <a:r>
              <a:rPr lang="cy-GB" sz="1800" dirty="0">
                <a:effectLst/>
                <a:latin typeface="Arial" panose="020B0604020202020204" pitchFamily="34" charset="0"/>
                <a:ea typeface="Calibri" panose="020F0502020204030204" pitchFamily="34" charset="0"/>
                <a:cs typeface="Times New Roman" panose="02020603050405020304" pitchFamily="18" charset="0"/>
              </a:rPr>
              <a:t>ar ei gyfer, ond a oes ganddo le i redeg o gwmpas a gwneud ymarfer corff? Er y gall hyn fod yn broblem i anifeiliaid o unrhyw faint, mae angen llawer o le ar anifeiliaid mwy o faint a, hyd yn oed os oes gennych chi gawell mae eich cath fawr yn ffitio ynddi, nid yw'n golygu ei bod yn cael yr ymarfer corff sydd ei angen arni i gadw'n iach ac yn hapus.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Hefyd, os ydych chi'n ystyried cael ci, cofiwch fod </a:t>
            </a:r>
            <a:r>
              <a:rPr lang="cy-GB" sz="1800">
                <a:effectLst/>
                <a:latin typeface="Arial" panose="020B0604020202020204" pitchFamily="34" charset="0"/>
                <a:ea typeface="Calibri" panose="020F0502020204030204" pitchFamily="34" charset="0"/>
                <a:cs typeface="Times New Roman" panose="02020603050405020304" pitchFamily="18" charset="0"/>
              </a:rPr>
              <a:t>angen iddo </a:t>
            </a:r>
            <a:r>
              <a:rPr lang="cy-GB" sz="1800" dirty="0">
                <a:effectLst/>
                <a:latin typeface="Arial" panose="020B0604020202020204" pitchFamily="34" charset="0"/>
                <a:ea typeface="Calibri" panose="020F0502020204030204" pitchFamily="34" charset="0"/>
                <a:cs typeface="Times New Roman" panose="02020603050405020304" pitchFamily="18" charset="0"/>
              </a:rPr>
              <a:t>fynd am dro o leiaf ddwywaith y dydd a chael amser oddi ar y tennyn i redeg a chwarae. Allwch chi roi </a:t>
            </a:r>
            <a:r>
              <a:rPr lang="cy-GB" sz="1800">
                <a:effectLst/>
                <a:latin typeface="Arial" panose="020B0604020202020204" pitchFamily="34" charset="0"/>
                <a:ea typeface="Calibri" panose="020F0502020204030204" pitchFamily="34" charset="0"/>
                <a:cs typeface="Times New Roman" panose="02020603050405020304" pitchFamily="18" charset="0"/>
              </a:rPr>
              <a:t>hynny iddo?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Amser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anifeiliaid anwes yn cymryd llawer o amser ac mae angen i chi sicrhau y gallwch chi roi'r hyn sydd ei angen arnyn nhw. Bydd angen amser arnoch chi ar gyfer bwydo, glanhau ac ymarfer corff, ond </a:t>
            </a:r>
            <a:r>
              <a:rPr lang="cy-GB" sz="1800">
                <a:effectLst/>
                <a:latin typeface="Arial" panose="020B0604020202020204" pitchFamily="34" charset="0"/>
                <a:ea typeface="Calibri" panose="020F0502020204030204" pitchFamily="34" charset="0"/>
                <a:cs typeface="Times New Roman" panose="02020603050405020304" pitchFamily="18" charset="0"/>
              </a:rPr>
              <a:t>bydd angen hefyd </a:t>
            </a:r>
            <a:r>
              <a:rPr lang="cy-GB" sz="1800" dirty="0">
                <a:effectLst/>
                <a:latin typeface="Arial" panose="020B0604020202020204" pitchFamily="34" charset="0"/>
                <a:ea typeface="Calibri" panose="020F0502020204030204" pitchFamily="34" charset="0"/>
                <a:cs typeface="Times New Roman" panose="02020603050405020304" pitchFamily="18" charset="0"/>
              </a:rPr>
              <a:t>i </a:t>
            </a:r>
            <a:r>
              <a:rPr lang="cy-GB" sz="1800">
                <a:effectLst/>
                <a:latin typeface="Arial" panose="020B0604020202020204" pitchFamily="34" charset="0"/>
                <a:ea typeface="Calibri" panose="020F0502020204030204" pitchFamily="34" charset="0"/>
                <a:cs typeface="Times New Roman" panose="02020603050405020304" pitchFamily="18" charset="0"/>
              </a:rPr>
              <a:t>chi beidio </a:t>
            </a:r>
            <a:r>
              <a:rPr lang="cy-GB" sz="1800" dirty="0">
                <a:effectLst/>
                <a:latin typeface="Arial" panose="020B0604020202020204" pitchFamily="34" charset="0"/>
                <a:ea typeface="Calibri" panose="020F0502020204030204" pitchFamily="34" charset="0"/>
                <a:cs typeface="Times New Roman" panose="02020603050405020304" pitchFamily="18" charset="0"/>
              </a:rPr>
              <a:t>â'u gadael ar eu pen eu hunain am gyfnodau hir. Allwch chi wneud hynny?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Cost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Mae anifeiliaid anwes yn ddrud a, hyd yn oed os ydych chi'n gwybod y gallwch chi brynu'r offer a'r bwyd sydd eu hangen arnoch chi, ydych chi wedi meddwl am filiau milfeddygol? Bydd angen </a:t>
            </a:r>
            <a:r>
              <a:rPr lang="cy-GB" sz="1800">
                <a:effectLst/>
                <a:latin typeface="Arial" panose="020B0604020202020204" pitchFamily="34" charset="0"/>
                <a:ea typeface="Calibri" panose="020F0502020204030204" pitchFamily="34" charset="0"/>
                <a:cs typeface="Times New Roman" panose="02020603050405020304" pitchFamily="18" charset="0"/>
              </a:rPr>
              <a:t>iddyn nhw fynd i </a:t>
            </a:r>
            <a:r>
              <a:rPr lang="cy-GB" sz="1800" dirty="0">
                <a:effectLst/>
                <a:latin typeface="Arial" panose="020B0604020202020204" pitchFamily="34" charset="0"/>
                <a:ea typeface="Calibri" panose="020F0502020204030204" pitchFamily="34" charset="0"/>
                <a:cs typeface="Times New Roman" panose="02020603050405020304" pitchFamily="18" charset="0"/>
              </a:rPr>
              <a:t>gael brechiadau a'u trin rhag llyngyr ac ati o leiaf unwaith y flwyddyn, </a:t>
            </a:r>
            <a:r>
              <a:rPr lang="cy-GB" sz="1800">
                <a:effectLst/>
                <a:latin typeface="Arial" panose="020B0604020202020204" pitchFamily="34" charset="0"/>
                <a:ea typeface="Calibri" panose="020F0502020204030204" pitchFamily="34" charset="0"/>
                <a:cs typeface="Times New Roman" panose="02020603050405020304" pitchFamily="18" charset="0"/>
              </a:rPr>
              <a:t>ond amlach </a:t>
            </a:r>
            <a:r>
              <a:rPr lang="cy-GB" sz="1800" dirty="0">
                <a:effectLst/>
                <a:latin typeface="Arial" panose="020B0604020202020204" pitchFamily="34" charset="0"/>
                <a:ea typeface="Calibri" panose="020F0502020204030204" pitchFamily="34" charset="0"/>
                <a:cs typeface="Times New Roman" panose="02020603050405020304" pitchFamily="18" charset="0"/>
              </a:rPr>
              <a:t>os byddan nhw'n mynd yn sâl. Mae'r perchnogion anifeiliaid anwes gorau yn sicrhau eu bod nhw'n cael yswiriant ar gyfer eu hanifeiliaid anwes rhag ofn iddyn nhw fynd yn sâl. Allwch chi wneud hynny?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3EFA93C-652C-41A1-B038-E478FEC9B3B5}" type="slidenum">
              <a:rPr lang="en-GB" smtClean="0"/>
              <a:t>6</a:t>
            </a:fld>
            <a:endParaRPr lang="en-GB"/>
          </a:p>
        </p:txBody>
      </p:sp>
    </p:spTree>
    <p:extLst>
      <p:ext uri="{BB962C8B-B14F-4D97-AF65-F5344CB8AC3E}">
        <p14:creationId xmlns:p14="http://schemas.microsoft.com/office/powerpoint/2010/main" val="2506648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Cymharwch â'r disgyblion yn gwneud eu gwaith cartref. E.e. Os na fyddan nhw wedi gwneud eu gwaith cartref Mathemateg cyn prawf, efallai na fydden nhw'n pasio neu os ydyn nhw wedi colli diwrnod o ysgol, mae angen iddyn nhw ddal i fyny gan y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gallen</a:t>
            </a:r>
            <a:r>
              <a:rPr lang="cy-GB" sz="1800" dirty="0">
                <a:effectLst/>
                <a:latin typeface="Arial" panose="020B0604020202020204" pitchFamily="34" charset="0"/>
                <a:ea typeface="Calibri" panose="020F0502020204030204" pitchFamily="34" charset="0"/>
                <a:cs typeface="Times New Roman" panose="02020603050405020304" pitchFamily="18" charset="0"/>
              </a:rPr>
              <a:t> nhw fod wedi colli gwybodaeth bwysig</a:t>
            </a:r>
            <a:r>
              <a:rPr lang="cy-GB" sz="180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Waeth pa fath o anifail rydych chi'n penderfynu arno, gofalwch eich bod chi'n </a:t>
            </a:r>
            <a:r>
              <a:rPr lang="cy-GB" sz="1800">
                <a:effectLst/>
                <a:latin typeface="Arial" panose="020B0604020202020204" pitchFamily="34" charset="0"/>
                <a:ea typeface="Calibri" panose="020F0502020204030204" pitchFamily="34" charset="0"/>
                <a:cs typeface="Times New Roman" panose="02020603050405020304" pitchFamily="18" charset="0"/>
              </a:rPr>
              <a:t>gwneud tipyn </a:t>
            </a:r>
            <a:r>
              <a:rPr lang="cy-GB" sz="1800" dirty="0">
                <a:effectLst/>
                <a:latin typeface="Arial" panose="020B0604020202020204" pitchFamily="34" charset="0"/>
                <a:ea typeface="Calibri" panose="020F0502020204030204" pitchFamily="34" charset="0"/>
                <a:cs typeface="Times New Roman" panose="02020603050405020304" pitchFamily="18" charset="0"/>
              </a:rPr>
              <a:t>o ymchwil cyn i chi ei gael i sicrhau eich bod chi'n gwybod beth sydd ei </a:t>
            </a:r>
            <a:r>
              <a:rPr lang="cy-GB" sz="1800">
                <a:effectLst/>
                <a:latin typeface="Arial" panose="020B0604020202020204" pitchFamily="34" charset="0"/>
                <a:ea typeface="Calibri" panose="020F0502020204030204" pitchFamily="34" charset="0"/>
                <a:cs typeface="Times New Roman" panose="02020603050405020304" pitchFamily="18" charset="0"/>
              </a:rPr>
              <a:t>angen arno </a:t>
            </a:r>
            <a:r>
              <a:rPr lang="cy-GB" sz="1800" dirty="0">
                <a:effectLst/>
                <a:latin typeface="Arial" panose="020B0604020202020204" pitchFamily="34" charset="0"/>
                <a:ea typeface="Calibri" panose="020F0502020204030204" pitchFamily="34" charset="0"/>
                <a:cs typeface="Times New Roman" panose="02020603050405020304" pitchFamily="18" charset="0"/>
              </a:rPr>
              <a:t>i fod yn iach ac yn hapus.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Cofiwch </a:t>
            </a:r>
            <a:r>
              <a:rPr lang="cy-GB" sz="1800" dirty="0">
                <a:effectLst/>
                <a:latin typeface="Arial" panose="020B0604020202020204" pitchFamily="34" charset="0"/>
                <a:ea typeface="Calibri" panose="020F0502020204030204" pitchFamily="34" charset="0"/>
                <a:cs typeface="Times New Roman" panose="02020603050405020304" pitchFamily="18" charset="0"/>
              </a:rPr>
              <a:t>fod cael anifail anwes yn gyfrifoldeb mawr. Maen nhw'n greaduriaid byw ag anghenion sy'n debyg i'n rhai ni ac maen nhw'n haeddu'r bywyd gorau y gallwn ni ei roi iddyn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Yn </a:t>
            </a:r>
            <a:r>
              <a:rPr lang="cy-GB" sz="1800" dirty="0">
                <a:effectLst/>
                <a:latin typeface="Arial" panose="020B0604020202020204" pitchFamily="34" charset="0"/>
                <a:ea typeface="Calibri" panose="020F0502020204030204" pitchFamily="34" charset="0"/>
                <a:cs typeface="Times New Roman" panose="02020603050405020304" pitchFamily="18" charset="0"/>
              </a:rPr>
              <a:t>anffodus, mae canolfannau achub yn llawn anifeiliaid anwes mae'r cyn-berchnogion wedi cael gwared arnyn nhw, naill ai gan nad oedd eu perchnogion yn sylweddoli faint o amser, arian a </a:t>
            </a:r>
            <a:r>
              <a:rPr lang="cy-GB" sz="1800">
                <a:effectLst/>
                <a:latin typeface="Arial" panose="020B0604020202020204" pitchFamily="34" charset="0"/>
                <a:ea typeface="Calibri" panose="020F0502020204030204" pitchFamily="34" charset="0"/>
                <a:cs typeface="Times New Roman" panose="02020603050405020304" pitchFamily="18" charset="0"/>
              </a:rPr>
              <a:t>gofal oedd </a:t>
            </a:r>
            <a:r>
              <a:rPr lang="cy-GB" sz="1800" dirty="0">
                <a:effectLst/>
                <a:latin typeface="Arial" panose="020B0604020202020204" pitchFamily="34" charset="0"/>
                <a:ea typeface="Calibri" panose="020F0502020204030204" pitchFamily="34" charset="0"/>
                <a:cs typeface="Times New Roman" panose="02020603050405020304" pitchFamily="18" charset="0"/>
              </a:rPr>
              <a:t>eu hangen arnyn nhw neu gan eu bod wedi cael y math anghywir o anifail anwes.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Gofalwch </a:t>
            </a:r>
            <a:r>
              <a:rPr lang="cy-GB" sz="1800" dirty="0">
                <a:effectLst/>
                <a:latin typeface="Arial" panose="020B0604020202020204" pitchFamily="34" charset="0"/>
                <a:ea typeface="Calibri" panose="020F0502020204030204" pitchFamily="34" charset="0"/>
                <a:cs typeface="Times New Roman" panose="02020603050405020304" pitchFamily="18" charset="0"/>
              </a:rPr>
              <a:t>eich bod chi'n gwneud popeth o fewn eich gallu i fod yn berchennog cyfrifol a rhoi cartref am byth i'ch anifeiliaid anwes.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7</a:t>
            </a:fld>
            <a:endParaRPr lang="en-GB"/>
          </a:p>
        </p:txBody>
      </p:sp>
    </p:spTree>
    <p:extLst>
      <p:ext uri="{BB962C8B-B14F-4D97-AF65-F5344CB8AC3E}">
        <p14:creationId xmlns:p14="http://schemas.microsoft.com/office/powerpoint/2010/main" val="340255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Gofynnwch i'r dosbarth pa anifeiliaid anwes sydd ganddyn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Gellir gwneud hyn mewn amryw o ffyrdd yn dibynnu ar ba ganlyniad rydych chi am ei gael </a:t>
            </a:r>
            <a:r>
              <a:rPr lang="cy-GB" sz="1800">
                <a:effectLst/>
                <a:latin typeface="Arial" panose="020B0604020202020204" pitchFamily="34" charset="0"/>
                <a:ea typeface="Calibri" panose="020F0502020204030204" pitchFamily="34" charset="0"/>
                <a:cs typeface="Times New Roman" panose="02020603050405020304" pitchFamily="18" charset="0"/>
              </a:rPr>
              <a:t>o'r gweithgaredd.</a:t>
            </a:r>
          </a:p>
          <a:p>
            <a:pPr>
              <a:lnSpc>
                <a:spcPct val="107000"/>
              </a:lnSpc>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Os archebwyd y sesiwn hon fel sesiwn sy'n canolbwyntio ar Fathemateg, efallai yr hoffech chi ddefnyddio'r daflen templed cyfrif a gofyn i'r plant gerdded o amgylch y dosbarth (naill ai'n unigol neu mewn parau) yn gofyn i'w gilydd pa anifail anwes sydd ganddyn nhw.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Gallech chi gynnal pleidlais dosbarth ar </a:t>
            </a:r>
            <a:r>
              <a:rPr lang="cy-GB" sz="1800">
                <a:effectLst/>
                <a:latin typeface="Arial" panose="020B0604020202020204" pitchFamily="34" charset="0"/>
                <a:ea typeface="Calibri" panose="020F0502020204030204" pitchFamily="34" charset="0"/>
                <a:cs typeface="Times New Roman" panose="02020603050405020304" pitchFamily="18" charset="0"/>
              </a:rPr>
              <a:t>bob llun </a:t>
            </a:r>
            <a:r>
              <a:rPr lang="cy-GB" sz="1800" dirty="0">
                <a:effectLst/>
                <a:latin typeface="Arial" panose="020B0604020202020204" pitchFamily="34" charset="0"/>
                <a:ea typeface="Calibri" panose="020F0502020204030204" pitchFamily="34" charset="0"/>
                <a:cs typeface="Times New Roman" panose="02020603050405020304" pitchFamily="18" charset="0"/>
              </a:rPr>
              <a:t>a gofyn i'r disgyblion ddweud wrth eu partner am eu hanifail anwes am 30 eiliad ac yna clywed ymatebion</a:t>
            </a:r>
            <a:r>
              <a:rPr lang="cy-GB" sz="1800">
                <a:effectLst/>
                <a:latin typeface="Arial" panose="020B0604020202020204" pitchFamily="34" charset="0"/>
                <a:ea typeface="Calibri" panose="020F0502020204030204" pitchFamily="34" charset="0"/>
                <a:cs typeface="Times New Roman" panose="02020603050405020304" pitchFamily="18" charset="0"/>
              </a:rPr>
              <a:t>. </a:t>
            </a:r>
          </a:p>
          <a:p>
            <a:pPr marL="0" lvl="0" indent="0">
              <a:lnSpc>
                <a:spcPct val="107000"/>
              </a:lnSpc>
              <a:buFont typeface="Times New Roman" panose="02020603050405020304" pitchFamily="18" charset="0"/>
              <a:buNone/>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a:effectLst/>
                <a:latin typeface="Arial" panose="020B0604020202020204" pitchFamily="34" charset="0"/>
                <a:ea typeface="Calibri" panose="020F0502020204030204" pitchFamily="34" charset="0"/>
                <a:cs typeface="Times New Roman" panose="02020603050405020304" pitchFamily="18" charset="0"/>
              </a:rPr>
              <a:t>Gofynnwch gwestiynau </a:t>
            </a:r>
            <a:r>
              <a:rPr lang="cy-GB" sz="1800" dirty="0">
                <a:effectLst/>
                <a:latin typeface="Arial" panose="020B0604020202020204" pitchFamily="34" charset="0"/>
                <a:ea typeface="Calibri" panose="020F0502020204030204" pitchFamily="34" charset="0"/>
                <a:cs typeface="Times New Roman" panose="02020603050405020304" pitchFamily="18" charset="0"/>
              </a:rPr>
              <a:t>i'r disgyblion yn dilyn y dasg am eu canfyddiadau, megis: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Beth yw'r anifail anwes mwyaf/lleiaf poblogaidd yn eu dosbarth?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Faint o ddisgyblion sy'n berchen ar gath/ci/cwningen? </a:t>
            </a:r>
            <a:r>
              <a:rPr lang="cy-GB" sz="1800">
                <a:effectLst/>
                <a:latin typeface="Arial" panose="020B0604020202020204" pitchFamily="34" charset="0"/>
                <a:ea typeface="Calibri" panose="020F0502020204030204" pitchFamily="34" charset="0"/>
                <a:cs typeface="Times New Roman" panose="02020603050405020304" pitchFamily="18" charset="0"/>
              </a:rPr>
              <a:t>(dylai’r un nifer fod ganddyn nhw </a:t>
            </a:r>
            <a:r>
              <a:rPr lang="cy-GB" sz="1800" dirty="0">
                <a:effectLst/>
                <a:latin typeface="Arial" panose="020B0604020202020204" pitchFamily="34" charset="0"/>
                <a:ea typeface="Calibri" panose="020F0502020204030204" pitchFamily="34" charset="0"/>
                <a:cs typeface="Times New Roman" panose="02020603050405020304" pitchFamily="18" charset="0"/>
              </a:rPr>
              <a:t>os ydyn nhw wedi gofyn i bob plentyn yn y dosbarth)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Faint o ddisgyblion sydd ddim yn berchen ar anifail anwes o gwbl?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y-GB" sz="1800" b="1">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cy-GB" sz="1800" b="1">
                <a:effectLst/>
                <a:latin typeface="Arial" panose="020B0604020202020204" pitchFamily="34" charset="0"/>
                <a:ea typeface="Calibri" panose="020F0502020204030204" pitchFamily="34" charset="0"/>
                <a:cs typeface="Times New Roman" panose="02020603050405020304" pitchFamily="18" charset="0"/>
              </a:rPr>
              <a:t>Nodiadau</a:t>
            </a:r>
            <a:r>
              <a:rPr lang="cy-GB"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 Os yw'r ystafell yn gyfyng,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gallen</a:t>
            </a:r>
            <a:r>
              <a:rPr lang="cy-GB" sz="1800" dirty="0">
                <a:effectLst/>
                <a:latin typeface="Arial" panose="020B0604020202020204" pitchFamily="34" charset="0"/>
                <a:ea typeface="Calibri" panose="020F0502020204030204" pitchFamily="34" charset="0"/>
                <a:cs typeface="Times New Roman" panose="02020603050405020304" pitchFamily="18" charset="0"/>
              </a:rPr>
              <a:t> nhw wneud y cyfrif yn eu grwpiau yn unig yn hytrach na'r dosbarth cyfan.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Os oes gan un disgybl fwy nag un o un math o anifail anwes</a:t>
            </a:r>
            <a:r>
              <a:rPr lang="cy-GB" sz="1800">
                <a:effectLst/>
                <a:latin typeface="Arial" panose="020B0604020202020204" pitchFamily="34" charset="0"/>
                <a:ea typeface="Calibri" panose="020F0502020204030204" pitchFamily="34" charset="0"/>
                <a:cs typeface="Times New Roman" panose="02020603050405020304" pitchFamily="18" charset="0"/>
              </a:rPr>
              <a:t>, dim ond un </a:t>
            </a:r>
            <a:r>
              <a:rPr lang="cy-GB" sz="1800" dirty="0">
                <a:effectLst/>
                <a:latin typeface="Arial" panose="020B0604020202020204" pitchFamily="34" charset="0"/>
                <a:ea typeface="Calibri" panose="020F0502020204030204" pitchFamily="34" charset="0"/>
                <a:cs typeface="Times New Roman" panose="02020603050405020304" pitchFamily="18" charset="0"/>
              </a:rPr>
              <a:t>marc </a:t>
            </a:r>
            <a:r>
              <a:rPr lang="cy-GB" sz="1800">
                <a:effectLst/>
                <a:latin typeface="Arial" panose="020B0604020202020204" pitchFamily="34" charset="0"/>
                <a:ea typeface="Calibri" panose="020F0502020204030204" pitchFamily="34" charset="0"/>
                <a:cs typeface="Times New Roman" panose="02020603050405020304" pitchFamily="18" charset="0"/>
              </a:rPr>
              <a:t>cyfrif ddylen nhw ei roi o hyd (</a:t>
            </a:r>
            <a:r>
              <a:rPr lang="cy-GB" sz="1800" dirty="0">
                <a:effectLst/>
                <a:latin typeface="Arial" panose="020B0604020202020204" pitchFamily="34" charset="0"/>
                <a:ea typeface="Calibri" panose="020F0502020204030204" pitchFamily="34" charset="0"/>
                <a:cs typeface="Times New Roman" panose="02020603050405020304" pitchFamily="18" charset="0"/>
              </a:rPr>
              <a:t>fel arall, efallai y bydd gennych chi gannoedd yn y golofn bysgod!)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tabLst>
                <a:tab pos="457200" algn="l"/>
              </a:tabLst>
            </a:pPr>
            <a:r>
              <a:rPr lang="cy-GB" sz="1800" dirty="0">
                <a:effectLst/>
                <a:latin typeface="Arial" panose="020B0604020202020204" pitchFamily="34" charset="0"/>
                <a:ea typeface="Calibri" panose="020F0502020204030204" pitchFamily="34" charset="0"/>
                <a:cs typeface="Times New Roman" panose="02020603050405020304" pitchFamily="18" charset="0"/>
              </a:rPr>
              <a:t>Efallai y bydd angen i chi ddangos iddyn nhw sut i gyfrif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GB" baseline="0" dirty="0"/>
          </a:p>
        </p:txBody>
      </p:sp>
      <p:sp>
        <p:nvSpPr>
          <p:cNvPr id="4" name="Slide Number Placeholder 3"/>
          <p:cNvSpPr>
            <a:spLocks noGrp="1"/>
          </p:cNvSpPr>
          <p:nvPr>
            <p:ph type="sldNum" sz="quarter" idx="10"/>
          </p:nvPr>
        </p:nvSpPr>
        <p:spPr/>
        <p:txBody>
          <a:bodyPr/>
          <a:lstStyle/>
          <a:p>
            <a:fld id="{C3EFA93C-652C-41A1-B038-E478FEC9B3B5}" type="slidenum">
              <a:rPr lang="en-GB" smtClean="0"/>
              <a:t>8</a:t>
            </a:fld>
            <a:endParaRPr lang="en-GB"/>
          </a:p>
        </p:txBody>
      </p:sp>
    </p:spTree>
    <p:extLst>
      <p:ext uri="{BB962C8B-B14F-4D97-AF65-F5344CB8AC3E}">
        <p14:creationId xmlns:p14="http://schemas.microsoft.com/office/powerpoint/2010/main" val="1005873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cy-GB" sz="1800" dirty="0">
                <a:effectLst/>
                <a:latin typeface="Arial" panose="020B0604020202020204" pitchFamily="34" charset="0"/>
                <a:ea typeface="Calibri" panose="020F0502020204030204" pitchFamily="34" charset="0"/>
                <a:cs typeface="Times New Roman" panose="02020603050405020304" pitchFamily="18" charset="0"/>
              </a:rPr>
              <a:t>Esboniwch beth sydd ei angen ar </a:t>
            </a:r>
            <a:r>
              <a:rPr lang="cy-GB" sz="1800">
                <a:effectLst/>
                <a:latin typeface="Arial" panose="020B0604020202020204" pitchFamily="34" charset="0"/>
                <a:ea typeface="Calibri" panose="020F0502020204030204" pitchFamily="34" charset="0"/>
                <a:cs typeface="Times New Roman" panose="02020603050405020304" pitchFamily="18" charset="0"/>
              </a:rPr>
              <a:t>gi i’w </a:t>
            </a:r>
            <a:r>
              <a:rPr lang="cy-GB" sz="1800" dirty="0">
                <a:effectLst/>
                <a:latin typeface="Arial" panose="020B0604020202020204" pitchFamily="34" charset="0"/>
                <a:ea typeface="Calibri" panose="020F0502020204030204" pitchFamily="34" charset="0"/>
                <a:cs typeface="Times New Roman" panose="02020603050405020304" pitchFamily="18" charset="0"/>
              </a:rPr>
              <a:t>gadw'n hapus ac yn iach. Gallech </a:t>
            </a:r>
            <a:r>
              <a:rPr lang="cy-GB" sz="1800">
                <a:effectLst/>
                <a:latin typeface="Arial" panose="020B0604020202020204" pitchFamily="34" charset="0"/>
                <a:ea typeface="Calibri" panose="020F0502020204030204" pitchFamily="34" charset="0"/>
                <a:cs typeface="Times New Roman" panose="02020603050405020304" pitchFamily="18" charset="0"/>
              </a:rPr>
              <a:t>chi ddangos propiau i egluro </a:t>
            </a:r>
            <a:r>
              <a:rPr lang="cy-GB" sz="1800" dirty="0">
                <a:effectLst/>
                <a:latin typeface="Arial" panose="020B0604020202020204" pitchFamily="34" charset="0"/>
                <a:ea typeface="Calibri" panose="020F0502020204030204" pitchFamily="34" charset="0"/>
                <a:cs typeface="Times New Roman" panose="02020603050405020304" pitchFamily="18" charset="0"/>
              </a:rPr>
              <a:t>rhai </a:t>
            </a:r>
            <a:r>
              <a:rPr lang="cy-GB" sz="1800">
                <a:effectLst/>
                <a:latin typeface="Arial" panose="020B0604020202020204" pitchFamily="34" charset="0"/>
                <a:ea typeface="Calibri" panose="020F0502020204030204" pitchFamily="34" charset="0"/>
                <a:cs typeface="Times New Roman" panose="02020603050405020304" pitchFamily="18" charset="0"/>
              </a:rPr>
              <a:t>o'r pwyntiau. </a:t>
            </a:r>
            <a:r>
              <a:rPr lang="cy-GB" sz="1800" dirty="0">
                <a:effectLst/>
                <a:latin typeface="Arial" panose="020B0604020202020204" pitchFamily="34" charset="0"/>
                <a:ea typeface="Calibri" panose="020F0502020204030204" pitchFamily="34" charset="0"/>
                <a:cs typeface="Times New Roman" panose="02020603050405020304" pitchFamily="18" charset="0"/>
              </a:rPr>
              <a:t>Gallech chi ofyn iddyn nhw ddangos y </a:t>
            </a:r>
            <a:r>
              <a:rPr lang="cy-GB" sz="1800">
                <a:effectLst/>
                <a:latin typeface="Arial" panose="020B0604020202020204" pitchFamily="34" charset="0"/>
                <a:ea typeface="Calibri" panose="020F0502020204030204" pitchFamily="34" charset="0"/>
                <a:cs typeface="Times New Roman" panose="02020603050405020304" pitchFamily="18" charset="0"/>
              </a:rPr>
              <a:t>camau i </a:t>
            </a:r>
            <a:r>
              <a:rPr lang="cy-GB" sz="1800" dirty="0">
                <a:effectLst/>
                <a:latin typeface="Arial" panose="020B0604020202020204" pitchFamily="34" charset="0"/>
                <a:ea typeface="Calibri" panose="020F0502020204030204" pitchFamily="34" charset="0"/>
                <a:cs typeface="Times New Roman" panose="02020603050405020304" pitchFamily="18" charset="0"/>
              </a:rPr>
              <a:t>chi os wnaethoch chi eu cyflwyno ar sleid 4 neu os yw'r sesiwn hon yn dilyn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Get</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r>
              <a:rPr lang="cy-GB" sz="1800" dirty="0" err="1">
                <a:effectLst/>
                <a:latin typeface="Arial" panose="020B0604020202020204" pitchFamily="34" charset="0"/>
                <a:ea typeface="Calibri" panose="020F0502020204030204" pitchFamily="34" charset="0"/>
                <a:cs typeface="Times New Roman" panose="02020603050405020304" pitchFamily="18" charset="0"/>
              </a:rPr>
              <a:t>PetWise</a:t>
            </a:r>
            <a:r>
              <a:rPr lang="cy-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t>9</a:t>
            </a:fld>
            <a:endParaRPr lang="en-GB"/>
          </a:p>
        </p:txBody>
      </p:sp>
    </p:spTree>
    <p:extLst>
      <p:ext uri="{BB962C8B-B14F-4D97-AF65-F5344CB8AC3E}">
        <p14:creationId xmlns:p14="http://schemas.microsoft.com/office/powerpoint/2010/main" val="4045697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2.png"/><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49.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1.png"/><Relationship Id="rId5" Type="http://schemas.openxmlformats.org/officeDocument/2006/relationships/tags" Target="../tags/tag46.xml"/><Relationship Id="rId10" Type="http://schemas.openxmlformats.org/officeDocument/2006/relationships/image" Target="../media/image3.png"/><Relationship Id="rId4" Type="http://schemas.openxmlformats.org/officeDocument/2006/relationships/tags" Target="../tags/tag45.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st choic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6"/>
            <a:stretch>
              <a:fillRect/>
            </a:stretch>
          </a:blipFill>
        </p:spPr>
        <p:txBody>
          <a:bodyPr wrap="square" lIns="0" tIns="0" rIns="0" bIns="0" rtlCol="0"/>
          <a:lstStyle/>
          <a:p>
            <a:endParaRPr>
              <a:latin typeface="Arial" pitchFamily="34" charset="0"/>
            </a:endParaRPr>
          </a:p>
        </p:txBody>
      </p:sp>
      <p:sp>
        <p:nvSpPr>
          <p:cNvPr id="11" name="object 5"/>
          <p:cNvSpPr>
            <a:spLocks noGrp="1" noSelect="1" noRot="1" noMove="1" noResize="1" noEditPoints="1" noAdjustHandles="1" noChangeArrowheads="1" noChangeShapeType="1" noTextEdit="1"/>
          </p:cNvSpPr>
          <p:nvPr userDrawn="1">
            <p:custDataLst>
              <p:tags r:id="rId3"/>
            </p:custDataLst>
          </p:nvPr>
        </p:nvSpPr>
        <p:spPr>
          <a:xfrm>
            <a:off x="5012995" y="6657788"/>
            <a:ext cx="4067506" cy="703767"/>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4"/>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0"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baseline="0">
                <a:solidFill>
                  <a:srgbClr val="6BB4B5"/>
                </a:solidFill>
                <a:latin typeface="Arial"/>
                <a:ea typeface="+mn-ea"/>
                <a:cs typeface="Arial"/>
              </a:defRPr>
            </a:lvl1pPr>
          </a:lstStyle>
          <a:p>
            <a:pPr marL="12700">
              <a:lnSpc>
                <a:spcPts val="1655"/>
              </a:lnSpc>
            </a:pPr>
            <a:r>
              <a:rPr lang="en-GB" sz="1400" b="1" spc="-15">
                <a:solidFill>
                  <a:srgbClr val="6BB4B5"/>
                </a:solidFill>
                <a:latin typeface="Arial"/>
                <a:cs typeface="Arial"/>
              </a:rPr>
              <a:t>Date or name etc here</a:t>
            </a:r>
            <a:endParaRPr lang="en-GB" sz="1400">
              <a:solidFill>
                <a:srgbClr val="6BB4B5"/>
              </a:solidFill>
              <a:latin typeface="Arial"/>
              <a:cs typeface="Arial"/>
            </a:endParaRPr>
          </a:p>
        </p:txBody>
      </p:sp>
      <p:sp>
        <p:nvSpPr>
          <p:cNvPr id="12"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a:t>Title text here</a:t>
            </a:r>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_green">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5"/>
            <a:stretch>
              <a:fillRect/>
            </a:stretch>
          </a:blipFill>
        </p:spPr>
        <p:txBody>
          <a:bodyPr wrap="square" lIns="0" tIns="0" rIns="0" bIns="0" rtlCol="0"/>
          <a:lstStyle/>
          <a:p>
            <a:endParaRPr>
              <a:latin typeface="Arial" pitchFamily="34" charset="0"/>
            </a:endParaRPr>
          </a:p>
        </p:txBody>
      </p:sp>
      <p:sp>
        <p:nvSpPr>
          <p:cNvPr id="26" name="Title 23"/>
          <p:cNvSpPr>
            <a:spLocks noGrp="1"/>
          </p:cNvSpPr>
          <p:nvPr>
            <p:ph type="title" hasCustomPrompt="1"/>
          </p:nvPr>
        </p:nvSpPr>
        <p:spPr>
          <a:xfrm>
            <a:off x="774700" y="4314825"/>
            <a:ext cx="3312000" cy="1368000"/>
          </a:xfrm>
          <a:prstGeom prst="rect">
            <a:avLst/>
          </a:prstGeom>
        </p:spPr>
        <p:txBody>
          <a:bodyPr lIns="90000" tIns="46800" rIns="90000" bIns="46800">
            <a:normAutofit/>
          </a:bodyPr>
          <a:lstStyle>
            <a:lvl1pPr marL="12700" marR="5080" indent="-12700">
              <a:lnSpc>
                <a:spcPts val="3200"/>
              </a:lnSpc>
              <a:defRPr lang="en-GB" sz="2800" b="1" spc="-30" baseline="0">
                <a:solidFill>
                  <a:srgbClr val="008988"/>
                </a:solidFill>
                <a:latin typeface="Arial"/>
                <a:ea typeface="+mn-ea"/>
                <a:cs typeface="Arial"/>
              </a:defRPr>
            </a:lvl1pPr>
          </a:lstStyle>
          <a:p>
            <a:r>
              <a:rPr lang="en-GB"/>
              <a:t>Section divider, </a:t>
            </a:r>
            <a:br>
              <a:rPr lang="en-GB"/>
            </a:br>
            <a:r>
              <a:rPr lang="en-GB"/>
              <a:t>if required</a:t>
            </a:r>
          </a:p>
        </p:txBody>
      </p:sp>
      <p:sp>
        <p:nvSpPr>
          <p:cNvPr id="13" name="Text Placeholder 12"/>
          <p:cNvSpPr>
            <a:spLocks noGrp="1"/>
          </p:cNvSpPr>
          <p:nvPr>
            <p:ph type="body" sz="quarter" idx="12" hasCustomPrompt="1"/>
          </p:nvPr>
        </p:nvSpPr>
        <p:spPr>
          <a:xfrm>
            <a:off x="774699" y="5686425"/>
            <a:ext cx="3311525" cy="762000"/>
          </a:xfrm>
        </p:spPr>
        <p:txBody>
          <a:bodyPr>
            <a:noAutofit/>
          </a:bodyPr>
          <a:lstStyle>
            <a:lvl1pPr>
              <a:defRPr sz="1400" baseline="0">
                <a:solidFill>
                  <a:srgbClr val="6BB4B5"/>
                </a:solidFill>
              </a:defRPr>
            </a:lvl1pPr>
          </a:lstStyle>
          <a:p>
            <a:pPr lvl="0"/>
            <a:r>
              <a:rPr lang="en-US"/>
              <a:t>Date or name etc here</a:t>
            </a:r>
            <a:endParaRPr lang="en-GB"/>
          </a:p>
        </p:txBody>
      </p:sp>
      <p:sp>
        <p:nvSpPr>
          <p:cNvPr id="7" name="object 5"/>
          <p:cNvSpPr>
            <a:spLocks noGrp="1" noSelect="1" noRot="1" noMove="1" noResize="1" noEditPoints="1" noAdjustHandles="1" noChangeArrowheads="1" noChangeShapeType="1" noTextEdit="1"/>
          </p:cNvSpPr>
          <p:nvPr userDrawn="1">
            <p:custDataLst>
              <p:tags r:id="rId3"/>
            </p:custDataLst>
          </p:nvPr>
        </p:nvSpPr>
        <p:spPr>
          <a:xfrm>
            <a:off x="5012995" y="6666614"/>
            <a:ext cx="4067506" cy="696211"/>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8" name="object 2"/>
          <p:cNvSpPr>
            <a:spLocks noGrp="1" noSelect="1" noRot="1" noMove="1" noResize="1" noEditPoints="1" noAdjustHandles="1" noChangeArrowheads="1" noChangeShapeType="1" noTextEdit="1"/>
          </p:cNvSpPr>
          <p:nvPr userDrawn="1">
            <p:custDataLst>
              <p:tags r:id="rId1"/>
            </p:custDataLst>
          </p:nvPr>
        </p:nvSpPr>
        <p:spPr>
          <a:xfrm>
            <a:off x="243840" y="-257175"/>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5ECFCC">
              <a:alpha val="25000"/>
            </a:srgbClr>
          </a:solidFill>
        </p:spPr>
        <p:txBody>
          <a:bodyPr wrap="square" lIns="0" tIns="0" rIns="0" bIns="0" rtlCol="0"/>
          <a:lstStyle/>
          <a:p>
            <a:endParaRPr>
              <a:latin typeface="Arial" pitchFamily="34" charset="0"/>
            </a:endParaRPr>
          </a:p>
        </p:txBody>
      </p:sp>
      <p:sp>
        <p:nvSpPr>
          <p:cNvPr id="4" name="object 3"/>
          <p:cNvSpPr/>
          <p:nvPr userDrawn="1"/>
        </p:nvSpPr>
        <p:spPr>
          <a:xfrm>
            <a:off x="1212126" y="0"/>
            <a:ext cx="5658574" cy="276226"/>
          </a:xfrm>
          <a:custGeom>
            <a:avLst/>
            <a:gdLst/>
            <a:ahLst/>
            <a:cxnLst/>
            <a:rect l="l" t="t" r="r" b="b"/>
            <a:pathLst>
              <a:path w="4559935" h="288290">
                <a:moveTo>
                  <a:pt x="0" y="287997"/>
                </a:moveTo>
                <a:lnTo>
                  <a:pt x="4559731" y="287997"/>
                </a:lnTo>
                <a:lnTo>
                  <a:pt x="4559731" y="0"/>
                </a:lnTo>
                <a:lnTo>
                  <a:pt x="0" y="0"/>
                </a:lnTo>
                <a:lnTo>
                  <a:pt x="0" y="287997"/>
                </a:lnTo>
                <a:close/>
              </a:path>
            </a:pathLst>
          </a:custGeom>
          <a:solidFill>
            <a:srgbClr val="FFFFFF"/>
          </a:solidFill>
        </p:spPr>
        <p:txBody>
          <a:bodyPr wrap="square" lIns="0" tIns="0" rIns="0" bIns="0" rtlCol="0"/>
          <a:lstStyle/>
          <a:p>
            <a:endParaRPr>
              <a:latin typeface="Arial" pitchFamily="34" charset="0"/>
            </a:endParaRPr>
          </a:p>
        </p:txBody>
      </p:sp>
      <p:sp>
        <p:nvSpPr>
          <p:cNvPr id="5" name="object 4"/>
          <p:cNvSpPr>
            <a:spLocks noGrp="1" noSelect="1" noRot="1" noMove="1" noResize="1" noEditPoints="1" noAdjustHandles="1" noChangeArrowheads="1" noChangeShapeType="1" noTextEdit="1"/>
          </p:cNvSpPr>
          <p:nvPr userDrawn="1">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9" name="object 3"/>
          <p:cNvSpPr>
            <a:spLocks noGrp="1" noSelect="1" noRot="1" noMove="1" noResize="1" noEditPoints="1" noAdjustHandles="1" noChangeArrowheads="1" noChangeShapeType="1" noTextEdit="1"/>
          </p:cNvSpPr>
          <p:nvPr userDrawn="1">
            <p:custDataLst>
              <p:tags r:id="rId3"/>
            </p:custDataLst>
          </p:nvPr>
        </p:nvSpPr>
        <p:spPr>
          <a:xfrm>
            <a:off x="774700" y="1190625"/>
            <a:ext cx="5212586" cy="3416300"/>
          </a:xfrm>
          <a:prstGeom prst="rect">
            <a:avLst/>
          </a:prstGeom>
          <a:blipFill>
            <a:blip r:embed="rId6"/>
            <a:stretch>
              <a:fillRect/>
            </a:stretch>
          </a:blipFill>
        </p:spPr>
        <p:txBody>
          <a:bodyPr wrap="square" lIns="0" tIns="0" rIns="0" bIns="0" rtlCol="0"/>
          <a:lstStyle/>
          <a:p>
            <a:endParaRPr>
              <a:latin typeface="Arial" pitchFamily="34" charset="0"/>
            </a:endParaRPr>
          </a:p>
        </p:txBody>
      </p:sp>
      <p:pic>
        <p:nvPicPr>
          <p:cNvPr id="2" name="Picture 1"/>
          <p:cNvPicPr>
            <a:picLocks noGrp="1" noSelect="1" noRot="1" noMove="1" noResize="1" noEditPoints="1" noAdjustHandles="1" noChangeArrowheads="1" noChangeShapeType="1"/>
          </p:cNvPicPr>
          <p:nvPr userDrawn="1">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165099" y="6760209"/>
            <a:ext cx="1947477" cy="602616"/>
          </a:xfrm>
          <a:prstGeom prst="rect">
            <a:avLst/>
          </a:prstGeom>
        </p:spPr>
      </p:pic>
      <p:sp>
        <p:nvSpPr>
          <p:cNvPr id="7" name="object 7"/>
          <p:cNvSpPr txBox="1"/>
          <p:nvPr userDrawn="1"/>
        </p:nvSpPr>
        <p:spPr>
          <a:xfrm>
            <a:off x="7367300" y="3904083"/>
            <a:ext cx="2399000" cy="1617430"/>
          </a:xfrm>
          <a:prstGeom prst="rect">
            <a:avLst/>
          </a:prstGeom>
        </p:spPr>
        <p:txBody>
          <a:bodyPr vert="horz" wrap="square" lIns="0" tIns="0" rIns="0" bIns="0" rtlCol="0">
            <a:spAutoFit/>
          </a:bodyPr>
          <a:lstStyle/>
          <a:p>
            <a:pPr marL="12700" marR="244475">
              <a:lnSpc>
                <a:spcPct val="107200"/>
              </a:lnSpc>
            </a:pPr>
            <a:r>
              <a:rPr sz="1400" b="1" spc="-30">
                <a:solidFill>
                  <a:srgbClr val="008988"/>
                </a:solidFill>
                <a:latin typeface="Arial"/>
                <a:cs typeface="Arial"/>
              </a:rPr>
              <a:t>Hea</a:t>
            </a:r>
            <a:r>
              <a:rPr sz="1400" b="1">
                <a:solidFill>
                  <a:srgbClr val="008988"/>
                </a:solidFill>
                <a:latin typeface="Arial"/>
                <a:cs typeface="Arial"/>
              </a:rPr>
              <a:t>d</a:t>
            </a:r>
            <a:r>
              <a:rPr sz="1400" b="1" spc="-60">
                <a:solidFill>
                  <a:srgbClr val="008988"/>
                </a:solidFill>
                <a:latin typeface="Arial"/>
                <a:cs typeface="Arial"/>
              </a:rPr>
              <a:t> </a:t>
            </a:r>
            <a:r>
              <a:rPr sz="1400" b="1" spc="-30">
                <a:solidFill>
                  <a:srgbClr val="008988"/>
                </a:solidFill>
                <a:latin typeface="Arial"/>
                <a:cs typeface="Arial"/>
              </a:rPr>
              <a:t>Office: </a:t>
            </a:r>
            <a:r>
              <a:rPr lang="en-GB" sz="1400" b="1" spc="-30">
                <a:solidFill>
                  <a:srgbClr val="009A97"/>
                </a:solidFill>
                <a:latin typeface="Arial"/>
                <a:cs typeface="Arial"/>
              </a:rPr>
              <a:t/>
            </a:r>
            <a:br>
              <a:rPr lang="en-GB" sz="1400" b="1" spc="-30">
                <a:solidFill>
                  <a:srgbClr val="009A97"/>
                </a:solidFill>
                <a:latin typeface="Arial"/>
                <a:cs typeface="Arial"/>
              </a:rPr>
            </a:br>
            <a:r>
              <a:rPr sz="1400" spc="-30" err="1">
                <a:solidFill>
                  <a:srgbClr val="6BB4B5"/>
                </a:solidFill>
                <a:latin typeface="Arial"/>
                <a:cs typeface="Arial"/>
              </a:rPr>
              <a:t>Whitechape</a:t>
            </a:r>
            <a:r>
              <a:rPr sz="1400" err="1">
                <a:solidFill>
                  <a:srgbClr val="6BB4B5"/>
                </a:solidFill>
                <a:latin typeface="Arial"/>
                <a:cs typeface="Arial"/>
              </a:rPr>
              <a:t>l</a:t>
            </a:r>
            <a:r>
              <a:rPr sz="1400" spc="-60">
                <a:solidFill>
                  <a:srgbClr val="6BB4B5"/>
                </a:solidFill>
                <a:latin typeface="Arial"/>
                <a:cs typeface="Arial"/>
              </a:rPr>
              <a:t> </a:t>
            </a:r>
            <a:r>
              <a:rPr sz="1400" spc="-80">
                <a:solidFill>
                  <a:srgbClr val="6BB4B5"/>
                </a:solidFill>
                <a:latin typeface="Arial"/>
                <a:cs typeface="Arial"/>
              </a:rPr>
              <a:t>W</a:t>
            </a:r>
            <a:r>
              <a:rPr sz="1400" spc="-30">
                <a:solidFill>
                  <a:srgbClr val="6BB4B5"/>
                </a:solidFill>
                <a:latin typeface="Arial"/>
                <a:cs typeface="Arial"/>
              </a:rPr>
              <a:t>ay </a:t>
            </a:r>
            <a:r>
              <a:rPr lang="en-GB" sz="1400" spc="-30">
                <a:solidFill>
                  <a:srgbClr val="6BB4B5"/>
                </a:solidFill>
                <a:latin typeface="Arial"/>
                <a:cs typeface="Arial"/>
              </a:rPr>
              <a:t/>
            </a:r>
            <a:br>
              <a:rPr lang="en-GB" sz="1400" spc="-30">
                <a:solidFill>
                  <a:srgbClr val="6BB4B5"/>
                </a:solidFill>
                <a:latin typeface="Arial"/>
                <a:cs typeface="Arial"/>
              </a:rPr>
            </a:br>
            <a:r>
              <a:rPr sz="1400" spc="-30" err="1">
                <a:solidFill>
                  <a:srgbClr val="6BB4B5"/>
                </a:solidFill>
                <a:latin typeface="Arial"/>
                <a:cs typeface="Arial"/>
              </a:rPr>
              <a:t>Priorslee</a:t>
            </a:r>
            <a:endParaRPr sz="1400">
              <a:solidFill>
                <a:srgbClr val="6BB4B5"/>
              </a:solidFill>
              <a:latin typeface="Arial"/>
              <a:cs typeface="Arial"/>
            </a:endParaRPr>
          </a:p>
          <a:p>
            <a:pPr marL="12700">
              <a:lnSpc>
                <a:spcPct val="100000"/>
              </a:lnSpc>
              <a:spcBef>
                <a:spcPts val="120"/>
              </a:spcBef>
            </a:pPr>
            <a:r>
              <a:rPr sz="1400" spc="-185">
                <a:solidFill>
                  <a:srgbClr val="6BB4B5"/>
                </a:solidFill>
                <a:latin typeface="Arial"/>
                <a:cs typeface="Arial"/>
              </a:rPr>
              <a:t>T</a:t>
            </a:r>
            <a:r>
              <a:rPr sz="1400" spc="-30">
                <a:solidFill>
                  <a:srgbClr val="6BB4B5"/>
                </a:solidFill>
                <a:latin typeface="Arial"/>
                <a:cs typeface="Arial"/>
              </a:rPr>
              <a:t>elford</a:t>
            </a:r>
            <a:endParaRPr sz="1400">
              <a:solidFill>
                <a:srgbClr val="6BB4B5"/>
              </a:solidFill>
              <a:latin typeface="Arial"/>
              <a:cs typeface="Arial"/>
            </a:endParaRPr>
          </a:p>
          <a:p>
            <a:pPr marL="12700">
              <a:lnSpc>
                <a:spcPct val="100000"/>
              </a:lnSpc>
              <a:spcBef>
                <a:spcPts val="120"/>
              </a:spcBef>
            </a:pPr>
            <a:r>
              <a:rPr sz="1400" spc="-30">
                <a:solidFill>
                  <a:srgbClr val="6BB4B5"/>
                </a:solidFill>
                <a:latin typeface="Arial"/>
                <a:cs typeface="Arial"/>
              </a:rPr>
              <a:t>Shropshir</a:t>
            </a:r>
            <a:r>
              <a:rPr sz="1400">
                <a:solidFill>
                  <a:srgbClr val="6BB4B5"/>
                </a:solidFill>
                <a:latin typeface="Arial"/>
                <a:cs typeface="Arial"/>
              </a:rPr>
              <a:t>e</a:t>
            </a:r>
            <a:r>
              <a:rPr sz="1400" spc="-85">
                <a:solidFill>
                  <a:srgbClr val="6BB4B5"/>
                </a:solidFill>
                <a:latin typeface="Arial"/>
                <a:cs typeface="Arial"/>
              </a:rPr>
              <a:t> </a:t>
            </a:r>
            <a:r>
              <a:rPr sz="1400" spc="-30">
                <a:solidFill>
                  <a:srgbClr val="6BB4B5"/>
                </a:solidFill>
                <a:latin typeface="Arial"/>
                <a:cs typeface="Arial"/>
              </a:rPr>
              <a:t>TF</a:t>
            </a:r>
            <a:r>
              <a:rPr sz="1400">
                <a:solidFill>
                  <a:srgbClr val="6BB4B5"/>
                </a:solidFill>
                <a:latin typeface="Arial"/>
                <a:cs typeface="Arial"/>
              </a:rPr>
              <a:t>2</a:t>
            </a:r>
            <a:r>
              <a:rPr sz="1400" spc="-60">
                <a:solidFill>
                  <a:srgbClr val="6BB4B5"/>
                </a:solidFill>
                <a:latin typeface="Arial"/>
                <a:cs typeface="Arial"/>
              </a:rPr>
              <a:t> </a:t>
            </a:r>
            <a:r>
              <a:rPr sz="1400" spc="-30">
                <a:solidFill>
                  <a:srgbClr val="6BB4B5"/>
                </a:solidFill>
                <a:latin typeface="Arial"/>
                <a:cs typeface="Arial"/>
              </a:rPr>
              <a:t>9PQ</a:t>
            </a:r>
            <a:endParaRPr sz="1400">
              <a:solidFill>
                <a:srgbClr val="6BB4B5"/>
              </a:solidFill>
              <a:latin typeface="Arial"/>
              <a:cs typeface="Arial"/>
            </a:endParaRPr>
          </a:p>
          <a:p>
            <a:pPr>
              <a:lnSpc>
                <a:spcPct val="100000"/>
              </a:lnSpc>
              <a:spcBef>
                <a:spcPts val="22"/>
              </a:spcBef>
            </a:pPr>
            <a:endParaRPr sz="1650">
              <a:solidFill>
                <a:srgbClr val="6BB4B5"/>
              </a:solidFill>
              <a:latin typeface="Arial" pitchFamily="34" charset="0"/>
              <a:cs typeface="Arial" pitchFamily="34" charset="0"/>
            </a:endParaRPr>
          </a:p>
          <a:p>
            <a:pPr marL="12700">
              <a:lnSpc>
                <a:spcPct val="100000"/>
              </a:lnSpc>
              <a:tabLst>
                <a:tab pos="361950" algn="l"/>
              </a:tabLst>
            </a:pPr>
            <a:r>
              <a:rPr sz="1400" spc="-185">
                <a:solidFill>
                  <a:srgbClr val="6BB4B5"/>
                </a:solidFill>
                <a:latin typeface="Arial"/>
                <a:cs typeface="Arial"/>
              </a:rPr>
              <a:t>T</a:t>
            </a:r>
            <a:r>
              <a:rPr sz="1400">
                <a:solidFill>
                  <a:srgbClr val="6BB4B5"/>
                </a:solidFill>
                <a:latin typeface="Arial"/>
                <a:cs typeface="Arial"/>
              </a:rPr>
              <a:t>:</a:t>
            </a:r>
            <a:r>
              <a:rPr sz="1400" spc="-60">
                <a:solidFill>
                  <a:srgbClr val="6BB4B5"/>
                </a:solidFill>
                <a:latin typeface="Arial"/>
                <a:cs typeface="Arial"/>
              </a:rPr>
              <a:t> </a:t>
            </a:r>
            <a:r>
              <a:rPr lang="en-GB" sz="1400" spc="-60">
                <a:solidFill>
                  <a:srgbClr val="6BB4B5"/>
                </a:solidFill>
                <a:latin typeface="Arial"/>
                <a:cs typeface="Arial"/>
              </a:rPr>
              <a:t>	0</a:t>
            </a:r>
            <a:r>
              <a:rPr sz="1400" spc="-130">
                <a:solidFill>
                  <a:srgbClr val="6BB4B5"/>
                </a:solidFill>
                <a:latin typeface="Arial"/>
                <a:cs typeface="Arial"/>
              </a:rPr>
              <a:t>1</a:t>
            </a:r>
            <a:r>
              <a:rPr sz="1400" spc="-30">
                <a:solidFill>
                  <a:srgbClr val="6BB4B5"/>
                </a:solidFill>
                <a:latin typeface="Arial"/>
                <a:cs typeface="Arial"/>
              </a:rPr>
              <a:t>95</a:t>
            </a:r>
            <a:r>
              <a:rPr sz="1400">
                <a:solidFill>
                  <a:srgbClr val="6BB4B5"/>
                </a:solidFill>
                <a:latin typeface="Arial"/>
                <a:cs typeface="Arial"/>
              </a:rPr>
              <a:t>2 </a:t>
            </a:r>
            <a:r>
              <a:rPr sz="1400" spc="-30">
                <a:solidFill>
                  <a:srgbClr val="6BB4B5"/>
                </a:solidFill>
                <a:latin typeface="Arial"/>
                <a:cs typeface="Arial"/>
              </a:rPr>
              <a:t>290</a:t>
            </a:r>
            <a:r>
              <a:rPr lang="en-GB" sz="1400" spc="-30">
                <a:solidFill>
                  <a:srgbClr val="6BB4B5"/>
                </a:solidFill>
                <a:latin typeface="Arial"/>
                <a:cs typeface="Arial"/>
              </a:rPr>
              <a:t> </a:t>
            </a:r>
            <a:r>
              <a:rPr sz="1400" spc="-30">
                <a:solidFill>
                  <a:srgbClr val="6BB4B5"/>
                </a:solidFill>
                <a:latin typeface="Arial"/>
                <a:cs typeface="Arial"/>
              </a:rPr>
              <a:t>999</a:t>
            </a:r>
            <a:endParaRPr sz="1400">
              <a:solidFill>
                <a:srgbClr val="6BB4B5"/>
              </a:solidFill>
              <a:latin typeface="Arial"/>
              <a:cs typeface="Aria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3rd choice">
    <p:spTree>
      <p:nvGrpSpPr>
        <p:cNvPr id="1" name=""/>
        <p:cNvGrpSpPr/>
        <p:nvPr/>
      </p:nvGrpSpPr>
      <p:grpSpPr>
        <a:xfrm>
          <a:off x="0" y="0"/>
          <a:ext cx="0" cy="0"/>
          <a:chOff x="0" y="0"/>
          <a:chExt cx="0" cy="0"/>
        </a:xfrm>
      </p:grpSpPr>
      <p:sp>
        <p:nvSpPr>
          <p:cNvPr id="11" name="object 5"/>
          <p:cNvSpPr>
            <a:spLocks noGrp="1" noSelect="1" noRot="1" noMove="1" noResize="1" noEditPoints="1" noAdjustHandles="1" noChangeArrowheads="1" noChangeShapeType="1" noTextEdit="1"/>
          </p:cNvSpPr>
          <p:nvPr userDrawn="1">
            <p:custDataLst>
              <p:tags r:id="rId1"/>
            </p:custDataLst>
          </p:nvPr>
        </p:nvSpPr>
        <p:spPr>
          <a:xfrm>
            <a:off x="5118100" y="6651002"/>
            <a:ext cx="3991306"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
        <p:nvSpPr>
          <p:cNvPr id="16" name="object 2"/>
          <p:cNvSpPr>
            <a:spLocks noGrp="1" noSelect="1" noRot="1" noMove="1" noResize="1" noEditPoints="1" noAdjustHandles="1" noChangeArrowheads="1" noChangeShapeType="1" noTextEdit="1"/>
          </p:cNvSpPr>
          <p:nvPr userDrawn="1">
            <p:custDataLst>
              <p:tags r:id="rId2"/>
            </p:custDataLst>
          </p:nvPr>
        </p:nvSpPr>
        <p:spPr>
          <a:xfrm>
            <a:off x="4346714" y="1014069"/>
            <a:ext cx="6093282" cy="5650179"/>
          </a:xfrm>
          <a:prstGeom prst="rect">
            <a:avLst/>
          </a:prstGeom>
          <a:blipFill>
            <a:blip r:embed="rId6"/>
            <a:stretch>
              <a:fillRect/>
            </a:stretch>
          </a:blipFill>
        </p:spPr>
        <p:txBody>
          <a:bodyPr wrap="square" lIns="0" tIns="0" rIns="0" bIns="0" rtlCol="0"/>
          <a:lstStyle/>
          <a:p>
            <a:endParaRPr>
              <a:latin typeface="Arial" pitchFamily="34" charset="0"/>
            </a:endParaRPr>
          </a:p>
        </p:txBody>
      </p:sp>
      <p:sp>
        <p:nvSpPr>
          <p:cNvPr id="12" name="object 6"/>
          <p:cNvSpPr>
            <a:spLocks noGrp="1" noSelect="1" noRot="1" noMove="1" noResize="1" noEditPoints="1" noAdjustHandles="1" noChangeArrowheads="1" noChangeShapeType="1" noTextEdit="1"/>
          </p:cNvSpPr>
          <p:nvPr userDrawn="1">
            <p:custDataLst>
              <p:tags r:id="rId3"/>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2"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a:solidFill>
                  <a:srgbClr val="6BB4B5"/>
                </a:solidFill>
                <a:latin typeface="Arial"/>
                <a:ea typeface="+mn-ea"/>
                <a:cs typeface="Arial"/>
              </a:defRPr>
            </a:lvl1pPr>
          </a:lstStyle>
          <a:p>
            <a:pPr marL="12700">
              <a:lnSpc>
                <a:spcPts val="1655"/>
              </a:lnSpc>
            </a:pPr>
            <a:r>
              <a:rPr lang="en-GB" sz="1400" b="1" spc="-15">
                <a:solidFill>
                  <a:srgbClr val="6BB4B5"/>
                </a:solidFill>
                <a:latin typeface="Arial"/>
                <a:cs typeface="Arial"/>
              </a:rPr>
              <a:t>Date or name etc here</a:t>
            </a:r>
            <a:endParaRPr lang="en-GB" sz="1400">
              <a:solidFill>
                <a:srgbClr val="6BB4B5"/>
              </a:solidFill>
              <a:latin typeface="Arial"/>
              <a:cs typeface="Arial"/>
            </a:endParaRPr>
          </a:p>
        </p:txBody>
      </p:sp>
      <p:sp>
        <p:nvSpPr>
          <p:cNvPr id="24"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a:t>Title text here</a:t>
            </a:r>
            <a:endParaRPr lang="en-GB"/>
          </a:p>
        </p:txBody>
      </p:sp>
      <p:sp>
        <p:nvSpPr>
          <p:cNvPr id="8" name="object 5"/>
          <p:cNvSpPr>
            <a:spLocks noGrp="1" noSelect="1" noRot="1" noMove="1" noResize="1" noEditPoints="1" noAdjustHandles="1" noChangeArrowheads="1" noChangeShapeType="1" noTextEdit="1"/>
          </p:cNvSpPr>
          <p:nvPr userDrawn="1">
            <p:custDataLst>
              <p:tags r:id="rId4"/>
            </p:custDataLst>
          </p:nvPr>
        </p:nvSpPr>
        <p:spPr>
          <a:xfrm>
            <a:off x="5012995" y="6679096"/>
            <a:ext cx="4067506" cy="682459"/>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2nd choice">
    <p:spTree>
      <p:nvGrpSpPr>
        <p:cNvPr id="1" name=""/>
        <p:cNvGrpSpPr/>
        <p:nvPr/>
      </p:nvGrpSpPr>
      <p:grpSpPr>
        <a:xfrm>
          <a:off x="0" y="0"/>
          <a:ext cx="0" cy="0"/>
          <a:chOff x="0" y="0"/>
          <a:chExt cx="0" cy="0"/>
        </a:xfrm>
      </p:grpSpPr>
      <p:sp>
        <p:nvSpPr>
          <p:cNvPr id="15" name="Text Placeholder 21"/>
          <p:cNvSpPr>
            <a:spLocks noGrp="1"/>
          </p:cNvSpPr>
          <p:nvPr>
            <p:ph type="body" sz="quarter" idx="11" hasCustomPrompt="1"/>
          </p:nvPr>
        </p:nvSpPr>
        <p:spPr>
          <a:xfrm>
            <a:off x="774700" y="5849417"/>
            <a:ext cx="3657600" cy="218008"/>
          </a:xfrm>
          <a:prstGeom prst="rect">
            <a:avLst/>
          </a:prstGeom>
        </p:spPr>
        <p:txBody>
          <a:bodyPr vert="horz" wrap="square" lIns="0" tIns="0" rIns="0" bIns="0" rtlCol="0">
            <a:spAutoFit/>
          </a:bodyPr>
          <a:lstStyle>
            <a:lvl1pPr marL="12700" algn="l" defTabSz="914400" rtl="0" eaLnBrk="1" latinLnBrk="0" hangingPunct="1">
              <a:lnSpc>
                <a:spcPts val="1655"/>
              </a:lnSpc>
              <a:defRPr lang="en-GB" sz="1400" b="1" kern="1200" spc="-15">
                <a:solidFill>
                  <a:srgbClr val="6BB4B5"/>
                </a:solidFill>
                <a:latin typeface="Arial"/>
                <a:ea typeface="+mn-ea"/>
                <a:cs typeface="Arial"/>
              </a:defRPr>
            </a:lvl1pPr>
          </a:lstStyle>
          <a:p>
            <a:pPr marL="12700">
              <a:lnSpc>
                <a:spcPts val="1655"/>
              </a:lnSpc>
            </a:pPr>
            <a:r>
              <a:rPr lang="en-GB" sz="1400" b="1" spc="-15">
                <a:solidFill>
                  <a:srgbClr val="6BB4B5"/>
                </a:solidFill>
                <a:latin typeface="Arial"/>
                <a:cs typeface="Arial"/>
              </a:rPr>
              <a:t>Date or name etc here</a:t>
            </a:r>
            <a:endParaRPr lang="en-GB" sz="1400">
              <a:solidFill>
                <a:srgbClr val="6BB4B5"/>
              </a:solidFill>
              <a:latin typeface="Arial"/>
              <a:cs typeface="Arial"/>
            </a:endParaRPr>
          </a:p>
        </p:txBody>
      </p:sp>
      <p:sp>
        <p:nvSpPr>
          <p:cNvPr id="16" name="Title 23"/>
          <p:cNvSpPr>
            <a:spLocks noGrp="1"/>
          </p:cNvSpPr>
          <p:nvPr>
            <p:ph type="title" hasCustomPrompt="1"/>
          </p:nvPr>
        </p:nvSpPr>
        <p:spPr>
          <a:xfrm>
            <a:off x="774700" y="4314825"/>
            <a:ext cx="3657600" cy="1524000"/>
          </a:xfrm>
          <a:prstGeom prst="rect">
            <a:avLst/>
          </a:prstGeom>
        </p:spPr>
        <p:txBody>
          <a:bodyPr lIns="0"/>
          <a:lstStyle>
            <a:lvl1pPr>
              <a:defRPr sz="2800" b="1">
                <a:solidFill>
                  <a:srgbClr val="008988"/>
                </a:solidFill>
                <a:latin typeface="Arial" pitchFamily="34" charset="0"/>
                <a:cs typeface="Arial" pitchFamily="34" charset="0"/>
              </a:defRPr>
            </a:lvl1pPr>
          </a:lstStyle>
          <a:p>
            <a:r>
              <a:rPr lang="en-US"/>
              <a:t>Title text here</a:t>
            </a:r>
            <a:endParaRPr lang="en-GB"/>
          </a:p>
        </p:txBody>
      </p:sp>
    </p:spTree>
  </p:cSld>
  <p:clrMapOvr>
    <a:masterClrMapping/>
  </p:clrMapOvr>
  <p:transition/>
  <p:extLst>
    <p:ext uri="{DCECCB84-F9BA-43D5-87BE-67443E8EF086}">
      <p15:sldGuideLst xmlns:p15="http://schemas.microsoft.com/office/powerpoint/2012/main">
        <p15:guide id="1" orient="horz" pos="42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15"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a:p>
        </p:txBody>
      </p:sp>
      <p:sp>
        <p:nvSpPr>
          <p:cNvPr id="23" name="Holder 3"/>
          <p:cNvSpPr>
            <a:spLocks noGrp="1"/>
          </p:cNvSpPr>
          <p:nvPr>
            <p:ph type="body" idx="1"/>
          </p:nvPr>
        </p:nvSpPr>
        <p:spPr>
          <a:xfrm>
            <a:off x="438784" y="2714625"/>
            <a:ext cx="9763315" cy="3414672"/>
          </a:xfrm>
          <a:prstGeom prst="rect">
            <a:avLst/>
          </a:prstGeom>
        </p:spPr>
        <p:txBody>
          <a:bodyPr lIns="0" tIns="0" rIns="0" bIns="0">
            <a:noAutofit/>
          </a:bodyPr>
          <a:lstStyle>
            <a:lvl1pPr>
              <a:lnSpc>
                <a:spcPct val="130000"/>
              </a:lnSpc>
              <a:tabLst>
                <a:tab pos="360000" algn="l"/>
                <a:tab pos="720000" algn="l"/>
                <a:tab pos="1080000" algn="l"/>
                <a:tab pos="1440000" algn="l"/>
                <a:tab pos="2160000" algn="l"/>
                <a:tab pos="2880000" algn="l"/>
                <a:tab pos="3600000" algn="l"/>
              </a:tabLst>
              <a:defRPr sz="1800" b="0" i="0">
                <a:solidFill>
                  <a:srgbClr val="008988"/>
                </a:solidFill>
                <a:latin typeface="Arial" pitchFamily="34" charset="0"/>
                <a:cs typeface="Arial" pitchFamily="34" charset="0"/>
              </a:defRPr>
            </a:lvl1pPr>
          </a:lstStyle>
          <a:p>
            <a:pPr lvl="0"/>
            <a:r>
              <a:rPr lang="en-US"/>
              <a:t>Edit Master text styles</a:t>
            </a:r>
          </a:p>
          <a:p>
            <a:pPr lvl="1"/>
            <a:r>
              <a:rPr lang="en-US"/>
              <a:t>Second level</a:t>
            </a: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_Title and Content">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a:p>
        </p:txBody>
      </p:sp>
      <p:pic>
        <p:nvPicPr>
          <p:cNvPr id="9" name="Picture 8"/>
          <p:cNvPicPr>
            <a:picLocks noGrp="1" noSelect="1" noRot="1" noMove="1" noResize="1" noEditPoints="1" noAdjustHandles="1" noChangeArrowheads="1" noChangeShapeType="1"/>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6" name="Group 15"/>
          <p:cNvGrpSpPr>
            <a:grpSpLocks noGrp="1" noSelect="1" noRot="1" noMove="1" noResize="1"/>
          </p:cNvGrpSpPr>
          <p:nvPr userDrawn="1">
            <p:custDataLst>
              <p:tags r:id="rId6"/>
            </p:custDataLst>
          </p:nvPr>
        </p:nvGrpSpPr>
        <p:grpSpPr>
          <a:xfrm>
            <a:off x="156364" y="6637396"/>
            <a:ext cx="10287000" cy="58876"/>
            <a:chOff x="165100" y="6646133"/>
            <a:chExt cx="10287000" cy="58876"/>
          </a:xfrm>
        </p:grpSpPr>
        <p:cxnSp>
          <p:nvCxnSpPr>
            <p:cNvPr id="3" name="Straight Connector 2"/>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 Placeholder 21"/>
          <p:cNvSpPr>
            <a:spLocks noGrp="1"/>
          </p:cNvSpPr>
          <p:nvPr>
            <p:ph idx="1"/>
          </p:nvPr>
        </p:nvSpPr>
        <p:spPr>
          <a:xfrm>
            <a:off x="469900" y="1356332"/>
            <a:ext cx="9710800" cy="5098251"/>
          </a:xfrm>
          <a:prstGeom prst="rect">
            <a:avLst/>
          </a:prstGeom>
        </p:spPr>
        <p:txBody>
          <a:bodyPr vert="horz" lIns="91440" tIns="45720" rIns="91440" bIns="45720" rtlCol="0">
            <a:noAutofit/>
          </a:bodyPr>
          <a:lstStyle>
            <a:lvl1pPr marL="0" indent="0">
              <a:buFont typeface="Arial" pitchFamily="34" charset="0"/>
              <a:buNone/>
              <a:defRPr/>
            </a:lvl1pPr>
            <a:lvl2pPr marL="457200" indent="0">
              <a:buFont typeface="Arial" pitchFamily="34" charset="0"/>
              <a:buNone/>
              <a:defRPr/>
            </a:lvl2pPr>
            <a:lvl3pPr marL="914400" indent="0">
              <a:buFont typeface="Arial" pitchFamily="34" charset="0"/>
              <a:buNone/>
              <a:defRPr/>
            </a:lvl3pPr>
            <a:lvl4pPr marL="1371600" indent="0">
              <a:buFont typeface="Arial" pitchFamily="34" charset="0"/>
              <a:buNone/>
              <a:defRPr/>
            </a:lvl4pPr>
            <a:lvl5pPr marL="1828800" indent="0">
              <a:buFont typeface="Arial" pitchFamily="34" charse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2490123"/>
      </p:ext>
    </p:extLst>
  </p:cSld>
  <p:clrMapOvr>
    <a:masterClrMapping/>
  </p:clrMapOvr>
  <p:transition/>
  <p:extLst>
    <p:ext uri="{DCECCB84-F9BA-43D5-87BE-67443E8EF086}">
      <p15:sldGuideLst xmlns:p15="http://schemas.microsoft.com/office/powerpoint/2012/main">
        <p15:guide id="1" orient="horz" pos="8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_2 columns">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3"/>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4"/>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sp>
        <p:nvSpPr>
          <p:cNvPr id="8" name="Holder 2"/>
          <p:cNvSpPr>
            <a:spLocks noGrp="1"/>
          </p:cNvSpPr>
          <p:nvPr>
            <p:ph type="title"/>
          </p:nvPr>
        </p:nvSpPr>
        <p:spPr>
          <a:xfrm>
            <a:off x="469900" y="1571625"/>
            <a:ext cx="9710800" cy="915035"/>
          </a:xfrm>
          <a:prstGeom prst="rect">
            <a:avLst/>
          </a:prstGeom>
        </p:spPr>
        <p:txBody>
          <a:bodyPr lIns="0" tIns="0" rIns="0" bIns="0"/>
          <a:lstStyle>
            <a:lvl1pPr>
              <a:defRPr sz="2800" b="1" i="0">
                <a:solidFill>
                  <a:srgbClr val="008988"/>
                </a:solidFill>
                <a:latin typeface="Arial"/>
                <a:cs typeface="Arial"/>
              </a:defRPr>
            </a:lvl1pPr>
          </a:lstStyle>
          <a:p>
            <a:r>
              <a:rPr lang="en-US"/>
              <a:t>Click to edit Master title style</a:t>
            </a:r>
            <a:endParaRPr/>
          </a:p>
        </p:txBody>
      </p:sp>
      <p:sp>
        <p:nvSpPr>
          <p:cNvPr id="9" name="Holder 3"/>
          <p:cNvSpPr>
            <a:spLocks noGrp="1"/>
          </p:cNvSpPr>
          <p:nvPr>
            <p:ph type="body" idx="1"/>
          </p:nvPr>
        </p:nvSpPr>
        <p:spPr>
          <a:xfrm>
            <a:off x="491298"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a:solidFill>
                  <a:srgbClr val="008988"/>
                </a:solidFill>
                <a:latin typeface="Arial" pitchFamily="34" charset="0"/>
                <a:ea typeface="+mn-ea"/>
                <a:cs typeface="Arial" pitchFamily="34" charset="0"/>
              </a:defRPr>
            </a:lvl1pPr>
          </a:lstStyle>
          <a:p>
            <a:pPr lvl="0"/>
            <a:r>
              <a:rPr lang="en-US"/>
              <a:t>Edit Master text styles</a:t>
            </a:r>
          </a:p>
        </p:txBody>
      </p:sp>
      <p:sp>
        <p:nvSpPr>
          <p:cNvPr id="10" name="Holder 3"/>
          <p:cNvSpPr>
            <a:spLocks noGrp="1"/>
          </p:cNvSpPr>
          <p:nvPr>
            <p:ph type="body" idx="10"/>
          </p:nvPr>
        </p:nvSpPr>
        <p:spPr>
          <a:xfrm>
            <a:off x="5467300" y="2714625"/>
            <a:ext cx="4680000" cy="3414672"/>
          </a:xfrm>
          <a:prstGeom prst="rect">
            <a:avLst/>
          </a:prstGeom>
        </p:spPr>
        <p:txBody>
          <a:bodyPr lIns="0" tIns="0" rIns="0" bIns="0">
            <a:noAutofit/>
          </a:bodyPr>
          <a:lstStyle>
            <a:lvl1pPr marL="0">
              <a:lnSpc>
                <a:spcPct val="130000"/>
              </a:lnSpc>
              <a:spcAft>
                <a:spcPts val="1800"/>
              </a:spcAft>
              <a:tabLst>
                <a:tab pos="360000" algn="l"/>
                <a:tab pos="720000" algn="l"/>
                <a:tab pos="1080000" algn="l"/>
                <a:tab pos="1440000" algn="l"/>
                <a:tab pos="2160000" algn="l"/>
                <a:tab pos="2880000" algn="l"/>
                <a:tab pos="3600000" algn="l"/>
              </a:tabLst>
              <a:defRPr lang="en-GB" sz="2200" b="0" i="0">
                <a:solidFill>
                  <a:srgbClr val="008988"/>
                </a:solidFill>
                <a:latin typeface="Arial" pitchFamily="34" charset="0"/>
                <a:ea typeface="+mn-ea"/>
                <a:cs typeface="Arial" pitchFamily="34" charset="0"/>
              </a:defRPr>
            </a:lvl1pPr>
          </a:lstStyle>
          <a:p>
            <a:pPr lvl="0"/>
            <a:r>
              <a:rPr lang="en-US"/>
              <a:t>Edit Master text styles</a:t>
            </a:r>
          </a:p>
        </p:txBody>
      </p:sp>
      <p:pic>
        <p:nvPicPr>
          <p:cNvPr id="11" name="Picture 10"/>
          <p:cNvPicPr>
            <a:picLocks noGrp="1" noSelect="1" noRot="1" noMove="1" noResize="1" noEditPoints="1" noAdjustHandles="1" noChangeArrowheads="1" noChangeShapeType="1"/>
          </p:cNvPicPr>
          <p:nvPr userDrawn="1">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2" name="Group 11"/>
          <p:cNvGrpSpPr>
            <a:grpSpLocks noGrp="1" noSelect="1" noRot="1" noMove="1" noResize="1"/>
          </p:cNvGrpSpPr>
          <p:nvPr userDrawn="1">
            <p:custDataLst>
              <p:tags r:id="rId6"/>
            </p:custDataLst>
          </p:nvPr>
        </p:nvGrpSpPr>
        <p:grpSpPr>
          <a:xfrm>
            <a:off x="165100" y="6646133"/>
            <a:ext cx="10287000" cy="58876"/>
            <a:chOff x="165100" y="6646133"/>
            <a:chExt cx="10287000" cy="58876"/>
          </a:xfrm>
        </p:grpSpPr>
        <p:cxnSp>
          <p:nvCxnSpPr>
            <p:cNvPr id="14" name="Straight Connector 13"/>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421433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17" name="bk object 17"/>
          <p:cNvSpPr>
            <a:spLocks noGrp="1" noSelect="1" noRot="1" noMove="1" noResize="1" noEditPoints="1" noAdjustHandles="1" noChangeArrowheads="1" noChangeShapeType="1" noTextEdit="1"/>
          </p:cNvSpPr>
          <p:nvPr>
            <p:custDataLst>
              <p:tags r:id="rId1"/>
            </p:custDataLst>
          </p:nvPr>
        </p:nvSpPr>
        <p:spPr>
          <a:xfrm>
            <a:off x="252006" y="6705009"/>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8" name="bk object 18"/>
          <p:cNvSpPr>
            <a:spLocks noGrp="1" noSelect="1" noRot="1" noMove="1" noResize="1" noEditPoints="1" noAdjustHandles="1" noChangeArrowheads="1" noChangeShapeType="1" noTextEdit="1"/>
          </p:cNvSpPr>
          <p:nvPr>
            <p:custDataLst>
              <p:tags r:id="rId2"/>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19" name="bk object 19"/>
          <p:cNvSpPr>
            <a:spLocks noGrp="1" noSelect="1" noRot="1" noMove="1" noResize="1" noEditPoints="1" noAdjustHandles="1" noChangeArrowheads="1" noChangeShapeType="1" noTextEdit="1"/>
          </p:cNvSpPr>
          <p:nvPr>
            <p:custDataLst>
              <p:tags r:id="rId3"/>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a:latin typeface="Arial" pitchFamily="34" charset="0"/>
            </a:endParaRPr>
          </a:p>
        </p:txBody>
      </p:sp>
      <p:sp>
        <p:nvSpPr>
          <p:cNvPr id="20" name="bk object 20"/>
          <p:cNvSpPr>
            <a:spLocks noGrp="1" noSelect="1" noRot="1" noMove="1" noResize="1" noEditPoints="1" noAdjustHandles="1" noChangeArrowheads="1" noChangeShapeType="1" noTextEdit="1"/>
          </p:cNvSpPr>
          <p:nvPr>
            <p:custDataLst>
              <p:tags r:id="rId4"/>
            </p:custDataLst>
          </p:nvPr>
        </p:nvSpPr>
        <p:spPr>
          <a:xfrm>
            <a:off x="0" y="0"/>
            <a:ext cx="437515" cy="517525"/>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a:latin typeface="Arial" pitchFamily="34" charset="0"/>
            </a:endParaRPr>
          </a:p>
        </p:txBody>
      </p:sp>
      <p:sp>
        <p:nvSpPr>
          <p:cNvPr id="21" name="bk object 21"/>
          <p:cNvSpPr>
            <a:spLocks noGrp="1" noSelect="1" noRot="1" noMove="1" noResize="1" noEditPoints="1" noAdjustHandles="1" noChangeArrowheads="1" noChangeShapeType="1" noTextEdit="1"/>
          </p:cNvSpPr>
          <p:nvPr>
            <p:custDataLst>
              <p:tags r:id="rId5"/>
            </p:custDataLst>
          </p:nvPr>
        </p:nvSpPr>
        <p:spPr>
          <a:xfrm>
            <a:off x="0" y="0"/>
            <a:ext cx="438784" cy="515620"/>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a:latin typeface="Arial" pitchFamily="34" charset="0"/>
            </a:endParaRPr>
          </a:p>
        </p:txBody>
      </p:sp>
      <p:sp>
        <p:nvSpPr>
          <p:cNvPr id="22" name="bk object 22"/>
          <p:cNvSpPr>
            <a:spLocks noGrp="1" noSelect="1" noRot="1" noMove="1" noResize="1" noEditPoints="1" noAdjustHandles="1" noChangeArrowheads="1" noChangeShapeType="1" noTextEdit="1"/>
          </p:cNvSpPr>
          <p:nvPr>
            <p:custDataLst>
              <p:tags r:id="rId6"/>
            </p:custDataLst>
          </p:nvPr>
        </p:nvSpPr>
        <p:spPr>
          <a:xfrm>
            <a:off x="266465" y="210363"/>
            <a:ext cx="341630" cy="34163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a:latin typeface="Arial" pitchFamily="34" charset="0"/>
            </a:endParaRPr>
          </a:p>
        </p:txBody>
      </p:sp>
      <p:pic>
        <p:nvPicPr>
          <p:cNvPr id="9" name="Picture 8"/>
          <p:cNvPicPr>
            <a:picLocks noGrp="1" noSelect="1" noRot="1" noMove="1" noResize="1" noEditPoints="1" noAdjustHandles="1" noChangeArrowheads="1" noChangeShapeType="1"/>
          </p:cNvPicPr>
          <p:nvPr userDrawn="1">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grpSp>
        <p:nvGrpSpPr>
          <p:cNvPr id="10" name="Group 9"/>
          <p:cNvGrpSpPr>
            <a:grpSpLocks noGrp="1" noSelect="1" noRot="1" noMove="1" noResize="1"/>
          </p:cNvGrpSpPr>
          <p:nvPr userDrawn="1">
            <p:custDataLst>
              <p:tags r:id="rId8"/>
            </p:custDataLst>
          </p:nvPr>
        </p:nvGrpSpPr>
        <p:grpSpPr>
          <a:xfrm>
            <a:off x="165100" y="6646133"/>
            <a:ext cx="10287000" cy="58876"/>
            <a:chOff x="165100" y="6646133"/>
            <a:chExt cx="10287000" cy="58876"/>
          </a:xfrm>
        </p:grpSpPr>
        <p:cxnSp>
          <p:nvCxnSpPr>
            <p:cNvPr id="12" name="Straight Connector 11"/>
            <p:cNvCxnSpPr/>
            <p:nvPr userDrawn="1"/>
          </p:nvCxnSpPr>
          <p:spPr>
            <a:xfrm>
              <a:off x="243768" y="6646133"/>
              <a:ext cx="10196813" cy="0"/>
            </a:xfrm>
            <a:prstGeom prst="line">
              <a:avLst/>
            </a:prstGeom>
            <a:ln w="38100">
              <a:solidFill>
                <a:srgbClr val="009A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65100" y="6705009"/>
              <a:ext cx="10287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 name="Holder 2"/>
          <p:cNvSpPr>
            <a:spLocks noGrp="1"/>
          </p:cNvSpPr>
          <p:nvPr>
            <p:ph type="title"/>
          </p:nvPr>
        </p:nvSpPr>
        <p:spPr>
          <a:xfrm>
            <a:off x="469900" y="551993"/>
            <a:ext cx="9710800" cy="641787"/>
          </a:xfrm>
          <a:prstGeom prst="rect">
            <a:avLst/>
          </a:prstGeom>
        </p:spPr>
        <p:txBody>
          <a:bodyPr lIns="0" tIns="0" rIns="0" bIns="0" anchor="t"/>
          <a:lstStyle>
            <a:lvl1pPr>
              <a:defRPr sz="2800" b="1" i="0">
                <a:solidFill>
                  <a:srgbClr val="008988"/>
                </a:solidFill>
                <a:latin typeface="Arial"/>
                <a:cs typeface="Arial"/>
              </a:defRPr>
            </a:lvl1pPr>
          </a:lstStyle>
          <a:p>
            <a:r>
              <a:rPr lang="en-US"/>
              <a:t>Click to edit Master title style</a:t>
            </a:r>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p:cNvPicPr>
            <a:picLocks noGrp="1" noSelect="1" noRot="1" noMove="1" noResize="1" noEditPoints="1" noAdjustHandles="1" noChangeArrowheads="1" noChangeShapeType="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_magenta">
    <p:bg>
      <p:bgPr>
        <a:solidFill>
          <a:schemeClr val="bg1"/>
        </a:solidFill>
        <a:effectLst/>
      </p:bgPr>
    </p:bg>
    <p:spTree>
      <p:nvGrpSpPr>
        <p:cNvPr id="1" name=""/>
        <p:cNvGrpSpPr/>
        <p:nvPr/>
      </p:nvGrpSpPr>
      <p:grpSpPr>
        <a:xfrm>
          <a:off x="0" y="0"/>
          <a:ext cx="0" cy="0"/>
          <a:chOff x="0" y="0"/>
          <a:chExt cx="0" cy="0"/>
        </a:xfrm>
      </p:grpSpPr>
      <p:sp>
        <p:nvSpPr>
          <p:cNvPr id="2" name="object 2"/>
          <p:cNvSpPr>
            <a:spLocks noGrp="1" noSelect="1" noRot="1" noMove="1" noResize="1" noEditPoints="1" noAdjustHandles="1" noChangeArrowheads="1" noChangeShapeType="1" noTextEdit="1"/>
          </p:cNvSpPr>
          <p:nvPr userDrawn="1">
            <p:custDataLst>
              <p:tags r:id="rId1"/>
            </p:custDataLst>
          </p:nvPr>
        </p:nvSpPr>
        <p:spPr>
          <a:xfrm>
            <a:off x="4346713" y="1014062"/>
            <a:ext cx="6093460" cy="6093460"/>
          </a:xfrm>
          <a:custGeom>
            <a:avLst/>
            <a:gdLst/>
            <a:ahLst/>
            <a:cxnLst/>
            <a:rect l="l" t="t" r="r" b="b"/>
            <a:pathLst>
              <a:path w="6093459" h="6093459">
                <a:moveTo>
                  <a:pt x="3046768" y="0"/>
                </a:moveTo>
                <a:lnTo>
                  <a:pt x="2796899" y="10098"/>
                </a:lnTo>
                <a:lnTo>
                  <a:pt x="2552590" y="39870"/>
                </a:lnTo>
                <a:lnTo>
                  <a:pt x="2314626" y="88533"/>
                </a:lnTo>
                <a:lnTo>
                  <a:pt x="2083791" y="155303"/>
                </a:lnTo>
                <a:lnTo>
                  <a:pt x="1860870" y="239395"/>
                </a:lnTo>
                <a:lnTo>
                  <a:pt x="1646646" y="340026"/>
                </a:lnTo>
                <a:lnTo>
                  <a:pt x="1441904" y="456413"/>
                </a:lnTo>
                <a:lnTo>
                  <a:pt x="1247429" y="587771"/>
                </a:lnTo>
                <a:lnTo>
                  <a:pt x="1064004" y="733316"/>
                </a:lnTo>
                <a:lnTo>
                  <a:pt x="892414" y="892265"/>
                </a:lnTo>
                <a:lnTo>
                  <a:pt x="733444" y="1063834"/>
                </a:lnTo>
                <a:lnTo>
                  <a:pt x="587877" y="1247239"/>
                </a:lnTo>
                <a:lnTo>
                  <a:pt x="456499" y="1441697"/>
                </a:lnTo>
                <a:lnTo>
                  <a:pt x="340093" y="1646423"/>
                </a:lnTo>
                <a:lnTo>
                  <a:pt x="239444" y="1860634"/>
                </a:lnTo>
                <a:lnTo>
                  <a:pt x="155335" y="2083546"/>
                </a:lnTo>
                <a:lnTo>
                  <a:pt x="88552" y="2314375"/>
                </a:lnTo>
                <a:lnTo>
                  <a:pt x="39879" y="2552337"/>
                </a:lnTo>
                <a:lnTo>
                  <a:pt x="10100" y="2796649"/>
                </a:lnTo>
                <a:lnTo>
                  <a:pt x="0" y="3046526"/>
                </a:lnTo>
                <a:lnTo>
                  <a:pt x="10100" y="3296417"/>
                </a:lnTo>
                <a:lnTo>
                  <a:pt x="39879" y="3540743"/>
                </a:lnTo>
                <a:lnTo>
                  <a:pt x="88552" y="3778719"/>
                </a:lnTo>
                <a:lnTo>
                  <a:pt x="155335" y="4009562"/>
                </a:lnTo>
                <a:lnTo>
                  <a:pt x="239444" y="4232488"/>
                </a:lnTo>
                <a:lnTo>
                  <a:pt x="340093" y="4446713"/>
                </a:lnTo>
                <a:lnTo>
                  <a:pt x="456499" y="4651452"/>
                </a:lnTo>
                <a:lnTo>
                  <a:pt x="587877" y="4845923"/>
                </a:lnTo>
                <a:lnTo>
                  <a:pt x="733444" y="5029341"/>
                </a:lnTo>
                <a:lnTo>
                  <a:pt x="892414" y="5200923"/>
                </a:lnTo>
                <a:lnTo>
                  <a:pt x="1064004" y="5359883"/>
                </a:lnTo>
                <a:lnTo>
                  <a:pt x="1247429" y="5505439"/>
                </a:lnTo>
                <a:lnTo>
                  <a:pt x="1441904" y="5636807"/>
                </a:lnTo>
                <a:lnTo>
                  <a:pt x="1646646" y="5753202"/>
                </a:lnTo>
                <a:lnTo>
                  <a:pt x="1860870" y="5853841"/>
                </a:lnTo>
                <a:lnTo>
                  <a:pt x="2083791" y="5937940"/>
                </a:lnTo>
                <a:lnTo>
                  <a:pt x="2314626" y="6004715"/>
                </a:lnTo>
                <a:lnTo>
                  <a:pt x="2552590" y="6053382"/>
                </a:lnTo>
                <a:lnTo>
                  <a:pt x="2796899" y="6083157"/>
                </a:lnTo>
                <a:lnTo>
                  <a:pt x="3046768" y="6093256"/>
                </a:lnTo>
                <a:lnTo>
                  <a:pt x="3296628" y="6083157"/>
                </a:lnTo>
                <a:lnTo>
                  <a:pt x="3540926" y="6053382"/>
                </a:lnTo>
                <a:lnTo>
                  <a:pt x="3778877" y="6004715"/>
                </a:lnTo>
                <a:lnTo>
                  <a:pt x="4009698" y="5937940"/>
                </a:lnTo>
                <a:lnTo>
                  <a:pt x="4232605" y="5853841"/>
                </a:lnTo>
                <a:lnTo>
                  <a:pt x="4446812" y="5753202"/>
                </a:lnTo>
                <a:lnTo>
                  <a:pt x="4651537" y="5636807"/>
                </a:lnTo>
                <a:lnTo>
                  <a:pt x="4845995" y="5505439"/>
                </a:lnTo>
                <a:lnTo>
                  <a:pt x="5029403" y="5359883"/>
                </a:lnTo>
                <a:lnTo>
                  <a:pt x="5200975" y="5200923"/>
                </a:lnTo>
                <a:lnTo>
                  <a:pt x="5359928" y="5029341"/>
                </a:lnTo>
                <a:lnTo>
                  <a:pt x="5505479" y="4845923"/>
                </a:lnTo>
                <a:lnTo>
                  <a:pt x="5636842" y="4651452"/>
                </a:lnTo>
                <a:lnTo>
                  <a:pt x="5753234" y="4446713"/>
                </a:lnTo>
                <a:lnTo>
                  <a:pt x="5853870" y="4232488"/>
                </a:lnTo>
                <a:lnTo>
                  <a:pt x="5937968" y="4009562"/>
                </a:lnTo>
                <a:lnTo>
                  <a:pt x="6004741" y="3778719"/>
                </a:lnTo>
                <a:lnTo>
                  <a:pt x="6053408" y="3540743"/>
                </a:lnTo>
                <a:lnTo>
                  <a:pt x="6083183" y="3296417"/>
                </a:lnTo>
                <a:lnTo>
                  <a:pt x="6093282" y="3046526"/>
                </a:lnTo>
                <a:lnTo>
                  <a:pt x="6083183" y="2796649"/>
                </a:lnTo>
                <a:lnTo>
                  <a:pt x="6053408" y="2552337"/>
                </a:lnTo>
                <a:lnTo>
                  <a:pt x="6004741" y="2314375"/>
                </a:lnTo>
                <a:lnTo>
                  <a:pt x="5937968" y="2083546"/>
                </a:lnTo>
                <a:lnTo>
                  <a:pt x="5853870" y="1860634"/>
                </a:lnTo>
                <a:lnTo>
                  <a:pt x="5753234" y="1646423"/>
                </a:lnTo>
                <a:lnTo>
                  <a:pt x="5636842" y="1441697"/>
                </a:lnTo>
                <a:lnTo>
                  <a:pt x="5505479" y="1247239"/>
                </a:lnTo>
                <a:lnTo>
                  <a:pt x="5359928" y="1063834"/>
                </a:lnTo>
                <a:lnTo>
                  <a:pt x="5200975" y="892265"/>
                </a:lnTo>
                <a:lnTo>
                  <a:pt x="5029403" y="733316"/>
                </a:lnTo>
                <a:lnTo>
                  <a:pt x="4845995" y="587771"/>
                </a:lnTo>
                <a:lnTo>
                  <a:pt x="4651537" y="456413"/>
                </a:lnTo>
                <a:lnTo>
                  <a:pt x="4446812" y="340026"/>
                </a:lnTo>
                <a:lnTo>
                  <a:pt x="4232605" y="239395"/>
                </a:lnTo>
                <a:lnTo>
                  <a:pt x="4009698" y="155303"/>
                </a:lnTo>
                <a:lnTo>
                  <a:pt x="3778877" y="88533"/>
                </a:lnTo>
                <a:lnTo>
                  <a:pt x="3540926" y="39870"/>
                </a:lnTo>
                <a:lnTo>
                  <a:pt x="3296628" y="10098"/>
                </a:lnTo>
                <a:lnTo>
                  <a:pt x="3046768" y="0"/>
                </a:lnTo>
                <a:close/>
              </a:path>
            </a:pathLst>
          </a:custGeom>
          <a:solidFill>
            <a:srgbClr val="EB3C8C">
              <a:alpha val="25000"/>
            </a:srgbClr>
          </a:solidFill>
        </p:spPr>
        <p:txBody>
          <a:bodyPr wrap="square" lIns="0" tIns="0" rIns="0" bIns="0" rtlCol="0"/>
          <a:lstStyle/>
          <a:p>
            <a:endParaRPr>
              <a:latin typeface="Arial" pitchFamily="34" charset="0"/>
            </a:endParaRPr>
          </a:p>
        </p:txBody>
      </p:sp>
      <p:sp>
        <p:nvSpPr>
          <p:cNvPr id="3" name="object 3"/>
          <p:cNvSpPr>
            <a:spLocks noGrp="1" noSelect="1" noRot="1" noMove="1" noResize="1" noEditPoints="1" noAdjustHandles="1" noChangeArrowheads="1" noChangeShapeType="1" noTextEdit="1"/>
          </p:cNvSpPr>
          <p:nvPr userDrawn="1">
            <p:custDataLst>
              <p:tags r:id="rId2"/>
            </p:custDataLst>
          </p:nvPr>
        </p:nvSpPr>
        <p:spPr>
          <a:xfrm>
            <a:off x="4856816" y="2432904"/>
            <a:ext cx="5212586" cy="3416300"/>
          </a:xfrm>
          <a:prstGeom prst="rect">
            <a:avLst/>
          </a:prstGeom>
          <a:blipFill>
            <a:blip r:embed="rId10"/>
            <a:stretch>
              <a:fillRect/>
            </a:stretch>
          </a:blipFill>
        </p:spPr>
        <p:txBody>
          <a:bodyPr wrap="square" lIns="0" tIns="0" rIns="0" bIns="0" rtlCol="0"/>
          <a:lstStyle/>
          <a:p>
            <a:endParaRPr>
              <a:latin typeface="Arial" pitchFamily="34" charset="0"/>
            </a:endParaRPr>
          </a:p>
        </p:txBody>
      </p:sp>
      <p:sp>
        <p:nvSpPr>
          <p:cNvPr id="4" name="object 4"/>
          <p:cNvSpPr>
            <a:spLocks noGrp="1" noSelect="1" noRot="1" noMove="1" noResize="1" noEditPoints="1" noAdjustHandles="1" noChangeArrowheads="1" noChangeShapeType="1" noTextEdit="1"/>
          </p:cNvSpPr>
          <p:nvPr userDrawn="1">
            <p:custDataLst>
              <p:tags r:id="rId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a:latin typeface="Arial" pitchFamily="34" charset="0"/>
            </a:endParaRPr>
          </a:p>
        </p:txBody>
      </p:sp>
      <p:sp>
        <p:nvSpPr>
          <p:cNvPr id="5" name="object 5"/>
          <p:cNvSpPr>
            <a:spLocks noGrp="1" noSelect="1" noRot="1" noMove="1" noResize="1" noEditPoints="1" noAdjustHandles="1" noChangeArrowheads="1" noChangeShapeType="1" noTextEdit="1"/>
          </p:cNvSpPr>
          <p:nvPr userDrawn="1">
            <p:custDataLst>
              <p:tags r:id="rId4"/>
            </p:custDataLst>
          </p:nvPr>
        </p:nvSpPr>
        <p:spPr>
          <a:xfrm>
            <a:off x="5012994" y="6651002"/>
            <a:ext cx="4559935" cy="684530"/>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a:latin typeface="Arial" pitchFamily="34" charset="0"/>
            </a:endParaRPr>
          </a:p>
        </p:txBody>
      </p:sp>
      <p:sp>
        <p:nvSpPr>
          <p:cNvPr id="6" name="object 6"/>
          <p:cNvSpPr>
            <a:spLocks noGrp="1" noSelect="1" noRot="1" noMove="1" noResize="1" noEditPoints="1" noAdjustHandles="1" noChangeArrowheads="1" noChangeShapeType="1" noTextEdit="1"/>
          </p:cNvSpPr>
          <p:nvPr userDrawn="1">
            <p:custDataLst>
              <p:tags r:id="rId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EB3C8C"/>
            </a:solidFill>
          </a:ln>
        </p:spPr>
        <p:txBody>
          <a:bodyPr wrap="square" lIns="0" tIns="0" rIns="0" bIns="0" rtlCol="0"/>
          <a:lstStyle/>
          <a:p>
            <a:endParaRPr>
              <a:latin typeface="Arial" pitchFamily="34" charset="0"/>
            </a:endParaRPr>
          </a:p>
        </p:txBody>
      </p:sp>
      <p:sp>
        <p:nvSpPr>
          <p:cNvPr id="7" name="object 7"/>
          <p:cNvSpPr>
            <a:spLocks noGrp="1" noSelect="1" noRot="1" noMove="1" noResize="1" noEditPoints="1" noAdjustHandles="1" noChangeArrowheads="1" noChangeShapeType="1" noTextEdit="1"/>
          </p:cNvSpPr>
          <p:nvPr userDrawn="1">
            <p:custDataLst>
              <p:tags r:id="rId6"/>
            </p:custDataLst>
          </p:nvPr>
        </p:nvSpPr>
        <p:spPr>
          <a:xfrm>
            <a:off x="9305946" y="6850195"/>
            <a:ext cx="1143342" cy="436430"/>
          </a:xfrm>
          <a:prstGeom prst="rect">
            <a:avLst/>
          </a:prstGeom>
          <a:blipFill>
            <a:blip r:embed="rId11"/>
            <a:stretch>
              <a:fillRect/>
            </a:stretch>
          </a:blipFill>
        </p:spPr>
        <p:txBody>
          <a:bodyPr wrap="square" lIns="0" tIns="0" rIns="0" bIns="0" rtlCol="0"/>
          <a:lstStyle/>
          <a:p>
            <a:endParaRPr>
              <a:latin typeface="Arial" pitchFamily="34" charset="0"/>
            </a:endParaRPr>
          </a:p>
        </p:txBody>
      </p:sp>
      <p:sp>
        <p:nvSpPr>
          <p:cNvPr id="18" name="Text Placeholder 17"/>
          <p:cNvSpPr>
            <a:spLocks noGrp="1"/>
          </p:cNvSpPr>
          <p:nvPr>
            <p:ph type="body" sz="quarter" idx="10" hasCustomPrompt="1"/>
          </p:nvPr>
        </p:nvSpPr>
        <p:spPr>
          <a:xfrm>
            <a:off x="774700" y="5686425"/>
            <a:ext cx="3352800" cy="609600"/>
          </a:xfrm>
          <a:prstGeom prst="rect">
            <a:avLst/>
          </a:prstGeom>
        </p:spPr>
        <p:txBody>
          <a:bodyPr/>
          <a:lstStyle>
            <a:lvl1pPr marL="0" marR="0" indent="0" defTabSz="914400" eaLnBrk="1" fontAlgn="auto" latinLnBrk="0" hangingPunct="1">
              <a:lnSpc>
                <a:spcPct val="130000"/>
              </a:lnSpc>
              <a:spcBef>
                <a:spcPct val="0"/>
              </a:spcBef>
              <a:spcAft>
                <a:spcPts val="1800"/>
              </a:spcAft>
              <a:buClrTx/>
              <a:buSzTx/>
              <a:buFontTx/>
              <a:buNone/>
              <a:tabLst>
                <a:tab pos="360000" algn="l"/>
                <a:tab pos="720000" algn="l"/>
                <a:tab pos="1080000" algn="l"/>
                <a:tab pos="1440000" algn="l"/>
                <a:tab pos="1800000" algn="l"/>
              </a:tabLst>
              <a:defRPr lang="en-GB" sz="1400" b="0" baseline="0" smtClean="0">
                <a:solidFill>
                  <a:srgbClr val="C8337E"/>
                </a:solidFill>
                <a:latin typeface="Arial" pitchFamily="34" charset="0"/>
                <a:ea typeface="+mn-ea"/>
                <a:cs typeface="Arial" pitchFamily="34" charset="0"/>
              </a:defRPr>
            </a:lvl1pPr>
            <a:lvl2pPr>
              <a:defRPr sz="2200">
                <a:solidFill>
                  <a:srgbClr val="C8337E"/>
                </a:solidFill>
                <a:latin typeface="Arial" pitchFamily="34" charset="0"/>
                <a:cs typeface="Arial" pitchFamily="34" charset="0"/>
              </a:defRPr>
            </a:lvl2pPr>
            <a:lvl3pPr>
              <a:defRPr sz="2200">
                <a:solidFill>
                  <a:srgbClr val="C8337E"/>
                </a:solidFill>
                <a:latin typeface="Arial" pitchFamily="34" charset="0"/>
                <a:cs typeface="Arial" pitchFamily="34" charset="0"/>
              </a:defRPr>
            </a:lvl3pPr>
            <a:lvl4pPr>
              <a:defRPr sz="2200">
                <a:solidFill>
                  <a:srgbClr val="C8337E"/>
                </a:solidFill>
                <a:latin typeface="Arial" pitchFamily="34" charset="0"/>
                <a:cs typeface="Arial" pitchFamily="34" charset="0"/>
              </a:defRPr>
            </a:lvl4pPr>
            <a:lvl5pPr>
              <a:defRPr sz="2200">
                <a:solidFill>
                  <a:srgbClr val="C8337E"/>
                </a:solidFill>
                <a:latin typeface="Arial" pitchFamily="34" charset="0"/>
                <a:cs typeface="Arial" pitchFamily="34" charset="0"/>
              </a:defRPr>
            </a:lvl5pPr>
          </a:lstStyle>
          <a:p>
            <a:pPr lvl="0"/>
            <a:r>
              <a:rPr lang="en-US"/>
              <a:t>Date or name etc here</a:t>
            </a:r>
            <a:endParaRPr lang="en-GB"/>
          </a:p>
        </p:txBody>
      </p:sp>
      <p:sp>
        <p:nvSpPr>
          <p:cNvPr id="10" name="Title 11"/>
          <p:cNvSpPr>
            <a:spLocks noGrp="1"/>
          </p:cNvSpPr>
          <p:nvPr>
            <p:ph type="title" hasCustomPrompt="1"/>
          </p:nvPr>
        </p:nvSpPr>
        <p:spPr>
          <a:xfrm>
            <a:off x="774000" y="4316400"/>
            <a:ext cx="3312000" cy="1368000"/>
          </a:xfrm>
          <a:prstGeom prst="rect">
            <a:avLst/>
          </a:prstGeom>
        </p:spPr>
        <p:txBody>
          <a:bodyPr/>
          <a:lstStyle>
            <a:lvl1pPr marL="12700" marR="5080">
              <a:lnSpc>
                <a:spcPts val="3200"/>
              </a:lnSpc>
              <a:defRPr lang="en-GB" sz="2800" b="1" spc="-30" baseline="0" smtClean="0">
                <a:solidFill>
                  <a:srgbClr val="C8337E"/>
                </a:solidFill>
                <a:latin typeface="Arial"/>
                <a:ea typeface="+mn-ea"/>
                <a:cs typeface="Arial"/>
              </a:defRPr>
            </a:lvl1pPr>
          </a:lstStyle>
          <a:p>
            <a:pPr marL="12700" marR="5080">
              <a:lnSpc>
                <a:spcPts val="3200"/>
              </a:lnSpc>
            </a:pPr>
            <a:r>
              <a:rPr lang="en-GB" sz="2800" b="1" spc="-30">
                <a:solidFill>
                  <a:srgbClr val="EB3C8C"/>
                </a:solidFill>
                <a:latin typeface="Arial"/>
                <a:cs typeface="Arial"/>
              </a:rPr>
              <a:t>Section divide</a:t>
            </a:r>
            <a:r>
              <a:rPr lang="en-GB" sz="2800" b="1">
                <a:solidFill>
                  <a:srgbClr val="EB3C8C"/>
                </a:solidFill>
                <a:latin typeface="Arial"/>
                <a:cs typeface="Arial"/>
              </a:rPr>
              <a:t>r</a:t>
            </a:r>
            <a:r>
              <a:rPr lang="en-GB" sz="2800" b="1" spc="-60">
                <a:solidFill>
                  <a:srgbClr val="EB3C8C"/>
                </a:solidFill>
                <a:latin typeface="Arial"/>
                <a:cs typeface="Arial"/>
              </a:rPr>
              <a:t>,</a:t>
            </a:r>
            <a:br>
              <a:rPr lang="en-GB" sz="2800" b="1" spc="-60">
                <a:solidFill>
                  <a:srgbClr val="EB3C8C"/>
                </a:solidFill>
                <a:latin typeface="Arial"/>
                <a:cs typeface="Arial"/>
              </a:rPr>
            </a:br>
            <a:r>
              <a:rPr lang="en-GB" sz="2800" b="1" spc="-30">
                <a:solidFill>
                  <a:srgbClr val="EB3C8C"/>
                </a:solidFill>
                <a:latin typeface="Arial"/>
                <a:cs typeface="Arial"/>
              </a:rPr>
              <a:t>i</a:t>
            </a:r>
            <a:r>
              <a:rPr lang="en-GB" sz="2800" b="1" spc="-60">
                <a:solidFill>
                  <a:srgbClr val="EB3C8C"/>
                </a:solidFill>
                <a:latin typeface="Arial"/>
                <a:cs typeface="Arial"/>
              </a:rPr>
              <a:t>f </a:t>
            </a:r>
            <a:r>
              <a:rPr lang="en-GB" sz="2800" b="1" spc="-30">
                <a:solidFill>
                  <a:srgbClr val="EB3C8C"/>
                </a:solidFill>
                <a:latin typeface="Arial"/>
                <a:cs typeface="Arial"/>
              </a:rPr>
              <a:t>required.</a:t>
            </a:r>
            <a:endParaRPr lang="en-GB" sz="2800">
              <a:latin typeface="Arial"/>
              <a:cs typeface="Arial"/>
            </a:endParaRPr>
          </a:p>
        </p:txBody>
      </p:sp>
      <p:sp>
        <p:nvSpPr>
          <p:cNvPr id="13" name="Rectangle 12"/>
          <p:cNvSpPr>
            <a:spLocks noGrp="1" noSelect="1" noRot="1" noMove="1" noResize="1" noEditPoints="1" noAdjustHandles="1" noChangeArrowheads="1" noChangeShapeType="1" noTextEdit="1"/>
          </p:cNvSpPr>
          <p:nvPr userDrawn="1">
            <p:custDataLst>
              <p:tags r:id="rId7"/>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Grp="1" noSelect="1" noRot="1" noMove="1" noResize="1" noEditPoints="1" noAdjustHandles="1" noChangeArrowheads="1" noChangeShapeType="1"/>
          </p:cNvPicPr>
          <p:nvPr userDrawn="1">
            <p:custDataLst>
              <p:tags r:id="rId8"/>
            </p:custDataLst>
          </p:nvPr>
        </p:nvPicPr>
        <p:blipFill>
          <a:blip r:embed="rId12">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object 4"/>
          <p:cNvSpPr>
            <a:spLocks noGrp="1" noSelect="1" noRot="1" noMove="1" noResize="1" noEditPoints="1" noAdjustHandles="1" noChangeArrowheads="1" noChangeShapeType="1" noTextEdit="1"/>
          </p:cNvSpPr>
          <p:nvPr userDrawn="1">
            <p:custDataLst>
              <p:tags r:id="rId13"/>
            </p:custDataLst>
          </p:nvPr>
        </p:nvSpPr>
        <p:spPr>
          <a:xfrm>
            <a:off x="252006" y="270008"/>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1" name="object 7"/>
          <p:cNvSpPr>
            <a:spLocks noGrp="1" noSelect="1" noRot="1" noMove="1" noResize="1" noEditPoints="1" noAdjustHandles="1" noChangeArrowheads="1" noChangeShapeType="1" noTextEdit="1"/>
          </p:cNvSpPr>
          <p:nvPr userDrawn="1">
            <p:custDataLst>
              <p:tags r:id="rId14"/>
            </p:custDataLst>
          </p:nvPr>
        </p:nvSpPr>
        <p:spPr>
          <a:xfrm>
            <a:off x="9305946" y="6878774"/>
            <a:ext cx="1143342" cy="436430"/>
          </a:xfrm>
          <a:prstGeom prst="rect">
            <a:avLst/>
          </a:prstGeom>
          <a:blipFill>
            <a:blip r:embed="rId18"/>
            <a:stretch>
              <a:fillRect/>
            </a:stretch>
          </a:blipFill>
        </p:spPr>
        <p:txBody>
          <a:bodyPr wrap="square" lIns="0" tIns="0" rIns="0" bIns="0" rtlCol="0"/>
          <a:lstStyle/>
          <a:p>
            <a:endParaRPr>
              <a:latin typeface="Arial" pitchFamily="34" charset="0"/>
            </a:endParaRPr>
          </a:p>
        </p:txBody>
      </p:sp>
      <p:sp>
        <p:nvSpPr>
          <p:cNvPr id="20" name="object 6"/>
          <p:cNvSpPr>
            <a:spLocks noGrp="1" noSelect="1" noRot="1" noMove="1" noResize="1" noEditPoints="1" noAdjustHandles="1" noChangeArrowheads="1" noChangeShapeType="1" noTextEdit="1"/>
          </p:cNvSpPr>
          <p:nvPr userDrawn="1">
            <p:custDataLst>
              <p:tags r:id="rId15"/>
            </p:custDataLst>
          </p:nvPr>
        </p:nvSpPr>
        <p:spPr>
          <a:xfrm>
            <a:off x="252006" y="6642004"/>
            <a:ext cx="10188575"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a:latin typeface="Arial" pitchFamily="34" charset="0"/>
            </a:endParaRPr>
          </a:p>
        </p:txBody>
      </p:sp>
      <p:sp>
        <p:nvSpPr>
          <p:cNvPr id="22" name="Text Placeholder 21"/>
          <p:cNvSpPr>
            <a:spLocks noGrp="1"/>
          </p:cNvSpPr>
          <p:nvPr>
            <p:ph type="body" idx="1"/>
          </p:nvPr>
        </p:nvSpPr>
        <p:spPr>
          <a:xfrm>
            <a:off x="534988" y="1765300"/>
            <a:ext cx="9623425" cy="468928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itle Placeholder 22"/>
          <p:cNvSpPr>
            <a:spLocks noGrp="1"/>
          </p:cNvSpPr>
          <p:nvPr>
            <p:ph type="title"/>
          </p:nvPr>
        </p:nvSpPr>
        <p:spPr>
          <a:xfrm>
            <a:off x="534988" y="303213"/>
            <a:ext cx="9623425" cy="12604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Rectangle 2"/>
          <p:cNvSpPr>
            <a:spLocks noGrp="1" noSelect="1" noRot="1" noMove="1" noResize="1" noEditPoints="1" noAdjustHandles="1" noChangeArrowheads="1" noChangeShapeType="1" noTextEdit="1"/>
          </p:cNvSpPr>
          <p:nvPr userDrawn="1">
            <p:custDataLst>
              <p:tags r:id="rId16"/>
            </p:custDataLst>
          </p:nvPr>
        </p:nvSpPr>
        <p:spPr>
          <a:xfrm>
            <a:off x="9156700" y="6829426"/>
            <a:ext cx="15367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Grp="1" noSelect="1" noRot="1" noMove="1" noResize="1" noEditPoints="1" noAdjustHandles="1" noChangeArrowheads="1" noChangeShapeType="1"/>
          </p:cNvPicPr>
          <p:nvPr userDrawn="1">
            <p:custDataLst>
              <p:tags r:id="rId17"/>
            </p:custDataLst>
          </p:nvPr>
        </p:nvPicPr>
        <p:blipFill>
          <a:blip r:embed="rId19">
            <a:extLst>
              <a:ext uri="{28A0092B-C50C-407E-A947-70E740481C1C}">
                <a14:useLocalDpi xmlns:a14="http://schemas.microsoft.com/office/drawing/2010/main" val="0"/>
              </a:ext>
            </a:extLst>
          </a:blip>
          <a:stretch>
            <a:fillRect/>
          </a:stretch>
        </p:blipFill>
        <p:spPr>
          <a:xfrm>
            <a:off x="9288128" y="6858825"/>
            <a:ext cx="1163972" cy="504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8" r:id="rId4"/>
    <p:sldLayoutId id="2147483680" r:id="rId5"/>
    <p:sldLayoutId id="2147483679" r:id="rId6"/>
    <p:sldLayoutId id="2147483670" r:id="rId7"/>
    <p:sldLayoutId id="2147483665" r:id="rId8"/>
    <p:sldLayoutId id="2147483673" r:id="rId9"/>
    <p:sldLayoutId id="2147483674" r:id="rId10"/>
    <p:sldLayoutId id="2147483671" r:id="rId11"/>
  </p:sldLayoutIdLst>
  <p:transition/>
  <p:txStyles>
    <p:titleStyle>
      <a:lvl1pPr eaLnBrk="1" hangingPunct="1">
        <a:defRPr sz="2800" b="1">
          <a:solidFill>
            <a:srgbClr val="008988"/>
          </a:solidFill>
          <a:latin typeface="+mj-lt"/>
          <a:ea typeface="+mj-ea"/>
          <a:cs typeface="+mj-cs"/>
        </a:defRPr>
      </a:lvl1pPr>
    </p:titleStyle>
    <p:bodyStyle>
      <a:lvl1pPr marL="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1pPr>
      <a:lvl2pPr marL="4572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2pPr>
      <a:lvl3pPr marL="9144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3pPr>
      <a:lvl4pPr marL="13716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4pPr>
      <a:lvl5pPr marL="1828800" eaLnBrk="1" hangingPunct="1">
        <a:lnSpc>
          <a:spcPct val="130000"/>
        </a:lnSpc>
        <a:spcAft>
          <a:spcPts val="1800"/>
        </a:spcAft>
        <a:tabLst>
          <a:tab pos="360000" algn="l"/>
          <a:tab pos="720000" algn="l"/>
          <a:tab pos="1080000" algn="l"/>
          <a:tab pos="1440000" algn="l"/>
          <a:tab pos="1800000" algn="l"/>
        </a:tabLst>
        <a:defRPr>
          <a:solidFill>
            <a:srgbClr val="008988"/>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42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9.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3.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0.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1.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4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jpeg"/><Relationship Id="rId18" Type="http://schemas.openxmlformats.org/officeDocument/2006/relationships/image" Target="../media/image61.jpeg"/><Relationship Id="rId26" Type="http://schemas.openxmlformats.org/officeDocument/2006/relationships/image" Target="../media/image68.jpeg"/><Relationship Id="rId3" Type="http://schemas.openxmlformats.org/officeDocument/2006/relationships/image" Target="../media/image49.png"/><Relationship Id="rId21" Type="http://schemas.openxmlformats.org/officeDocument/2006/relationships/image" Target="../media/image64.jpeg"/><Relationship Id="rId7" Type="http://schemas.microsoft.com/office/2007/relationships/hdphoto" Target="../media/hdphoto2.wdp"/><Relationship Id="rId12" Type="http://schemas.openxmlformats.org/officeDocument/2006/relationships/image" Target="../media/image55.jpeg"/><Relationship Id="rId17" Type="http://schemas.openxmlformats.org/officeDocument/2006/relationships/image" Target="../media/image60.jpeg"/><Relationship Id="rId25" Type="http://schemas.openxmlformats.org/officeDocument/2006/relationships/image" Target="../media/image67.jpeg"/><Relationship Id="rId2" Type="http://schemas.openxmlformats.org/officeDocument/2006/relationships/notesSlide" Target="../notesSlides/notesSlide17.xml"/><Relationship Id="rId16" Type="http://schemas.openxmlformats.org/officeDocument/2006/relationships/image" Target="../media/image59.jpeg"/><Relationship Id="rId20" Type="http://schemas.openxmlformats.org/officeDocument/2006/relationships/image" Target="../media/image63.jpeg"/><Relationship Id="rId1" Type="http://schemas.openxmlformats.org/officeDocument/2006/relationships/slideLayout" Target="../slideLayouts/slideLayout3.xml"/><Relationship Id="rId6" Type="http://schemas.openxmlformats.org/officeDocument/2006/relationships/image" Target="../media/image51.png"/><Relationship Id="rId11" Type="http://schemas.microsoft.com/office/2007/relationships/hdphoto" Target="../media/hdphoto3.wdp"/><Relationship Id="rId24" Type="http://schemas.openxmlformats.org/officeDocument/2006/relationships/image" Target="../media/image66.jpeg"/><Relationship Id="rId5" Type="http://schemas.openxmlformats.org/officeDocument/2006/relationships/image" Target="../media/image50.jpeg"/><Relationship Id="rId15" Type="http://schemas.openxmlformats.org/officeDocument/2006/relationships/image" Target="../media/image58.jpeg"/><Relationship Id="rId23" Type="http://schemas.microsoft.com/office/2007/relationships/hdphoto" Target="../media/hdphoto4.wdp"/><Relationship Id="rId10" Type="http://schemas.openxmlformats.org/officeDocument/2006/relationships/image" Target="../media/image54.png"/><Relationship Id="rId19" Type="http://schemas.openxmlformats.org/officeDocument/2006/relationships/image" Target="../media/image62.jpeg"/><Relationship Id="rId4" Type="http://schemas.microsoft.com/office/2007/relationships/hdphoto" Target="../media/hdphoto1.wdp"/><Relationship Id="rId9" Type="http://schemas.openxmlformats.org/officeDocument/2006/relationships/image" Target="../media/image53.jpeg"/><Relationship Id="rId14" Type="http://schemas.openxmlformats.org/officeDocument/2006/relationships/image" Target="../media/image57.jpeg"/><Relationship Id="rId22" Type="http://schemas.openxmlformats.org/officeDocument/2006/relationships/image" Target="../media/image65.png"/><Relationship Id="rId27"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79.png"/><Relationship Id="rId3" Type="http://schemas.openxmlformats.org/officeDocument/2006/relationships/image" Target="../media/image70.png"/><Relationship Id="rId7" Type="http://schemas.openxmlformats.org/officeDocument/2006/relationships/image" Target="../media/image74.png"/><Relationship Id="rId12"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jpeg"/><Relationship Id="rId4" Type="http://schemas.openxmlformats.org/officeDocument/2006/relationships/image" Target="../media/image71.png"/><Relationship Id="rId9" Type="http://schemas.openxmlformats.org/officeDocument/2006/relationships/image" Target="../media/image76.jpeg"/></Relationships>
</file>

<file path=ppt/slides/_rels/slide1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2.jpe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youtube.com/watch?v=oZ7wpX2h6W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6.jpeg"/><Relationship Id="rId4" Type="http://schemas.openxmlformats.org/officeDocument/2006/relationships/image" Target="../media/image8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3.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8033" y="1870388"/>
            <a:ext cx="8470484" cy="4671620"/>
          </a:xfrm>
          <a:prstGeom prst="rect">
            <a:avLst/>
          </a:prstGeom>
          <a:noFill/>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9015" y="348819"/>
            <a:ext cx="3682912" cy="3198167"/>
          </a:xfrm>
          <a:prstGeom prst="rect">
            <a:avLst/>
          </a:prstGeom>
        </p:spPr>
      </p:pic>
    </p:spTree>
    <p:extLst>
      <p:ext uri="{BB962C8B-B14F-4D97-AF65-F5344CB8AC3E}">
        <p14:creationId xmlns:p14="http://schemas.microsoft.com/office/powerpoint/2010/main" val="34999726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565" y="2447500"/>
            <a:ext cx="2746299" cy="4120054"/>
          </a:xfrm>
          <a:prstGeom prst="rect">
            <a:avLst/>
          </a:prstGeom>
        </p:spPr>
      </p:pic>
      <p:sp>
        <p:nvSpPr>
          <p:cNvPr id="3" name="Title 2"/>
          <p:cNvSpPr>
            <a:spLocks noGrp="1"/>
          </p:cNvSpPr>
          <p:nvPr>
            <p:ph type="title"/>
          </p:nvPr>
        </p:nvSpPr>
        <p:spPr>
          <a:xfrm>
            <a:off x="259850" y="6779531"/>
            <a:ext cx="5662914" cy="548633"/>
          </a:xfrm>
        </p:spPr>
        <p:txBody>
          <a:bodyPr>
            <a:noAutofit/>
          </a:bodyPr>
          <a:lstStyle/>
          <a:p>
            <a:pPr>
              <a:defRPr b="0" i="0"/>
            </a:pPr>
            <a:r>
              <a:rPr lang="1106" sz="3970" b="1" dirty="0">
                <a:latin typeface="Comic Sans MS" panose="030F0702030302020204" pitchFamily="66" charset="0"/>
              </a:rPr>
              <a:t>Mae cathod angen…</a:t>
            </a:r>
          </a:p>
        </p:txBody>
      </p:sp>
      <p:pic>
        <p:nvPicPr>
          <p:cNvPr id="5" name="Picture 5" descr="C:\Documents and Settings\Henson_A\My Documents\Amy's\Talkies\New Welfare Symbols\Companionship Icon.jpg"/>
          <p:cNvPicPr>
            <a:picLocks noChangeAspect="1" noChangeArrowheads="1"/>
          </p:cNvPicPr>
          <p:nvPr/>
        </p:nvPicPr>
        <p:blipFill>
          <a:blip r:embed="rId4"/>
          <a:stretch>
            <a:fillRect/>
          </a:stretch>
        </p:blipFill>
        <p:spPr bwMode="auto">
          <a:xfrm>
            <a:off x="2759037" y="2487112"/>
            <a:ext cx="1144507" cy="1148807"/>
          </a:xfrm>
          <a:prstGeom prst="ellipse">
            <a:avLst/>
          </a:prstGeom>
          <a:noFill/>
        </p:spPr>
      </p:pic>
      <p:pic>
        <p:nvPicPr>
          <p:cNvPr id="6" name="Picture 5" descr="Health Icon.jpg"/>
          <p:cNvPicPr>
            <a:picLocks noChangeAspect="1"/>
          </p:cNvPicPr>
          <p:nvPr/>
        </p:nvPicPr>
        <p:blipFill>
          <a:blip r:embed="rId5"/>
          <a:stretch>
            <a:fillRect/>
          </a:stretch>
        </p:blipFill>
        <p:spPr bwMode="auto">
          <a:xfrm>
            <a:off x="2758714" y="4435710"/>
            <a:ext cx="1229839" cy="1076399"/>
          </a:xfrm>
          <a:prstGeom prst="rect">
            <a:avLst/>
          </a:prstGeom>
          <a:noFill/>
          <a:ln w="9525">
            <a:noFill/>
            <a:miter lim="800000"/>
          </a:ln>
        </p:spPr>
      </p:pic>
      <p:pic>
        <p:nvPicPr>
          <p:cNvPr id="7" name="Picture 2" descr="C:\Documents and Settings\Henson_A\My Documents\Amy's\Talkies\New Welfare Symbols\Environment Icon.jpg"/>
          <p:cNvPicPr>
            <a:picLocks noChangeAspect="1" noChangeArrowheads="1"/>
          </p:cNvPicPr>
          <p:nvPr/>
        </p:nvPicPr>
        <p:blipFill>
          <a:blip r:embed="rId6"/>
          <a:stretch>
            <a:fillRect/>
          </a:stretch>
        </p:blipFill>
        <p:spPr bwMode="auto">
          <a:xfrm>
            <a:off x="3625861" y="924219"/>
            <a:ext cx="1129387" cy="1129387"/>
          </a:xfrm>
          <a:prstGeom prst="ellipse">
            <a:avLst/>
          </a:prstGeom>
          <a:noFill/>
        </p:spPr>
      </p:pic>
      <p:pic>
        <p:nvPicPr>
          <p:cNvPr id="8" name="Picture 3" descr="C:\Documents and Settings\Henson_A\My Documents\Amy's\Talkies\New Welfare Symbols\Diet Icon.jpg"/>
          <p:cNvPicPr>
            <a:picLocks noChangeAspect="1" noChangeArrowheads="1"/>
          </p:cNvPicPr>
          <p:nvPr/>
        </p:nvPicPr>
        <p:blipFill>
          <a:blip r:embed="rId7"/>
          <a:stretch>
            <a:fillRect/>
          </a:stretch>
        </p:blipFill>
        <p:spPr bwMode="auto">
          <a:xfrm>
            <a:off x="6420011" y="2562540"/>
            <a:ext cx="1157465" cy="1157465"/>
          </a:xfrm>
          <a:prstGeom prst="ellipse">
            <a:avLst/>
          </a:prstGeom>
          <a:noFill/>
        </p:spPr>
      </p:pic>
      <p:pic>
        <p:nvPicPr>
          <p:cNvPr id="9" name="Picture 4" descr="C:\Documents and Settings\Henson_A\My Documents\Amy's\Talkies\New Welfare Symbols\Behaviour Icon.jpg"/>
          <p:cNvPicPr>
            <a:picLocks noChangeAspect="1" noChangeArrowheads="1"/>
          </p:cNvPicPr>
          <p:nvPr/>
        </p:nvPicPr>
        <p:blipFill>
          <a:blip r:embed="rId8"/>
          <a:stretch>
            <a:fillRect/>
          </a:stretch>
        </p:blipFill>
        <p:spPr bwMode="auto">
          <a:xfrm>
            <a:off x="5379087" y="924219"/>
            <a:ext cx="1126451" cy="1126451"/>
          </a:xfrm>
          <a:prstGeom prst="ellipse">
            <a:avLst/>
          </a:prstGeom>
          <a:noFill/>
        </p:spPr>
      </p:pic>
      <p:sp>
        <p:nvSpPr>
          <p:cNvPr id="10" name="TextBox 9"/>
          <p:cNvSpPr txBox="1"/>
          <p:nvPr/>
        </p:nvSpPr>
        <p:spPr>
          <a:xfrm>
            <a:off x="621875" y="1050590"/>
            <a:ext cx="3031453" cy="999981"/>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Cartref diogel a chynnes gyda theulu cariadus</a:t>
            </a:r>
          </a:p>
        </p:txBody>
      </p:sp>
      <p:sp>
        <p:nvSpPr>
          <p:cNvPr id="11" name="TextBox 10"/>
          <p:cNvSpPr txBox="1"/>
          <p:nvPr/>
        </p:nvSpPr>
        <p:spPr>
          <a:xfrm>
            <a:off x="440375" y="2479424"/>
            <a:ext cx="2278555" cy="999981"/>
          </a:xfrm>
          <a:prstGeom prst="rect">
            <a:avLst/>
          </a:prstGeom>
          <a:noFill/>
        </p:spPr>
        <p:txBody>
          <a:bodyPr wrap="square" rtlCol="0">
            <a:spAutoFit/>
          </a:bodyPr>
          <a:lstStyle/>
          <a:p>
            <a:pPr algn="ctr">
              <a:defRPr b="0" i="0"/>
            </a:pPr>
            <a:r>
              <a:rPr lang="1106" sz="1985">
                <a:solidFill>
                  <a:srgbClr val="E92D82"/>
                </a:solidFill>
                <a:latin typeface="Comic Sans MS" panose="030F0702030302020204" pitchFamily="66" charset="0"/>
              </a:rPr>
              <a:t>Cwmni </a:t>
            </a:r>
          </a:p>
          <a:p>
            <a:pPr algn="ctr">
              <a:defRPr b="0" i="0"/>
            </a:pPr>
            <a:r>
              <a:rPr lang="1106" sz="1985">
                <a:solidFill>
                  <a:srgbClr val="E92D82"/>
                </a:solidFill>
                <a:latin typeface="Comic Sans MS" panose="030F0702030302020204" pitchFamily="66" charset="0"/>
              </a:rPr>
              <a:t>pobl â lle i ffwrdd o anifeiliaid eraill</a:t>
            </a:r>
          </a:p>
        </p:txBody>
      </p:sp>
      <p:sp>
        <p:nvSpPr>
          <p:cNvPr id="12" name="TextBox 11"/>
          <p:cNvSpPr txBox="1"/>
          <p:nvPr/>
        </p:nvSpPr>
        <p:spPr>
          <a:xfrm>
            <a:off x="164525" y="4554240"/>
            <a:ext cx="3031453" cy="1314206"/>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Cael eu </a:t>
            </a:r>
            <a:r>
              <a:rPr lang="cy-GB" sz="1985">
                <a:solidFill>
                  <a:srgbClr val="008080"/>
                </a:solidFill>
                <a:latin typeface="Comic Sans MS" panose="030F0702030302020204" pitchFamily="66" charset="0"/>
              </a:rPr>
              <a:t>hysbaddu</a:t>
            </a:r>
            <a:r>
              <a:rPr lang="1106" sz="1985">
                <a:solidFill>
                  <a:srgbClr val="008080"/>
                </a:solidFill>
                <a:latin typeface="Comic Sans MS" panose="030F0702030302020204" pitchFamily="66" charset="0"/>
              </a:rPr>
              <a:t>, </a:t>
            </a:r>
            <a:endParaRPr lang="cy-GB" sz="1985">
              <a:solidFill>
                <a:srgbClr val="008080"/>
              </a:solidFill>
              <a:latin typeface="Comic Sans MS" panose="030F0702030302020204" pitchFamily="66" charset="0"/>
            </a:endParaRPr>
          </a:p>
          <a:p>
            <a:pPr algn="ctr">
              <a:defRPr b="0" i="0"/>
            </a:pPr>
            <a:r>
              <a:rPr lang="1106" sz="1985">
                <a:solidFill>
                  <a:srgbClr val="008080"/>
                </a:solidFill>
                <a:latin typeface="Comic Sans MS" panose="030F0702030302020204" pitchFamily="66" charset="0"/>
              </a:rPr>
              <a:t>eu brechu a'u </a:t>
            </a:r>
          </a:p>
          <a:p>
            <a:pPr algn="ctr">
              <a:defRPr b="0" i="0"/>
            </a:pPr>
            <a:r>
              <a:rPr lang="1106" sz="1985">
                <a:solidFill>
                  <a:srgbClr val="008080"/>
                </a:solidFill>
                <a:latin typeface="Comic Sans MS" panose="030F0702030302020204" pitchFamily="66" charset="0"/>
              </a:rPr>
              <a:t>trin ar gyfer llyngyr </a:t>
            </a:r>
          </a:p>
          <a:p>
            <a:pPr algn="ctr">
              <a:defRPr b="0" i="0"/>
            </a:pPr>
            <a:r>
              <a:rPr lang="1106" sz="1985">
                <a:solidFill>
                  <a:srgbClr val="008080"/>
                </a:solidFill>
                <a:latin typeface="Comic Sans MS" panose="030F0702030302020204" pitchFamily="66" charset="0"/>
              </a:rPr>
              <a:t>a chwain</a:t>
            </a:r>
          </a:p>
        </p:txBody>
      </p:sp>
      <p:sp>
        <p:nvSpPr>
          <p:cNvPr id="13" name="TextBox 12"/>
          <p:cNvSpPr txBox="1"/>
          <p:nvPr/>
        </p:nvSpPr>
        <p:spPr>
          <a:xfrm>
            <a:off x="6245565" y="939696"/>
            <a:ext cx="2828811" cy="999981"/>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Ymarfer eu sgiliau hela drwy chwarae gyda theganau</a:t>
            </a:r>
          </a:p>
        </p:txBody>
      </p:sp>
      <p:sp>
        <p:nvSpPr>
          <p:cNvPr id="14" name="TextBox 13"/>
          <p:cNvSpPr txBox="1"/>
          <p:nvPr/>
        </p:nvSpPr>
        <p:spPr>
          <a:xfrm>
            <a:off x="7658801" y="2562540"/>
            <a:ext cx="2342991" cy="1314206"/>
          </a:xfrm>
          <a:prstGeom prst="rect">
            <a:avLst/>
          </a:prstGeom>
          <a:noFill/>
        </p:spPr>
        <p:txBody>
          <a:bodyPr wrap="square" rtlCol="0">
            <a:spAutoFit/>
          </a:bodyPr>
          <a:lstStyle/>
          <a:p>
            <a:pPr algn="ctr">
              <a:defRPr b="0" i="0"/>
            </a:pPr>
            <a:r>
              <a:rPr lang="1106" sz="1985">
                <a:solidFill>
                  <a:srgbClr val="E92D82"/>
                </a:solidFill>
                <a:latin typeface="Comic Sans MS" panose="030F0702030302020204" pitchFamily="66" charset="0"/>
              </a:rPr>
              <a:t>Cael bwyd o ansawdd da a dŵr </a:t>
            </a:r>
            <a:r>
              <a:rPr lang="cy-GB" sz="1985">
                <a:solidFill>
                  <a:srgbClr val="E92D82"/>
                </a:solidFill>
                <a:latin typeface="Comic Sans MS" panose="030F0702030302020204" pitchFamily="66" charset="0"/>
              </a:rPr>
              <a:t>ar gael </a:t>
            </a:r>
            <a:r>
              <a:rPr lang="1106" sz="1985">
                <a:solidFill>
                  <a:srgbClr val="E92D82"/>
                </a:solidFill>
                <a:latin typeface="Comic Sans MS" panose="030F0702030302020204" pitchFamily="66" charset="0"/>
              </a:rPr>
              <a:t>24 awr y dydd</a:t>
            </a:r>
          </a:p>
        </p:txBody>
      </p:sp>
      <p:pic>
        <p:nvPicPr>
          <p:cNvPr id="15" name="Picture 4" descr="C:\Documents and Settings\Henson_A\My Documents\Amy's\Talkies\New Welfare Symbols\Behaviour Icon.jpg"/>
          <p:cNvPicPr>
            <a:picLocks noChangeAspect="1" noChangeArrowheads="1"/>
          </p:cNvPicPr>
          <p:nvPr/>
        </p:nvPicPr>
        <p:blipFill>
          <a:blip r:embed="rId8"/>
          <a:stretch>
            <a:fillRect/>
          </a:stretch>
        </p:blipFill>
        <p:spPr bwMode="auto">
          <a:xfrm>
            <a:off x="6570566" y="4477704"/>
            <a:ext cx="1126451" cy="1126451"/>
          </a:xfrm>
          <a:prstGeom prst="ellipse">
            <a:avLst/>
          </a:prstGeom>
          <a:noFill/>
        </p:spPr>
      </p:pic>
      <p:sp>
        <p:nvSpPr>
          <p:cNvPr id="16" name="TextBox 15"/>
          <p:cNvSpPr txBox="1"/>
          <p:nvPr/>
        </p:nvSpPr>
        <p:spPr>
          <a:xfrm>
            <a:off x="7658706" y="4404422"/>
            <a:ext cx="2528476" cy="1605614"/>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Postyn crafu i'w galluogi i ymestyn, gwneud ymarfer corff a chadw eu </a:t>
            </a:r>
            <a:r>
              <a:rPr lang="cy-GB" sz="1985">
                <a:solidFill>
                  <a:srgbClr val="008080"/>
                </a:solidFill>
                <a:latin typeface="Comic Sans MS" panose="030F0702030302020204" pitchFamily="66" charset="0"/>
              </a:rPr>
              <a:t>hewinedd y</a:t>
            </a:r>
            <a:r>
              <a:rPr lang="1106" sz="1985">
                <a:solidFill>
                  <a:srgbClr val="008080"/>
                </a:solidFill>
                <a:latin typeface="Comic Sans MS" panose="030F0702030302020204" pitchFamily="66" charset="0"/>
              </a:rPr>
              <a:t>n finiog. </a:t>
            </a:r>
          </a:p>
        </p:txBody>
      </p:sp>
    </p:spTree>
    <p:extLst>
      <p:ext uri="{BB962C8B-B14F-4D97-AF65-F5344CB8AC3E}">
        <p14:creationId xmlns:p14="http://schemas.microsoft.com/office/powerpoint/2010/main" val="3873095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0745" y="2402834"/>
            <a:ext cx="3433064" cy="2187917"/>
          </a:xfrm>
          <a:prstGeom prst="rect">
            <a:avLst/>
          </a:prstGeom>
        </p:spPr>
      </p:pic>
      <p:sp>
        <p:nvSpPr>
          <p:cNvPr id="3" name="Title 2"/>
          <p:cNvSpPr>
            <a:spLocks noGrp="1"/>
          </p:cNvSpPr>
          <p:nvPr>
            <p:ph type="title"/>
          </p:nvPr>
        </p:nvSpPr>
        <p:spPr>
          <a:xfrm>
            <a:off x="299462" y="6810880"/>
            <a:ext cx="5839325" cy="628042"/>
          </a:xfrm>
        </p:spPr>
        <p:txBody>
          <a:bodyPr>
            <a:noAutofit/>
          </a:bodyPr>
          <a:lstStyle/>
          <a:p>
            <a:pPr>
              <a:defRPr b="0" i="0"/>
            </a:pPr>
            <a:r>
              <a:rPr lang="1106" sz="3970" b="1" dirty="0">
                <a:latin typeface="Comic Sans MS" panose="030F0702030302020204" pitchFamily="66" charset="0"/>
              </a:rPr>
              <a:t>Mae cwningod angen…</a:t>
            </a:r>
          </a:p>
        </p:txBody>
      </p:sp>
      <p:sp>
        <p:nvSpPr>
          <p:cNvPr id="8" name="TextBox 7"/>
          <p:cNvSpPr txBox="1"/>
          <p:nvPr/>
        </p:nvSpPr>
        <p:spPr>
          <a:xfrm>
            <a:off x="750234" y="852545"/>
            <a:ext cx="2938126" cy="397801"/>
          </a:xfrm>
          <a:prstGeom prst="rect">
            <a:avLst/>
          </a:prstGeom>
          <a:noFill/>
        </p:spPr>
        <p:txBody>
          <a:bodyPr wrap="square" rtlCol="0">
            <a:spAutoFit/>
          </a:bodyPr>
          <a:lstStyle/>
          <a:p>
            <a:endParaRPr lang="en-GB" sz="1985"/>
          </a:p>
        </p:txBody>
      </p:sp>
      <p:sp>
        <p:nvSpPr>
          <p:cNvPr id="10" name="TextBox 9"/>
          <p:cNvSpPr txBox="1"/>
          <p:nvPr/>
        </p:nvSpPr>
        <p:spPr>
          <a:xfrm>
            <a:off x="373444" y="2529475"/>
            <a:ext cx="2632393" cy="1908431"/>
          </a:xfrm>
          <a:prstGeom prst="rect">
            <a:avLst/>
          </a:prstGeom>
          <a:noFill/>
        </p:spPr>
        <p:txBody>
          <a:bodyPr wrap="square" rtlCol="0">
            <a:spAutoFit/>
          </a:bodyPr>
          <a:lstStyle/>
          <a:p>
            <a:pPr>
              <a:defRPr b="0" i="0"/>
            </a:pPr>
            <a:r>
              <a:rPr lang="1106" sz="1985">
                <a:solidFill>
                  <a:srgbClr val="E92D82"/>
                </a:solidFill>
                <a:latin typeface="Comic Sans MS" panose="030F0702030302020204" pitchFamily="66" charset="0"/>
                <a:cs typeface="Arial" pitchFamily="34" charset="0"/>
              </a:rPr>
              <a:t>Cw</a:t>
            </a:r>
            <a:r>
              <a:rPr lang="cy-GB" sz="1985">
                <a:solidFill>
                  <a:srgbClr val="E92D82"/>
                </a:solidFill>
                <a:latin typeface="Comic Sans MS" panose="030F0702030302020204" pitchFamily="66" charset="0"/>
                <a:cs typeface="Arial" pitchFamily="34" charset="0"/>
              </a:rPr>
              <a:t>t</a:t>
            </a:r>
            <a:r>
              <a:rPr lang="1106" sz="1985">
                <a:solidFill>
                  <a:srgbClr val="E92D82"/>
                </a:solidFill>
                <a:latin typeface="Comic Sans MS" panose="030F0702030302020204" pitchFamily="66" charset="0"/>
                <a:cs typeface="Arial" pitchFamily="34" charset="0"/>
              </a:rPr>
              <a:t> mawr, glân a diogel gydag ardal ymarfer corff </a:t>
            </a:r>
            <a:endParaRPr lang="cy-GB" sz="1985">
              <a:solidFill>
                <a:srgbClr val="E92D82"/>
              </a:solidFill>
              <a:latin typeface="Comic Sans MS" panose="030F0702030302020204" pitchFamily="66" charset="0"/>
              <a:cs typeface="Arial" pitchFamily="34" charset="0"/>
            </a:endParaRPr>
          </a:p>
          <a:p>
            <a:pPr>
              <a:defRPr b="0" i="0"/>
            </a:pPr>
            <a:r>
              <a:rPr lang="1106" sz="1985">
                <a:solidFill>
                  <a:srgbClr val="E92D82"/>
                </a:solidFill>
                <a:latin typeface="Comic Sans MS" panose="030F0702030302020204" pitchFamily="66" charset="0"/>
                <a:cs typeface="Arial" pitchFamily="34" charset="0"/>
              </a:rPr>
              <a:t>fawr ar wahân</a:t>
            </a:r>
          </a:p>
          <a:p>
            <a:endParaRPr lang="en-GB" sz="1985">
              <a:solidFill>
                <a:srgbClr val="E92D82"/>
              </a:solidFill>
            </a:endParaRPr>
          </a:p>
          <a:p>
            <a:endParaRPr lang="en-GB" sz="1985">
              <a:solidFill>
                <a:srgbClr val="E92D82"/>
              </a:solidFill>
            </a:endParaRPr>
          </a:p>
        </p:txBody>
      </p:sp>
      <p:sp>
        <p:nvSpPr>
          <p:cNvPr id="14" name="TextBox 13"/>
          <p:cNvSpPr txBox="1"/>
          <p:nvPr/>
        </p:nvSpPr>
        <p:spPr>
          <a:xfrm>
            <a:off x="7570519" y="2519127"/>
            <a:ext cx="2881149" cy="1908431"/>
          </a:xfrm>
          <a:prstGeom prst="rect">
            <a:avLst/>
          </a:prstGeom>
          <a:noFill/>
        </p:spPr>
        <p:txBody>
          <a:bodyPr wrap="square" rtlCol="0">
            <a:spAutoFit/>
          </a:bodyPr>
          <a:lstStyle/>
          <a:p>
            <a:pPr>
              <a:defRPr b="0" i="0"/>
            </a:pPr>
            <a:r>
              <a:rPr lang="1106" sz="1985">
                <a:solidFill>
                  <a:srgbClr val="E92D82"/>
                </a:solidFill>
                <a:latin typeface="Comic Sans MS" panose="030F0702030302020204" pitchFamily="66" charset="0"/>
                <a:cs typeface="Arial" pitchFamily="34" charset="0"/>
              </a:rPr>
              <a:t>Deiet o </a:t>
            </a:r>
            <a:r>
              <a:rPr lang="cy-GB" sz="1985">
                <a:solidFill>
                  <a:srgbClr val="E92D82"/>
                </a:solidFill>
                <a:latin typeface="Comic Sans MS" panose="030F0702030302020204" pitchFamily="66" charset="0"/>
                <a:cs typeface="Arial" pitchFamily="34" charset="0"/>
              </a:rPr>
              <a:t>beledau</a:t>
            </a:r>
            <a:r>
              <a:rPr lang="1106" sz="1985">
                <a:solidFill>
                  <a:srgbClr val="E92D82"/>
                </a:solidFill>
                <a:latin typeface="Comic Sans MS" panose="030F0702030302020204" pitchFamily="66" charset="0"/>
                <a:cs typeface="Arial" pitchFamily="34" charset="0"/>
              </a:rPr>
              <a:t> cwningod, ychydig o lysiau gwyrdd ffres a maint eu corff eu hunain </a:t>
            </a:r>
            <a:r>
              <a:rPr lang="cy-GB" sz="1985">
                <a:solidFill>
                  <a:srgbClr val="E92D82"/>
                </a:solidFill>
                <a:latin typeface="Comic Sans MS" panose="030F0702030302020204" pitchFamily="66" charset="0"/>
                <a:cs typeface="Arial" pitchFamily="34" charset="0"/>
              </a:rPr>
              <a:t>o </a:t>
            </a:r>
            <a:r>
              <a:rPr lang="1106" sz="1985">
                <a:solidFill>
                  <a:srgbClr val="E92D82"/>
                </a:solidFill>
                <a:latin typeface="Comic Sans MS" panose="030F0702030302020204" pitchFamily="66" charset="0"/>
                <a:cs typeface="Arial" pitchFamily="34" charset="0"/>
              </a:rPr>
              <a:t>wellt i'w fwyta bob dydd</a:t>
            </a:r>
          </a:p>
        </p:txBody>
      </p:sp>
      <p:sp>
        <p:nvSpPr>
          <p:cNvPr id="16" name="Rectangle 15"/>
          <p:cNvSpPr/>
          <p:nvPr/>
        </p:nvSpPr>
        <p:spPr>
          <a:xfrm>
            <a:off x="6504410" y="5172356"/>
            <a:ext cx="2762213" cy="999981"/>
          </a:xfrm>
          <a:prstGeom prst="rect">
            <a:avLst/>
          </a:prstGeom>
        </p:spPr>
        <p:txBody>
          <a:bodyPr wrap="square">
            <a:spAutoFit/>
          </a:bodyPr>
          <a:lstStyle/>
          <a:p>
            <a:pPr>
              <a:defRPr b="0" i="0"/>
            </a:pPr>
            <a:r>
              <a:rPr lang="1106" sz="1985">
                <a:solidFill>
                  <a:srgbClr val="008080"/>
                </a:solidFill>
                <a:latin typeface="Comic Sans MS" panose="030F0702030302020204" pitchFamily="66" charset="0"/>
                <a:cs typeface="Arial" pitchFamily="34" charset="0"/>
              </a:rPr>
              <a:t>Llawer o le i redeg, neidio, chwarae a phalu</a:t>
            </a:r>
          </a:p>
        </p:txBody>
      </p:sp>
      <p:sp>
        <p:nvSpPr>
          <p:cNvPr id="18" name="TextBox 17"/>
          <p:cNvSpPr txBox="1"/>
          <p:nvPr/>
        </p:nvSpPr>
        <p:spPr>
          <a:xfrm>
            <a:off x="890062" y="905415"/>
            <a:ext cx="2544254" cy="999981"/>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cs typeface="Arial" pitchFamily="34" charset="0"/>
              </a:rPr>
              <a:t>O leiaf un gwningen arall </a:t>
            </a:r>
          </a:p>
          <a:p>
            <a:pPr algn="ctr">
              <a:defRPr b="0" i="0"/>
            </a:pPr>
            <a:r>
              <a:rPr lang="1106" sz="1985">
                <a:solidFill>
                  <a:srgbClr val="008080"/>
                </a:solidFill>
                <a:latin typeface="Comic Sans MS" panose="030F0702030302020204" pitchFamily="66" charset="0"/>
                <a:cs typeface="Arial" pitchFamily="34" charset="0"/>
              </a:rPr>
              <a:t>i fyw gyda nhw</a:t>
            </a:r>
          </a:p>
        </p:txBody>
      </p:sp>
      <p:sp>
        <p:nvSpPr>
          <p:cNvPr id="20" name="Rectangle 19"/>
          <p:cNvSpPr/>
          <p:nvPr/>
        </p:nvSpPr>
        <p:spPr>
          <a:xfrm>
            <a:off x="913142" y="5113874"/>
            <a:ext cx="2619491" cy="1302798"/>
          </a:xfrm>
          <a:prstGeom prst="rect">
            <a:avLst/>
          </a:prstGeom>
        </p:spPr>
        <p:txBody>
          <a:bodyPr wrap="square">
            <a:spAutoFit/>
          </a:bodyPr>
          <a:lstStyle/>
          <a:p>
            <a:pPr>
              <a:defRPr b="0" i="0"/>
            </a:pPr>
            <a:r>
              <a:rPr lang="1106" sz="1985">
                <a:solidFill>
                  <a:srgbClr val="008080"/>
                </a:solidFill>
                <a:latin typeface="Comic Sans MS" panose="030F0702030302020204" pitchFamily="66" charset="0"/>
                <a:cs typeface="Arial" pitchFamily="34" charset="0"/>
              </a:rPr>
              <a:t>Archwiliad gan filfeddyg o leiaf unwaith y flwyddyn a brechiadau</a:t>
            </a:r>
          </a:p>
        </p:txBody>
      </p:sp>
      <p:sp>
        <p:nvSpPr>
          <p:cNvPr id="5" name="TextBox 4"/>
          <p:cNvSpPr txBox="1"/>
          <p:nvPr/>
        </p:nvSpPr>
        <p:spPr>
          <a:xfrm>
            <a:off x="6336280" y="885677"/>
            <a:ext cx="2842621" cy="999981"/>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cs typeface="Arial" pitchFamily="34" charset="0"/>
              </a:rPr>
              <a:t>Cael eu </a:t>
            </a:r>
            <a:r>
              <a:rPr lang="cy-GB" sz="1985">
                <a:solidFill>
                  <a:srgbClr val="008080"/>
                </a:solidFill>
                <a:latin typeface="Comic Sans MS" panose="030F0702030302020204" pitchFamily="66" charset="0"/>
                <a:cs typeface="Arial" pitchFamily="34" charset="0"/>
              </a:rPr>
              <a:t>hysbaddu</a:t>
            </a:r>
            <a:r>
              <a:rPr lang="1106" sz="1985">
                <a:solidFill>
                  <a:srgbClr val="008080"/>
                </a:solidFill>
                <a:latin typeface="Comic Sans MS" panose="030F0702030302020204" pitchFamily="66" charset="0"/>
                <a:cs typeface="Arial" pitchFamily="34" charset="0"/>
              </a:rPr>
              <a:t> fel na fyddan nhw'n cael llawer o fabanod</a:t>
            </a:r>
          </a:p>
        </p:txBody>
      </p:sp>
      <p:pic>
        <p:nvPicPr>
          <p:cNvPr id="23" name="Picture 5" descr="C:\Documents and Settings\Henson_A\My Documents\Amy's\Talkies\New Welfare Symbols\Companionship Icon.jpg"/>
          <p:cNvPicPr>
            <a:picLocks noChangeAspect="1" noChangeArrowheads="1"/>
          </p:cNvPicPr>
          <p:nvPr/>
        </p:nvPicPr>
        <p:blipFill>
          <a:blip r:embed="rId4"/>
          <a:stretch>
            <a:fillRect/>
          </a:stretch>
        </p:blipFill>
        <p:spPr bwMode="auto">
          <a:xfrm>
            <a:off x="3468441" y="788446"/>
            <a:ext cx="1144507" cy="1148807"/>
          </a:xfrm>
          <a:prstGeom prst="ellipse">
            <a:avLst/>
          </a:prstGeom>
          <a:noFill/>
        </p:spPr>
      </p:pic>
      <p:pic>
        <p:nvPicPr>
          <p:cNvPr id="24" name="Picture 2" descr="C:\Documents and Settings\Henson_A\My Documents\Amy's\Talkies\New Welfare Symbols\Environment Icon.jpg"/>
          <p:cNvPicPr>
            <a:picLocks noChangeAspect="1" noChangeArrowheads="1"/>
          </p:cNvPicPr>
          <p:nvPr/>
        </p:nvPicPr>
        <p:blipFill>
          <a:blip r:embed="rId5"/>
          <a:stretch>
            <a:fillRect/>
          </a:stretch>
        </p:blipFill>
        <p:spPr bwMode="auto">
          <a:xfrm>
            <a:off x="2727803" y="2625060"/>
            <a:ext cx="1129387" cy="1129387"/>
          </a:xfrm>
          <a:prstGeom prst="ellipse">
            <a:avLst/>
          </a:prstGeom>
          <a:noFill/>
        </p:spPr>
      </p:pic>
      <p:pic>
        <p:nvPicPr>
          <p:cNvPr id="25" name="Picture 24" descr="Health Icon.jpg"/>
          <p:cNvPicPr>
            <a:picLocks noChangeAspect="1"/>
          </p:cNvPicPr>
          <p:nvPr/>
        </p:nvPicPr>
        <p:blipFill>
          <a:blip r:embed="rId6"/>
          <a:stretch>
            <a:fillRect/>
          </a:stretch>
        </p:blipFill>
        <p:spPr bwMode="auto">
          <a:xfrm>
            <a:off x="3383110" y="4965512"/>
            <a:ext cx="1229839" cy="1076399"/>
          </a:xfrm>
          <a:prstGeom prst="rect">
            <a:avLst/>
          </a:prstGeom>
          <a:noFill/>
          <a:ln w="9525">
            <a:noFill/>
            <a:miter lim="800000"/>
          </a:ln>
        </p:spPr>
      </p:pic>
      <p:pic>
        <p:nvPicPr>
          <p:cNvPr id="26" name="Picture 25" descr="Health Icon.jpg"/>
          <p:cNvPicPr>
            <a:picLocks noChangeAspect="1"/>
          </p:cNvPicPr>
          <p:nvPr/>
        </p:nvPicPr>
        <p:blipFill>
          <a:blip r:embed="rId6"/>
          <a:stretch>
            <a:fillRect/>
          </a:stretch>
        </p:blipFill>
        <p:spPr bwMode="auto">
          <a:xfrm>
            <a:off x="5176729" y="847243"/>
            <a:ext cx="1229839" cy="1076399"/>
          </a:xfrm>
          <a:prstGeom prst="rect">
            <a:avLst/>
          </a:prstGeom>
          <a:noFill/>
          <a:ln w="9525">
            <a:noFill/>
            <a:miter lim="800000"/>
          </a:ln>
        </p:spPr>
      </p:pic>
      <p:pic>
        <p:nvPicPr>
          <p:cNvPr id="27" name="Picture 3" descr="C:\Documents and Settings\Henson_A\My Documents\Amy's\Talkies\New Welfare Symbols\Diet Icon.jpg"/>
          <p:cNvPicPr>
            <a:picLocks noChangeAspect="1" noChangeArrowheads="1"/>
          </p:cNvPicPr>
          <p:nvPr/>
        </p:nvPicPr>
        <p:blipFill>
          <a:blip r:embed="rId7"/>
          <a:stretch>
            <a:fillRect/>
          </a:stretch>
        </p:blipFill>
        <p:spPr bwMode="auto">
          <a:xfrm>
            <a:off x="6337700" y="2625060"/>
            <a:ext cx="1157465" cy="1157465"/>
          </a:xfrm>
          <a:prstGeom prst="ellipse">
            <a:avLst/>
          </a:prstGeom>
          <a:noFill/>
        </p:spPr>
      </p:pic>
      <p:pic>
        <p:nvPicPr>
          <p:cNvPr id="28" name="Picture 4" descr="C:\Documents and Settings\Henson_A\My Documents\Amy's\Talkies\New Welfare Symbols\Behaviour Icon.jpg"/>
          <p:cNvPicPr>
            <a:picLocks noChangeAspect="1" noChangeArrowheads="1"/>
          </p:cNvPicPr>
          <p:nvPr/>
        </p:nvPicPr>
        <p:blipFill>
          <a:blip r:embed="rId8"/>
          <a:stretch>
            <a:fillRect/>
          </a:stretch>
        </p:blipFill>
        <p:spPr bwMode="auto">
          <a:xfrm>
            <a:off x="5280117" y="4965512"/>
            <a:ext cx="1126451" cy="1126451"/>
          </a:xfrm>
          <a:prstGeom prst="ellipse">
            <a:avLst/>
          </a:prstGeom>
          <a:noFill/>
        </p:spPr>
      </p:pic>
    </p:spTree>
    <p:extLst>
      <p:ext uri="{BB962C8B-B14F-4D97-AF65-F5344CB8AC3E}">
        <p14:creationId xmlns:p14="http://schemas.microsoft.com/office/powerpoint/2010/main" val="17088291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8" grpId="0"/>
      <p:bldP spid="20"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6171" y="4840924"/>
            <a:ext cx="3099497" cy="1706756"/>
          </a:xfrm>
          <a:prstGeom prst="rect">
            <a:avLst/>
          </a:prstGeom>
          <a:noFill/>
        </p:spPr>
        <p:txBody>
          <a:bodyPr wrap="square" rtlCol="0">
            <a:spAutoFit/>
          </a:bodyPr>
          <a:lstStyle/>
          <a:p>
            <a:pPr algn="ctr">
              <a:defRPr b="0" i="0"/>
            </a:pPr>
            <a:r>
              <a:rPr lang="1106" sz="2647" b="1">
                <a:solidFill>
                  <a:srgbClr val="008080"/>
                </a:solidFill>
                <a:latin typeface="Comic Sans MS" panose="030F0702030302020204" pitchFamily="66" charset="0"/>
                <a:cs typeface="Arial" pitchFamily="34" charset="0"/>
              </a:rPr>
              <a:t>Allan nhw roi'r amser </a:t>
            </a:r>
            <a:r>
              <a:rPr lang="cy-GB" sz="2647" b="1">
                <a:solidFill>
                  <a:srgbClr val="008080"/>
                </a:solidFill>
                <a:latin typeface="Comic Sans MS" panose="030F0702030302020204" pitchFamily="66" charset="0"/>
                <a:cs typeface="Arial" pitchFamily="34" charset="0"/>
              </a:rPr>
              <a:t>f</a:t>
            </a:r>
            <a:r>
              <a:rPr lang="1106" sz="2647" b="1">
                <a:solidFill>
                  <a:srgbClr val="008080"/>
                </a:solidFill>
                <a:latin typeface="Comic Sans MS" panose="030F0702030302020204" pitchFamily="66" charset="0"/>
                <a:cs typeface="Arial" pitchFamily="34" charset="0"/>
              </a:rPr>
              <a:t>ydd ei angen ar yr anifail anwes?</a:t>
            </a:r>
          </a:p>
        </p:txBody>
      </p:sp>
      <p:sp>
        <p:nvSpPr>
          <p:cNvPr id="3" name="TextBox 2"/>
          <p:cNvSpPr txBox="1"/>
          <p:nvPr/>
        </p:nvSpPr>
        <p:spPr>
          <a:xfrm>
            <a:off x="654614" y="3436570"/>
            <a:ext cx="2382265" cy="397801"/>
          </a:xfrm>
          <a:prstGeom prst="rect">
            <a:avLst/>
          </a:prstGeom>
          <a:noFill/>
        </p:spPr>
        <p:txBody>
          <a:bodyPr wrap="square" rtlCol="0">
            <a:spAutoFit/>
          </a:bodyPr>
          <a:lstStyle/>
          <a:p>
            <a:endParaRPr lang="en-GB" sz="1985"/>
          </a:p>
        </p:txBody>
      </p:sp>
      <p:sp>
        <p:nvSpPr>
          <p:cNvPr id="4" name="TextBox 3"/>
          <p:cNvSpPr txBox="1"/>
          <p:nvPr/>
        </p:nvSpPr>
        <p:spPr>
          <a:xfrm>
            <a:off x="2078750" y="3081305"/>
            <a:ext cx="2853401" cy="1314399"/>
          </a:xfrm>
          <a:prstGeom prst="rect">
            <a:avLst/>
          </a:prstGeom>
          <a:noFill/>
        </p:spPr>
        <p:txBody>
          <a:bodyPr wrap="square" rtlCol="0">
            <a:spAutoFit/>
          </a:bodyPr>
          <a:lstStyle/>
          <a:p>
            <a:pPr algn="ctr">
              <a:defRPr b="0" i="0"/>
            </a:pPr>
            <a:r>
              <a:rPr lang="1106" sz="2647" b="1">
                <a:solidFill>
                  <a:srgbClr val="E92D82"/>
                </a:solidFill>
                <a:latin typeface="Comic Sans MS" panose="030F0702030302020204" pitchFamily="66" charset="0"/>
                <a:cs typeface="Arial" pitchFamily="34" charset="0"/>
              </a:rPr>
              <a:t>Ydyn nhw’n</a:t>
            </a:r>
            <a:r>
              <a:rPr lang="cy-GB" sz="2647" b="1">
                <a:solidFill>
                  <a:srgbClr val="E92D82"/>
                </a:solidFill>
                <a:latin typeface="Comic Sans MS" panose="030F0702030302020204" pitchFamily="66" charset="0"/>
                <a:cs typeface="Arial" pitchFamily="34" charset="0"/>
              </a:rPr>
              <a:t> gallu </a:t>
            </a:r>
            <a:r>
              <a:rPr lang="1106" sz="2647" b="1">
                <a:solidFill>
                  <a:srgbClr val="E92D82"/>
                </a:solidFill>
                <a:latin typeface="Comic Sans MS" panose="030F0702030302020204" pitchFamily="66" charset="0"/>
                <a:cs typeface="Arial" pitchFamily="34" charset="0"/>
              </a:rPr>
              <a:t>rhoi cartref am byth iddyn nhw?</a:t>
            </a:r>
          </a:p>
        </p:txBody>
      </p:sp>
      <p:sp>
        <p:nvSpPr>
          <p:cNvPr id="5" name="TextBox 4"/>
          <p:cNvSpPr txBox="1"/>
          <p:nvPr/>
        </p:nvSpPr>
        <p:spPr>
          <a:xfrm>
            <a:off x="6923863" y="1243566"/>
            <a:ext cx="3048231" cy="1721753"/>
          </a:xfrm>
          <a:prstGeom prst="rect">
            <a:avLst/>
          </a:prstGeom>
          <a:noFill/>
        </p:spPr>
        <p:txBody>
          <a:bodyPr wrap="square" rtlCol="0">
            <a:spAutoFit/>
          </a:bodyPr>
          <a:lstStyle/>
          <a:p>
            <a:pPr algn="ctr">
              <a:defRPr b="0" i="0"/>
            </a:pPr>
            <a:r>
              <a:rPr lang="cy-GB" sz="2647" b="1">
                <a:solidFill>
                  <a:srgbClr val="E92D82"/>
                </a:solidFill>
                <a:latin typeface="Comic Sans MS" panose="030F0702030302020204" pitchFamily="66" charset="0"/>
                <a:cs typeface="Arial" pitchFamily="34" charset="0"/>
              </a:rPr>
              <a:t>O</a:t>
            </a:r>
            <a:r>
              <a:rPr lang="1106" sz="2647" b="1">
                <a:solidFill>
                  <a:srgbClr val="E92D82"/>
                </a:solidFill>
                <a:latin typeface="Comic Sans MS" panose="030F0702030302020204" pitchFamily="66" charset="0"/>
                <a:cs typeface="Arial" pitchFamily="34" charset="0"/>
              </a:rPr>
              <a:t>es ganddyn nhw ddigon o arian ar gyfer biliau milfeddygol?</a:t>
            </a:r>
          </a:p>
        </p:txBody>
      </p:sp>
      <p:sp>
        <p:nvSpPr>
          <p:cNvPr id="6" name="TextBox 5"/>
          <p:cNvSpPr txBox="1"/>
          <p:nvPr/>
        </p:nvSpPr>
        <p:spPr>
          <a:xfrm>
            <a:off x="1930486" y="1284594"/>
            <a:ext cx="3098104" cy="1706756"/>
          </a:xfrm>
          <a:prstGeom prst="rect">
            <a:avLst/>
          </a:prstGeom>
          <a:noFill/>
        </p:spPr>
        <p:txBody>
          <a:bodyPr wrap="square" rtlCol="0">
            <a:spAutoFit/>
          </a:bodyPr>
          <a:lstStyle/>
          <a:p>
            <a:pPr algn="ctr">
              <a:defRPr b="0" i="0"/>
            </a:pPr>
            <a:r>
              <a:rPr lang="1106" sz="2647" b="1">
                <a:solidFill>
                  <a:srgbClr val="008080"/>
                </a:solidFill>
                <a:latin typeface="Comic Sans MS" panose="030F0702030302020204" pitchFamily="66" charset="0"/>
                <a:cs typeface="Arial" pitchFamily="34" charset="0"/>
              </a:rPr>
              <a:t>Ydych chi'n meddwl eu bod nhw wedi gwneud digon o ymchwil?</a:t>
            </a:r>
          </a:p>
        </p:txBody>
      </p:sp>
      <p:sp>
        <p:nvSpPr>
          <p:cNvPr id="7" name="TextBox 6"/>
          <p:cNvSpPr txBox="1"/>
          <p:nvPr/>
        </p:nvSpPr>
        <p:spPr>
          <a:xfrm>
            <a:off x="6779457" y="4580983"/>
            <a:ext cx="3530195" cy="2110562"/>
          </a:xfrm>
          <a:prstGeom prst="rect">
            <a:avLst/>
          </a:prstGeom>
          <a:noFill/>
        </p:spPr>
        <p:txBody>
          <a:bodyPr wrap="square" rtlCol="0">
            <a:spAutoFit/>
          </a:bodyPr>
          <a:lstStyle/>
          <a:p>
            <a:pPr algn="ctr">
              <a:defRPr b="0" i="0"/>
            </a:pPr>
            <a:r>
              <a:rPr lang="1106" sz="2647" b="1">
                <a:solidFill>
                  <a:srgbClr val="E92D82"/>
                </a:solidFill>
                <a:latin typeface="Comic Sans MS" panose="030F0702030302020204" pitchFamily="66" charset="0"/>
                <a:cs typeface="Arial" pitchFamily="34" charset="0"/>
              </a:rPr>
              <a:t>Ydych chi'n meddwl y gallan nhw roi digon o le ac ymarfer corff i'r anifail anwes?</a:t>
            </a:r>
          </a:p>
        </p:txBody>
      </p:sp>
      <p:sp>
        <p:nvSpPr>
          <p:cNvPr id="8" name="TextBox 7"/>
          <p:cNvSpPr txBox="1"/>
          <p:nvPr/>
        </p:nvSpPr>
        <p:spPr>
          <a:xfrm>
            <a:off x="6802976" y="3083453"/>
            <a:ext cx="3304986" cy="1314399"/>
          </a:xfrm>
          <a:prstGeom prst="rect">
            <a:avLst/>
          </a:prstGeom>
          <a:noFill/>
        </p:spPr>
        <p:txBody>
          <a:bodyPr wrap="square" rtlCol="0">
            <a:spAutoFit/>
          </a:bodyPr>
          <a:lstStyle/>
          <a:p>
            <a:pPr algn="ctr">
              <a:defRPr b="0" i="0"/>
            </a:pPr>
            <a:r>
              <a:rPr lang="1106" sz="2647" b="1">
                <a:solidFill>
                  <a:srgbClr val="008080"/>
                </a:solidFill>
                <a:latin typeface="Comic Sans MS" panose="030F0702030302020204" pitchFamily="66" charset="0"/>
                <a:cs typeface="Arial" pitchFamily="34" charset="0"/>
              </a:rPr>
              <a:t>Ydyn nhw'n cael anifail anwes am y rhesymau cywir?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11656" t="36025" r="43487"/>
          <a:stretch>
            <a:fillRect/>
          </a:stretch>
        </p:blipFill>
        <p:spPr>
          <a:xfrm>
            <a:off x="585438" y="1227346"/>
            <a:ext cx="1440770" cy="1349800"/>
          </a:xfrm>
          <a:prstGeom prst="ellipse">
            <a:avLst/>
          </a:prstGeom>
          <a:ln w="63500" cap="rnd">
            <a:solidFill>
              <a:srgbClr val="008080"/>
            </a:solidFill>
          </a:ln>
          <a:effectLst/>
        </p:spPr>
      </p:pic>
      <p:pic>
        <p:nvPicPr>
          <p:cNvPr id="10" name="Picture 2" descr="C:\Documents and Settings\Henson_A\My Documents\Amy's\Talkies\New Welfare Symbols\Environment Icon.jpg"/>
          <p:cNvPicPr>
            <a:picLocks noChangeAspect="1" noChangeArrowheads="1"/>
          </p:cNvPicPr>
          <p:nvPr/>
        </p:nvPicPr>
        <p:blipFill>
          <a:blip r:embed="rId4"/>
          <a:stretch>
            <a:fillRect/>
          </a:stretch>
        </p:blipFill>
        <p:spPr bwMode="auto">
          <a:xfrm>
            <a:off x="585438" y="3037951"/>
            <a:ext cx="1440768" cy="1349800"/>
          </a:xfrm>
          <a:prstGeom prst="ellipse">
            <a:avLst/>
          </a:prstGeom>
          <a:noFill/>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52" y="4961364"/>
            <a:ext cx="1454219" cy="1349800"/>
          </a:xfrm>
          <a:prstGeom prst="ellipse">
            <a:avLst/>
          </a:prstGeom>
          <a:ln w="63500" cap="rnd">
            <a:solidFill>
              <a:srgbClr val="008080"/>
            </a:solidFill>
          </a:ln>
          <a:effectLst/>
        </p:spPr>
      </p:pic>
      <p:pic>
        <p:nvPicPr>
          <p:cNvPr id="12" name="Picture 11" descr="PAW images_money.JPG"/>
          <p:cNvPicPr>
            <a:picLocks noChangeAspect="1"/>
          </p:cNvPicPr>
          <p:nvPr/>
        </p:nvPicPr>
        <p:blipFill>
          <a:blip r:embed="rId6"/>
          <a:srcRect t="11930" r="55139" b="42629"/>
          <a:stretch>
            <a:fillRect/>
          </a:stretch>
        </p:blipFill>
        <p:spPr>
          <a:xfrm>
            <a:off x="5337676" y="1227346"/>
            <a:ext cx="1450733" cy="1349800"/>
          </a:xfrm>
          <a:prstGeom prst="ellipse">
            <a:avLst/>
          </a:prstGeom>
          <a:ln w="63500" cap="rnd">
            <a:solidFill>
              <a:srgbClr val="E92D82"/>
            </a:solidFill>
          </a:ln>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t="28779"/>
          <a:stretch>
            <a:fillRect/>
          </a:stretch>
        </p:blipFill>
        <p:spPr>
          <a:xfrm>
            <a:off x="5418576" y="4935260"/>
            <a:ext cx="1436892" cy="1349800"/>
          </a:xfrm>
          <a:prstGeom prst="ellipse">
            <a:avLst/>
          </a:prstGeom>
          <a:ln w="63500" cap="rnd">
            <a:solidFill>
              <a:srgbClr val="E92D82"/>
            </a:solidFill>
          </a:ln>
          <a:effectLst/>
        </p:spPr>
      </p:pic>
      <p:grpSp>
        <p:nvGrpSpPr>
          <p:cNvPr id="14" name="Group 13"/>
          <p:cNvGrpSpPr/>
          <p:nvPr/>
        </p:nvGrpSpPr>
        <p:grpSpPr>
          <a:xfrm>
            <a:off x="5365372" y="2925437"/>
            <a:ext cx="1440768" cy="1459437"/>
            <a:chOff x="288920" y="3763921"/>
            <a:chExt cx="1306490" cy="1323419"/>
          </a:xfrm>
        </p:grpSpPr>
        <p:sp>
          <p:nvSpPr>
            <p:cNvPr id="15" name="Oval 14"/>
            <p:cNvSpPr/>
            <p:nvPr/>
          </p:nvSpPr>
          <p:spPr>
            <a:xfrm>
              <a:off x="288920" y="3834371"/>
              <a:ext cx="1306490" cy="1224000"/>
            </a:xfrm>
            <a:prstGeom prst="ellipse">
              <a:avLst/>
            </a:prstGeom>
            <a:solidFill>
              <a:schemeClr val="accent5">
                <a:lumMod val="75000"/>
              </a:schemeClr>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16" name="Rectangle 15"/>
            <p:cNvSpPr/>
            <p:nvPr/>
          </p:nvSpPr>
          <p:spPr>
            <a:xfrm rot="21058094">
              <a:off x="657889" y="3763992"/>
              <a:ext cx="715890" cy="1311920"/>
            </a:xfrm>
            <a:prstGeom prst="rect">
              <a:avLst/>
            </a:prstGeom>
            <a:noFill/>
          </p:spPr>
          <p:txBody>
            <a:bodyPr wrap="none" lIns="100838" tIns="50419" rIns="100838" bIns="50419">
              <a:spAutoFit/>
            </a:bodyPr>
            <a:lstStyle/>
            <a:p>
              <a:pPr algn="ctr">
                <a:defRPr b="0" i="0"/>
              </a:pPr>
              <a:r>
                <a:rPr lang="1106" sz="8822">
                  <a:ln w="0"/>
                  <a:solidFill>
                    <a:schemeClr val="bg1"/>
                  </a:solidFill>
                  <a:effectLst>
                    <a:outerShdw blurRad="38100" dist="19050" dir="2700000" algn="tl" rotWithShape="0">
                      <a:schemeClr val="dk1">
                        <a:alpha val="40000"/>
                      </a:schemeClr>
                    </a:outerShdw>
                  </a:effectLst>
                  <a:latin typeface="Comic Sans MS" panose="030F0702030302020204" pitchFamily="66" charset="0"/>
                </a:rPr>
                <a:t>?</a:t>
              </a:r>
            </a:p>
          </p:txBody>
        </p:sp>
      </p:grpSp>
      <p:sp>
        <p:nvSpPr>
          <p:cNvPr id="17" name="Title 2"/>
          <p:cNvSpPr>
            <a:spLocks noGrp="1"/>
          </p:cNvSpPr>
          <p:nvPr>
            <p:ph type="title"/>
          </p:nvPr>
        </p:nvSpPr>
        <p:spPr>
          <a:xfrm>
            <a:off x="809847" y="399067"/>
            <a:ext cx="2247464" cy="548633"/>
          </a:xfrm>
        </p:spPr>
        <p:txBody>
          <a:bodyPr>
            <a:noAutofit/>
          </a:bodyPr>
          <a:lstStyle/>
          <a:p>
            <a:pPr>
              <a:defRPr b="0" i="0"/>
            </a:pPr>
            <a:r>
              <a:rPr lang="1106" sz="3529" b="1">
                <a:solidFill>
                  <a:srgbClr val="E92D82"/>
                </a:solidFill>
                <a:latin typeface="Comic Sans MS" panose="030F0702030302020204" pitchFamily="66" charset="0"/>
              </a:rPr>
              <a:t>Ystyriwch…</a:t>
            </a:r>
          </a:p>
        </p:txBody>
      </p:sp>
    </p:spTree>
    <p:extLst>
      <p:ext uri="{BB962C8B-B14F-4D97-AF65-F5344CB8AC3E}">
        <p14:creationId xmlns:p14="http://schemas.microsoft.com/office/powerpoint/2010/main" val="19023722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nodeType="clickPar">
                      <p:stCondLst>
                        <p:cond delay="indefinite"/>
                      </p:stCondLst>
                      <p:childTnLst>
                        <p:par>
                          <p:cTn id="33" fill="hold" nodeType="after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nodeType="clickPar">
                      <p:stCondLst>
                        <p:cond delay="indefinite"/>
                      </p:stCondLst>
                      <p:childTnLst>
                        <p:par>
                          <p:cTn id="41" fill="hold" nodeType="after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nodeType="clickPar">
                      <p:stCondLst>
                        <p:cond delay="indefinite"/>
                      </p:stCondLst>
                      <p:childTnLst>
                        <p:par>
                          <p:cTn id="49" fill="hold" nodeType="after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4386" y="-1459557"/>
            <a:ext cx="4311364" cy="657732"/>
          </a:xfrm>
        </p:spPr>
        <p:txBody>
          <a:bodyPr/>
          <a:lstStyle/>
          <a:p>
            <a:endParaRPr lang="en-GB"/>
          </a:p>
        </p:txBody>
      </p:sp>
      <p:sp>
        <p:nvSpPr>
          <p:cNvPr id="5" name="TextBox 4"/>
          <p:cNvSpPr txBox="1"/>
          <p:nvPr/>
        </p:nvSpPr>
        <p:spPr>
          <a:xfrm>
            <a:off x="162124" y="6805761"/>
            <a:ext cx="6047146" cy="629889"/>
          </a:xfrm>
          <a:prstGeom prst="rect">
            <a:avLst/>
          </a:prstGeom>
          <a:noFill/>
        </p:spPr>
        <p:txBody>
          <a:bodyPr wrap="square" rtlCol="0">
            <a:spAutoFit/>
          </a:bodyPr>
          <a:lstStyle/>
          <a:p>
            <a:pPr>
              <a:defRPr b="0" i="0"/>
            </a:pPr>
            <a:r>
              <a:rPr lang="1106" sz="3529" b="1">
                <a:solidFill>
                  <a:srgbClr val="008080"/>
                </a:solidFill>
                <a:latin typeface="Comic Sans MS" panose="030F0702030302020204" pitchFamily="66" charset="0"/>
                <a:cs typeface="Arial" pitchFamily="34" charset="0"/>
              </a:rPr>
              <a:t>Costau oes cyfartalog …</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88" y="287437"/>
            <a:ext cx="4924538" cy="62732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80239" y="667172"/>
            <a:ext cx="2726297" cy="204472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
          <p:cNvSpPr txBox="1"/>
          <p:nvPr/>
        </p:nvSpPr>
        <p:spPr>
          <a:xfrm>
            <a:off x="6354813" y="4016784"/>
            <a:ext cx="4217090"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B. £10,000 - £20,000</a:t>
            </a:r>
            <a:endParaRPr lang="en-GB" sz="2647">
              <a:solidFill>
                <a:srgbClr val="C8337E"/>
              </a:solidFill>
              <a:latin typeface="Arial" pitchFamily="34" charset="0"/>
              <a:cs typeface="Arial" pitchFamily="34" charset="0"/>
            </a:endParaRPr>
          </a:p>
        </p:txBody>
      </p:sp>
      <p:sp>
        <p:nvSpPr>
          <p:cNvPr id="14" name="TextBox 9"/>
          <p:cNvSpPr txBox="1"/>
          <p:nvPr/>
        </p:nvSpPr>
        <p:spPr>
          <a:xfrm>
            <a:off x="6354812" y="3061345"/>
            <a:ext cx="3493272"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A. £5,000 - £10,000</a:t>
            </a:r>
            <a:endParaRPr lang="en-GB" sz="2647">
              <a:solidFill>
                <a:srgbClr val="C8337E"/>
              </a:solidFill>
              <a:latin typeface="Arial" pitchFamily="34" charset="0"/>
              <a:cs typeface="Arial" pitchFamily="34" charset="0"/>
            </a:endParaRPr>
          </a:p>
        </p:txBody>
      </p:sp>
      <p:sp>
        <p:nvSpPr>
          <p:cNvPr id="15" name="TextBox 8"/>
          <p:cNvSpPr txBox="1"/>
          <p:nvPr/>
        </p:nvSpPr>
        <p:spPr>
          <a:xfrm>
            <a:off x="6354812" y="5002075"/>
            <a:ext cx="4212877"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C. £20,000 +</a:t>
            </a:r>
          </a:p>
        </p:txBody>
      </p:sp>
    </p:spTree>
    <p:extLst>
      <p:ext uri="{BB962C8B-B14F-4D97-AF65-F5344CB8AC3E}">
        <p14:creationId xmlns:p14="http://schemas.microsoft.com/office/powerpoint/2010/main" val="4799707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171" y="449903"/>
            <a:ext cx="3984106" cy="59798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7619" y="757505"/>
            <a:ext cx="2726297" cy="20447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8F29F8-ECAF-4285-A10C-9F9E6434815F}"/>
              </a:ext>
            </a:extLst>
          </p:cNvPr>
          <p:cNvSpPr txBox="1"/>
          <p:nvPr/>
        </p:nvSpPr>
        <p:spPr>
          <a:xfrm>
            <a:off x="162124" y="6805761"/>
            <a:ext cx="6047146" cy="629889"/>
          </a:xfrm>
          <a:prstGeom prst="rect">
            <a:avLst/>
          </a:prstGeom>
          <a:noFill/>
        </p:spPr>
        <p:txBody>
          <a:bodyPr wrap="square" rtlCol="0">
            <a:spAutoFit/>
          </a:bodyPr>
          <a:lstStyle/>
          <a:p>
            <a:pPr>
              <a:defRPr b="0" i="0"/>
            </a:pPr>
            <a:r>
              <a:rPr lang="1106" sz="3529" b="1">
                <a:solidFill>
                  <a:srgbClr val="008080"/>
                </a:solidFill>
                <a:latin typeface="Comic Sans MS" panose="030F0702030302020204" pitchFamily="66" charset="0"/>
                <a:cs typeface="Arial" pitchFamily="34" charset="0"/>
              </a:rPr>
              <a:t>Costau oes cyfartalog …</a:t>
            </a:r>
          </a:p>
        </p:txBody>
      </p:sp>
      <p:sp>
        <p:nvSpPr>
          <p:cNvPr id="9" name="TextBox 5"/>
          <p:cNvSpPr txBox="1"/>
          <p:nvPr/>
        </p:nvSpPr>
        <p:spPr>
          <a:xfrm>
            <a:off x="6349772" y="3349377"/>
            <a:ext cx="3489782"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A. £5,000 - £10,000</a:t>
            </a:r>
          </a:p>
        </p:txBody>
      </p:sp>
      <p:sp>
        <p:nvSpPr>
          <p:cNvPr id="13" name="TextBox 7"/>
          <p:cNvSpPr txBox="1"/>
          <p:nvPr/>
        </p:nvSpPr>
        <p:spPr>
          <a:xfrm>
            <a:off x="6349771" y="4125105"/>
            <a:ext cx="4212877"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B. £15,000 - £20,000</a:t>
            </a:r>
          </a:p>
        </p:txBody>
      </p:sp>
      <p:sp>
        <p:nvSpPr>
          <p:cNvPr id="14" name="TextBox 6"/>
          <p:cNvSpPr txBox="1"/>
          <p:nvPr/>
        </p:nvSpPr>
        <p:spPr>
          <a:xfrm>
            <a:off x="6185215" y="4954309"/>
            <a:ext cx="4212877"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  C. £20,000 +</a:t>
            </a:r>
          </a:p>
        </p:txBody>
      </p:sp>
    </p:spTree>
    <p:extLst>
      <p:ext uri="{BB962C8B-B14F-4D97-AF65-F5344CB8AC3E}">
        <p14:creationId xmlns:p14="http://schemas.microsoft.com/office/powerpoint/2010/main" val="39697825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l="9784" r="10866"/>
          <a:stretch>
            <a:fillRect/>
          </a:stretch>
        </p:blipFill>
        <p:spPr bwMode="auto">
          <a:xfrm>
            <a:off x="343944" y="1028738"/>
            <a:ext cx="5796844" cy="531136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5718" y="6805761"/>
            <a:ext cx="6047146" cy="629889"/>
          </a:xfrm>
          <a:prstGeom prst="rect">
            <a:avLst/>
          </a:prstGeom>
          <a:noFill/>
        </p:spPr>
        <p:txBody>
          <a:bodyPr wrap="square" rtlCol="0">
            <a:spAutoFit/>
          </a:bodyPr>
          <a:lstStyle/>
          <a:p>
            <a:pPr>
              <a:defRPr b="0" i="0"/>
            </a:pPr>
            <a:r>
              <a:rPr lang="1106" sz="3529" b="1">
                <a:solidFill>
                  <a:srgbClr val="008080"/>
                </a:solidFill>
                <a:latin typeface="Comic Sans MS" panose="030F0702030302020204" pitchFamily="66" charset="0"/>
                <a:cs typeface="Arial" pitchFamily="34" charset="0"/>
              </a:rPr>
              <a:t>Costau oes cyfartalog …</a:t>
            </a:r>
          </a:p>
        </p:txBody>
      </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66705" y="898017"/>
            <a:ext cx="2726297" cy="20447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8"/>
          <p:cNvSpPr txBox="1"/>
          <p:nvPr/>
        </p:nvSpPr>
        <p:spPr>
          <a:xfrm>
            <a:off x="6642844" y="3205361"/>
            <a:ext cx="3489782"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A. £1,000 - £5,000</a:t>
            </a:r>
          </a:p>
        </p:txBody>
      </p:sp>
      <p:sp>
        <p:nvSpPr>
          <p:cNvPr id="15" name="TextBox 10"/>
          <p:cNvSpPr txBox="1"/>
          <p:nvPr/>
        </p:nvSpPr>
        <p:spPr>
          <a:xfrm>
            <a:off x="6642844" y="5146091"/>
            <a:ext cx="4217090"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C. £10,000 +</a:t>
            </a:r>
            <a:endParaRPr lang="en-GB" sz="2647" baseline="-25000">
              <a:solidFill>
                <a:srgbClr val="C8337E"/>
              </a:solidFill>
              <a:latin typeface="Arial" pitchFamily="34" charset="0"/>
              <a:cs typeface="Arial" pitchFamily="34" charset="0"/>
            </a:endParaRPr>
          </a:p>
        </p:txBody>
      </p:sp>
      <p:sp>
        <p:nvSpPr>
          <p:cNvPr id="16" name="TextBox 9"/>
          <p:cNvSpPr txBox="1"/>
          <p:nvPr/>
        </p:nvSpPr>
        <p:spPr>
          <a:xfrm>
            <a:off x="6642844" y="4160800"/>
            <a:ext cx="4212877" cy="49533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r>
              <a:rPr lang="1106" sz="2647">
                <a:solidFill>
                  <a:srgbClr val="C8337E"/>
                </a:solidFill>
                <a:latin typeface="Arial" pitchFamily="34" charset="0"/>
                <a:cs typeface="Arial" pitchFamily="34" charset="0"/>
              </a:rPr>
              <a:t>B. £5,000 - £10,000</a:t>
            </a:r>
          </a:p>
        </p:txBody>
      </p:sp>
    </p:spTree>
    <p:extLst>
      <p:ext uri="{BB962C8B-B14F-4D97-AF65-F5344CB8AC3E}">
        <p14:creationId xmlns:p14="http://schemas.microsoft.com/office/powerpoint/2010/main" val="19623999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9450" t="34384" r="7077"/>
          <a:stretch>
            <a:fillRect/>
          </a:stretch>
        </p:blipFill>
        <p:spPr>
          <a:xfrm>
            <a:off x="1058624" y="1557978"/>
            <a:ext cx="8417335" cy="4394594"/>
          </a:xfrm>
          <a:prstGeom prst="rect">
            <a:avLst/>
          </a:prstGeom>
        </p:spPr>
      </p:pic>
      <p:sp>
        <p:nvSpPr>
          <p:cNvPr id="6" name="TextBox 5"/>
          <p:cNvSpPr txBox="1"/>
          <p:nvPr/>
        </p:nvSpPr>
        <p:spPr>
          <a:xfrm>
            <a:off x="423353" y="6767092"/>
            <a:ext cx="5715435" cy="703269"/>
          </a:xfrm>
          <a:prstGeom prst="rect">
            <a:avLst/>
          </a:prstGeom>
          <a:noFill/>
        </p:spPr>
        <p:txBody>
          <a:bodyPr wrap="square" rtlCol="0">
            <a:spAutoFit/>
          </a:bodyPr>
          <a:lstStyle/>
          <a:p>
            <a:pPr>
              <a:defRPr b="0" i="0"/>
            </a:pPr>
            <a:r>
              <a:rPr lang="1106" sz="3970" b="1">
                <a:solidFill>
                  <a:srgbClr val="008080"/>
                </a:solidFill>
                <a:latin typeface="Comic Sans MS" panose="030F0702030302020204" pitchFamily="66" charset="0"/>
                <a:cs typeface="Arial" pitchFamily="34" charset="0"/>
              </a:rPr>
              <a:t>Gweithgar</a:t>
            </a:r>
            <a:r>
              <a:rPr lang="cy-GB" sz="3970" b="1">
                <a:solidFill>
                  <a:srgbClr val="008080"/>
                </a:solidFill>
                <a:latin typeface="Comic Sans MS" panose="030F0702030302020204" pitchFamily="66" charset="0"/>
                <a:cs typeface="Arial" pitchFamily="34" charset="0"/>
              </a:rPr>
              <a:t>edd</a:t>
            </a:r>
            <a:r>
              <a:rPr lang="1106" sz="3970" b="1">
                <a:solidFill>
                  <a:srgbClr val="008080"/>
                </a:solidFill>
                <a:latin typeface="Comic Sans MS" panose="030F0702030302020204" pitchFamily="66" charset="0"/>
                <a:cs typeface="Arial" pitchFamily="34" charset="0"/>
              </a:rPr>
              <a:t> Cost</a:t>
            </a:r>
          </a:p>
        </p:txBody>
      </p:sp>
    </p:spTree>
    <p:extLst>
      <p:ext uri="{BB962C8B-B14F-4D97-AF65-F5344CB8AC3E}">
        <p14:creationId xmlns:p14="http://schemas.microsoft.com/office/powerpoint/2010/main" val="83837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40947" y="6791255"/>
            <a:ext cx="3721221" cy="703269"/>
          </a:xfrm>
          <a:prstGeom prst="rect">
            <a:avLst/>
          </a:prstGeom>
          <a:noFill/>
        </p:spPr>
        <p:txBody>
          <a:bodyPr wrap="square" rtlCol="0">
            <a:spAutoFit/>
          </a:bodyPr>
          <a:lstStyle/>
          <a:p>
            <a:pPr>
              <a:defRPr b="0" i="0"/>
            </a:pPr>
            <a:r>
              <a:rPr lang="1106" sz="3970" b="1">
                <a:solidFill>
                  <a:srgbClr val="008080"/>
                </a:solidFill>
                <a:latin typeface="Comic Sans MS" panose="030F0702030302020204" pitchFamily="66" charset="0"/>
                <a:cs typeface="Arial" pitchFamily="34" charset="0"/>
              </a:rPr>
              <a:t>Rhestr Brisiau</a:t>
            </a:r>
          </a:p>
        </p:txBody>
      </p:sp>
      <p:grpSp>
        <p:nvGrpSpPr>
          <p:cNvPr id="2" name="Group 1"/>
          <p:cNvGrpSpPr/>
          <p:nvPr/>
        </p:nvGrpSpPr>
        <p:grpSpPr>
          <a:xfrm>
            <a:off x="-200635" y="6433784"/>
            <a:ext cx="5732252" cy="1132374"/>
            <a:chOff x="2149373" y="2508083"/>
            <a:chExt cx="7720582" cy="1026838"/>
          </a:xfrm>
        </p:grpSpPr>
        <p:sp>
          <p:nvSpPr>
            <p:cNvPr id="8" name="Oval 7"/>
            <p:cNvSpPr/>
            <p:nvPr/>
          </p:nvSpPr>
          <p:spPr>
            <a:xfrm>
              <a:off x="2757494" y="2659348"/>
              <a:ext cx="2571750" cy="854075"/>
            </a:xfrm>
            <a:prstGeom prst="ellipse">
              <a:avLst/>
            </a:prstGeom>
            <a:solidFill>
              <a:schemeClr val="accent2">
                <a:lumMod val="20000"/>
                <a:lumOff val="80000"/>
              </a:schemeClr>
            </a:solidFill>
            <a:ln w="57150">
              <a:solidFill>
                <a:srgbClr val="B5ED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3" name="Text Box 8"/>
            <p:cNvSpPr txBox="1"/>
            <p:nvPr/>
          </p:nvSpPr>
          <p:spPr>
            <a:xfrm>
              <a:off x="2149373" y="2962258"/>
              <a:ext cx="7720582" cy="572663"/>
            </a:xfrm>
            <a:prstGeom prst="rect">
              <a:avLst/>
            </a:prstGeom>
            <a:noFill/>
            <a:ln>
              <a:noFill/>
            </a:ln>
          </p:spPr>
          <p:txBody>
            <a:bodyPr rot="0" spcFirstLastPara="0" vert="horz" wrap="square" lIns="100838" tIns="50419" rIns="100838" bIns="50419" numCol="1" spcCol="0" rtlCol="0" fromWordArt="0" anchor="t" anchorCtr="0" forceAA="0" compatLnSpc="1">
              <a:prstTxWarp prst="textNoShape">
                <a:avLst/>
              </a:prstTxWarp>
              <a:spAutoFit/>
            </a:bodyPr>
            <a:lstStyle/>
            <a:p>
              <a:pPr algn="ctr">
                <a:lnSpc>
                  <a:spcPct val="115000"/>
                </a:lnSpc>
                <a:defRPr b="0" i="0"/>
              </a:pPr>
              <a:r>
                <a:rPr lang="1106" sz="3200" dirty="0">
                  <a:solidFill>
                    <a:srgbClr val="28A3A0"/>
                  </a:solidFill>
                  <a:effectLst>
                    <a:outerShdw blurRad="38100" dist="19050" dir="2700000" algn="tl">
                      <a:schemeClr val="dk1">
                        <a:alpha val="40000"/>
                      </a:schemeClr>
                    </a:outerShdw>
                  </a:effectLst>
                  <a:latin typeface="Arial Black" panose="020B0A04020102020204" pitchFamily="34" charset="0"/>
                  <a:ea typeface="Arial" pitchFamily="34" charset="0"/>
                </a:rPr>
                <a:t>S</a:t>
              </a:r>
              <a:r>
                <a:rPr lang="1106" sz="3200" dirty="0">
                  <a:solidFill>
                    <a:srgbClr val="F505D3"/>
                  </a:solidFill>
                  <a:effectLst>
                    <a:outerShdw blurRad="38100" dist="19050" dir="2700000" algn="tl">
                      <a:schemeClr val="dk1">
                        <a:alpha val="40000"/>
                      </a:schemeClr>
                    </a:outerShdw>
                  </a:effectLst>
                  <a:latin typeface="Arial Black" panose="020B0A04020102020204" pitchFamily="34" charset="0"/>
                  <a:ea typeface="Arial" pitchFamily="34" charset="0"/>
                </a:rPr>
                <a:t>iop</a:t>
              </a:r>
              <a:r>
                <a:rPr lang="1106" sz="3200" dirty="0">
                  <a:solidFill>
                    <a:srgbClr val="28A3A0"/>
                  </a:solidFill>
                  <a:effectLst>
                    <a:outerShdw blurRad="38100" dist="19050" dir="2700000" algn="tl">
                      <a:schemeClr val="dk1">
                        <a:alpha val="40000"/>
                      </a:schemeClr>
                    </a:outerShdw>
                  </a:effectLst>
                  <a:latin typeface="Arial Black" panose="020B0A04020102020204" pitchFamily="34" charset="0"/>
                  <a:ea typeface="Arial" pitchFamily="34" charset="0"/>
                </a:rPr>
                <a:t> A</a:t>
              </a:r>
              <a:r>
                <a:rPr lang="1106" sz="3200" dirty="0">
                  <a:solidFill>
                    <a:srgbClr val="F505D3"/>
                  </a:solidFill>
                  <a:effectLst>
                    <a:outerShdw blurRad="38100" dist="19050" dir="2700000" algn="tl">
                      <a:schemeClr val="dk1">
                        <a:alpha val="40000"/>
                      </a:schemeClr>
                    </a:outerShdw>
                  </a:effectLst>
                  <a:latin typeface="Arial Black" panose="020B0A04020102020204" pitchFamily="34" charset="0"/>
                  <a:ea typeface="Arial" pitchFamily="34" charset="0"/>
                </a:rPr>
                <a:t>nifeiliaid</a:t>
              </a:r>
              <a:r>
                <a:rPr lang="1106" sz="3200" dirty="0">
                  <a:solidFill>
                    <a:srgbClr val="28A3A0"/>
                  </a:solidFill>
                  <a:effectLst>
                    <a:outerShdw blurRad="38100" dist="19050" dir="2700000" algn="tl">
                      <a:schemeClr val="dk1">
                        <a:alpha val="40000"/>
                      </a:schemeClr>
                    </a:outerShdw>
                  </a:effectLst>
                  <a:latin typeface="Arial Black" panose="020B0A04020102020204" pitchFamily="34" charset="0"/>
                  <a:ea typeface="Arial" pitchFamily="34" charset="0"/>
                </a:rPr>
                <a:t> A</a:t>
              </a:r>
              <a:r>
                <a:rPr lang="1106" sz="3200" dirty="0">
                  <a:solidFill>
                    <a:srgbClr val="F505D3"/>
                  </a:solidFill>
                  <a:effectLst>
                    <a:outerShdw blurRad="38100" dist="19050" dir="2700000" algn="tl">
                      <a:schemeClr val="dk1">
                        <a:alpha val="40000"/>
                      </a:schemeClr>
                    </a:outerShdw>
                  </a:effectLst>
                  <a:latin typeface="Arial Black" panose="020B0A04020102020204" pitchFamily="34" charset="0"/>
                  <a:ea typeface="Arial" pitchFamily="34" charset="0"/>
                </a:rPr>
                <a:t>nwes</a:t>
              </a:r>
              <a:r>
                <a:rPr lang="1106" sz="3200" dirty="0">
                  <a:solidFill>
                    <a:srgbClr val="000000"/>
                  </a:solidFill>
                  <a:effectLst>
                    <a:outerShdw blurRad="38100" dist="19050" dir="2700000" algn="tl">
                      <a:schemeClr val="dk1">
                        <a:alpha val="40000"/>
                      </a:schemeClr>
                    </a:outerShdw>
                  </a:effectLst>
                  <a:latin typeface="Arial Black" panose="020B0A04020102020204" pitchFamily="34" charset="0"/>
                  <a:ea typeface="Arial" pitchFamily="34" charset="0"/>
                </a:rPr>
                <a:t> </a:t>
              </a:r>
              <a:endParaRPr lang="en-GB" sz="3200" dirty="0">
                <a:solidFill>
                  <a:srgbClr val="000000"/>
                </a:solidFill>
                <a:latin typeface="Arial" pitchFamily="34" charset="0"/>
                <a:ea typeface="Arial" pitchFamily="34" charset="0"/>
              </a:endParaRP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129" r="99549">
                          <a14:foregroundMark x1="30023" y1="38614" x2="30023" y2="38614"/>
                          <a14:foregroundMark x1="59594" y1="47525" x2="59594" y2="47525"/>
                          <a14:foregroundMark x1="68397" y1="52970" x2="68397" y2="52970"/>
                          <a14:foregroundMark x1="57111" y1="33168" x2="61851" y2="33168"/>
                          <a14:foregroundMark x1="65237" y1="72772" x2="65237" y2="72772"/>
                          <a14:foregroundMark x1="94808" y1="35149" x2="94808" y2="35149"/>
                        </a14:backgroundRemoval>
                      </a14:imgEffect>
                    </a14:imgLayer>
                  </a14:imgProps>
                </a:ext>
                <a:ext uri="{28A0092B-C50C-407E-A947-70E740481C1C}">
                  <a14:useLocalDpi xmlns:a14="http://schemas.microsoft.com/office/drawing/2010/main" val="0"/>
                </a:ext>
              </a:extLst>
            </a:blip>
            <a:stretch>
              <a:fillRect/>
            </a:stretch>
          </p:blipFill>
          <p:spPr>
            <a:xfrm>
              <a:off x="3348945" y="2508083"/>
              <a:ext cx="2281421" cy="620288"/>
            </a:xfrm>
            <a:prstGeom prst="rect">
              <a:avLst/>
            </a:prstGeom>
          </p:spPr>
        </p:pic>
      </p:grpSp>
      <p:grpSp>
        <p:nvGrpSpPr>
          <p:cNvPr id="85" name="Group 84"/>
          <p:cNvGrpSpPr/>
          <p:nvPr/>
        </p:nvGrpSpPr>
        <p:grpSpPr>
          <a:xfrm>
            <a:off x="493924" y="433133"/>
            <a:ext cx="2523413" cy="1332604"/>
            <a:chOff x="171498" y="392765"/>
            <a:chExt cx="2288233" cy="1208407"/>
          </a:xfrm>
        </p:grpSpPr>
        <p:grpSp>
          <p:nvGrpSpPr>
            <p:cNvPr id="49" name="Group 48"/>
            <p:cNvGrpSpPr/>
            <p:nvPr/>
          </p:nvGrpSpPr>
          <p:grpSpPr>
            <a:xfrm>
              <a:off x="171498" y="392765"/>
              <a:ext cx="2210373" cy="1208407"/>
              <a:chOff x="395536" y="1000320"/>
              <a:chExt cx="2268453" cy="1376739"/>
            </a:xfrm>
          </p:grpSpPr>
          <p:pic>
            <p:nvPicPr>
              <p:cNvPr id="16" name="Picture 15"/>
              <p:cNvPicPr/>
              <p:nvPr/>
            </p:nvPicPr>
            <p:blipFill>
              <a:blip r:embed="rId5">
                <a:extLst>
                  <a:ext uri="{28A0092B-C50C-407E-A947-70E740481C1C}">
                    <a14:useLocalDpi xmlns:a14="http://schemas.microsoft.com/office/drawing/2010/main" val="0"/>
                  </a:ext>
                </a:extLst>
              </a:blip>
              <a:srcRect l="5742" t="25942" r="48342" b="24433"/>
              <a:stretch>
                <a:fillRect/>
              </a:stretch>
            </p:blipFill>
            <p:spPr bwMode="auto">
              <a:xfrm>
                <a:off x="395536" y="1032796"/>
                <a:ext cx="1224136" cy="956044"/>
              </a:xfrm>
              <a:prstGeom prst="rect">
                <a:avLst/>
              </a:prstGeom>
              <a:noFill/>
              <a:ln>
                <a:noFill/>
              </a:ln>
              <a:extLst>
                <a:ext uri="{53640926-AAD7-44D8-BBD7-CCE9431645EC}">
                  <a14:shadowObscured xmlns:a14="http://schemas.microsoft.com/office/drawing/2010/main"/>
                </a:ext>
              </a:extLst>
            </p:spPr>
          </p:pic>
          <p:pic>
            <p:nvPicPr>
              <p:cNvPr id="39" name="Picture 38"/>
              <p:cNvPicPr>
                <a:picLocks noChangeAspect="1"/>
              </p:cNvPicPr>
              <p:nvPr/>
            </p:nvPicPr>
            <p:blipFill>
              <a:blip r:embed="rId6">
                <a:duotone>
                  <a:prstClr val="black"/>
                  <a:srgbClr val="E92D82">
                    <a:tint val="45000"/>
                    <a:satMod val="400000"/>
                  </a:srgbClr>
                </a:duotone>
                <a:extLst>
                  <a:ext uri="{BEBA8EAE-BF5A-486C-A8C5-ECC9F3942E4B}">
                    <a14:imgProps xmlns:a14="http://schemas.microsoft.com/office/drawing/2010/main">
                      <a14:imgLayer r:embed="rId7">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796884">
                <a:off x="1398743" y="1000320"/>
                <a:ext cx="1265246" cy="1376739"/>
              </a:xfrm>
              <a:prstGeom prst="rect">
                <a:avLst/>
              </a:prstGeom>
            </p:spPr>
          </p:pic>
        </p:grpSp>
        <p:sp>
          <p:nvSpPr>
            <p:cNvPr id="84" name="TextBox 83"/>
            <p:cNvSpPr txBox="1"/>
            <p:nvPr/>
          </p:nvSpPr>
          <p:spPr>
            <a:xfrm rot="1104950">
              <a:off x="1526929" y="911613"/>
              <a:ext cx="934206" cy="357595"/>
            </a:xfrm>
            <a:prstGeom prst="rect">
              <a:avLst/>
            </a:prstGeom>
            <a:noFill/>
          </p:spPr>
          <p:txBody>
            <a:bodyPr wrap="square" rtlCol="0">
              <a:spAutoFit/>
            </a:bodyPr>
            <a:lstStyle/>
            <a:p>
              <a:pPr>
                <a:defRPr b="0" i="0"/>
              </a:pPr>
              <a:r>
                <a:rPr lang="1106" sz="1985">
                  <a:latin typeface="Comic Sans MS" panose="030F0702030302020204" pitchFamily="66" charset="0"/>
                </a:rPr>
                <a:t>20c</a:t>
              </a:r>
            </a:p>
          </p:txBody>
        </p:sp>
      </p:grpSp>
      <p:grpSp>
        <p:nvGrpSpPr>
          <p:cNvPr id="87" name="Group 86"/>
          <p:cNvGrpSpPr/>
          <p:nvPr/>
        </p:nvGrpSpPr>
        <p:grpSpPr>
          <a:xfrm>
            <a:off x="462530" y="1440433"/>
            <a:ext cx="2369608" cy="1290486"/>
            <a:chOff x="143029" y="1306186"/>
            <a:chExt cx="2148763" cy="1170214"/>
          </a:xfrm>
        </p:grpSpPr>
        <p:grpSp>
          <p:nvGrpSpPr>
            <p:cNvPr id="82" name="Group 81"/>
            <p:cNvGrpSpPr/>
            <p:nvPr/>
          </p:nvGrpSpPr>
          <p:grpSpPr>
            <a:xfrm>
              <a:off x="143029" y="1306186"/>
              <a:ext cx="2148763" cy="1170214"/>
              <a:chOff x="128051" y="1601159"/>
              <a:chExt cx="2330269" cy="1265246"/>
            </a:xfrm>
          </p:grpSpPr>
          <p:pic>
            <p:nvPicPr>
              <p:cNvPr id="57" name="Picture 56"/>
              <p:cNvPicPr>
                <a:picLocks noChangeAspect="1"/>
              </p:cNvPicPr>
              <p:nvPr/>
            </p:nvPicPr>
            <p:blipFill>
              <a:blip r:embed="rId8">
                <a:extLst>
                  <a:ext uri="{28A0092B-C50C-407E-A947-70E740481C1C}">
                    <a14:useLocalDpi xmlns:a14="http://schemas.microsoft.com/office/drawing/2010/main" val="0"/>
                  </a:ext>
                </a:extLst>
              </a:blip>
              <a:srcRect l="9223" t="29057" r="7584" b="14637"/>
              <a:stretch>
                <a:fillRect/>
              </a:stretch>
            </p:blipFill>
            <p:spPr>
              <a:xfrm>
                <a:off x="1209469" y="1765827"/>
                <a:ext cx="1248851" cy="559830"/>
              </a:xfrm>
              <a:prstGeom prst="rect">
                <a:avLst/>
              </a:prstGeom>
            </p:spPr>
          </p:pic>
          <p:pic>
            <p:nvPicPr>
              <p:cNvPr id="40" name="Picture 39"/>
              <p:cNvPicPr>
                <a:picLocks noChangeAspect="1"/>
              </p:cNvPicPr>
              <p:nvPr/>
            </p:nvPicPr>
            <p:blipFill>
              <a:blip r:embed="rId6">
                <a:duotone>
                  <a:prstClr val="black"/>
                  <a:srgbClr val="008080">
                    <a:tint val="45000"/>
                    <a:satMod val="400000"/>
                  </a:srgbClr>
                </a:duotone>
                <a:extLst>
                  <a:ext uri="{BEBA8EAE-BF5A-486C-A8C5-ECC9F3942E4B}">
                    <a14:imgProps xmlns:a14="http://schemas.microsoft.com/office/drawing/2010/main">
                      <a14:imgLayer r:embed="rId7">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5994184">
                <a:off x="183798" y="1545412"/>
                <a:ext cx="1265246" cy="1376739"/>
              </a:xfrm>
              <a:prstGeom prst="rect">
                <a:avLst/>
              </a:prstGeom>
            </p:spPr>
          </p:pic>
        </p:grpSp>
        <p:sp>
          <p:nvSpPr>
            <p:cNvPr id="86" name="TextBox 85"/>
            <p:cNvSpPr txBox="1"/>
            <p:nvPr/>
          </p:nvSpPr>
          <p:spPr>
            <a:xfrm rot="19748439">
              <a:off x="358104" y="1680045"/>
              <a:ext cx="876183" cy="357595"/>
            </a:xfrm>
            <a:prstGeom prst="rect">
              <a:avLst/>
            </a:prstGeom>
            <a:noFill/>
          </p:spPr>
          <p:txBody>
            <a:bodyPr wrap="square" rtlCol="0">
              <a:spAutoFit/>
            </a:bodyPr>
            <a:lstStyle/>
            <a:p>
              <a:pPr>
                <a:defRPr b="0" i="0"/>
              </a:pPr>
              <a:r>
                <a:rPr lang="1106" sz="1985">
                  <a:latin typeface="Comic Sans MS" panose="030F0702030302020204" pitchFamily="66" charset="0"/>
                </a:rPr>
                <a:t>20c</a:t>
              </a:r>
            </a:p>
          </p:txBody>
        </p:sp>
      </p:grpSp>
      <p:grpSp>
        <p:nvGrpSpPr>
          <p:cNvPr id="101" name="Group 100"/>
          <p:cNvGrpSpPr/>
          <p:nvPr/>
        </p:nvGrpSpPr>
        <p:grpSpPr>
          <a:xfrm>
            <a:off x="459734" y="2501632"/>
            <a:ext cx="2787510" cy="1340128"/>
            <a:chOff x="140494" y="2268482"/>
            <a:chExt cx="2527717" cy="1215229"/>
          </a:xfrm>
        </p:grpSpPr>
        <p:grpSp>
          <p:nvGrpSpPr>
            <p:cNvPr id="56" name="Group 55"/>
            <p:cNvGrpSpPr/>
            <p:nvPr/>
          </p:nvGrpSpPr>
          <p:grpSpPr>
            <a:xfrm>
              <a:off x="140494" y="2268482"/>
              <a:ext cx="2457547" cy="1215229"/>
              <a:chOff x="3980704" y="4735396"/>
              <a:chExt cx="2683724" cy="1376739"/>
            </a:xfrm>
          </p:grpSpPr>
          <p:pic>
            <p:nvPicPr>
              <p:cNvPr id="25" name="Picture 24"/>
              <p:cNvPicPr/>
              <p:nvPr/>
            </p:nvPicPr>
            <p:blipFill>
              <a:blip r:embed="rId9">
                <a:extLst>
                  <a:ext uri="{28A0092B-C50C-407E-A947-70E740481C1C}">
                    <a14:useLocalDpi xmlns:a14="http://schemas.microsoft.com/office/drawing/2010/main" val="0"/>
                  </a:ext>
                </a:extLst>
              </a:blip>
              <a:srcRect t="25002" b="9739"/>
              <a:stretch>
                <a:fillRect/>
              </a:stretch>
            </p:blipFill>
            <p:spPr bwMode="auto">
              <a:xfrm>
                <a:off x="3980704" y="5015824"/>
                <a:ext cx="1641396" cy="869021"/>
              </a:xfrm>
              <a:prstGeom prst="rect">
                <a:avLst/>
              </a:prstGeom>
              <a:noFill/>
              <a:ln>
                <a:noFill/>
              </a:ln>
              <a:extLst>
                <a:ext uri="{53640926-AAD7-44D8-BBD7-CCE9431645EC}">
                  <a14:shadowObscured xmlns:a14="http://schemas.microsoft.com/office/drawing/2010/main"/>
                </a:ext>
              </a:extLst>
            </p:spPr>
          </p:pic>
          <p:pic>
            <p:nvPicPr>
              <p:cNvPr id="44" name="Picture 43"/>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264417">
                <a:off x="5399182" y="4735396"/>
                <a:ext cx="1265246" cy="1376739"/>
              </a:xfrm>
              <a:prstGeom prst="rect">
                <a:avLst/>
              </a:prstGeom>
            </p:spPr>
          </p:pic>
        </p:grpSp>
        <p:sp>
          <p:nvSpPr>
            <p:cNvPr id="88" name="TextBox 87"/>
            <p:cNvSpPr txBox="1"/>
            <p:nvPr/>
          </p:nvSpPr>
          <p:spPr>
            <a:xfrm rot="632878">
              <a:off x="1848866" y="2732567"/>
              <a:ext cx="820445" cy="357595"/>
            </a:xfrm>
            <a:prstGeom prst="rect">
              <a:avLst/>
            </a:prstGeom>
            <a:noFill/>
          </p:spPr>
          <p:txBody>
            <a:bodyPr wrap="square" rtlCol="0">
              <a:spAutoFit/>
            </a:bodyPr>
            <a:lstStyle/>
            <a:p>
              <a:pPr>
                <a:defRPr b="0" i="0"/>
              </a:pPr>
              <a:r>
                <a:rPr lang="1106" sz="1985">
                  <a:latin typeface="Comic Sans MS" panose="030F0702030302020204" pitchFamily="66" charset="0"/>
                </a:rPr>
                <a:t>50c</a:t>
              </a:r>
            </a:p>
          </p:txBody>
        </p:sp>
      </p:grpSp>
      <p:grpSp>
        <p:nvGrpSpPr>
          <p:cNvPr id="102" name="Group 101"/>
          <p:cNvGrpSpPr/>
          <p:nvPr/>
        </p:nvGrpSpPr>
        <p:grpSpPr>
          <a:xfrm>
            <a:off x="370068" y="3820842"/>
            <a:ext cx="3163769" cy="1291641"/>
            <a:chOff x="178372" y="3359729"/>
            <a:chExt cx="2868909" cy="1171261"/>
          </a:xfrm>
        </p:grpSpPr>
        <p:grpSp>
          <p:nvGrpSpPr>
            <p:cNvPr id="45" name="Group 44"/>
            <p:cNvGrpSpPr/>
            <p:nvPr/>
          </p:nvGrpSpPr>
          <p:grpSpPr>
            <a:xfrm>
              <a:off x="178372" y="3359729"/>
              <a:ext cx="2868909" cy="1171261"/>
              <a:chOff x="1169861" y="2989934"/>
              <a:chExt cx="3162444" cy="1265246"/>
            </a:xfrm>
          </p:grpSpPr>
          <p:pic>
            <p:nvPicPr>
              <p:cNvPr id="37" name="Picture 36"/>
              <p:cNvPicPr>
                <a:picLocks noChangeAspect="1"/>
              </p:cNvPicPr>
              <p:nvPr/>
            </p:nvPicPr>
            <p:blipFill>
              <a:blip r:embed="rId12">
                <a:extLst>
                  <a:ext uri="{28A0092B-C50C-407E-A947-70E740481C1C}">
                    <a14:useLocalDpi xmlns:a14="http://schemas.microsoft.com/office/drawing/2010/main" val="0"/>
                  </a:ext>
                </a:extLst>
              </a:blip>
              <a:srcRect l="5900" t="27545" r="8263" b="29909"/>
              <a:stretch>
                <a:fillRect/>
              </a:stretch>
            </p:blipFill>
            <p:spPr>
              <a:xfrm>
                <a:off x="2357075" y="3088974"/>
                <a:ext cx="1975230" cy="652369"/>
              </a:xfrm>
              <a:prstGeom prst="rect">
                <a:avLst/>
              </a:prstGeom>
            </p:spPr>
          </p:pic>
          <p:pic>
            <p:nvPicPr>
              <p:cNvPr id="42" name="Picture 41"/>
              <p:cNvPicPr>
                <a:picLocks noChangeAspect="1"/>
              </p:cNvPicPr>
              <p:nvPr/>
            </p:nvPicPr>
            <p:blipFill>
              <a:blip r:embed="rId10">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5846073">
                <a:off x="1225608" y="2934187"/>
                <a:ext cx="1265246" cy="1376739"/>
              </a:xfrm>
              <a:prstGeom prst="rect">
                <a:avLst/>
              </a:prstGeom>
            </p:spPr>
          </p:pic>
        </p:grpSp>
        <p:sp>
          <p:nvSpPr>
            <p:cNvPr id="90" name="TextBox 89"/>
            <p:cNvSpPr txBox="1"/>
            <p:nvPr/>
          </p:nvSpPr>
          <p:spPr>
            <a:xfrm rot="19520065">
              <a:off x="401578" y="3716281"/>
              <a:ext cx="898368" cy="357595"/>
            </a:xfrm>
            <a:prstGeom prst="rect">
              <a:avLst/>
            </a:prstGeom>
            <a:noFill/>
          </p:spPr>
          <p:txBody>
            <a:bodyPr wrap="square" rtlCol="0">
              <a:spAutoFit/>
            </a:bodyPr>
            <a:lstStyle/>
            <a:p>
              <a:pPr>
                <a:defRPr b="0" i="0"/>
              </a:pPr>
              <a:r>
                <a:rPr lang="1106" sz="1985">
                  <a:latin typeface="Comic Sans MS" panose="030F0702030302020204" pitchFamily="66" charset="0"/>
                </a:rPr>
                <a:t>40c</a:t>
              </a:r>
            </a:p>
          </p:txBody>
        </p:sp>
      </p:grpSp>
      <p:grpSp>
        <p:nvGrpSpPr>
          <p:cNvPr id="106" name="Group 105"/>
          <p:cNvGrpSpPr/>
          <p:nvPr/>
        </p:nvGrpSpPr>
        <p:grpSpPr>
          <a:xfrm>
            <a:off x="4777001" y="2822712"/>
            <a:ext cx="3163678" cy="1556300"/>
            <a:chOff x="4055397" y="2559638"/>
            <a:chExt cx="2868826" cy="1411254"/>
          </a:xfrm>
        </p:grpSpPr>
        <p:grpSp>
          <p:nvGrpSpPr>
            <p:cNvPr id="81" name="Group 80"/>
            <p:cNvGrpSpPr/>
            <p:nvPr/>
          </p:nvGrpSpPr>
          <p:grpSpPr>
            <a:xfrm>
              <a:off x="4055397" y="2559638"/>
              <a:ext cx="2868826" cy="1411254"/>
              <a:chOff x="4055396" y="2559638"/>
              <a:chExt cx="2953471" cy="1376739"/>
            </a:xfrm>
          </p:grpSpPr>
          <p:pic>
            <p:nvPicPr>
              <p:cNvPr id="79" name="Picture 78"/>
              <p:cNvPicPr>
                <a:picLocks noChangeAspect="1"/>
              </p:cNvPicPr>
              <p:nvPr/>
            </p:nvPicPr>
            <p:blipFill>
              <a:blip r:embed="rId13">
                <a:extLst>
                  <a:ext uri="{28A0092B-C50C-407E-A947-70E740481C1C}">
                    <a14:useLocalDpi xmlns:a14="http://schemas.microsoft.com/office/drawing/2010/main" val="0"/>
                  </a:ext>
                </a:extLst>
              </a:blip>
              <a:srcRect t="33687" r="3210" b="19979"/>
              <a:stretch>
                <a:fillRect/>
              </a:stretch>
            </p:blipFill>
            <p:spPr>
              <a:xfrm>
                <a:off x="5058002" y="3307300"/>
                <a:ext cx="1950865" cy="622890"/>
              </a:xfrm>
              <a:prstGeom prst="rect">
                <a:avLst/>
              </a:prstGeom>
            </p:spPr>
          </p:pic>
          <p:pic>
            <p:nvPicPr>
              <p:cNvPr id="80" name="Picture 79"/>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8543124">
                <a:off x="4055396" y="2559638"/>
                <a:ext cx="1265246" cy="1376739"/>
              </a:xfrm>
              <a:prstGeom prst="rect">
                <a:avLst/>
              </a:prstGeom>
            </p:spPr>
          </p:pic>
        </p:grpSp>
        <p:sp>
          <p:nvSpPr>
            <p:cNvPr id="91" name="TextBox 90"/>
            <p:cNvSpPr txBox="1"/>
            <p:nvPr/>
          </p:nvSpPr>
          <p:spPr>
            <a:xfrm rot="857695">
              <a:off x="4146022" y="3052620"/>
              <a:ext cx="975023" cy="357595"/>
            </a:xfrm>
            <a:prstGeom prst="rect">
              <a:avLst/>
            </a:prstGeom>
            <a:noFill/>
          </p:spPr>
          <p:txBody>
            <a:bodyPr wrap="square" rtlCol="0">
              <a:spAutoFit/>
            </a:bodyPr>
            <a:lstStyle/>
            <a:p>
              <a:pPr>
                <a:defRPr b="0" i="0"/>
              </a:pPr>
              <a:r>
                <a:rPr lang="1106" sz="1985">
                  <a:latin typeface="Comic Sans MS" panose="030F0702030302020204" pitchFamily="66" charset="0"/>
                </a:rPr>
                <a:t>£2.00</a:t>
              </a:r>
            </a:p>
          </p:txBody>
        </p:sp>
      </p:grpSp>
      <p:grpSp>
        <p:nvGrpSpPr>
          <p:cNvPr id="103" name="Group 102"/>
          <p:cNvGrpSpPr/>
          <p:nvPr/>
        </p:nvGrpSpPr>
        <p:grpSpPr>
          <a:xfrm>
            <a:off x="424750" y="4689495"/>
            <a:ext cx="3082940" cy="1681745"/>
            <a:chOff x="276572" y="4240663"/>
            <a:chExt cx="2975748" cy="1575116"/>
          </a:xfrm>
        </p:grpSpPr>
        <p:grpSp>
          <p:nvGrpSpPr>
            <p:cNvPr id="46" name="Group 45"/>
            <p:cNvGrpSpPr/>
            <p:nvPr/>
          </p:nvGrpSpPr>
          <p:grpSpPr>
            <a:xfrm>
              <a:off x="276572" y="4240663"/>
              <a:ext cx="2975748" cy="1575116"/>
              <a:chOff x="1763498" y="3754281"/>
              <a:chExt cx="2755026" cy="1397178"/>
            </a:xfrm>
          </p:grpSpPr>
          <p:pic>
            <p:nvPicPr>
              <p:cNvPr id="36"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9548" y="3924136"/>
                <a:ext cx="1688976" cy="1227323"/>
              </a:xfrm>
              <a:prstGeom prst="rect">
                <a:avLst/>
              </a:prstGeom>
            </p:spPr>
          </p:pic>
          <p:pic>
            <p:nvPicPr>
              <p:cNvPr id="43" name="Picture 42"/>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5889304">
                <a:off x="1819245" y="3698534"/>
                <a:ext cx="1265246" cy="1376739"/>
              </a:xfrm>
              <a:prstGeom prst="rect">
                <a:avLst/>
              </a:prstGeom>
            </p:spPr>
          </p:pic>
        </p:grpSp>
        <p:sp>
          <p:nvSpPr>
            <p:cNvPr id="92" name="TextBox 91"/>
            <p:cNvSpPr txBox="1"/>
            <p:nvPr/>
          </p:nvSpPr>
          <p:spPr>
            <a:xfrm rot="19573973">
              <a:off x="287206" y="4830673"/>
              <a:ext cx="1162467" cy="369345"/>
            </a:xfrm>
            <a:prstGeom prst="rect">
              <a:avLst/>
            </a:prstGeom>
            <a:noFill/>
          </p:spPr>
          <p:txBody>
            <a:bodyPr wrap="square" rtlCol="0">
              <a:spAutoFit/>
            </a:bodyPr>
            <a:lstStyle/>
            <a:p>
              <a:pPr>
                <a:defRPr b="0" i="0"/>
              </a:pPr>
              <a:r>
                <a:rPr lang="1106" sz="1985">
                  <a:latin typeface="Comic Sans MS" panose="030F0702030302020204" pitchFamily="66" charset="0"/>
                </a:rPr>
                <a:t>£100.00</a:t>
              </a:r>
            </a:p>
          </p:txBody>
        </p:sp>
      </p:grpSp>
      <p:grpSp>
        <p:nvGrpSpPr>
          <p:cNvPr id="104" name="Group 103"/>
          <p:cNvGrpSpPr/>
          <p:nvPr/>
        </p:nvGrpSpPr>
        <p:grpSpPr>
          <a:xfrm>
            <a:off x="3496564" y="5205184"/>
            <a:ext cx="2863412" cy="1581275"/>
            <a:chOff x="3473977" y="4770701"/>
            <a:chExt cx="2596545" cy="1433902"/>
          </a:xfrm>
        </p:grpSpPr>
        <p:grpSp>
          <p:nvGrpSpPr>
            <p:cNvPr id="47" name="Group 46"/>
            <p:cNvGrpSpPr/>
            <p:nvPr/>
          </p:nvGrpSpPr>
          <p:grpSpPr>
            <a:xfrm>
              <a:off x="3473977" y="4770701"/>
              <a:ext cx="2486147" cy="1433902"/>
              <a:chOff x="162169" y="4653136"/>
              <a:chExt cx="2696671" cy="1447839"/>
            </a:xfrm>
          </p:grpSpPr>
          <p:pic>
            <p:nvPicPr>
              <p:cNvPr id="26" name="Picture 25"/>
              <p:cNvPicPr/>
              <p:nvPr/>
            </p:nvPicPr>
            <p:blipFill>
              <a:blip r:embed="rId15">
                <a:extLst>
                  <a:ext uri="{28A0092B-C50C-407E-A947-70E740481C1C}">
                    <a14:useLocalDpi xmlns:a14="http://schemas.microsoft.com/office/drawing/2010/main" val="0"/>
                  </a:ext>
                </a:extLst>
              </a:blip>
              <a:srcRect t="6283"/>
              <a:stretch>
                <a:fillRect/>
              </a:stretch>
            </p:blipFill>
            <p:spPr bwMode="auto">
              <a:xfrm>
                <a:off x="162169" y="4653136"/>
                <a:ext cx="1690870" cy="1074151"/>
              </a:xfrm>
              <a:prstGeom prst="rect">
                <a:avLst/>
              </a:prstGeom>
              <a:noFill/>
              <a:ln w="9525">
                <a:noFill/>
                <a:miter lim="800000"/>
              </a:ln>
            </p:spPr>
          </p:pic>
          <p:pic>
            <p:nvPicPr>
              <p:cNvPr id="41" name="Picture 40"/>
              <p:cNvPicPr>
                <a:picLocks noChangeAspect="1"/>
              </p:cNvPicPr>
              <p:nvPr/>
            </p:nvPicPr>
            <p:blipFill>
              <a:blip r:embed="rId10">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796884">
                <a:off x="1593594" y="4724236"/>
                <a:ext cx="1265246" cy="1376739"/>
              </a:xfrm>
              <a:prstGeom prst="rect">
                <a:avLst/>
              </a:prstGeom>
            </p:spPr>
          </p:pic>
        </p:grpSp>
        <p:sp>
          <p:nvSpPr>
            <p:cNvPr id="93" name="TextBox 92"/>
            <p:cNvSpPr txBox="1"/>
            <p:nvPr/>
          </p:nvSpPr>
          <p:spPr>
            <a:xfrm rot="1305689">
              <a:off x="5055835" y="5445929"/>
              <a:ext cx="1016246" cy="357595"/>
            </a:xfrm>
            <a:prstGeom prst="rect">
              <a:avLst/>
            </a:prstGeom>
            <a:noFill/>
          </p:spPr>
          <p:txBody>
            <a:bodyPr wrap="square" rtlCol="0">
              <a:spAutoFit/>
            </a:bodyPr>
            <a:lstStyle/>
            <a:p>
              <a:pPr>
                <a:defRPr b="0" i="0"/>
              </a:pPr>
              <a:r>
                <a:rPr lang="1106" sz="1985">
                  <a:latin typeface="Comic Sans MS" panose="030F0702030302020204" pitchFamily="66" charset="0"/>
                </a:rPr>
                <a:t>£2.00</a:t>
              </a:r>
            </a:p>
          </p:txBody>
        </p:sp>
      </p:grpSp>
      <p:grpSp>
        <p:nvGrpSpPr>
          <p:cNvPr id="112" name="Group 111"/>
          <p:cNvGrpSpPr/>
          <p:nvPr/>
        </p:nvGrpSpPr>
        <p:grpSpPr>
          <a:xfrm>
            <a:off x="6598784" y="2307789"/>
            <a:ext cx="2218584" cy="1599681"/>
            <a:chOff x="6318641" y="4668553"/>
            <a:chExt cx="2247463" cy="1583812"/>
          </a:xfrm>
        </p:grpSpPr>
        <p:grpSp>
          <p:nvGrpSpPr>
            <p:cNvPr id="70" name="Group 69"/>
            <p:cNvGrpSpPr/>
            <p:nvPr/>
          </p:nvGrpSpPr>
          <p:grpSpPr>
            <a:xfrm>
              <a:off x="6318641" y="4668553"/>
              <a:ext cx="2208736" cy="1583812"/>
              <a:chOff x="6318641" y="4668553"/>
              <a:chExt cx="2208736" cy="1583812"/>
            </a:xfrm>
          </p:grpSpPr>
          <p:pic>
            <p:nvPicPr>
              <p:cNvPr id="61" name="Picture 4"/>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6318641" y="4668553"/>
                <a:ext cx="1177383" cy="1177383"/>
              </a:xfrm>
              <a:prstGeom prst="rect">
                <a:avLst/>
              </a:prstGeom>
              <a:noFill/>
            </p:spPr>
          </p:pic>
          <p:pic>
            <p:nvPicPr>
              <p:cNvPr id="67" name="Picture 66"/>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264417">
                <a:off x="7262131" y="4875626"/>
                <a:ext cx="1265246" cy="1376739"/>
              </a:xfrm>
              <a:prstGeom prst="rect">
                <a:avLst/>
              </a:prstGeom>
            </p:spPr>
          </p:pic>
        </p:grpSp>
        <p:sp>
          <p:nvSpPr>
            <p:cNvPr id="94" name="TextBox 93"/>
            <p:cNvSpPr txBox="1"/>
            <p:nvPr/>
          </p:nvSpPr>
          <p:spPr>
            <a:xfrm rot="632878">
              <a:off x="7561493" y="5429184"/>
              <a:ext cx="1005929" cy="390436"/>
            </a:xfrm>
            <a:prstGeom prst="rect">
              <a:avLst/>
            </a:prstGeom>
            <a:noFill/>
          </p:spPr>
          <p:txBody>
            <a:bodyPr wrap="square" rtlCol="0">
              <a:spAutoFit/>
            </a:bodyPr>
            <a:lstStyle/>
            <a:p>
              <a:pPr>
                <a:defRPr b="0" i="0"/>
              </a:pPr>
              <a:r>
                <a:rPr lang="1106" sz="1985">
                  <a:latin typeface="Comic Sans MS" panose="030F0702030302020204" pitchFamily="66" charset="0"/>
                </a:rPr>
                <a:t>£1.00</a:t>
              </a:r>
            </a:p>
          </p:txBody>
        </p:sp>
      </p:grpSp>
      <p:grpSp>
        <p:nvGrpSpPr>
          <p:cNvPr id="113" name="Group 112"/>
          <p:cNvGrpSpPr/>
          <p:nvPr/>
        </p:nvGrpSpPr>
        <p:grpSpPr>
          <a:xfrm>
            <a:off x="3032746" y="177641"/>
            <a:ext cx="2534957" cy="1901155"/>
            <a:chOff x="2590084" y="263879"/>
            <a:chExt cx="2298702" cy="1723969"/>
          </a:xfrm>
        </p:grpSpPr>
        <p:grpSp>
          <p:nvGrpSpPr>
            <p:cNvPr id="60" name="Group 59"/>
            <p:cNvGrpSpPr/>
            <p:nvPr/>
          </p:nvGrpSpPr>
          <p:grpSpPr>
            <a:xfrm>
              <a:off x="2590084" y="263879"/>
              <a:ext cx="2285019" cy="1723969"/>
              <a:chOff x="2643808" y="225026"/>
              <a:chExt cx="2285019" cy="1723969"/>
            </a:xfrm>
          </p:grpSpPr>
          <p:pic>
            <p:nvPicPr>
              <p:cNvPr id="58" name="Picture 57"/>
              <p:cNvPicPr>
                <a:picLocks noChangeAspect="1"/>
              </p:cNvPicPr>
              <p:nvPr/>
            </p:nvPicPr>
            <p:blipFill>
              <a:blip r:embed="rId17">
                <a:extLst>
                  <a:ext uri="{28A0092B-C50C-407E-A947-70E740481C1C}">
                    <a14:useLocalDpi xmlns:a14="http://schemas.microsoft.com/office/drawing/2010/main" val="0"/>
                  </a:ext>
                </a:extLst>
              </a:blip>
              <a:srcRect l="28120" r="22694" b="8216"/>
              <a:stretch>
                <a:fillRect/>
              </a:stretch>
            </p:blipFill>
            <p:spPr>
              <a:xfrm>
                <a:off x="2643808" y="400566"/>
                <a:ext cx="1244708" cy="1548429"/>
              </a:xfrm>
              <a:prstGeom prst="rect">
                <a:avLst/>
              </a:prstGeom>
            </p:spPr>
          </p:pic>
          <p:pic>
            <p:nvPicPr>
              <p:cNvPr id="59" name="Picture 58"/>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7485816">
                <a:off x="3607835" y="169279"/>
                <a:ext cx="1265246" cy="1376739"/>
              </a:xfrm>
              <a:prstGeom prst="rect">
                <a:avLst/>
              </a:prstGeom>
            </p:spPr>
          </p:pic>
        </p:grpSp>
        <p:sp>
          <p:nvSpPr>
            <p:cNvPr id="95" name="TextBox 94"/>
            <p:cNvSpPr txBox="1"/>
            <p:nvPr/>
          </p:nvSpPr>
          <p:spPr>
            <a:xfrm rot="20493300">
              <a:off x="3874427" y="684550"/>
              <a:ext cx="1014852" cy="357595"/>
            </a:xfrm>
            <a:prstGeom prst="rect">
              <a:avLst/>
            </a:prstGeom>
            <a:noFill/>
          </p:spPr>
          <p:txBody>
            <a:bodyPr wrap="square" rtlCol="0">
              <a:spAutoFit/>
            </a:bodyPr>
            <a:lstStyle/>
            <a:p>
              <a:pPr>
                <a:defRPr b="0" i="0"/>
              </a:pPr>
              <a:r>
                <a:rPr lang="1106" sz="1985">
                  <a:latin typeface="Comic Sans MS" panose="030F0702030302020204" pitchFamily="66" charset="0"/>
                </a:rPr>
                <a:t>£4.00</a:t>
              </a:r>
            </a:p>
          </p:txBody>
        </p:sp>
      </p:grpSp>
      <p:grpSp>
        <p:nvGrpSpPr>
          <p:cNvPr id="109" name="Group 108"/>
          <p:cNvGrpSpPr/>
          <p:nvPr/>
        </p:nvGrpSpPr>
        <p:grpSpPr>
          <a:xfrm>
            <a:off x="7710256" y="76441"/>
            <a:ext cx="2383753" cy="2834573"/>
            <a:chOff x="6719668" y="200979"/>
            <a:chExt cx="2161590" cy="2570394"/>
          </a:xfrm>
        </p:grpSpPr>
        <p:grpSp>
          <p:nvGrpSpPr>
            <p:cNvPr id="55" name="Group 54"/>
            <p:cNvGrpSpPr/>
            <p:nvPr/>
          </p:nvGrpSpPr>
          <p:grpSpPr>
            <a:xfrm>
              <a:off x="6719668" y="200979"/>
              <a:ext cx="2161590" cy="2570394"/>
              <a:chOff x="6425222" y="608197"/>
              <a:chExt cx="2161590" cy="2570394"/>
            </a:xfrm>
          </p:grpSpPr>
          <p:grpSp>
            <p:nvGrpSpPr>
              <p:cNvPr id="52" name="Group 51"/>
              <p:cNvGrpSpPr/>
              <p:nvPr/>
            </p:nvGrpSpPr>
            <p:grpSpPr>
              <a:xfrm>
                <a:off x="7097526" y="820555"/>
                <a:ext cx="1489286" cy="2358036"/>
                <a:chOff x="7096327" y="882084"/>
                <a:chExt cx="1489286" cy="2358036"/>
              </a:xfrm>
            </p:grpSpPr>
            <p:pic>
              <p:nvPicPr>
                <p:cNvPr id="38" name="Picture 3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096327" y="882084"/>
                  <a:ext cx="1489286" cy="2358036"/>
                </a:xfrm>
                <a:prstGeom prst="rect">
                  <a:avLst/>
                </a:prstGeom>
              </p:spPr>
            </p:pic>
            <p:sp>
              <p:nvSpPr>
                <p:cNvPr id="51" name="Rectangle 50"/>
                <p:cNvSpPr/>
                <p:nvPr/>
              </p:nvSpPr>
              <p:spPr>
                <a:xfrm>
                  <a:off x="7631510" y="1239904"/>
                  <a:ext cx="418919" cy="280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pic>
            <p:nvPicPr>
              <p:cNvPr id="50" name="Picture 49"/>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8543124">
                <a:off x="6425222" y="608197"/>
                <a:ext cx="1363836" cy="1484017"/>
              </a:xfrm>
              <a:prstGeom prst="rect">
                <a:avLst/>
              </a:prstGeom>
            </p:spPr>
          </p:pic>
        </p:grpSp>
        <p:sp>
          <p:nvSpPr>
            <p:cNvPr id="96" name="TextBox 95"/>
            <p:cNvSpPr txBox="1"/>
            <p:nvPr/>
          </p:nvSpPr>
          <p:spPr>
            <a:xfrm rot="732000">
              <a:off x="6742070" y="720583"/>
              <a:ext cx="1179044" cy="357595"/>
            </a:xfrm>
            <a:prstGeom prst="rect">
              <a:avLst/>
            </a:prstGeom>
            <a:noFill/>
          </p:spPr>
          <p:txBody>
            <a:bodyPr wrap="square" rtlCol="0">
              <a:spAutoFit/>
            </a:bodyPr>
            <a:lstStyle/>
            <a:p>
              <a:pPr>
                <a:defRPr b="0" i="0"/>
              </a:pPr>
              <a:r>
                <a:rPr lang="1106" sz="1985">
                  <a:latin typeface="Comic Sans MS" panose="030F0702030302020204" pitchFamily="66" charset="0"/>
                </a:rPr>
                <a:t>£100.00</a:t>
              </a:r>
            </a:p>
          </p:txBody>
        </p:sp>
      </p:grpSp>
      <p:grpSp>
        <p:nvGrpSpPr>
          <p:cNvPr id="105" name="Group 104"/>
          <p:cNvGrpSpPr/>
          <p:nvPr/>
        </p:nvGrpSpPr>
        <p:grpSpPr>
          <a:xfrm>
            <a:off x="3647395" y="3907432"/>
            <a:ext cx="2292201" cy="1389861"/>
            <a:chOff x="3532750" y="3583114"/>
            <a:chExt cx="2356962" cy="1333316"/>
          </a:xfrm>
        </p:grpSpPr>
        <p:grpSp>
          <p:nvGrpSpPr>
            <p:cNvPr id="77" name="Group 76"/>
            <p:cNvGrpSpPr/>
            <p:nvPr/>
          </p:nvGrpSpPr>
          <p:grpSpPr>
            <a:xfrm>
              <a:off x="3532750" y="3583114"/>
              <a:ext cx="2349314" cy="1333316"/>
              <a:chOff x="3520787" y="3506577"/>
              <a:chExt cx="2372426" cy="1376739"/>
            </a:xfrm>
          </p:grpSpPr>
          <p:pic>
            <p:nvPicPr>
              <p:cNvPr id="62" name="Picture 22"/>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3520787" y="3655288"/>
                <a:ext cx="1678149" cy="1136539"/>
              </a:xfrm>
              <a:prstGeom prst="rect">
                <a:avLst/>
              </a:prstGeom>
              <a:noFill/>
            </p:spPr>
          </p:pic>
          <p:pic>
            <p:nvPicPr>
              <p:cNvPr id="71" name="Picture 70"/>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689833">
                <a:off x="4627967" y="3506577"/>
                <a:ext cx="1265246" cy="1376739"/>
              </a:xfrm>
              <a:prstGeom prst="rect">
                <a:avLst/>
              </a:prstGeom>
            </p:spPr>
          </p:pic>
        </p:grpSp>
        <p:sp>
          <p:nvSpPr>
            <p:cNvPr id="98" name="TextBox 97"/>
            <p:cNvSpPr txBox="1"/>
            <p:nvPr/>
          </p:nvSpPr>
          <p:spPr>
            <a:xfrm rot="1026656">
              <a:off x="4916165" y="4137429"/>
              <a:ext cx="975023" cy="378304"/>
            </a:xfrm>
            <a:prstGeom prst="rect">
              <a:avLst/>
            </a:prstGeom>
            <a:noFill/>
          </p:spPr>
          <p:txBody>
            <a:bodyPr wrap="square" rtlCol="0">
              <a:spAutoFit/>
            </a:bodyPr>
            <a:lstStyle/>
            <a:p>
              <a:pPr>
                <a:defRPr b="0" i="0"/>
              </a:pPr>
              <a:r>
                <a:rPr lang="1106" sz="1985">
                  <a:latin typeface="Comic Sans MS" panose="030F0702030302020204" pitchFamily="66" charset="0"/>
                </a:rPr>
                <a:t>£5.00</a:t>
              </a:r>
            </a:p>
          </p:txBody>
        </p:sp>
      </p:grpSp>
      <p:grpSp>
        <p:nvGrpSpPr>
          <p:cNvPr id="108" name="Group 107"/>
          <p:cNvGrpSpPr/>
          <p:nvPr/>
        </p:nvGrpSpPr>
        <p:grpSpPr>
          <a:xfrm>
            <a:off x="5340948" y="491168"/>
            <a:ext cx="2880750" cy="1908995"/>
            <a:chOff x="4852165" y="623407"/>
            <a:chExt cx="2660833" cy="1775008"/>
          </a:xfrm>
        </p:grpSpPr>
        <p:grpSp>
          <p:nvGrpSpPr>
            <p:cNvPr id="54" name="Group 53"/>
            <p:cNvGrpSpPr/>
            <p:nvPr/>
          </p:nvGrpSpPr>
          <p:grpSpPr>
            <a:xfrm>
              <a:off x="4852165" y="623407"/>
              <a:ext cx="2654228" cy="1775008"/>
              <a:chOff x="4423082" y="1864860"/>
              <a:chExt cx="2740388" cy="1862295"/>
            </a:xfrm>
          </p:grpSpPr>
          <p:grpSp>
            <p:nvGrpSpPr>
              <p:cNvPr id="35" name="Group 34"/>
              <p:cNvGrpSpPr/>
              <p:nvPr/>
            </p:nvGrpSpPr>
            <p:grpSpPr>
              <a:xfrm>
                <a:off x="4423082" y="1864860"/>
                <a:ext cx="1902179" cy="1862295"/>
                <a:chOff x="3920466" y="2857861"/>
                <a:chExt cx="2160240" cy="2111606"/>
              </a:xfrm>
            </p:grpSpPr>
            <p:grpSp>
              <p:nvGrpSpPr>
                <p:cNvPr id="33" name="Group 32"/>
                <p:cNvGrpSpPr/>
                <p:nvPr/>
              </p:nvGrpSpPr>
              <p:grpSpPr>
                <a:xfrm>
                  <a:off x="3920466" y="2857861"/>
                  <a:ext cx="2160240" cy="2111606"/>
                  <a:chOff x="4712208" y="2592258"/>
                  <a:chExt cx="2160240" cy="2111606"/>
                </a:xfrm>
              </p:grpSpPr>
              <p:grpSp>
                <p:nvGrpSpPr>
                  <p:cNvPr id="28" name="Group 27"/>
                  <p:cNvGrpSpPr/>
                  <p:nvPr/>
                </p:nvGrpSpPr>
                <p:grpSpPr>
                  <a:xfrm>
                    <a:off x="4817979" y="2857860"/>
                    <a:ext cx="1834603" cy="1723267"/>
                    <a:chOff x="0" y="0"/>
                    <a:chExt cx="1347069" cy="1283369"/>
                  </a:xfrm>
                </p:grpSpPr>
                <p:pic>
                  <p:nvPicPr>
                    <p:cNvPr id="29" name="Picture 28"/>
                    <p:cNvPicPr>
                      <a:picLocks noChangeAspect="1"/>
                    </p:cNvPicPr>
                    <p:nvPr/>
                  </p:nvPicPr>
                  <p:blipFill>
                    <a:blip r:embed="rId20">
                      <a:extLst>
                        <a:ext uri="{28A0092B-C50C-407E-A947-70E740481C1C}">
                          <a14:useLocalDpi xmlns:a14="http://schemas.microsoft.com/office/drawing/2010/main" val="0"/>
                        </a:ext>
                      </a:extLst>
                    </a:blip>
                    <a:srcRect r="51776" b="54347"/>
                    <a:stretch>
                      <a:fillRect/>
                    </a:stretch>
                  </p:blipFill>
                  <p:spPr bwMode="auto">
                    <a:xfrm>
                      <a:off x="144379" y="0"/>
                      <a:ext cx="1202690" cy="1138555"/>
                    </a:xfrm>
                    <a:prstGeom prst="rect">
                      <a:avLst/>
                    </a:prstGeom>
                    <a:ln>
                      <a:noFill/>
                    </a:ln>
                    <a:extLst>
                      <a:ext uri="{53640926-AAD7-44D8-BBD7-CCE9431645EC}">
                        <a14:shadowObscured xmlns:a14="http://schemas.microsoft.com/office/drawing/2010/main"/>
                      </a:ext>
                    </a:extLst>
                  </p:spPr>
                </p:pic>
                <p:sp>
                  <p:nvSpPr>
                    <p:cNvPr id="30" name="Rectangle 29"/>
                    <p:cNvSpPr/>
                    <p:nvPr/>
                  </p:nvSpPr>
                  <p:spPr>
                    <a:xfrm>
                      <a:off x="0" y="1026695"/>
                      <a:ext cx="464820" cy="256674"/>
                    </a:xfrm>
                    <a:prstGeom prst="rect">
                      <a:avLst/>
                    </a:prstGeom>
                    <a:solidFill>
                      <a:sysClr val="window" lastClr="FFFFFF"/>
                    </a:solidFill>
                    <a:ln w="12700" cap="flat" cmpd="sng" algn="ctr">
                      <a:noFill/>
                      <a:prstDash val="solid"/>
                      <a:miter lim="800000"/>
                    </a:ln>
                    <a:effectLst/>
                  </p:spPr>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grpSp>
              <p:sp>
                <p:nvSpPr>
                  <p:cNvPr id="3" name="Donut 2"/>
                  <p:cNvSpPr/>
                  <p:nvPr/>
                </p:nvSpPr>
                <p:spPr>
                  <a:xfrm>
                    <a:off x="4712208" y="2592258"/>
                    <a:ext cx="2160240" cy="2111606"/>
                  </a:xfrm>
                  <a:prstGeom prst="donut">
                    <a:avLst>
                      <a:gd name="adj" fmla="val 1672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solidFill>
                        <a:schemeClr val="tx1"/>
                      </a:solidFill>
                    </a:endParaRPr>
                  </a:p>
                </p:txBody>
              </p:sp>
            </p:grpSp>
            <p:sp>
              <p:nvSpPr>
                <p:cNvPr id="34" name="Rectangle 33"/>
                <p:cNvSpPr/>
                <p:nvPr/>
              </p:nvSpPr>
              <p:spPr>
                <a:xfrm>
                  <a:off x="5792328" y="4502076"/>
                  <a:ext cx="288378" cy="344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pic>
            <p:nvPicPr>
              <p:cNvPr id="53" name="Picture 52"/>
              <p:cNvPicPr>
                <a:picLocks noChangeAspect="1"/>
              </p:cNvPicPr>
              <p:nvPr/>
            </p:nvPicPr>
            <p:blipFill>
              <a:blip r:embed="rId10">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796884">
                <a:off x="5824165" y="2071002"/>
                <a:ext cx="1339305" cy="1457323"/>
              </a:xfrm>
              <a:prstGeom prst="rect">
                <a:avLst/>
              </a:prstGeom>
            </p:spPr>
          </p:pic>
        </p:grpSp>
        <p:sp>
          <p:nvSpPr>
            <p:cNvPr id="100" name="TextBox 99"/>
            <p:cNvSpPr txBox="1"/>
            <p:nvPr/>
          </p:nvSpPr>
          <p:spPr>
            <a:xfrm rot="1104950">
              <a:off x="6480902" y="1404492"/>
              <a:ext cx="1033608" cy="366670"/>
            </a:xfrm>
            <a:prstGeom prst="rect">
              <a:avLst/>
            </a:prstGeom>
            <a:noFill/>
          </p:spPr>
          <p:txBody>
            <a:bodyPr wrap="square" rtlCol="0">
              <a:spAutoFit/>
            </a:bodyPr>
            <a:lstStyle/>
            <a:p>
              <a:pPr>
                <a:defRPr b="0" i="0"/>
              </a:pPr>
              <a:r>
                <a:rPr lang="1106" sz="1985">
                  <a:latin typeface="Comic Sans MS" panose="030F0702030302020204" pitchFamily="66" charset="0"/>
                </a:rPr>
                <a:t>£30.00</a:t>
              </a:r>
            </a:p>
          </p:txBody>
        </p:sp>
      </p:grpSp>
      <p:grpSp>
        <p:nvGrpSpPr>
          <p:cNvPr id="107" name="Group 106"/>
          <p:cNvGrpSpPr/>
          <p:nvPr/>
        </p:nvGrpSpPr>
        <p:grpSpPr>
          <a:xfrm>
            <a:off x="3330423" y="1789845"/>
            <a:ext cx="2860424" cy="1614064"/>
            <a:chOff x="3230065" y="1530222"/>
            <a:chExt cx="2593835" cy="1463635"/>
          </a:xfrm>
        </p:grpSpPr>
        <p:grpSp>
          <p:nvGrpSpPr>
            <p:cNvPr id="74" name="Group 73"/>
            <p:cNvGrpSpPr/>
            <p:nvPr/>
          </p:nvGrpSpPr>
          <p:grpSpPr>
            <a:xfrm>
              <a:off x="3230065" y="1530222"/>
              <a:ext cx="2582375" cy="1463635"/>
              <a:chOff x="3514559" y="1648176"/>
              <a:chExt cx="2582375" cy="1463635"/>
            </a:xfrm>
          </p:grpSpPr>
          <p:grpSp>
            <p:nvGrpSpPr>
              <p:cNvPr id="65" name="Group 64"/>
              <p:cNvGrpSpPr/>
              <p:nvPr/>
            </p:nvGrpSpPr>
            <p:grpSpPr>
              <a:xfrm>
                <a:off x="3514559" y="1737033"/>
                <a:ext cx="1747197" cy="1374778"/>
                <a:chOff x="4753218" y="2326767"/>
                <a:chExt cx="2623201" cy="2095577"/>
              </a:xfrm>
            </p:grpSpPr>
            <p:pic>
              <p:nvPicPr>
                <p:cNvPr id="63" name="Picture 62"/>
                <p:cNvPicPr>
                  <a:picLocks noChangeAspect="1"/>
                </p:cNvPicPr>
                <p:nvPr/>
              </p:nvPicPr>
              <p:blipFill>
                <a:blip r:embed="rId21">
                  <a:extLst>
                    <a:ext uri="{28A0092B-C50C-407E-A947-70E740481C1C}">
                      <a14:useLocalDpi xmlns:a14="http://schemas.microsoft.com/office/drawing/2010/main" val="0"/>
                    </a:ext>
                  </a:extLst>
                </a:blip>
                <a:srcRect l="10861"/>
                <a:stretch>
                  <a:fillRect/>
                </a:stretch>
              </p:blipFill>
              <p:spPr>
                <a:xfrm>
                  <a:off x="4753218" y="2326767"/>
                  <a:ext cx="2623201" cy="1574748"/>
                </a:xfrm>
                <a:prstGeom prst="rect">
                  <a:avLst/>
                </a:prstGeom>
              </p:spPr>
            </p:pic>
            <p:pic>
              <p:nvPicPr>
                <p:cNvPr id="64" name="Picture 15"/>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9959" b="87967" l="9717" r="100000"/>
                          </a14:imgEffect>
                        </a14:imgLayer>
                      </a14:imgProps>
                    </a:ext>
                    <a:ext uri="{28A0092B-C50C-407E-A947-70E740481C1C}">
                      <a14:useLocalDpi xmlns:a14="http://schemas.microsoft.com/office/drawing/2010/main" val="0"/>
                    </a:ext>
                  </a:extLst>
                </a:blip>
                <a:stretch>
                  <a:fillRect/>
                </a:stretch>
              </p:blipFill>
              <p:spPr bwMode="auto">
                <a:xfrm>
                  <a:off x="5056175" y="3320404"/>
                  <a:ext cx="1129038" cy="1101940"/>
                </a:xfrm>
                <a:prstGeom prst="rect">
                  <a:avLst/>
                </a:prstGeom>
                <a:noFill/>
              </p:spPr>
            </p:pic>
          </p:grpSp>
          <p:pic>
            <p:nvPicPr>
              <p:cNvPr id="73" name="Picture 72"/>
              <p:cNvPicPr>
                <a:picLocks noChangeAspect="1"/>
              </p:cNvPicPr>
              <p:nvPr/>
            </p:nvPicPr>
            <p:blipFill>
              <a:blip r:embed="rId10">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9274540">
                <a:off x="4831688" y="1648176"/>
                <a:ext cx="1265246" cy="1376739"/>
              </a:xfrm>
              <a:prstGeom prst="rect">
                <a:avLst/>
              </a:prstGeom>
            </p:spPr>
          </p:pic>
        </p:grpSp>
        <p:sp>
          <p:nvSpPr>
            <p:cNvPr id="89" name="TextBox 88"/>
            <p:cNvSpPr txBox="1"/>
            <p:nvPr/>
          </p:nvSpPr>
          <p:spPr>
            <a:xfrm rot="669331">
              <a:off x="4828351" y="2087755"/>
              <a:ext cx="996838" cy="357595"/>
            </a:xfrm>
            <a:prstGeom prst="rect">
              <a:avLst/>
            </a:prstGeom>
            <a:noFill/>
          </p:spPr>
          <p:txBody>
            <a:bodyPr wrap="square" rtlCol="0">
              <a:spAutoFit/>
            </a:bodyPr>
            <a:lstStyle/>
            <a:p>
              <a:pPr>
                <a:defRPr b="0" i="0"/>
              </a:pPr>
              <a:r>
                <a:rPr lang="1106" sz="1985">
                  <a:latin typeface="Comic Sans MS" panose="030F0702030302020204" pitchFamily="66" charset="0"/>
                </a:rPr>
                <a:t>£20.00</a:t>
              </a:r>
            </a:p>
          </p:txBody>
        </p:sp>
      </p:grpSp>
      <p:grpSp>
        <p:nvGrpSpPr>
          <p:cNvPr id="119" name="Group 118"/>
          <p:cNvGrpSpPr/>
          <p:nvPr/>
        </p:nvGrpSpPr>
        <p:grpSpPr>
          <a:xfrm>
            <a:off x="6408164" y="4717266"/>
            <a:ext cx="3663849" cy="2097426"/>
            <a:chOff x="5534537" y="4277622"/>
            <a:chExt cx="3322382" cy="1901948"/>
          </a:xfrm>
        </p:grpSpPr>
        <p:pic>
          <p:nvPicPr>
            <p:cNvPr id="116" name="Picture 11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448390" y="4277622"/>
              <a:ext cx="2408529" cy="1604682"/>
            </a:xfrm>
            <a:prstGeom prst="rect">
              <a:avLst/>
            </a:prstGeom>
          </p:spPr>
        </p:pic>
        <p:pic>
          <p:nvPicPr>
            <p:cNvPr id="118" name="Picture 117"/>
            <p:cNvPicPr>
              <a:picLocks noChangeAspect="1"/>
            </p:cNvPicPr>
            <p:nvPr/>
          </p:nvPicPr>
          <p:blipFill>
            <a:blip r:embed="rId10">
              <a:duotone>
                <a:prstClr val="black"/>
                <a:srgbClr val="008080">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6388109">
              <a:off x="5625671" y="4859451"/>
              <a:ext cx="1228985" cy="1411254"/>
            </a:xfrm>
            <a:prstGeom prst="rect">
              <a:avLst/>
            </a:prstGeom>
          </p:spPr>
        </p:pic>
        <p:sp>
          <p:nvSpPr>
            <p:cNvPr id="117" name="TextBox 116"/>
            <p:cNvSpPr txBox="1"/>
            <p:nvPr/>
          </p:nvSpPr>
          <p:spPr>
            <a:xfrm rot="20095322">
              <a:off x="5624968" y="5394792"/>
              <a:ext cx="1147399" cy="357595"/>
            </a:xfrm>
            <a:prstGeom prst="rect">
              <a:avLst/>
            </a:prstGeom>
            <a:noFill/>
          </p:spPr>
          <p:txBody>
            <a:bodyPr wrap="square" rtlCol="0">
              <a:spAutoFit/>
            </a:bodyPr>
            <a:lstStyle/>
            <a:p>
              <a:pPr>
                <a:defRPr b="0" i="0"/>
              </a:pPr>
              <a:r>
                <a:rPr lang="1106" sz="1985">
                  <a:latin typeface="Comic Sans MS" panose="030F0702030302020204" pitchFamily="66" charset="0"/>
                </a:rPr>
                <a:t>£20.00</a:t>
              </a:r>
            </a:p>
          </p:txBody>
        </p:sp>
      </p:grpSp>
      <p:grpSp>
        <p:nvGrpSpPr>
          <p:cNvPr id="115" name="Group 114"/>
          <p:cNvGrpSpPr/>
          <p:nvPr/>
        </p:nvGrpSpPr>
        <p:grpSpPr>
          <a:xfrm rot="1257286">
            <a:off x="6302842" y="4062615"/>
            <a:ext cx="1666738" cy="1718127"/>
            <a:chOff x="7475269" y="2692427"/>
            <a:chExt cx="1511400" cy="1557999"/>
          </a:xfrm>
        </p:grpSpPr>
        <p:pic>
          <p:nvPicPr>
            <p:cNvPr id="75" name="Picture 7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152065">
              <a:off x="7475269" y="3480274"/>
              <a:ext cx="688409" cy="770152"/>
            </a:xfrm>
            <a:prstGeom prst="rect">
              <a:avLst/>
            </a:prstGeom>
          </p:spPr>
        </p:pic>
        <p:pic>
          <p:nvPicPr>
            <p:cNvPr id="76" name="Picture 75"/>
            <p:cNvPicPr>
              <a:picLocks noChangeAspect="1"/>
            </p:cNvPicPr>
            <p:nvPr/>
          </p:nvPicPr>
          <p:blipFill>
            <a:blip r:embed="rId10">
              <a:duotone>
                <a:prstClr val="black"/>
                <a:srgbClr val="E92D82">
                  <a:tint val="45000"/>
                  <a:satMod val="400000"/>
                </a:srgbClr>
              </a:duotone>
              <a:extLst>
                <a:ext uri="{BEBA8EAE-BF5A-486C-A8C5-ECC9F3942E4B}">
                  <a14:imgProps xmlns:a14="http://schemas.microsoft.com/office/drawing/2010/main">
                    <a14:imgLayer r:embed="rId11">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16373264">
              <a:off x="7801065" y="2632640"/>
              <a:ext cx="1125817" cy="1245391"/>
            </a:xfrm>
            <a:prstGeom prst="rect">
              <a:avLst/>
            </a:prstGeom>
          </p:spPr>
        </p:pic>
        <p:sp>
          <p:nvSpPr>
            <p:cNvPr id="97" name="TextBox 96"/>
            <p:cNvSpPr txBox="1"/>
            <p:nvPr/>
          </p:nvSpPr>
          <p:spPr>
            <a:xfrm rot="19574304">
              <a:off x="8093718" y="2959111"/>
              <a:ext cx="867576" cy="357595"/>
            </a:xfrm>
            <a:prstGeom prst="rect">
              <a:avLst/>
            </a:prstGeom>
            <a:noFill/>
          </p:spPr>
          <p:txBody>
            <a:bodyPr wrap="square" rtlCol="0">
              <a:spAutoFit/>
            </a:bodyPr>
            <a:lstStyle/>
            <a:p>
              <a:pPr>
                <a:defRPr b="0" i="0"/>
              </a:pPr>
              <a:r>
                <a:rPr lang="1106" sz="1985">
                  <a:latin typeface="Comic Sans MS" panose="030F0702030302020204" pitchFamily="66" charset="0"/>
                </a:rPr>
                <a:t>50c</a:t>
              </a:r>
            </a:p>
          </p:txBody>
        </p:sp>
      </p:grpSp>
      <p:grpSp>
        <p:nvGrpSpPr>
          <p:cNvPr id="111" name="Group 110"/>
          <p:cNvGrpSpPr/>
          <p:nvPr/>
        </p:nvGrpSpPr>
        <p:grpSpPr>
          <a:xfrm>
            <a:off x="8233231" y="3353724"/>
            <a:ext cx="2072781" cy="1653550"/>
            <a:chOff x="7154739" y="3604352"/>
            <a:chExt cx="1879600" cy="1499441"/>
          </a:xfrm>
        </p:grpSpPr>
        <p:grpSp>
          <p:nvGrpSpPr>
            <p:cNvPr id="69" name="Group 68"/>
            <p:cNvGrpSpPr/>
            <p:nvPr/>
          </p:nvGrpSpPr>
          <p:grpSpPr>
            <a:xfrm>
              <a:off x="7154739" y="3604352"/>
              <a:ext cx="1879600" cy="1499441"/>
              <a:chOff x="6913701" y="3654313"/>
              <a:chExt cx="1879600" cy="1499441"/>
            </a:xfrm>
          </p:grpSpPr>
          <p:pic>
            <p:nvPicPr>
              <p:cNvPr id="66" name="Picture 16" descr="\\Falcon\user_data\Veterinary_Services\Pet Health\Community and Education\IMAGES\NONE BRAND\Wefare needs vet approved\VETS_shutterstock_180410333.jpg"/>
              <p:cNvPicPr>
                <a:picLocks noChangeAspect="1" noChangeArrowheads="1"/>
              </p:cNvPicPr>
              <p:nvPr/>
            </p:nvPicPr>
            <p:blipFill>
              <a:blip r:embed="rId26"/>
              <a:stretch>
                <a:fillRect/>
              </a:stretch>
            </p:blipFill>
            <p:spPr bwMode="auto">
              <a:xfrm>
                <a:off x="7793674" y="3654313"/>
                <a:ext cx="999627" cy="1499441"/>
              </a:xfrm>
              <a:prstGeom prst="rect">
                <a:avLst/>
              </a:prstGeom>
              <a:noFill/>
            </p:spPr>
          </p:pic>
          <p:pic>
            <p:nvPicPr>
              <p:cNvPr id="68" name="Picture 67"/>
              <p:cNvPicPr>
                <a:picLocks noChangeAspect="1"/>
              </p:cNvPicPr>
              <p:nvPr/>
            </p:nvPicPr>
            <p:blipFill>
              <a:blip r:embed="rId27">
                <a:duotone>
                  <a:prstClr val="black"/>
                  <a:srgbClr val="E92D82">
                    <a:tint val="45000"/>
                    <a:satMod val="400000"/>
                  </a:srgbClr>
                </a:duotone>
                <a:extLst>
                  <a:ext uri="{BEBA8EAE-BF5A-486C-A8C5-ECC9F3942E4B}">
                    <a14:imgProps xmlns:a14="http://schemas.microsoft.com/office/drawing/2010/main">
                      <a14:imgLayer r:embed="rId7">
                        <a14:imgEffect>
                          <a14:backgroundRemoval t="9945" b="95391" l="9960" r="96504">
                            <a14:backgroundMark x1="60884" y1="90418" x2="60884" y2="90418"/>
                            <a14:backgroundMark x1="59235" y1="88720" x2="59235" y2="88720"/>
                            <a14:backgroundMark x1="64776" y1="93633" x2="64776" y2="93633"/>
                            <a14:backgroundMark x1="66227" y1="93814" x2="66227" y2="93814"/>
                            <a14:backgroundMark x1="47559" y1="75561" x2="47559" y2="75561"/>
                            <a14:backgroundMark x1="63325" y1="93087" x2="63325" y2="93087"/>
                            <a14:backgroundMark x1="62137" y1="91753" x2="62137" y2="91753"/>
                            <a14:backgroundMark x1="26667" y1="52874" x2="26667" y2="52874"/>
                            <a14:backgroundMark x1="34167" y1="61303" x2="34167" y2="61303"/>
                            <a14:backgroundMark x1="43333" y1="71264" x2="43333" y2="71264"/>
                            <a14:backgroundMark x1="43750" y1="72414" x2="43750" y2="72414"/>
                            <a14:backgroundMark x1="45417" y1="73946" x2="45417" y2="73946"/>
                            <a14:backgroundMark x1="49583" y1="78544" x2="49583" y2="78544"/>
                            <a14:backgroundMark x1="52917" y1="81992" x2="52917" y2="81992"/>
                            <a14:backgroundMark x1="40417" y1="68199" x2="40417" y2="68199"/>
                            <a14:backgroundMark x1="36667" y1="64368" x2="36667" y2="64368"/>
                            <a14:backgroundMark x1="82083" y1="82759" x2="82083" y2="82759"/>
                            <a14:backgroundMark x1="87083" y1="78544" x2="87083" y2="78544"/>
                          </a14:backgroundRemoval>
                        </a14:imgEffect>
                      </a14:imgLayer>
                    </a14:imgProps>
                  </a:ext>
                  <a:ext uri="{28A0092B-C50C-407E-A947-70E740481C1C}">
                    <a14:useLocalDpi xmlns:a14="http://schemas.microsoft.com/office/drawing/2010/main" val="0"/>
                  </a:ext>
                </a:extLst>
              </a:blip>
              <a:stretch>
                <a:fillRect/>
              </a:stretch>
            </p:blipFill>
            <p:spPr>
              <a:xfrm rot="8535442">
                <a:off x="6913701" y="3759790"/>
                <a:ext cx="1265246" cy="1376739"/>
              </a:xfrm>
              <a:prstGeom prst="rect">
                <a:avLst/>
              </a:prstGeom>
            </p:spPr>
          </p:pic>
        </p:grpSp>
        <p:sp>
          <p:nvSpPr>
            <p:cNvPr id="99" name="TextBox 98"/>
            <p:cNvSpPr txBox="1"/>
            <p:nvPr/>
          </p:nvSpPr>
          <p:spPr>
            <a:xfrm rot="739549">
              <a:off x="7401289" y="4210528"/>
              <a:ext cx="975023" cy="357595"/>
            </a:xfrm>
            <a:prstGeom prst="rect">
              <a:avLst/>
            </a:prstGeom>
            <a:noFill/>
          </p:spPr>
          <p:txBody>
            <a:bodyPr wrap="square" rtlCol="0">
              <a:spAutoFit/>
            </a:bodyPr>
            <a:lstStyle/>
            <a:p>
              <a:pPr>
                <a:defRPr b="0" i="0"/>
              </a:pPr>
              <a:r>
                <a:rPr lang="1106" sz="1985">
                  <a:latin typeface="Comic Sans MS" panose="030F0702030302020204" pitchFamily="66" charset="0"/>
                </a:rPr>
                <a:t>20c</a:t>
              </a:r>
            </a:p>
          </p:txBody>
        </p:sp>
      </p:grpSp>
    </p:spTree>
    <p:extLst>
      <p:ext uri="{BB962C8B-B14F-4D97-AF65-F5344CB8AC3E}">
        <p14:creationId xmlns:p14="http://schemas.microsoft.com/office/powerpoint/2010/main" val="19027638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par>
                                <p:cTn id="16" presetID="10" presetClass="entr" presetSubtype="0" fill="hold"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childTnLst>
                          </p:cTn>
                        </p:par>
                      </p:childTnLst>
                    </p:cTn>
                  </p:par>
                  <p:par>
                    <p:cTn id="19" fill="hold" nodeType="clickPar">
                      <p:stCondLst>
                        <p:cond delay="indefinite"/>
                      </p:stCondLst>
                      <p:childTnLst>
                        <p:par>
                          <p:cTn id="20" fill="hold" nodeType="after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par>
                                <p:cTn id="24" presetID="10" presetClass="entr" presetSubtype="0" fill="hold" nodeType="with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par>
                                <p:cTn id="27" presetID="10"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childTnLst>
                          </p:cTn>
                        </p:par>
                      </p:childTnLst>
                    </p:cTn>
                  </p:par>
                  <p:par>
                    <p:cTn id="30" fill="hold" nodeType="clickPar">
                      <p:stCondLst>
                        <p:cond delay="indefinite"/>
                      </p:stCondLst>
                      <p:childTnLst>
                        <p:par>
                          <p:cTn id="31" fill="hold" nodeType="after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par>
                                <p:cTn id="35" presetID="10"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500"/>
                                        <p:tgtEl>
                                          <p:spTgt spid="103"/>
                                        </p:tgtEl>
                                      </p:cBhvr>
                                    </p:animEffect>
                                  </p:childTnLst>
                                </p:cTn>
                              </p:par>
                              <p:par>
                                <p:cTn id="43" presetID="10" presetClass="entr" presetSubtype="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par>
                                <p:cTn id="46" presetID="10" presetClass="entr" presetSubtype="0" fill="hold" nodeType="with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fade">
                                      <p:cBhvr>
                                        <p:cTn id="48" dur="500"/>
                                        <p:tgtEl>
                                          <p:spTgt spid="119"/>
                                        </p:tgtEl>
                                      </p:cBhvr>
                                    </p:animEffect>
                                  </p:childTnLst>
                                </p:cTn>
                              </p:par>
                            </p:childTnLst>
                          </p:cTn>
                        </p:par>
                      </p:childTnLst>
                    </p:cTn>
                  </p:par>
                  <p:par>
                    <p:cTn id="49" fill="hold" nodeType="clickPar">
                      <p:stCondLst>
                        <p:cond delay="indefinite"/>
                      </p:stCondLst>
                      <p:childTnLst>
                        <p:par>
                          <p:cTn id="50" fill="hold" nodeType="after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fade">
                                      <p:cBhvr>
                                        <p:cTn id="53" dur="500"/>
                                        <p:tgtEl>
                                          <p:spTgt spid="115"/>
                                        </p:tgtEl>
                                      </p:cBhvr>
                                    </p:animEffect>
                                  </p:childTnLst>
                                </p:cTn>
                              </p:par>
                            </p:childTnLst>
                          </p:cTn>
                        </p:par>
                      </p:childTnLst>
                    </p:cTn>
                  </p:par>
                  <p:par>
                    <p:cTn id="54" fill="hold" nodeType="clickPar">
                      <p:stCondLst>
                        <p:cond delay="indefinite"/>
                      </p:stCondLst>
                      <p:childTnLst>
                        <p:par>
                          <p:cTn id="55" fill="hold" nodeType="after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500"/>
                                        <p:tgtEl>
                                          <p:spTgt spid="104"/>
                                        </p:tgtEl>
                                      </p:cBhvr>
                                    </p:animEffect>
                                  </p:childTnLst>
                                </p:cTn>
                              </p:par>
                            </p:childTnLst>
                          </p:cTn>
                        </p:par>
                      </p:childTnLst>
                    </p:cTn>
                  </p:par>
                  <p:par>
                    <p:cTn id="59" fill="hold" nodeType="clickPar">
                      <p:stCondLst>
                        <p:cond delay="indefinite"/>
                      </p:stCondLst>
                      <p:childTnLst>
                        <p:par>
                          <p:cTn id="60" fill="hold" nodeType="after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childTnLst>
                    </p:cTn>
                  </p:par>
                  <p:par>
                    <p:cTn id="64" fill="hold" nodeType="clickPar">
                      <p:stCondLst>
                        <p:cond delay="indefinite"/>
                      </p:stCondLst>
                      <p:childTnLst>
                        <p:par>
                          <p:cTn id="65" fill="hold" nodeType="after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fade">
                                      <p:cBhvr>
                                        <p:cTn id="68" dur="500"/>
                                        <p:tgtEl>
                                          <p:spTgt spid="102"/>
                                        </p:tgtEl>
                                      </p:cBhvr>
                                    </p:animEffect>
                                  </p:childTnLst>
                                </p:cTn>
                              </p:par>
                            </p:childTnLst>
                          </p:cTn>
                        </p:par>
                      </p:childTnLst>
                    </p:cTn>
                  </p:par>
                  <p:par>
                    <p:cTn id="69" fill="hold" nodeType="clickPar">
                      <p:stCondLst>
                        <p:cond delay="indefinite"/>
                      </p:stCondLst>
                      <p:childTnLst>
                        <p:par>
                          <p:cTn id="70" fill="hold" nodeType="after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childTnLst>
                          </p:cTn>
                        </p:par>
                      </p:childTnLst>
                    </p:cTn>
                  </p:par>
                  <p:par>
                    <p:cTn id="74" fill="hold" nodeType="clickPar">
                      <p:stCondLst>
                        <p:cond delay="indefinite"/>
                      </p:stCondLst>
                      <p:childTnLst>
                        <p:par>
                          <p:cTn id="75" fill="hold" nodeType="after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fade">
                                      <p:cBhvr>
                                        <p:cTn id="7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078611" y="741490"/>
            <a:ext cx="3257816" cy="3399975"/>
          </a:xfrm>
          <a:prstGeom prst="rect">
            <a:avLst/>
          </a:prstGeom>
        </p:spPr>
      </p:pic>
      <p:pic>
        <p:nvPicPr>
          <p:cNvPr id="7" name="Picture 6"/>
          <p:cNvPicPr>
            <a:picLocks noChangeAspect="1"/>
          </p:cNvPicPr>
          <p:nvPr/>
        </p:nvPicPr>
        <p:blipFill rotWithShape="1">
          <a:blip r:embed="rId4"/>
          <a:srcRect l="7346" r="16257"/>
          <a:stretch/>
        </p:blipFill>
        <p:spPr>
          <a:xfrm>
            <a:off x="456986" y="540434"/>
            <a:ext cx="3095133" cy="3611406"/>
          </a:xfrm>
          <a:prstGeom prst="rect">
            <a:avLst/>
          </a:prstGeom>
        </p:spPr>
      </p:pic>
      <p:pic>
        <p:nvPicPr>
          <p:cNvPr id="5" name="Picture 4"/>
          <p:cNvPicPr>
            <a:picLocks noChangeAspect="1"/>
          </p:cNvPicPr>
          <p:nvPr/>
        </p:nvPicPr>
        <p:blipFill rotWithShape="1">
          <a:blip r:embed="rId5"/>
          <a:srcRect l="10033" t="7889" r="15075"/>
          <a:stretch/>
        </p:blipFill>
        <p:spPr>
          <a:xfrm>
            <a:off x="3750269" y="3163536"/>
            <a:ext cx="3036592" cy="3438979"/>
          </a:xfrm>
          <a:prstGeom prst="rect">
            <a:avLst/>
          </a:prstGeom>
        </p:spPr>
      </p:pic>
      <p:pic>
        <p:nvPicPr>
          <p:cNvPr id="4" name="Picture 3"/>
          <p:cNvPicPr>
            <a:picLocks noChangeAspect="1"/>
          </p:cNvPicPr>
          <p:nvPr/>
        </p:nvPicPr>
        <p:blipFill rotWithShape="1">
          <a:blip r:embed="rId6"/>
          <a:srcRect l="77887" t="25276" r="5225" b="10637"/>
          <a:stretch/>
        </p:blipFill>
        <p:spPr>
          <a:xfrm>
            <a:off x="9595172" y="1261146"/>
            <a:ext cx="576064" cy="2376263"/>
          </a:xfrm>
          <a:prstGeom prst="rect">
            <a:avLst/>
          </a:prstGeom>
        </p:spPr>
      </p:pic>
      <p:pic>
        <p:nvPicPr>
          <p:cNvPr id="3" name="Picture 2"/>
          <p:cNvPicPr>
            <a:picLocks noChangeAspect="1"/>
          </p:cNvPicPr>
          <p:nvPr/>
        </p:nvPicPr>
        <p:blipFill rotWithShape="1">
          <a:blip r:embed="rId7"/>
          <a:srcRect l="75770" t="22644" r="4489" b="7339"/>
          <a:stretch/>
        </p:blipFill>
        <p:spPr>
          <a:xfrm>
            <a:off x="5961065" y="3493393"/>
            <a:ext cx="609772" cy="2592288"/>
          </a:xfrm>
          <a:prstGeom prst="rect">
            <a:avLst/>
          </a:prstGeom>
        </p:spPr>
      </p:pic>
      <p:sp>
        <p:nvSpPr>
          <p:cNvPr id="6" name="TextBox 5"/>
          <p:cNvSpPr txBox="1"/>
          <p:nvPr/>
        </p:nvSpPr>
        <p:spPr>
          <a:xfrm>
            <a:off x="492824" y="6759576"/>
            <a:ext cx="3500979" cy="697165"/>
          </a:xfrm>
          <a:prstGeom prst="rect">
            <a:avLst/>
          </a:prstGeom>
          <a:noFill/>
        </p:spPr>
        <p:txBody>
          <a:bodyPr wrap="square" rtlCol="0">
            <a:spAutoFit/>
          </a:bodyPr>
          <a:lstStyle/>
          <a:p>
            <a:pPr>
              <a:defRPr b="0" i="0"/>
            </a:pPr>
            <a:r>
              <a:rPr lang="1106" sz="3970" b="1">
                <a:solidFill>
                  <a:srgbClr val="008080"/>
                </a:solidFill>
                <a:latin typeface="Comic Sans MS" panose="030F0702030302020204" pitchFamily="66" charset="0"/>
                <a:cs typeface="Arial" pitchFamily="34" charset="0"/>
              </a:rPr>
              <a:t>Atebion</a:t>
            </a:r>
          </a:p>
        </p:txBody>
      </p:sp>
      <p:pic>
        <p:nvPicPr>
          <p:cNvPr id="239" name="Picture 238"/>
          <p:cNvPicPr/>
          <p:nvPr/>
        </p:nvPicPr>
        <p:blipFill>
          <a:blip r:embed="rId8">
            <a:extLst>
              <a:ext uri="{28A0092B-C50C-407E-A947-70E740481C1C}">
                <a14:useLocalDpi xmlns:a14="http://schemas.microsoft.com/office/drawing/2010/main" val="0"/>
              </a:ext>
            </a:extLst>
          </a:blip>
          <a:srcRect t="14178"/>
          <a:stretch>
            <a:fillRect/>
          </a:stretch>
        </p:blipFill>
        <p:spPr bwMode="auto">
          <a:xfrm>
            <a:off x="799921" y="4259865"/>
            <a:ext cx="2658598" cy="2249122"/>
          </a:xfrm>
          <a:prstGeom prst="rect">
            <a:avLst/>
          </a:prstGeom>
          <a:noFill/>
          <a:ln>
            <a:noFill/>
          </a:ln>
          <a:extLst>
            <a:ext uri="{53640926-AAD7-44D8-BBD7-CCE9431645EC}">
              <a14:shadowObscured xmlns:a14="http://schemas.microsoft.com/office/drawing/2010/main"/>
            </a:ext>
          </a:extLst>
        </p:spPr>
      </p:pic>
      <p:pic>
        <p:nvPicPr>
          <p:cNvPr id="240" name="Picture 239"/>
          <p:cNvPicPr/>
          <p:nvPr/>
        </p:nvPicPr>
        <p:blipFill>
          <a:blip r:embed="rId9">
            <a:extLst>
              <a:ext uri="{28A0092B-C50C-407E-A947-70E740481C1C}">
                <a14:useLocalDpi xmlns:a14="http://schemas.microsoft.com/office/drawing/2010/main" val="0"/>
              </a:ext>
            </a:extLst>
          </a:blip>
          <a:srcRect l="18279"/>
          <a:stretch>
            <a:fillRect/>
          </a:stretch>
        </p:blipFill>
        <p:spPr bwMode="auto">
          <a:xfrm>
            <a:off x="6985011" y="3952079"/>
            <a:ext cx="2822950" cy="2205997"/>
          </a:xfrm>
          <a:prstGeom prst="rect">
            <a:avLst/>
          </a:prstGeom>
          <a:noFill/>
          <a:ln>
            <a:noFill/>
          </a:ln>
          <a:extLst>
            <a:ext uri="{53640926-AAD7-44D8-BBD7-CCE9431645EC}">
              <a14:shadowObscured xmlns:a14="http://schemas.microsoft.com/office/drawing/2010/main"/>
            </a:ext>
          </a:extLst>
        </p:spPr>
      </p:pic>
      <p:pic>
        <p:nvPicPr>
          <p:cNvPr id="242" name="Picture 241"/>
          <p:cNvPicPr/>
          <p:nvPr/>
        </p:nvPicPr>
        <p:blipFill>
          <a:blip r:embed="rId10">
            <a:extLst>
              <a:ext uri="{28A0092B-C50C-407E-A947-70E740481C1C}">
                <a14:useLocalDpi xmlns:a14="http://schemas.microsoft.com/office/drawing/2010/main" val="0"/>
              </a:ext>
            </a:extLst>
          </a:blip>
          <a:stretch>
            <a:fillRect/>
          </a:stretch>
        </p:blipFill>
        <p:spPr bwMode="auto">
          <a:xfrm>
            <a:off x="3851914" y="538415"/>
            <a:ext cx="2998017" cy="1995809"/>
          </a:xfrm>
          <a:prstGeom prst="rect">
            <a:avLst/>
          </a:prstGeom>
          <a:noFill/>
          <a:ln>
            <a:noFill/>
          </a:ln>
          <a:extLst>
            <a:ext uri="{53640926-AAD7-44D8-BBD7-CCE9431645EC}">
              <a14:shadowObscured xmlns:a14="http://schemas.microsoft.com/office/drawing/2010/main"/>
            </a:ext>
          </a:extLst>
        </p:spPr>
      </p:pic>
      <p:sp>
        <p:nvSpPr>
          <p:cNvPr id="244" name="TextBox 243"/>
          <p:cNvSpPr txBox="1"/>
          <p:nvPr/>
        </p:nvSpPr>
        <p:spPr>
          <a:xfrm>
            <a:off x="5880094" y="5977759"/>
            <a:ext cx="835870" cy="360634"/>
          </a:xfrm>
          <a:prstGeom prst="rect">
            <a:avLst/>
          </a:prstGeom>
          <a:noFill/>
        </p:spPr>
        <p:txBody>
          <a:bodyPr wrap="none" rtlCol="0">
            <a:spAutoFit/>
          </a:bodyPr>
          <a:lstStyle/>
          <a:p>
            <a:pPr>
              <a:defRPr b="0" i="0"/>
            </a:pPr>
            <a:r>
              <a:rPr lang="1106" sz="1764" dirty="0">
                <a:solidFill>
                  <a:srgbClr val="FF0000"/>
                </a:solidFill>
              </a:rPr>
              <a:t>£</a:t>
            </a:r>
            <a:r>
              <a:rPr lang="1106" sz="1544" dirty="0">
                <a:solidFill>
                  <a:srgbClr val="FF0000"/>
                </a:solidFill>
                <a:latin typeface="Comic Sans MS" panose="030F0702030302020204" pitchFamily="66" charset="0"/>
              </a:rPr>
              <a:t>54.30</a:t>
            </a:r>
          </a:p>
        </p:txBody>
      </p:sp>
      <p:sp>
        <p:nvSpPr>
          <p:cNvPr id="245" name="TextBox 244"/>
          <p:cNvSpPr txBox="1"/>
          <p:nvPr/>
        </p:nvSpPr>
        <p:spPr>
          <a:xfrm>
            <a:off x="9412191" y="3578729"/>
            <a:ext cx="924236" cy="360634"/>
          </a:xfrm>
          <a:prstGeom prst="rect">
            <a:avLst/>
          </a:prstGeom>
          <a:noFill/>
        </p:spPr>
        <p:txBody>
          <a:bodyPr wrap="none" rtlCol="0">
            <a:spAutoFit/>
          </a:bodyPr>
          <a:lstStyle/>
          <a:p>
            <a:pPr>
              <a:defRPr b="0" i="0"/>
            </a:pPr>
            <a:r>
              <a:rPr lang="1106" sz="1764">
                <a:solidFill>
                  <a:srgbClr val="FF0000"/>
                </a:solidFill>
              </a:rPr>
              <a:t>£</a:t>
            </a:r>
            <a:r>
              <a:rPr lang="1106" sz="1544">
                <a:solidFill>
                  <a:srgbClr val="FF0000"/>
                </a:solidFill>
                <a:latin typeface="Comic Sans MS" panose="030F0702030302020204" pitchFamily="66" charset="0"/>
              </a:rPr>
              <a:t>155.80</a:t>
            </a:r>
          </a:p>
        </p:txBody>
      </p:sp>
      <p:pic>
        <p:nvPicPr>
          <p:cNvPr id="36" name="Picture 35" descr="\\falcon\user_data\Veterinary_Services\Pet Health\Community and Education\Education\Anna\Images\March 23\shutterstock_589399619.jpg"/>
          <p:cNvPicPr/>
          <p:nvPr/>
        </p:nvPicPr>
        <p:blipFill>
          <a:blip r:embed="rId11">
            <a:extLst>
              <a:ext uri="{BEBA8EAE-BF5A-486C-A8C5-ECC9F3942E4B}">
                <a14:imgProps xmlns:a14="http://schemas.microsoft.com/office/drawing/2010/main">
                  <a14:imgLayer r:embed="rId12">
                    <a14:imgEffect>
                      <a14:backgroundRemoval t="856" b="98116" l="9989" r="89897">
                        <a14:backgroundMark x1="24886" y1="93436" x2="24886" y2="93436"/>
                        <a14:backgroundMark x1="36130" y1="93436" x2="36130" y2="93436"/>
                        <a14:backgroundMark x1="44235" y1="95320" x2="44235" y2="95320"/>
                        <a14:backgroundMark x1="46347" y1="95662" x2="46347" y2="95662"/>
                        <a14:backgroundMark x1="20148" y1="49886" x2="20148" y2="49886"/>
                        <a14:backgroundMark x1="16553" y1="54623" x2="16553" y2="54623"/>
                        <a14:backgroundMark x1="14897" y1="80993" x2="14897" y2="80993"/>
                        <a14:backgroundMark x1="13927" y1="72146" x2="13927" y2="72146"/>
                      </a14:backgroundRemoval>
                    </a14:imgEffect>
                  </a14:imgLayer>
                </a14:imgProps>
              </a:ext>
              <a:ext uri="{28A0092B-C50C-407E-A947-70E740481C1C}">
                <a14:useLocalDpi xmlns:a14="http://schemas.microsoft.com/office/drawing/2010/main" val="0"/>
              </a:ext>
            </a:extLst>
          </a:blip>
          <a:stretch>
            <a:fillRect/>
          </a:stretch>
        </p:blipFill>
        <p:spPr bwMode="auto">
          <a:xfrm>
            <a:off x="8637048" y="4691645"/>
            <a:ext cx="1764665" cy="1764665"/>
          </a:xfrm>
          <a:prstGeom prst="rect">
            <a:avLst/>
          </a:prstGeom>
          <a:noFill/>
          <a:ln>
            <a:noFill/>
          </a:ln>
        </p:spPr>
      </p:pic>
      <p:pic>
        <p:nvPicPr>
          <p:cNvPr id="2" name="Picture 1"/>
          <p:cNvPicPr>
            <a:picLocks noChangeAspect="1"/>
          </p:cNvPicPr>
          <p:nvPr/>
        </p:nvPicPr>
        <p:blipFill rotWithShape="1">
          <a:blip r:embed="rId13"/>
          <a:srcRect l="75523" t="24087" r="4722" b="7695"/>
          <a:stretch/>
        </p:blipFill>
        <p:spPr>
          <a:xfrm>
            <a:off x="2898428" y="1117129"/>
            <a:ext cx="648072" cy="2592288"/>
          </a:xfrm>
          <a:prstGeom prst="rect">
            <a:avLst/>
          </a:prstGeom>
        </p:spPr>
      </p:pic>
      <p:sp>
        <p:nvSpPr>
          <p:cNvPr id="243" name="TextBox 242"/>
          <p:cNvSpPr txBox="1"/>
          <p:nvPr/>
        </p:nvSpPr>
        <p:spPr>
          <a:xfrm>
            <a:off x="2836157" y="3658499"/>
            <a:ext cx="892800" cy="360634"/>
          </a:xfrm>
          <a:prstGeom prst="rect">
            <a:avLst/>
          </a:prstGeom>
          <a:noFill/>
        </p:spPr>
        <p:txBody>
          <a:bodyPr wrap="none" rtlCol="0">
            <a:spAutoFit/>
          </a:bodyPr>
          <a:lstStyle/>
          <a:p>
            <a:pPr>
              <a:defRPr b="0" i="0"/>
            </a:pPr>
            <a:r>
              <a:rPr lang="1106" sz="1764">
                <a:solidFill>
                  <a:srgbClr val="FF0000"/>
                </a:solidFill>
              </a:rPr>
              <a:t>£</a:t>
            </a:r>
            <a:r>
              <a:rPr lang="1106" sz="1544">
                <a:solidFill>
                  <a:srgbClr val="FF0000"/>
                </a:solidFill>
                <a:latin typeface="Comic Sans MS" panose="030F0702030302020204" pitchFamily="66" charset="0"/>
              </a:rPr>
              <a:t>131.50</a:t>
            </a:r>
          </a:p>
        </p:txBody>
      </p:sp>
    </p:spTree>
    <p:extLst>
      <p:ext uri="{BB962C8B-B14F-4D97-AF65-F5344CB8AC3E}">
        <p14:creationId xmlns:p14="http://schemas.microsoft.com/office/powerpoint/2010/main" val="9335017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p:bldP spid="245" grpId="0"/>
      <p:bldP spid="2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Sutherland_R\AppData\Local\Microsoft\Windows\INetCache\Content.Word\Perci with PDSA vet Chris Sherwood.jpg"/>
          <p:cNvPicPr/>
          <p:nvPr/>
        </p:nvPicPr>
        <p:blipFill>
          <a:blip r:embed="rId3">
            <a:extLst>
              <a:ext uri="{28A0092B-C50C-407E-A947-70E740481C1C}">
                <a14:useLocalDpi xmlns:a14="http://schemas.microsoft.com/office/drawing/2010/main" val="0"/>
              </a:ext>
            </a:extLst>
          </a:blip>
          <a:stretch>
            <a:fillRect/>
          </a:stretch>
        </p:blipFill>
        <p:spPr bwMode="auto">
          <a:xfrm>
            <a:off x="1058623" y="684481"/>
            <a:ext cx="8655562" cy="5558618"/>
          </a:xfrm>
          <a:prstGeom prst="rect">
            <a:avLst/>
          </a:prstGeom>
          <a:noFill/>
          <a:ln>
            <a:noFill/>
          </a:ln>
        </p:spPr>
      </p:pic>
      <p:sp>
        <p:nvSpPr>
          <p:cNvPr id="7" name="TextBox 6"/>
          <p:cNvSpPr txBox="1"/>
          <p:nvPr/>
        </p:nvSpPr>
        <p:spPr>
          <a:xfrm>
            <a:off x="492824" y="6759576"/>
            <a:ext cx="3500979" cy="697165"/>
          </a:xfrm>
          <a:prstGeom prst="rect">
            <a:avLst/>
          </a:prstGeom>
          <a:noFill/>
        </p:spPr>
        <p:txBody>
          <a:bodyPr wrap="square" rtlCol="0">
            <a:spAutoFit/>
          </a:bodyPr>
          <a:lstStyle/>
          <a:p>
            <a:pPr>
              <a:defRPr b="0" i="0"/>
            </a:pPr>
            <a:r>
              <a:rPr lang="1106" sz="3970" b="1">
                <a:solidFill>
                  <a:srgbClr val="008080"/>
                </a:solidFill>
                <a:latin typeface="Comic Sans MS" panose="030F0702030302020204" pitchFamily="66" charset="0"/>
                <a:cs typeface="Arial" pitchFamily="34" charset="0"/>
              </a:rPr>
              <a:t>Perci</a:t>
            </a:r>
            <a:endParaRPr lang="en-GB" sz="3970" b="1">
              <a:solidFill>
                <a:srgbClr val="008080"/>
              </a:solidFill>
              <a:latin typeface="Comic Sans MS" panose="030F0702030302020204" pitchFamily="66" charset="0"/>
              <a:cs typeface="Arial" pitchFamily="34" charset="0"/>
            </a:endParaRPr>
          </a:p>
        </p:txBody>
      </p:sp>
    </p:spTree>
    <p:extLst>
      <p:ext uri="{BB962C8B-B14F-4D97-AF65-F5344CB8AC3E}">
        <p14:creationId xmlns:p14="http://schemas.microsoft.com/office/powerpoint/2010/main" val="7388434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W images_money.JPG"/>
          <p:cNvPicPr>
            <a:picLocks noChangeAspect="1"/>
          </p:cNvPicPr>
          <p:nvPr/>
        </p:nvPicPr>
        <p:blipFill>
          <a:blip r:embed="rId3"/>
          <a:srcRect r="51602"/>
          <a:stretch>
            <a:fillRect/>
          </a:stretch>
        </p:blipFill>
        <p:spPr>
          <a:xfrm>
            <a:off x="9107875" y="3909034"/>
            <a:ext cx="1182409" cy="2590800"/>
          </a:xfrm>
          <a:prstGeom prst="rect">
            <a:avLst/>
          </a:prstGeom>
        </p:spPr>
      </p:pic>
      <p:sp>
        <p:nvSpPr>
          <p:cNvPr id="3" name="Title 1"/>
          <p:cNvSpPr>
            <a:spLocks noGrp="1"/>
          </p:cNvSpPr>
          <p:nvPr>
            <p:ph type="title"/>
          </p:nvPr>
        </p:nvSpPr>
        <p:spPr>
          <a:xfrm>
            <a:off x="205761" y="6784861"/>
            <a:ext cx="8179109" cy="692564"/>
          </a:xfrm>
        </p:spPr>
        <p:txBody>
          <a:bodyPr>
            <a:normAutofit/>
          </a:bodyPr>
          <a:lstStyle/>
          <a:p>
            <a:pPr>
              <a:defRPr b="0" i="0"/>
            </a:pPr>
            <a:r>
              <a:rPr lang="1106" sz="3088" b="1" i="1">
                <a:latin typeface="Comic Sans MS" panose="030F0702030302020204" pitchFamily="66" charset="0"/>
              </a:rPr>
              <a:t>Prif elusen filfeddygol y DU …</a:t>
            </a:r>
          </a:p>
        </p:txBody>
      </p:sp>
      <p:sp>
        <p:nvSpPr>
          <p:cNvPr id="4" name="TextBox 3"/>
          <p:cNvSpPr txBox="1"/>
          <p:nvPr/>
        </p:nvSpPr>
        <p:spPr>
          <a:xfrm>
            <a:off x="3694012" y="428625"/>
            <a:ext cx="6467045" cy="394717"/>
          </a:xfrm>
          <a:prstGeom prst="rect">
            <a:avLst/>
          </a:prstGeom>
          <a:noFill/>
        </p:spPr>
        <p:txBody>
          <a:bodyPr wrap="square" lIns="88384" tIns="44193" rIns="88384" bIns="44193" rtlCol="0">
            <a:spAutoFit/>
          </a:bodyPr>
          <a:lstStyle/>
          <a:p>
            <a:endParaRPr lang="en-GB" sz="1985"/>
          </a:p>
        </p:txBody>
      </p:sp>
      <p:pic>
        <p:nvPicPr>
          <p:cNvPr id="5" name="Picture 4" descr="old faithful.jpg"/>
          <p:cNvPicPr>
            <a:picLocks noChangeAspect="1"/>
          </p:cNvPicPr>
          <p:nvPr/>
        </p:nvPicPr>
        <p:blipFill>
          <a:blip r:embed="rId4"/>
          <a:stretch>
            <a:fillRect/>
          </a:stretch>
        </p:blipFill>
        <p:spPr>
          <a:xfrm rot="20852161">
            <a:off x="822647" y="730898"/>
            <a:ext cx="3244929" cy="2893008"/>
          </a:xfrm>
          <a:prstGeom prst="rect">
            <a:avLst/>
          </a:prstGeom>
          <a:ln>
            <a:noFill/>
          </a:ln>
          <a:effectLst>
            <a:outerShdw blurRad="292100" dist="139700" dir="2700000" algn="tl" rotWithShape="0">
              <a:srgbClr val="333333">
                <a:alpha val="65000"/>
              </a:srgbClr>
            </a:outerShdw>
            <a:softEdge rad="3175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97" y="3978784"/>
            <a:ext cx="3745833" cy="2657553"/>
          </a:xfrm>
          <a:prstGeom prst="rect">
            <a:avLst/>
          </a:prstGeom>
          <a:ln>
            <a:noFill/>
          </a:ln>
          <a:effectLst>
            <a:outerShdw blurRad="292100" dist="139700" dir="2700000" algn="tl" rotWithShape="0">
              <a:srgbClr val="333333">
                <a:alpha val="65000"/>
              </a:srgbClr>
            </a:outerShdw>
            <a:softEdge rad="31750"/>
          </a:effectLst>
        </p:spPr>
      </p:pic>
      <p:sp>
        <p:nvSpPr>
          <p:cNvPr id="7" name="TextBox 6"/>
          <p:cNvSpPr txBox="1"/>
          <p:nvPr/>
        </p:nvSpPr>
        <p:spPr>
          <a:xfrm>
            <a:off x="4443317" y="237375"/>
            <a:ext cx="5281416" cy="1871659"/>
          </a:xfrm>
          <a:prstGeom prst="rect">
            <a:avLst/>
          </a:prstGeom>
          <a:noFill/>
        </p:spPr>
        <p:txBody>
          <a:bodyPr wrap="square" lIns="88384" tIns="44193" rIns="88384" bIns="44193" rtlCol="0">
            <a:spAutoFit/>
          </a:bodyPr>
          <a:lstStyle/>
          <a:p>
            <a:pPr>
              <a:buFont typeface="Arial" pitchFamily="34" charset="0"/>
              <a:buNone/>
            </a:pPr>
            <a:endParaRPr lang="en-GB" sz="1985">
              <a:latin typeface="Comic Sans MS" panose="030F0702030302020204" pitchFamily="66" charset="0"/>
            </a:endParaRPr>
          </a:p>
          <a:p>
            <a:pPr>
              <a:buClr>
                <a:srgbClr val="008988"/>
              </a:buClr>
              <a:defRPr b="0" i="0"/>
            </a:pPr>
            <a:r>
              <a:rPr lang="1106" sz="2426">
                <a:solidFill>
                  <a:srgbClr val="008988"/>
                </a:solidFill>
                <a:latin typeface="Comic Sans MS" panose="030F0702030302020204" pitchFamily="66" charset="0"/>
                <a:cs typeface="Arial" pitchFamily="34" charset="0"/>
              </a:rPr>
              <a:t>Mae PDSA yn elusen</a:t>
            </a:r>
            <a:r>
              <a:rPr lang="1106" sz="2426" b="1">
                <a:solidFill>
                  <a:srgbClr val="008988"/>
                </a:solidFill>
                <a:latin typeface="Comic Sans MS" panose="030F0702030302020204" pitchFamily="66" charset="0"/>
                <a:cs typeface="Arial" pitchFamily="34" charset="0"/>
              </a:rPr>
              <a:t> 100</a:t>
            </a:r>
            <a:r>
              <a:rPr lang="1106" sz="2426">
                <a:solidFill>
                  <a:srgbClr val="008988"/>
                </a:solidFill>
                <a:latin typeface="Comic Sans MS" panose="030F0702030302020204" pitchFamily="66" charset="0"/>
                <a:cs typeface="Arial" pitchFamily="34" charset="0"/>
              </a:rPr>
              <a:t> oed sydd wedi bod yn trin anifeiliaid anwes sâl a rhai sydd wedi'u hanafu ers 1917</a:t>
            </a:r>
          </a:p>
        </p:txBody>
      </p:sp>
      <p:sp>
        <p:nvSpPr>
          <p:cNvPr id="8" name="TextBox 7"/>
          <p:cNvSpPr txBox="1"/>
          <p:nvPr/>
        </p:nvSpPr>
        <p:spPr>
          <a:xfrm>
            <a:off x="4443317" y="3487603"/>
            <a:ext cx="5466521" cy="1198751"/>
          </a:xfrm>
          <a:prstGeom prst="rect">
            <a:avLst/>
          </a:prstGeom>
          <a:noFill/>
        </p:spPr>
        <p:txBody>
          <a:bodyPr wrap="square" lIns="88384" tIns="44193" rIns="88384" bIns="44193" rtlCol="0">
            <a:spAutoFit/>
          </a:bodyPr>
          <a:lstStyle/>
          <a:p>
            <a:pPr>
              <a:buClr>
                <a:srgbClr val="008988"/>
              </a:buClr>
              <a:defRPr b="0" i="0"/>
            </a:pPr>
            <a:r>
              <a:rPr lang="1106" sz="2426">
                <a:solidFill>
                  <a:srgbClr val="008988"/>
                </a:solidFill>
                <a:latin typeface="Comic Sans MS" panose="030F0702030302020204" pitchFamily="66" charset="0"/>
                <a:cs typeface="Arial" pitchFamily="34" charset="0"/>
              </a:rPr>
              <a:t>Maen nhw'n helpu un anifail anwes sâl neu un sydd wedi'i anafu bob 5 eiliad!</a:t>
            </a:r>
          </a:p>
        </p:txBody>
      </p:sp>
      <p:sp>
        <p:nvSpPr>
          <p:cNvPr id="9" name="TextBox 8"/>
          <p:cNvSpPr txBox="1"/>
          <p:nvPr/>
        </p:nvSpPr>
        <p:spPr>
          <a:xfrm>
            <a:off x="4443316" y="2104983"/>
            <a:ext cx="5466521" cy="828659"/>
          </a:xfrm>
          <a:prstGeom prst="rect">
            <a:avLst/>
          </a:prstGeom>
          <a:noFill/>
        </p:spPr>
        <p:txBody>
          <a:bodyPr wrap="square" lIns="88384" tIns="44193" rIns="88384" bIns="44193" rtlCol="0">
            <a:spAutoFit/>
          </a:bodyPr>
          <a:lstStyle/>
          <a:p>
            <a:pPr>
              <a:buClr>
                <a:srgbClr val="008988"/>
              </a:buClr>
              <a:defRPr b="0" i="0"/>
            </a:pPr>
            <a:r>
              <a:rPr lang="1106" sz="2426">
                <a:solidFill>
                  <a:srgbClr val="008988"/>
                </a:solidFill>
                <a:latin typeface="Comic Sans MS" panose="030F0702030302020204" pitchFamily="66" charset="0"/>
                <a:cs typeface="Arial" pitchFamily="34" charset="0"/>
              </a:rPr>
              <a:t>Mae ganddyn nhw</a:t>
            </a:r>
            <a:r>
              <a:rPr lang="1106" sz="1985">
                <a:solidFill>
                  <a:srgbClr val="008988"/>
                </a:solidFill>
                <a:latin typeface="Comic Sans MS" panose="030F0702030302020204" pitchFamily="66" charset="0"/>
              </a:rPr>
              <a:t> </a:t>
            </a:r>
            <a:r>
              <a:rPr lang="1106" sz="2426">
                <a:solidFill>
                  <a:srgbClr val="008988"/>
                </a:solidFill>
                <a:latin typeface="Comic Sans MS" panose="030F0702030302020204" pitchFamily="66" charset="0"/>
                <a:cs typeface="Arial" pitchFamily="34" charset="0"/>
              </a:rPr>
              <a:t>Ysbytai Anifeiliaid Anwes ledled y DU</a:t>
            </a:r>
          </a:p>
        </p:txBody>
      </p:sp>
      <p:sp>
        <p:nvSpPr>
          <p:cNvPr id="10" name="Rectangle 9"/>
          <p:cNvSpPr/>
          <p:nvPr/>
        </p:nvSpPr>
        <p:spPr>
          <a:xfrm>
            <a:off x="4053291" y="3781426"/>
            <a:ext cx="5046942" cy="391291"/>
          </a:xfrm>
          <a:prstGeom prst="rect">
            <a:avLst/>
          </a:prstGeom>
        </p:spPr>
        <p:txBody>
          <a:bodyPr lIns="88384" tIns="44193" rIns="88384" bIns="44193">
            <a:spAutoFit/>
          </a:bodyPr>
          <a:lstStyle/>
          <a:p>
            <a:pPr>
              <a:defRPr b="0" i="0"/>
            </a:pPr>
            <a:r>
              <a:rPr lang="1106" sz="1985"/>
              <a:t>  </a:t>
            </a:r>
          </a:p>
        </p:txBody>
      </p:sp>
      <p:sp>
        <p:nvSpPr>
          <p:cNvPr id="11" name="Rectangle 10"/>
          <p:cNvSpPr/>
          <p:nvPr/>
        </p:nvSpPr>
        <p:spPr>
          <a:xfrm>
            <a:off x="4443317" y="4877323"/>
            <a:ext cx="4661183" cy="1198751"/>
          </a:xfrm>
          <a:prstGeom prst="rect">
            <a:avLst/>
          </a:prstGeom>
        </p:spPr>
        <p:txBody>
          <a:bodyPr wrap="square" lIns="88384" tIns="44193" rIns="88384" bIns="44193">
            <a:spAutoFit/>
          </a:bodyPr>
          <a:lstStyle/>
          <a:p>
            <a:pPr>
              <a:defRPr b="0" i="0"/>
            </a:pPr>
            <a:r>
              <a:rPr lang="1106" sz="2426">
                <a:solidFill>
                  <a:srgbClr val="008988"/>
                </a:solidFill>
                <a:latin typeface="Comic Sans MS" panose="030F0702030302020204" pitchFamily="66" charset="0"/>
                <a:cs typeface="Arial" pitchFamily="34" charset="0"/>
              </a:rPr>
              <a:t>Mae'n costio mwy na </a:t>
            </a:r>
          </a:p>
          <a:p>
            <a:pPr>
              <a:defRPr b="0" i="0"/>
            </a:pPr>
            <a:r>
              <a:rPr lang="1106" sz="2426" b="1">
                <a:solidFill>
                  <a:srgbClr val="008988"/>
                </a:solidFill>
                <a:latin typeface="Comic Sans MS" panose="030F0702030302020204" pitchFamily="66" charset="0"/>
                <a:cs typeface="Arial" pitchFamily="34" charset="0"/>
              </a:rPr>
              <a:t>£1 miliwn </a:t>
            </a:r>
            <a:r>
              <a:rPr lang="1106" sz="2426" b="0">
                <a:solidFill>
                  <a:srgbClr val="008988"/>
                </a:solidFill>
                <a:latin typeface="Comic Sans MS" panose="030F0702030302020204" pitchFamily="66" charset="0"/>
                <a:cs typeface="Arial" pitchFamily="34" charset="0"/>
              </a:rPr>
              <a:t>bob wythnos i'r elusen wneud ei gwaith</a:t>
            </a:r>
          </a:p>
        </p:txBody>
      </p:sp>
      <p:sp>
        <p:nvSpPr>
          <p:cNvPr id="12" name="TextBox 11"/>
          <p:cNvSpPr txBox="1"/>
          <p:nvPr/>
        </p:nvSpPr>
        <p:spPr>
          <a:xfrm>
            <a:off x="2027861" y="428625"/>
            <a:ext cx="2114268" cy="397801"/>
          </a:xfrm>
          <a:prstGeom prst="rect">
            <a:avLst/>
          </a:prstGeom>
          <a:noFill/>
        </p:spPr>
        <p:txBody>
          <a:bodyPr wrap="square" rtlCol="0">
            <a:spAutoFit/>
          </a:bodyPr>
          <a:lstStyle/>
          <a:p>
            <a:endParaRPr lang="en-GB" sz="1985"/>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20000">
            <a:off x="507842" y="698678"/>
            <a:ext cx="3493387" cy="2872877"/>
          </a:xfrm>
          <a:prstGeom prst="rect">
            <a:avLst/>
          </a:prstGeom>
        </p:spPr>
      </p:pic>
    </p:spTree>
    <p:extLst>
      <p:ext uri="{BB962C8B-B14F-4D97-AF65-F5344CB8AC3E}">
        <p14:creationId xmlns:p14="http://schemas.microsoft.com/office/powerpoint/2010/main" val="722009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cond evt="onBegin" delay="0">
                          <p:tn val="9"/>
                        </p:cond>
                      </p:stCondLst>
                      <p:childTnLst>
                        <p:par>
                          <p:cTn id="11" fill="hold" nodeType="after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6"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nodeType="clickPar">
                      <p:stCondLst>
                        <p:cond delay="indefinite"/>
                        <p:cond evt="onBegin" delay="0">
                          <p:tn val="19"/>
                        </p:cond>
                      </p:stCondLst>
                      <p:childTnLst>
                        <p:par>
                          <p:cTn id="21" fill="hold" nodeType="after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1000"/>
                                        <p:tgtEl>
                                          <p:spTgt spid="1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par>
                                <p:cTn id="37" presetID="6" presetClass="entr" presetSubtype="16"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1000"/>
                                        <p:tgtEl>
                                          <p:spTgt spid="6"/>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0"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rot="638719">
            <a:off x="405420" y="998250"/>
            <a:ext cx="7492078" cy="5205183"/>
            <a:chOff x="71977" y="1214268"/>
            <a:chExt cx="5241362" cy="3434921"/>
          </a:xfrm>
        </p:grpSpPr>
        <p:grpSp>
          <p:nvGrpSpPr>
            <p:cNvPr id="8" name="Group 7"/>
            <p:cNvGrpSpPr/>
            <p:nvPr/>
          </p:nvGrpSpPr>
          <p:grpSpPr>
            <a:xfrm>
              <a:off x="71977" y="1214268"/>
              <a:ext cx="5241362" cy="2934812"/>
              <a:chOff x="71977" y="1214268"/>
              <a:chExt cx="5241362" cy="2934812"/>
            </a:xfrm>
          </p:grpSpPr>
          <p:pic>
            <p:nvPicPr>
              <p:cNvPr id="2" name="Picture 1"/>
              <p:cNvPicPr>
                <a:picLocks noChangeAspect="1"/>
              </p:cNvPicPr>
              <p:nvPr/>
            </p:nvPicPr>
            <p:blipFill>
              <a:blip r:embed="rId3"/>
              <a:srcRect l="2085" t="14930" r="57556" b="6153"/>
              <a:stretch>
                <a:fillRect/>
              </a:stretch>
            </p:blipFill>
            <p:spPr>
              <a:xfrm>
                <a:off x="216235" y="1484783"/>
                <a:ext cx="3491669" cy="2664297"/>
              </a:xfrm>
              <a:prstGeom prst="rect">
                <a:avLst/>
              </a:prstGeom>
            </p:spPr>
          </p:pic>
          <p:sp>
            <p:nvSpPr>
              <p:cNvPr id="3" name="Rectangle 2"/>
              <p:cNvSpPr/>
              <p:nvPr/>
            </p:nvSpPr>
            <p:spPr>
              <a:xfrm rot="21274964">
                <a:off x="71977" y="1214268"/>
                <a:ext cx="3502559" cy="343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sp>
            <p:nvSpPr>
              <p:cNvPr id="7" name="Rectangle 6"/>
              <p:cNvSpPr/>
              <p:nvPr/>
            </p:nvSpPr>
            <p:spPr>
              <a:xfrm rot="21008513">
                <a:off x="3524190" y="1933582"/>
                <a:ext cx="1789149" cy="1588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sp>
          <p:nvSpPr>
            <p:cNvPr id="9" name="Rectangle 8"/>
            <p:cNvSpPr/>
            <p:nvPr/>
          </p:nvSpPr>
          <p:spPr>
            <a:xfrm rot="21170180">
              <a:off x="927073" y="4019904"/>
              <a:ext cx="3012089" cy="629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5"/>
            </a:p>
          </p:txBody>
        </p:sp>
      </p:grpSp>
      <p:pic>
        <p:nvPicPr>
          <p:cNvPr id="11" name="Picture 10"/>
          <p:cNvPicPr/>
          <p:nvPr/>
        </p:nvPicPr>
        <p:blipFill>
          <a:blip r:embed="rId4">
            <a:extLst>
              <a:ext uri="{28A0092B-C50C-407E-A947-70E740481C1C}">
                <a14:useLocalDpi xmlns:a14="http://schemas.microsoft.com/office/drawing/2010/main" val="0"/>
              </a:ext>
            </a:extLst>
          </a:blip>
          <a:srcRect l="8786" r="20926"/>
          <a:stretch>
            <a:fillRect/>
          </a:stretch>
        </p:blipFill>
        <p:spPr>
          <a:xfrm rot="29790">
            <a:off x="5364864" y="1657342"/>
            <a:ext cx="4624099" cy="4212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492824" y="6759576"/>
            <a:ext cx="3500979" cy="697165"/>
          </a:xfrm>
          <a:prstGeom prst="rect">
            <a:avLst/>
          </a:prstGeom>
          <a:noFill/>
        </p:spPr>
        <p:txBody>
          <a:bodyPr wrap="square" rtlCol="0">
            <a:spAutoFit/>
          </a:bodyPr>
          <a:lstStyle/>
          <a:p>
            <a:pPr>
              <a:defRPr b="0" i="0"/>
            </a:pPr>
            <a:r>
              <a:rPr lang="1106" sz="3970" b="1">
                <a:solidFill>
                  <a:srgbClr val="008080"/>
                </a:solidFill>
                <a:latin typeface="Comic Sans MS" panose="030F0702030302020204" pitchFamily="66" charset="0"/>
                <a:cs typeface="Arial" pitchFamily="34" charset="0"/>
              </a:rPr>
              <a:t>Costau Perci</a:t>
            </a:r>
          </a:p>
        </p:txBody>
      </p:sp>
    </p:spTree>
    <p:extLst>
      <p:ext uri="{BB962C8B-B14F-4D97-AF65-F5344CB8AC3E}">
        <p14:creationId xmlns:p14="http://schemas.microsoft.com/office/powerpoint/2010/main" val="12967777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1686570" y="5607827"/>
            <a:ext cx="3455991" cy="420790"/>
          </a:xfrm>
        </p:spPr>
        <p:txBody>
          <a:bodyPr/>
          <a:lstStyle/>
          <a:p>
            <a:pPr>
              <a:defRPr b="0" i="0"/>
            </a:pPr>
            <a:r>
              <a:rPr lang="1106" b="1"/>
              <a:t>Sleid codi arian – Diwrnod anifeiliaid anwes</a:t>
            </a:r>
            <a:endParaRPr lang="en-GB"/>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64236" y="6741858"/>
            <a:ext cx="1797970" cy="820992"/>
          </a:xfrm>
          <a:prstGeom prst="rect">
            <a:avLst/>
          </a:prstGeom>
          <a:noFill/>
        </p:spPr>
      </p:pic>
      <p:sp>
        <p:nvSpPr>
          <p:cNvPr id="4" name="Rectangle 3"/>
          <p:cNvSpPr/>
          <p:nvPr/>
        </p:nvSpPr>
        <p:spPr>
          <a:xfrm>
            <a:off x="2682404" y="3133353"/>
            <a:ext cx="5327684" cy="366126"/>
          </a:xfrm>
          <a:prstGeom prst="rect">
            <a:avLst/>
          </a:prstGeom>
        </p:spPr>
        <p:txBody>
          <a:bodyPr wrap="none">
            <a:spAutoFit/>
          </a:bodyPr>
          <a:lstStyle/>
          <a:p>
            <a:pPr>
              <a:defRPr b="0" i="0"/>
            </a:pPr>
            <a:r>
              <a:rPr lang="1106">
                <a:hlinkClick r:id="rId4"/>
              </a:rPr>
              <a:t>https://www.youtube.com/watch?v=oZ7wpX2h6Wc</a:t>
            </a:r>
            <a:endParaRPr lang="en-GB"/>
          </a:p>
        </p:txBody>
      </p:sp>
    </p:spTree>
    <p:extLst>
      <p:ext uri="{BB962C8B-B14F-4D97-AF65-F5344CB8AC3E}">
        <p14:creationId xmlns:p14="http://schemas.microsoft.com/office/powerpoint/2010/main" val="13339803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3"/>
          <a:stretch>
            <a:fillRect/>
          </a:stretch>
        </p:blipFill>
        <p:spPr bwMode="auto">
          <a:xfrm>
            <a:off x="4154500" y="4031171"/>
            <a:ext cx="2463178" cy="2485937"/>
          </a:xfrm>
          <a:prstGeom prst="rect">
            <a:avLst/>
          </a:prstGeom>
          <a:noFill/>
          <a:ln w="25400">
            <a:noFill/>
            <a:round/>
          </a:ln>
        </p:spPr>
      </p:pic>
      <p:pic>
        <p:nvPicPr>
          <p:cNvPr id="2053" name="Picture 3" descr="\\Falcon\user_data\Veterinary_Services\Community and Education\IMAGES\1_Animal_Image_Library\Cats\Archive\Kitten playing.jpg"/>
          <p:cNvPicPr>
            <a:picLocks noChangeAspect="1" noChangeArrowheads="1"/>
          </p:cNvPicPr>
          <p:nvPr/>
        </p:nvPicPr>
        <p:blipFill>
          <a:blip r:embed="rId4"/>
          <a:srcRect l="19164" t="7909" r="8051" b="7080"/>
          <a:stretch>
            <a:fillRect/>
          </a:stretch>
        </p:blipFill>
        <p:spPr bwMode="auto">
          <a:xfrm>
            <a:off x="343944" y="2686076"/>
            <a:ext cx="3317583" cy="3811186"/>
          </a:xfrm>
          <a:prstGeom prst="rect">
            <a:avLst/>
          </a:prstGeom>
          <a:noFill/>
          <a:ln w="9525">
            <a:noFill/>
            <a:miter lim="800000"/>
          </a:ln>
        </p:spPr>
      </p:pic>
      <p:sp>
        <p:nvSpPr>
          <p:cNvPr id="6" name="Rectangle 5"/>
          <p:cNvSpPr/>
          <p:nvPr/>
        </p:nvSpPr>
        <p:spPr>
          <a:xfrm>
            <a:off x="2516491" y="922708"/>
            <a:ext cx="5246223" cy="831716"/>
          </a:xfrm>
          <a:prstGeom prst="rect">
            <a:avLst/>
          </a:prstGeom>
          <a:noFill/>
        </p:spPr>
        <p:txBody>
          <a:bodyPr wrap="square">
            <a:spAutoFit/>
          </a:bodyPr>
          <a:lstStyle/>
          <a:p>
            <a:pPr algn="ctr">
              <a:defRPr b="0" i="0"/>
            </a:pPr>
            <a:r>
              <a:rPr lang="1106" sz="4852">
                <a:ln w="900" cmpd="sng">
                  <a:solidFill>
                    <a:schemeClr val="accent1">
                      <a:satMod val="190000"/>
                      <a:alpha val="55000"/>
                    </a:schemeClr>
                  </a:solidFill>
                  <a:prstDash val="solid"/>
                </a:ln>
                <a:solidFill>
                  <a:srgbClr val="008988"/>
                </a:solidFill>
                <a:latin typeface="Arial" pitchFamily="34" charset="0"/>
                <a:cs typeface="Arial" pitchFamily="34" charset="0"/>
              </a:rPr>
              <a:t>Diolch!</a:t>
            </a:r>
          </a:p>
        </p:txBody>
      </p:sp>
      <p:pic>
        <p:nvPicPr>
          <p:cNvPr id="7" name="Picture 2" descr="\\falcon\user_data\SHARING FOLDER\!Temporary Sharing - Items will be deleted when 7 days old!\Jenna\shutterstock_162290225.jpg"/>
          <p:cNvPicPr>
            <a:picLocks noChangeAspect="1" noChangeArrowheads="1"/>
          </p:cNvPicPr>
          <p:nvPr/>
        </p:nvPicPr>
        <p:blipFill>
          <a:blip r:embed="rId5"/>
          <a:srcRect l="16216" r="21621" b="8007"/>
          <a:stretch>
            <a:fillRect/>
          </a:stretch>
        </p:blipFill>
        <p:spPr bwMode="auto">
          <a:xfrm>
            <a:off x="6617678" y="922708"/>
            <a:ext cx="3158605" cy="5424558"/>
          </a:xfrm>
          <a:prstGeom prst="rect">
            <a:avLst/>
          </a:prstGeom>
          <a:noFill/>
        </p:spPr>
      </p:pic>
    </p:spTree>
    <p:extLst>
      <p:ext uri="{BB962C8B-B14F-4D97-AF65-F5344CB8AC3E}">
        <p14:creationId xmlns:p14="http://schemas.microsoft.com/office/powerpoint/2010/main" val="18110837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AC2FE1-D566-4D20-A512-93D33C9B848D}"/>
              </a:ext>
            </a:extLst>
          </p:cNvPr>
          <p:cNvSpPr txBox="1"/>
          <p:nvPr/>
        </p:nvSpPr>
        <p:spPr>
          <a:xfrm>
            <a:off x="-56638" y="6733752"/>
            <a:ext cx="6267434" cy="707886"/>
          </a:xfrm>
          <a:prstGeom prst="rect">
            <a:avLst/>
          </a:prstGeom>
          <a:noFill/>
        </p:spPr>
        <p:txBody>
          <a:bodyPr wrap="square" rtlCol="0">
            <a:spAutoFit/>
          </a:bodyPr>
          <a:lstStyle/>
          <a:p>
            <a:pPr algn="ctr">
              <a:defRPr b="0" i="0"/>
            </a:pPr>
            <a:r>
              <a:rPr lang="1106" sz="4000" b="1" dirty="0">
                <a:solidFill>
                  <a:srgbClr val="008080"/>
                </a:solidFill>
                <a:latin typeface="Comic Sans MS" panose="030F0702030302020204" pitchFamily="66" charset="0"/>
                <a:cs typeface="Arial" pitchFamily="34" charset="0"/>
              </a:rPr>
              <a:t>Fy Anifeiliaid Anwes</a:t>
            </a:r>
          </a:p>
        </p:txBody>
      </p:sp>
    </p:spTree>
    <p:extLst>
      <p:ext uri="{BB962C8B-B14F-4D97-AF65-F5344CB8AC3E}">
        <p14:creationId xmlns:p14="http://schemas.microsoft.com/office/powerpoint/2010/main" val="10189981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985" y="416163"/>
            <a:ext cx="3109795" cy="26204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t="4193"/>
          <a:stretch>
            <a:fillRect/>
          </a:stretch>
        </p:blipFill>
        <p:spPr bwMode="auto">
          <a:xfrm>
            <a:off x="7410770" y="483394"/>
            <a:ext cx="2779309" cy="26627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hutterstock_8724646">
            <a:extLst>
              <a:ext uri="{FF2B5EF4-FFF2-40B4-BE49-F238E27FC236}">
                <a16:creationId xmlns:a16="http://schemas.microsoft.com/office/drawing/2014/main" id="{8EF88E1B-FEEB-4B87-BE9C-487C98B6F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688"/>
          <a:stretch>
            <a:fillRect/>
          </a:stretch>
        </p:blipFill>
        <p:spPr bwMode="auto">
          <a:xfrm>
            <a:off x="1824902" y="4266025"/>
            <a:ext cx="4129259" cy="226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l="24129" t="31022" r="13665"/>
          <a:stretch>
            <a:fillRect/>
          </a:stretch>
        </p:blipFill>
        <p:spPr bwMode="auto">
          <a:xfrm>
            <a:off x="8546692" y="4266025"/>
            <a:ext cx="1588175" cy="2239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6125" y="3513965"/>
            <a:ext cx="1816693" cy="272543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196" y="1199829"/>
            <a:ext cx="2506954" cy="159770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397" y="3389423"/>
            <a:ext cx="2302856" cy="1342832"/>
          </a:xfrm>
          <a:prstGeom prst="rect">
            <a:avLst/>
          </a:prstGeom>
        </p:spPr>
      </p:pic>
      <p:sp>
        <p:nvSpPr>
          <p:cNvPr id="14" name="TextBox 13"/>
          <p:cNvSpPr txBox="1"/>
          <p:nvPr/>
        </p:nvSpPr>
        <p:spPr>
          <a:xfrm>
            <a:off x="-124508" y="6746438"/>
            <a:ext cx="7919479" cy="771109"/>
          </a:xfrm>
          <a:prstGeom prst="rect">
            <a:avLst/>
          </a:prstGeom>
          <a:noFill/>
        </p:spPr>
        <p:txBody>
          <a:bodyPr wrap="square" rtlCol="0">
            <a:spAutoFit/>
          </a:bodyPr>
          <a:lstStyle/>
          <a:p>
            <a:pPr algn="ctr">
              <a:defRPr b="0" i="0"/>
            </a:pPr>
            <a:r>
              <a:rPr lang="1106" sz="4411" b="1">
                <a:solidFill>
                  <a:srgbClr val="008080"/>
                </a:solidFill>
                <a:latin typeface="Comic Sans MS" panose="030F0702030302020204" pitchFamily="66" charset="0"/>
                <a:cs typeface="Arial" pitchFamily="34" charset="0"/>
              </a:rPr>
              <a:t>Anifail anwes neu beidio?</a:t>
            </a:r>
          </a:p>
        </p:txBody>
      </p:sp>
      <p:pic>
        <p:nvPicPr>
          <p:cNvPr id="15" name="Picture 14"/>
          <p:cNvPicPr/>
          <p:nvPr/>
        </p:nvPicPr>
        <p:blipFill>
          <a:blip r:embed="rId10">
            <a:extLst>
              <a:ext uri="{28A0092B-C50C-407E-A947-70E740481C1C}">
                <a14:useLocalDpi xmlns:a14="http://schemas.microsoft.com/office/drawing/2010/main" val="0"/>
              </a:ext>
            </a:extLst>
          </a:blip>
          <a:stretch>
            <a:fillRect/>
          </a:stretch>
        </p:blipFill>
        <p:spPr bwMode="auto">
          <a:xfrm>
            <a:off x="3560212" y="2896576"/>
            <a:ext cx="2214253" cy="1369449"/>
          </a:xfrm>
          <a:prstGeom prst="rect">
            <a:avLst/>
          </a:prstGeom>
          <a:noFill/>
          <a:ln>
            <a:noFill/>
          </a:ln>
        </p:spPr>
      </p:pic>
      <p:pic>
        <p:nvPicPr>
          <p:cNvPr id="16" name="Picture 15"/>
          <p:cNvPicPr/>
          <p:nvPr/>
        </p:nvPicPr>
        <p:blipFill>
          <a:blip r:embed="rId11">
            <a:extLst>
              <a:ext uri="{28A0092B-C50C-407E-A947-70E740481C1C}">
                <a14:useLocalDpi xmlns:a14="http://schemas.microsoft.com/office/drawing/2010/main" val="0"/>
              </a:ext>
            </a:extLst>
          </a:blip>
          <a:srcRect l="15047" r="15446"/>
          <a:stretch>
            <a:fillRect/>
          </a:stretch>
        </p:blipFill>
        <p:spPr bwMode="auto">
          <a:xfrm>
            <a:off x="3897779" y="483394"/>
            <a:ext cx="1429359" cy="1572195"/>
          </a:xfrm>
          <a:prstGeom prst="rect">
            <a:avLst/>
          </a:prstGeom>
          <a:noFill/>
          <a:ln>
            <a:noFill/>
          </a:ln>
        </p:spPr>
      </p:pic>
    </p:spTree>
    <p:extLst>
      <p:ext uri="{BB962C8B-B14F-4D97-AF65-F5344CB8AC3E}">
        <p14:creationId xmlns:p14="http://schemas.microsoft.com/office/powerpoint/2010/main" val="2934085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020" y="6733753"/>
            <a:ext cx="9295143" cy="584775"/>
          </a:xfrm>
          <a:prstGeom prst="rect">
            <a:avLst/>
          </a:prstGeom>
          <a:noFill/>
        </p:spPr>
        <p:txBody>
          <a:bodyPr wrap="square" rtlCol="0">
            <a:spAutoFit/>
          </a:bodyPr>
          <a:lstStyle/>
          <a:p>
            <a:pPr algn="ctr">
              <a:defRPr b="0" i="0"/>
            </a:pPr>
            <a:r>
              <a:rPr lang="1106" sz="3200" b="1" dirty="0">
                <a:solidFill>
                  <a:srgbClr val="008080"/>
                </a:solidFill>
                <a:latin typeface="Comic Sans MS" panose="030F0702030302020204" pitchFamily="66" charset="0"/>
                <a:cs typeface="Arial" pitchFamily="34" charset="0"/>
              </a:rPr>
              <a:t>Beth sydd ei angen ar anifeiliaid anwes?…</a:t>
            </a:r>
          </a:p>
        </p:txBody>
      </p:sp>
      <p:pic>
        <p:nvPicPr>
          <p:cNvPr id="3" name="Picture 2" descr="C:\Documents and Settings\Henson_A\My Documents\Amy's\Talkies\New Welfare Symbols\Environment Icon.jpg"/>
          <p:cNvPicPr>
            <a:picLocks noChangeAspect="1" noChangeArrowheads="1"/>
          </p:cNvPicPr>
          <p:nvPr/>
        </p:nvPicPr>
        <p:blipFill>
          <a:blip r:embed="rId3"/>
          <a:stretch>
            <a:fillRect/>
          </a:stretch>
        </p:blipFill>
        <p:spPr bwMode="auto">
          <a:xfrm>
            <a:off x="1468161" y="472173"/>
            <a:ext cx="2159328" cy="2159328"/>
          </a:xfrm>
          <a:prstGeom prst="ellipse">
            <a:avLst/>
          </a:prstGeom>
          <a:noFill/>
          <a:effectLst>
            <a:softEdge rad="0"/>
          </a:effectLst>
        </p:spPr>
      </p:pic>
      <p:pic>
        <p:nvPicPr>
          <p:cNvPr id="4" name="Picture 3" descr="C:\Documents and Settings\Henson_A\My Documents\Amy's\Talkies\New Welfare Symbols\Diet Icon.jpg"/>
          <p:cNvPicPr>
            <a:picLocks noChangeAspect="1" noChangeArrowheads="1"/>
          </p:cNvPicPr>
          <p:nvPr/>
        </p:nvPicPr>
        <p:blipFill>
          <a:blip r:embed="rId4"/>
          <a:stretch>
            <a:fillRect/>
          </a:stretch>
        </p:blipFill>
        <p:spPr bwMode="auto">
          <a:xfrm>
            <a:off x="1331419" y="3245449"/>
            <a:ext cx="2187087" cy="2187087"/>
          </a:xfrm>
          <a:prstGeom prst="ellipse">
            <a:avLst/>
          </a:prstGeom>
          <a:noFill/>
          <a:effectLst>
            <a:softEdge rad="0"/>
          </a:effectLst>
        </p:spPr>
      </p:pic>
      <p:pic>
        <p:nvPicPr>
          <p:cNvPr id="5" name="Picture 4" descr="Health Icon.jpg"/>
          <p:cNvPicPr>
            <a:picLocks noChangeAspect="1"/>
          </p:cNvPicPr>
          <p:nvPr/>
        </p:nvPicPr>
        <p:blipFill>
          <a:blip r:embed="rId5"/>
          <a:stretch>
            <a:fillRect/>
          </a:stretch>
        </p:blipFill>
        <p:spPr bwMode="auto">
          <a:xfrm>
            <a:off x="4008683" y="1921854"/>
            <a:ext cx="2392309" cy="2189250"/>
          </a:xfrm>
          <a:prstGeom prst="rect">
            <a:avLst/>
          </a:prstGeom>
          <a:noFill/>
          <a:ln w="9525">
            <a:noFill/>
            <a:miter lim="800000"/>
          </a:ln>
          <a:effectLst>
            <a:softEdge rad="0"/>
          </a:effectLst>
        </p:spPr>
      </p:pic>
      <p:pic>
        <p:nvPicPr>
          <p:cNvPr id="6" name="Picture 5" descr="C:\Documents and Settings\Henson_A\My Documents\Amy's\Talkies\New Welfare Symbols\Behaviour Icon.jpg"/>
          <p:cNvPicPr>
            <a:picLocks noChangeAspect="1" noChangeArrowheads="1"/>
          </p:cNvPicPr>
          <p:nvPr/>
        </p:nvPicPr>
        <p:blipFill>
          <a:blip r:embed="rId6"/>
          <a:stretch>
            <a:fillRect/>
          </a:stretch>
        </p:blipFill>
        <p:spPr bwMode="auto">
          <a:xfrm>
            <a:off x="7146900" y="613073"/>
            <a:ext cx="2160240" cy="2160240"/>
          </a:xfrm>
          <a:prstGeom prst="ellipse">
            <a:avLst/>
          </a:prstGeom>
          <a:noFill/>
        </p:spPr>
      </p:pic>
      <p:pic>
        <p:nvPicPr>
          <p:cNvPr id="7" name="Picture 6" descr="C:\Documents and Settings\Henson_A\My Documents\Amy's\Talkies\New Welfare Symbols\Companionship Icon.jpg"/>
          <p:cNvPicPr>
            <a:picLocks noChangeAspect="1" noChangeArrowheads="1"/>
          </p:cNvPicPr>
          <p:nvPr/>
        </p:nvPicPr>
        <p:blipFill>
          <a:blip r:embed="rId7"/>
          <a:stretch>
            <a:fillRect/>
          </a:stretch>
        </p:blipFill>
        <p:spPr bwMode="auto">
          <a:xfrm>
            <a:off x="7085006" y="3809899"/>
            <a:ext cx="2152122" cy="2160209"/>
          </a:xfrm>
          <a:prstGeom prst="ellipse">
            <a:avLst/>
          </a:prstGeom>
          <a:noFill/>
        </p:spPr>
      </p:pic>
      <p:sp>
        <p:nvSpPr>
          <p:cNvPr id="8" name="TextBox 7"/>
          <p:cNvSpPr txBox="1"/>
          <p:nvPr/>
        </p:nvSpPr>
        <p:spPr>
          <a:xfrm>
            <a:off x="1367452" y="2586256"/>
            <a:ext cx="2164563" cy="518678"/>
          </a:xfrm>
          <a:prstGeom prst="rect">
            <a:avLst/>
          </a:prstGeom>
          <a:noFill/>
        </p:spPr>
        <p:txBody>
          <a:bodyPr wrap="square" rtlCol="0">
            <a:spAutoFit/>
          </a:bodyPr>
          <a:lstStyle/>
          <a:p>
            <a:pPr algn="ctr">
              <a:defRPr b="0" i="0"/>
            </a:pPr>
            <a:r>
              <a:rPr lang="1106" sz="2400" b="1">
                <a:solidFill>
                  <a:schemeClr val="accent4"/>
                </a:solidFill>
                <a:latin typeface="Comic Sans MS" panose="030F0702030302020204" pitchFamily="66" charset="0"/>
                <a:cs typeface="Arial" pitchFamily="34" charset="0"/>
              </a:rPr>
              <a:t> </a:t>
            </a:r>
            <a:r>
              <a:rPr lang="1106" sz="2800" b="1">
                <a:solidFill>
                  <a:schemeClr val="accent4"/>
                </a:solidFill>
                <a:latin typeface="Comic Sans MS" panose="030F0702030302020204" pitchFamily="66" charset="0"/>
                <a:cs typeface="Arial" pitchFamily="34" charset="0"/>
              </a:rPr>
              <a:t>CARTREF</a:t>
            </a:r>
          </a:p>
        </p:txBody>
      </p:sp>
      <p:sp>
        <p:nvSpPr>
          <p:cNvPr id="9" name="TextBox 8"/>
          <p:cNvSpPr txBox="1"/>
          <p:nvPr/>
        </p:nvSpPr>
        <p:spPr>
          <a:xfrm>
            <a:off x="693086" y="5477248"/>
            <a:ext cx="3234037" cy="945825"/>
          </a:xfrm>
          <a:prstGeom prst="rect">
            <a:avLst/>
          </a:prstGeom>
          <a:noFill/>
        </p:spPr>
        <p:txBody>
          <a:bodyPr wrap="square" rtlCol="0">
            <a:spAutoFit/>
          </a:bodyPr>
          <a:lstStyle/>
          <a:p>
            <a:pPr algn="ctr">
              <a:defRPr b="0" i="0"/>
            </a:pPr>
            <a:r>
              <a:rPr lang="1106" sz="2800" b="1">
                <a:solidFill>
                  <a:schemeClr val="accent6"/>
                </a:solidFill>
                <a:latin typeface="Comic Sans MS" panose="030F0702030302020204" pitchFamily="66" charset="0"/>
                <a:cs typeface="Arial" pitchFamily="34" charset="0"/>
              </a:rPr>
              <a:t>BWYD </a:t>
            </a:r>
          </a:p>
          <a:p>
            <a:pPr algn="ctr">
              <a:defRPr b="0" i="0"/>
            </a:pPr>
            <a:r>
              <a:rPr lang="1106" sz="2800" b="1">
                <a:solidFill>
                  <a:schemeClr val="accent6"/>
                </a:solidFill>
                <a:latin typeface="Comic Sans MS" panose="030F0702030302020204" pitchFamily="66" charset="0"/>
                <a:cs typeface="Arial" pitchFamily="34" charset="0"/>
              </a:rPr>
              <a:t>A DŴR</a:t>
            </a:r>
          </a:p>
        </p:txBody>
      </p:sp>
      <p:sp>
        <p:nvSpPr>
          <p:cNvPr id="10" name="TextBox 9"/>
          <p:cNvSpPr txBox="1"/>
          <p:nvPr/>
        </p:nvSpPr>
        <p:spPr>
          <a:xfrm>
            <a:off x="4432214" y="3809899"/>
            <a:ext cx="1685472" cy="884804"/>
          </a:xfrm>
          <a:prstGeom prst="rect">
            <a:avLst/>
          </a:prstGeom>
          <a:noFill/>
        </p:spPr>
        <p:txBody>
          <a:bodyPr wrap="square" rtlCol="0">
            <a:spAutoFit/>
          </a:bodyPr>
          <a:lstStyle/>
          <a:p>
            <a:pPr algn="ctr"/>
            <a:endParaRPr lang="en-GB" sz="2400">
              <a:solidFill>
                <a:schemeClr val="accent1"/>
              </a:solidFill>
              <a:latin typeface="Comic Sans MS" panose="030F0702030302020204" pitchFamily="66" charset="0"/>
              <a:cs typeface="Arial" pitchFamily="34" charset="0"/>
            </a:endParaRPr>
          </a:p>
          <a:p>
            <a:pPr algn="ctr">
              <a:defRPr b="0" i="0"/>
            </a:pPr>
            <a:r>
              <a:rPr lang="1106" sz="2800" b="1">
                <a:solidFill>
                  <a:schemeClr val="accent1"/>
                </a:solidFill>
                <a:latin typeface="Comic Sans MS" panose="030F0702030302020204" pitchFamily="66" charset="0"/>
                <a:cs typeface="Arial" pitchFamily="34" charset="0"/>
              </a:rPr>
              <a:t>IECHYD</a:t>
            </a:r>
          </a:p>
        </p:txBody>
      </p:sp>
      <p:sp>
        <p:nvSpPr>
          <p:cNvPr id="11" name="Rectangle 10"/>
          <p:cNvSpPr/>
          <p:nvPr/>
        </p:nvSpPr>
        <p:spPr>
          <a:xfrm>
            <a:off x="7082714" y="2745377"/>
            <a:ext cx="3088522" cy="954107"/>
          </a:xfrm>
          <a:prstGeom prst="rect">
            <a:avLst/>
          </a:prstGeom>
        </p:spPr>
        <p:txBody>
          <a:bodyPr wrap="square">
            <a:spAutoFit/>
          </a:bodyPr>
          <a:lstStyle/>
          <a:p>
            <a:pPr algn="ctr">
              <a:defRPr b="0" i="0"/>
            </a:pPr>
            <a:r>
              <a:rPr lang="1106" sz="2800" b="1">
                <a:solidFill>
                  <a:schemeClr val="accent3"/>
                </a:solidFill>
                <a:latin typeface="Comic Sans MS" panose="030F0702030302020204" pitchFamily="66" charset="0"/>
                <a:cs typeface="Arial" pitchFamily="34" charset="0"/>
              </a:rPr>
              <a:t>YMARFER CORFF A HWYL</a:t>
            </a:r>
          </a:p>
        </p:txBody>
      </p:sp>
      <p:sp>
        <p:nvSpPr>
          <p:cNvPr id="12" name="Rectangle 11"/>
          <p:cNvSpPr/>
          <p:nvPr/>
        </p:nvSpPr>
        <p:spPr>
          <a:xfrm>
            <a:off x="7009574" y="5954302"/>
            <a:ext cx="2302986" cy="518678"/>
          </a:xfrm>
          <a:prstGeom prst="rect">
            <a:avLst/>
          </a:prstGeom>
        </p:spPr>
        <p:txBody>
          <a:bodyPr wrap="square">
            <a:spAutoFit/>
          </a:bodyPr>
          <a:lstStyle/>
          <a:p>
            <a:pPr algn="ctr">
              <a:defRPr b="0" i="0"/>
            </a:pPr>
            <a:r>
              <a:rPr lang="1106" sz="2800" b="1">
                <a:solidFill>
                  <a:schemeClr val="accent2"/>
                </a:solidFill>
                <a:latin typeface="Comic Sans MS" panose="030F0702030302020204" pitchFamily="66" charset="0"/>
                <a:cs typeface="Arial" pitchFamily="34" charset="0"/>
              </a:rPr>
              <a:t>FFRINDIAU</a:t>
            </a:r>
          </a:p>
        </p:txBody>
      </p:sp>
    </p:spTree>
    <p:extLst>
      <p:ext uri="{BB962C8B-B14F-4D97-AF65-F5344CB8AC3E}">
        <p14:creationId xmlns:p14="http://schemas.microsoft.com/office/powerpoint/2010/main" val="4188498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nodeType="clickPar">
                      <p:stCondLst>
                        <p:cond delay="indefinite"/>
                        <p:cond evt="onBegin" delay="0">
                          <p:tn val="12"/>
                        </p:cond>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nodeType="clickPar">
                      <p:stCondLst>
                        <p:cond delay="indefinite"/>
                        <p:cond evt="onBegin" delay="0">
                          <p:tn val="17"/>
                        </p:cond>
                      </p:stCondLst>
                      <p:childTnLst>
                        <p:par>
                          <p:cTn id="19" fill="hold" nodeType="after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1000"/>
                                        <p:tgtEl>
                                          <p:spTgt spid="4"/>
                                        </p:tgtEl>
                                      </p:cBhvr>
                                    </p:animEffect>
                                  </p:childTnLst>
                                </p:cTn>
                              </p:par>
                            </p:childTnLst>
                          </p:cTn>
                        </p:par>
                      </p:childTnLst>
                    </p:cTn>
                  </p:par>
                  <p:par>
                    <p:cTn id="23" fill="hold" nodeType="clickPar">
                      <p:stCondLst>
                        <p:cond delay="indefinite"/>
                        <p:cond evt="onBegin" delay="0">
                          <p:tn val="22"/>
                        </p:cond>
                      </p:stCondLst>
                      <p:childTnLst>
                        <p:par>
                          <p:cTn id="24" fill="hold" nodeType="after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barn(inVertical)">
                                      <p:cBhvr>
                                        <p:cTn id="30" dur="500"/>
                                        <p:tgtEl>
                                          <p:spTgt spid="9">
                                            <p:txEl>
                                              <p:pRg st="1" end="1"/>
                                            </p:txEl>
                                          </p:spTgt>
                                        </p:tgtEl>
                                      </p:cBhvr>
                                    </p:animEffect>
                                  </p:childTnLst>
                                </p:cTn>
                              </p:par>
                            </p:childTnLst>
                          </p:cTn>
                        </p:par>
                      </p:childTnLst>
                    </p:cTn>
                  </p:par>
                  <p:par>
                    <p:cTn id="31" fill="hold" nodeType="clickPar">
                      <p:stCondLst>
                        <p:cond delay="indefinite"/>
                        <p:cond evt="onBegin" delay="0">
                          <p:tn val="30"/>
                        </p:cond>
                      </p:stCondLst>
                      <p:childTnLst>
                        <p:par>
                          <p:cTn id="32" fill="hold" nodeType="afterGroup">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1000"/>
                                        <p:tgtEl>
                                          <p:spTgt spid="6"/>
                                        </p:tgtEl>
                                      </p:cBhvr>
                                    </p:animEffect>
                                  </p:childTnLst>
                                </p:cTn>
                              </p:par>
                            </p:childTnLst>
                          </p:cTn>
                        </p:par>
                      </p:childTnLst>
                    </p:cTn>
                  </p:par>
                  <p:par>
                    <p:cTn id="36" fill="hold" nodeType="clickPar">
                      <p:stCondLst>
                        <p:cond delay="indefinite"/>
                        <p:cond evt="onBegin" delay="0">
                          <p:tn val="35"/>
                        </p:cond>
                      </p:stCondLst>
                      <p:childTnLst>
                        <p:par>
                          <p:cTn id="37" fill="hold" nodeType="after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barn(inVertical)">
                                      <p:cBhvr>
                                        <p:cTn id="40" dur="500"/>
                                        <p:tgtEl>
                                          <p:spTgt spid="11">
                                            <p:txEl>
                                              <p:pRg st="0" end="0"/>
                                            </p:txEl>
                                          </p:spTgt>
                                        </p:tgtEl>
                                      </p:cBhvr>
                                    </p:animEffect>
                                  </p:childTnLst>
                                </p:cTn>
                              </p:par>
                            </p:childTnLst>
                          </p:cTn>
                        </p:par>
                      </p:childTnLst>
                    </p:cTn>
                  </p:par>
                  <p:par>
                    <p:cTn id="41" fill="hold" nodeType="clickPar">
                      <p:stCondLst>
                        <p:cond delay="indefinite"/>
                        <p:cond evt="onBegin" delay="0">
                          <p:tn val="40"/>
                        </p:cond>
                      </p:stCondLst>
                      <p:childTnLst>
                        <p:par>
                          <p:cTn id="42" fill="hold" nodeType="afterGroup">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1000"/>
                                        <p:tgtEl>
                                          <p:spTgt spid="7"/>
                                        </p:tgtEl>
                                      </p:cBhvr>
                                    </p:animEffect>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16" presetClass="entr" presetSubtype="21" fill="hold"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barn(inVertical)">
                                      <p:cBhvr>
                                        <p:cTn id="50" dur="500"/>
                                        <p:tgtEl>
                                          <p:spTgt spid="12">
                                            <p:txEl>
                                              <p:pRg st="0" end="0"/>
                                            </p:txEl>
                                          </p:spTgt>
                                        </p:tgtEl>
                                      </p:cBhvr>
                                    </p:animEffect>
                                  </p:childTnLst>
                                </p:cTn>
                              </p:par>
                            </p:childTnLst>
                          </p:cTn>
                        </p:par>
                      </p:childTnLst>
                    </p:cTn>
                  </p:par>
                  <p:par>
                    <p:cTn id="51" fill="hold" nodeType="clickPar">
                      <p:stCondLst>
                        <p:cond delay="indefinite"/>
                        <p:cond evt="onBegin" delay="0">
                          <p:tn val="50"/>
                        </p:cond>
                      </p:stCondLst>
                      <p:childTnLst>
                        <p:par>
                          <p:cTn id="52" fill="hold" nodeType="afterGroup">
                            <p:stCondLst>
                              <p:cond delay="0"/>
                            </p:stCondLst>
                            <p:childTnLst>
                              <p:par>
                                <p:cTn id="53" presetID="6"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circle(in)">
                                      <p:cBhvr>
                                        <p:cTn id="55" dur="1000"/>
                                        <p:tgtEl>
                                          <p:spTgt spid="5"/>
                                        </p:tgtEl>
                                      </p:cBhvr>
                                    </p:animEffect>
                                  </p:childTnLst>
                                </p:cTn>
                              </p:par>
                            </p:childTnLst>
                          </p:cTn>
                        </p:par>
                      </p:childTnLst>
                    </p:cTn>
                  </p:par>
                  <p:par>
                    <p:cTn id="56" fill="hold" nodeType="clickPar">
                      <p:stCondLst>
                        <p:cond delay="indefinite"/>
                        <p:cond evt="onBegin" delay="0">
                          <p:tn val="55"/>
                        </p:cond>
                      </p:stCondLst>
                      <p:childTnLst>
                        <p:par>
                          <p:cTn id="57" fill="hold" nodeType="afterGroup">
                            <p:stCondLst>
                              <p:cond delay="0"/>
                            </p:stCondLst>
                            <p:childTnLst>
                              <p:par>
                                <p:cTn id="58" presetID="16" presetClass="entr" presetSubtype="21" fill="hold" nodeType="clickEffect">
                                  <p:stCondLst>
                                    <p:cond delay="0"/>
                                  </p:stCondLst>
                                  <p:childTnLst>
                                    <p:set>
                                      <p:cBhvr>
                                        <p:cTn id="59" dur="1" fill="hold">
                                          <p:stCondLst>
                                            <p:cond delay="0"/>
                                          </p:stCondLst>
                                        </p:cTn>
                                        <p:tgtEl>
                                          <p:spTgt spid="10">
                                            <p:txEl>
                                              <p:pRg st="1" end="1"/>
                                            </p:txEl>
                                          </p:spTgt>
                                        </p:tgtEl>
                                        <p:attrNameLst>
                                          <p:attrName>style.visibility</p:attrName>
                                        </p:attrNameLst>
                                      </p:cBhvr>
                                      <p:to>
                                        <p:strVal val="visible"/>
                                      </p:to>
                                    </p:set>
                                    <p:animEffect transition="in" filter="barn(inVertical)">
                                      <p:cBhvr>
                                        <p:cTn id="6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127" y="323709"/>
            <a:ext cx="3902960" cy="763890"/>
          </a:xfrm>
        </p:spPr>
        <p:txBody>
          <a:bodyPr>
            <a:noAutofit/>
          </a:bodyPr>
          <a:lstStyle/>
          <a:p>
            <a:pPr>
              <a:defRPr b="0" i="0"/>
            </a:pPr>
            <a:r>
              <a:rPr lang="1106" sz="3088" b="1">
                <a:solidFill>
                  <a:srgbClr val="008080"/>
                </a:solidFill>
                <a:latin typeface="Comic Sans MS" panose="030F0702030302020204" pitchFamily="66" charset="0"/>
              </a:rPr>
              <a:t>Meddyliwch am …</a:t>
            </a:r>
            <a:endParaRPr lang="en-GB" sz="3088">
              <a:latin typeface="Comic Sans MS" panose="030F0702030302020204" pitchFamily="66" charset="0"/>
            </a:endParaRPr>
          </a:p>
        </p:txBody>
      </p:sp>
      <p:sp>
        <p:nvSpPr>
          <p:cNvPr id="4" name="TextBox 3"/>
          <p:cNvSpPr txBox="1"/>
          <p:nvPr/>
        </p:nvSpPr>
        <p:spPr>
          <a:xfrm>
            <a:off x="502762" y="1051327"/>
            <a:ext cx="1033347" cy="366126"/>
          </a:xfrm>
          <a:prstGeom prst="rect">
            <a:avLst/>
          </a:prstGeom>
          <a:noFill/>
        </p:spPr>
        <p:txBody>
          <a:bodyPr wrap="square" rtlCol="0">
            <a:spAutoFit/>
          </a:bodyPr>
          <a:lstStyle/>
          <a:p>
            <a:pPr>
              <a:defRPr b="0" i="0"/>
            </a:pPr>
            <a:endParaRPr/>
          </a:p>
        </p:txBody>
      </p:sp>
      <p:sp>
        <p:nvSpPr>
          <p:cNvPr id="5" name="TextBox 4"/>
          <p:cNvSpPr txBox="1"/>
          <p:nvPr/>
        </p:nvSpPr>
        <p:spPr>
          <a:xfrm>
            <a:off x="1376259" y="1382611"/>
            <a:ext cx="2384647" cy="830997"/>
          </a:xfrm>
          <a:prstGeom prst="rect">
            <a:avLst/>
          </a:prstGeom>
          <a:noFill/>
        </p:spPr>
        <p:txBody>
          <a:bodyPr wrap="square" rtlCol="0">
            <a:spAutoFit/>
          </a:bodyPr>
          <a:lstStyle/>
          <a:p>
            <a:pPr>
              <a:defRPr b="0" i="0"/>
            </a:pPr>
            <a:r>
              <a:rPr lang="1106" sz="4800">
                <a:solidFill>
                  <a:srgbClr val="008080"/>
                </a:solidFill>
                <a:latin typeface="Comic Sans MS" panose="030F0702030302020204" pitchFamily="66" charset="0"/>
                <a:cs typeface="Arial" pitchFamily="34" charset="0"/>
              </a:rPr>
              <a:t>LLE</a:t>
            </a:r>
          </a:p>
        </p:txBody>
      </p:sp>
      <p:sp>
        <p:nvSpPr>
          <p:cNvPr id="6" name="TextBox 5"/>
          <p:cNvSpPr txBox="1"/>
          <p:nvPr/>
        </p:nvSpPr>
        <p:spPr>
          <a:xfrm>
            <a:off x="1389283" y="2719222"/>
            <a:ext cx="5237511" cy="1569660"/>
          </a:xfrm>
          <a:prstGeom prst="rect">
            <a:avLst/>
          </a:prstGeom>
          <a:noFill/>
        </p:spPr>
        <p:txBody>
          <a:bodyPr wrap="square" rtlCol="0">
            <a:spAutoFit/>
          </a:bodyPr>
          <a:lstStyle/>
          <a:p>
            <a:pPr>
              <a:defRPr b="0" i="0"/>
            </a:pPr>
            <a:r>
              <a:rPr lang="1106" sz="4800">
                <a:solidFill>
                  <a:srgbClr val="008080"/>
                </a:solidFill>
                <a:latin typeface="Comic Sans MS" panose="030F0702030302020204" pitchFamily="66" charset="0"/>
                <a:cs typeface="Arial" pitchFamily="34" charset="0"/>
              </a:rPr>
              <a:t>YMARFER </a:t>
            </a:r>
            <a:endParaRPr lang="cy-GB" sz="4800">
              <a:solidFill>
                <a:srgbClr val="008080"/>
              </a:solidFill>
              <a:latin typeface="Comic Sans MS" panose="030F0702030302020204" pitchFamily="66" charset="0"/>
              <a:cs typeface="Arial" pitchFamily="34" charset="0"/>
            </a:endParaRPr>
          </a:p>
          <a:p>
            <a:pPr>
              <a:defRPr b="0" i="0"/>
            </a:pPr>
            <a:r>
              <a:rPr lang="1106" sz="4800">
                <a:solidFill>
                  <a:srgbClr val="008080"/>
                </a:solidFill>
                <a:latin typeface="Comic Sans MS" panose="030F0702030302020204" pitchFamily="66" charset="0"/>
                <a:cs typeface="Arial" pitchFamily="34" charset="0"/>
              </a:rPr>
              <a:t>CORFF</a:t>
            </a:r>
          </a:p>
        </p:txBody>
      </p:sp>
      <p:sp>
        <p:nvSpPr>
          <p:cNvPr id="7" name="TextBox 6"/>
          <p:cNvSpPr txBox="1"/>
          <p:nvPr/>
        </p:nvSpPr>
        <p:spPr>
          <a:xfrm>
            <a:off x="1046349" y="4425087"/>
            <a:ext cx="3041738" cy="830997"/>
          </a:xfrm>
          <a:prstGeom prst="rect">
            <a:avLst/>
          </a:prstGeom>
          <a:noFill/>
        </p:spPr>
        <p:txBody>
          <a:bodyPr wrap="square" rtlCol="0">
            <a:spAutoFit/>
          </a:bodyPr>
          <a:lstStyle/>
          <a:p>
            <a:pPr>
              <a:defRPr b="0" i="0"/>
            </a:pPr>
            <a:r>
              <a:rPr lang="1106" sz="4800" dirty="0">
                <a:solidFill>
                  <a:srgbClr val="008080"/>
                </a:solidFill>
                <a:latin typeface="Comic Sans MS" panose="030F0702030302020204" pitchFamily="66" charset="0"/>
                <a:cs typeface="Arial" pitchFamily="34" charset="0"/>
              </a:rPr>
              <a:t>AMSER</a:t>
            </a:r>
          </a:p>
        </p:txBody>
      </p:sp>
      <p:sp>
        <p:nvSpPr>
          <p:cNvPr id="8" name="TextBox 7"/>
          <p:cNvSpPr txBox="1"/>
          <p:nvPr/>
        </p:nvSpPr>
        <p:spPr>
          <a:xfrm>
            <a:off x="1329735" y="5351420"/>
            <a:ext cx="4689806" cy="830997"/>
          </a:xfrm>
          <a:prstGeom prst="rect">
            <a:avLst/>
          </a:prstGeom>
          <a:noFill/>
        </p:spPr>
        <p:txBody>
          <a:bodyPr wrap="square" rtlCol="0">
            <a:spAutoFit/>
          </a:bodyPr>
          <a:lstStyle/>
          <a:p>
            <a:pPr>
              <a:defRPr b="0" i="0"/>
            </a:pPr>
            <a:r>
              <a:rPr lang="1106" sz="4800">
                <a:solidFill>
                  <a:srgbClr val="008080"/>
                </a:solidFill>
                <a:latin typeface="Comic Sans MS" panose="030F0702030302020204" pitchFamily="66" charset="0"/>
                <a:cs typeface="Arial" pitchFamily="34" charset="0"/>
              </a:rPr>
              <a:t>COST</a:t>
            </a:r>
          </a:p>
        </p:txBody>
      </p:sp>
      <p:sp>
        <p:nvSpPr>
          <p:cNvPr id="10" name="TextBox 9"/>
          <p:cNvSpPr txBox="1"/>
          <p:nvPr/>
        </p:nvSpPr>
        <p:spPr>
          <a:xfrm>
            <a:off x="185127" y="6825506"/>
            <a:ext cx="9194021" cy="461665"/>
          </a:xfrm>
          <a:prstGeom prst="rect">
            <a:avLst/>
          </a:prstGeom>
          <a:noFill/>
        </p:spPr>
        <p:txBody>
          <a:bodyPr wrap="square" rtlCol="0">
            <a:spAutoFit/>
          </a:bodyPr>
          <a:lstStyle/>
          <a:p>
            <a:pPr>
              <a:defRPr b="0" i="0"/>
            </a:pPr>
            <a:r>
              <a:rPr lang="1106" sz="2400" b="1">
                <a:solidFill>
                  <a:srgbClr val="E92D82"/>
                </a:solidFill>
                <a:latin typeface="Comic Sans MS" panose="030F0702030302020204" pitchFamily="66" charset="0"/>
                <a:cs typeface="Arial" pitchFamily="34" charset="0"/>
              </a:rPr>
              <a:t>Beth sydd ei angen arnoch CHI ar gyfer eich anifail anwes?</a:t>
            </a:r>
          </a:p>
        </p:txBody>
      </p:sp>
      <p:sp>
        <p:nvSpPr>
          <p:cNvPr id="11" name="TextBox 10"/>
          <p:cNvSpPr txBox="1"/>
          <p:nvPr/>
        </p:nvSpPr>
        <p:spPr>
          <a:xfrm>
            <a:off x="502762" y="2388915"/>
            <a:ext cx="1033347" cy="1437349"/>
          </a:xfrm>
          <a:prstGeom prst="rect">
            <a:avLst/>
          </a:prstGeom>
          <a:noFill/>
        </p:spPr>
        <p:txBody>
          <a:bodyPr wrap="square" rtlCol="0">
            <a:spAutoFit/>
          </a:bodyPr>
          <a:lstStyle/>
          <a:p>
            <a:pPr>
              <a:defRPr b="0" i="0"/>
            </a:pPr>
            <a:r>
              <a:rPr lang="1106" sz="8822">
                <a:solidFill>
                  <a:srgbClr val="E92D82"/>
                </a:solidFill>
                <a:latin typeface="Comic Sans MS" panose="030F0702030302020204" pitchFamily="66" charset="0"/>
                <a:cs typeface="Arial" pitchFamily="34" charset="0"/>
              </a:rPr>
              <a:t>.</a:t>
            </a:r>
          </a:p>
        </p:txBody>
      </p:sp>
      <p:sp>
        <p:nvSpPr>
          <p:cNvPr id="12" name="TextBox 11"/>
          <p:cNvSpPr txBox="1"/>
          <p:nvPr/>
        </p:nvSpPr>
        <p:spPr>
          <a:xfrm>
            <a:off x="502762" y="3690230"/>
            <a:ext cx="1033347" cy="1437349"/>
          </a:xfrm>
          <a:prstGeom prst="rect">
            <a:avLst/>
          </a:prstGeom>
          <a:noFill/>
        </p:spPr>
        <p:txBody>
          <a:bodyPr wrap="square" rtlCol="0">
            <a:spAutoFit/>
          </a:bodyPr>
          <a:lstStyle/>
          <a:p>
            <a:pPr>
              <a:defRPr b="0" i="0"/>
            </a:pPr>
            <a:r>
              <a:rPr lang="1106" sz="8822">
                <a:solidFill>
                  <a:srgbClr val="E92D82"/>
                </a:solidFill>
                <a:latin typeface="Comic Sans MS" panose="030F0702030302020204" pitchFamily="66" charset="0"/>
                <a:cs typeface="Arial" pitchFamily="34" charset="0"/>
              </a:rPr>
              <a:t>.</a:t>
            </a:r>
          </a:p>
        </p:txBody>
      </p:sp>
      <p:sp>
        <p:nvSpPr>
          <p:cNvPr id="13" name="TextBox 12"/>
          <p:cNvSpPr txBox="1"/>
          <p:nvPr/>
        </p:nvSpPr>
        <p:spPr>
          <a:xfrm>
            <a:off x="536280" y="5049616"/>
            <a:ext cx="1033347" cy="1437349"/>
          </a:xfrm>
          <a:prstGeom prst="rect">
            <a:avLst/>
          </a:prstGeom>
          <a:noFill/>
        </p:spPr>
        <p:txBody>
          <a:bodyPr wrap="square" rtlCol="0">
            <a:spAutoFit/>
          </a:bodyPr>
          <a:lstStyle/>
          <a:p>
            <a:pPr>
              <a:defRPr b="0" i="0"/>
            </a:pPr>
            <a:r>
              <a:rPr lang="1106" sz="8822">
                <a:solidFill>
                  <a:srgbClr val="E92D82"/>
                </a:solidFill>
                <a:latin typeface="Comic Sans MS" panose="030F0702030302020204" pitchFamily="66" charset="0"/>
                <a:cs typeface="Arial" pitchFamily="34" charset="0"/>
              </a:rPr>
              <a: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5568" y="617652"/>
            <a:ext cx="3096944" cy="206333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7932" y="3632587"/>
            <a:ext cx="2183254" cy="2224972"/>
          </a:xfrm>
          <a:prstGeom prst="rect">
            <a:avLst/>
          </a:prstGeom>
        </p:spPr>
      </p:pic>
      <p:pic>
        <p:nvPicPr>
          <p:cNvPr id="21" name="Picture 20" descr="PAW images_money.JPG"/>
          <p:cNvPicPr>
            <a:picLocks noChangeAspect="1"/>
          </p:cNvPicPr>
          <p:nvPr/>
        </p:nvPicPr>
        <p:blipFill>
          <a:blip r:embed="rId5"/>
          <a:stretch>
            <a:fillRect/>
          </a:stretch>
        </p:blipFill>
        <p:spPr>
          <a:xfrm>
            <a:off x="6156808" y="3202361"/>
            <a:ext cx="3090478" cy="3277308"/>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2512" y="1234077"/>
            <a:ext cx="2620491" cy="3332898"/>
          </a:xfrm>
          <a:prstGeom prst="rect">
            <a:avLst/>
          </a:prstGeom>
        </p:spPr>
      </p:pic>
      <p:sp>
        <p:nvSpPr>
          <p:cNvPr id="16" name="TextBox 10">
            <a:extLst>
              <a:ext uri="{FF2B5EF4-FFF2-40B4-BE49-F238E27FC236}">
                <a16:creationId xmlns:a16="http://schemas.microsoft.com/office/drawing/2014/main" id="{1FB59581-88A6-4046-A560-A13437775DDA}"/>
              </a:ext>
            </a:extLst>
          </p:cNvPr>
          <p:cNvSpPr txBox="1"/>
          <p:nvPr/>
        </p:nvSpPr>
        <p:spPr>
          <a:xfrm>
            <a:off x="502762" y="796369"/>
            <a:ext cx="1033347" cy="1437349"/>
          </a:xfrm>
          <a:prstGeom prst="rect">
            <a:avLst/>
          </a:prstGeom>
          <a:noFill/>
        </p:spPr>
        <p:txBody>
          <a:bodyPr wrap="square" rtlCol="0">
            <a:spAutoFit/>
          </a:bodyPr>
          <a:lstStyle/>
          <a:p>
            <a:pPr>
              <a:defRPr b="0" i="0"/>
            </a:pPr>
            <a:r>
              <a:rPr lang="1106" sz="8822">
                <a:solidFill>
                  <a:srgbClr val="E92D82"/>
                </a:solidFill>
                <a:latin typeface="Comic Sans MS" panose="030F0702030302020204" pitchFamily="66" charset="0"/>
                <a:cs typeface="Arial" pitchFamily="34" charset="0"/>
              </a:rPr>
              <a:t>.</a:t>
            </a:r>
          </a:p>
        </p:txBody>
      </p:sp>
    </p:spTree>
    <p:extLst>
      <p:ext uri="{BB962C8B-B14F-4D97-AF65-F5344CB8AC3E}">
        <p14:creationId xmlns:p14="http://schemas.microsoft.com/office/powerpoint/2010/main" val="21336143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nodeType="clickPar">
                      <p:stCondLst>
                        <p:cond delay="indefinite"/>
                      </p:stCondLst>
                      <p:childTnLst>
                        <p:par>
                          <p:cTn id="30" fill="hold" nodeType="after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nodeType="clickPar">
                      <p:stCondLst>
                        <p:cond delay="indefinite"/>
                      </p:stCondLst>
                      <p:childTnLst>
                        <p:par>
                          <p:cTn id="43" fill="hold" nodeType="after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nodeType="clickPar">
                      <p:stCondLst>
                        <p:cond delay="indefinite"/>
                      </p:stCondLst>
                      <p:childTnLst>
                        <p:par>
                          <p:cTn id="48" fill="hold" nodeType="after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nodeType="clickPar">
                      <p:stCondLst>
                        <p:cond delay="indefinite"/>
                      </p:stCondLst>
                      <p:childTnLst>
                        <p:par>
                          <p:cTn id="56" fill="hold" nodeType="after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1" grpId="0"/>
      <p:bldP spid="12" grpId="0"/>
      <p:bldP spid="1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764" y="1899923"/>
            <a:ext cx="7081108" cy="4602636"/>
          </a:xfrm>
          <a:prstGeom prst="rect">
            <a:avLst/>
          </a:prstGeom>
        </p:spPr>
      </p:pic>
      <p:sp>
        <p:nvSpPr>
          <p:cNvPr id="3" name="Title 2"/>
          <p:cNvSpPr>
            <a:spLocks noGrp="1"/>
          </p:cNvSpPr>
          <p:nvPr>
            <p:ph type="title"/>
          </p:nvPr>
        </p:nvSpPr>
        <p:spPr>
          <a:xfrm>
            <a:off x="478716" y="398004"/>
            <a:ext cx="7244247" cy="714679"/>
          </a:xfrm>
        </p:spPr>
        <p:txBody>
          <a:bodyPr>
            <a:noAutofit/>
          </a:bodyPr>
          <a:lstStyle/>
          <a:p>
            <a:pPr>
              <a:defRPr b="0" i="0"/>
            </a:pPr>
            <a:r>
              <a:rPr lang="1106" sz="3088" b="1">
                <a:latin typeface="Comic Sans MS" panose="030F0702030302020204" pitchFamily="66" charset="0"/>
              </a:rPr>
              <a:t>ac yn olaf on</a:t>
            </a:r>
            <a:r>
              <a:rPr lang="cy-GB" sz="3088" b="1">
                <a:latin typeface="Comic Sans MS" panose="030F0702030302020204" pitchFamily="66" charset="0"/>
              </a:rPr>
              <a:t>d yr un mor b</a:t>
            </a:r>
            <a:r>
              <a:rPr lang="1106" sz="3088" b="1">
                <a:latin typeface="Comic Sans MS" panose="030F0702030302020204" pitchFamily="66" charset="0"/>
              </a:rPr>
              <a:t>wysig …</a:t>
            </a:r>
          </a:p>
        </p:txBody>
      </p:sp>
      <p:sp>
        <p:nvSpPr>
          <p:cNvPr id="4" name="TextBox 3"/>
          <p:cNvSpPr txBox="1"/>
          <p:nvPr/>
        </p:nvSpPr>
        <p:spPr>
          <a:xfrm>
            <a:off x="936604" y="1333153"/>
            <a:ext cx="9736748" cy="2110410"/>
          </a:xfrm>
          <a:prstGeom prst="rect">
            <a:avLst/>
          </a:prstGeom>
          <a:noFill/>
        </p:spPr>
        <p:txBody>
          <a:bodyPr wrap="square" rtlCol="0">
            <a:spAutoFit/>
          </a:bodyPr>
          <a:lstStyle/>
          <a:p>
            <a:pPr>
              <a:defRPr b="0" i="0"/>
            </a:pPr>
            <a:r>
              <a:rPr lang="1106" sz="6617">
                <a:solidFill>
                  <a:srgbClr val="E92D82"/>
                </a:solidFill>
                <a:latin typeface="Comic Sans MS" panose="030F0702030302020204" pitchFamily="66" charset="0"/>
                <a:cs typeface="Arial" pitchFamily="34" charset="0"/>
              </a:rPr>
              <a:t>GWNEWCH EICH GWAITH CARTREF!</a:t>
            </a:r>
          </a:p>
        </p:txBody>
      </p:sp>
    </p:spTree>
    <p:extLst>
      <p:ext uri="{BB962C8B-B14F-4D97-AF65-F5344CB8AC3E}">
        <p14:creationId xmlns:p14="http://schemas.microsoft.com/office/powerpoint/2010/main" val="2032999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304800" y="6753783"/>
            <a:ext cx="7130132" cy="628042"/>
          </a:xfrm>
        </p:spPr>
        <p:txBody>
          <a:bodyPr>
            <a:noAutofit/>
          </a:bodyPr>
          <a:lstStyle/>
          <a:p>
            <a:pPr>
              <a:defRPr b="0" i="0"/>
            </a:pPr>
            <a:r>
              <a:rPr lang="1106" sz="3970" b="1" dirty="0">
                <a:latin typeface="Comic Sans MS" panose="030F0702030302020204" pitchFamily="66" charset="0"/>
              </a:rPr>
              <a:t>Anifeiliaid anwes y dosbarth</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b="3121"/>
          <a:stretch>
            <a:fillRect/>
          </a:stretch>
        </p:blipFill>
        <p:spPr>
          <a:xfrm>
            <a:off x="4670503" y="4023804"/>
            <a:ext cx="3928005" cy="253693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6217" y="2660028"/>
            <a:ext cx="2811854" cy="1639635"/>
          </a:xfrm>
          <a:prstGeom prst="rect">
            <a:avLst/>
          </a:prstGeom>
        </p:spPr>
      </p:pic>
      <p:pic>
        <p:nvPicPr>
          <p:cNvPr id="12" name="Picture 11"/>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4800" y="3304972"/>
            <a:ext cx="3670371" cy="324181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6108" y="300905"/>
            <a:ext cx="3119360" cy="208196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rcRect l="14202" t="10818" r="9203" b="6330"/>
          <a:stretch>
            <a:fillRect/>
          </a:stretch>
        </p:blipFill>
        <p:spPr>
          <a:xfrm>
            <a:off x="7116003" y="851149"/>
            <a:ext cx="2858719" cy="2064629"/>
          </a:xfrm>
          <a:prstGeom prst="rect">
            <a:avLst/>
          </a:prstGeom>
        </p:spPr>
      </p:pic>
      <p:pic>
        <p:nvPicPr>
          <p:cNvPr id="14" name="Picture 13"/>
          <p:cNvPicPr/>
          <p:nvPr/>
        </p:nvPicPr>
        <p:blipFill>
          <a:blip r:embed="rId8">
            <a:extLst>
              <a:ext uri="{28A0092B-C50C-407E-A947-70E740481C1C}">
                <a14:useLocalDpi xmlns:a14="http://schemas.microsoft.com/office/drawing/2010/main" val="0"/>
              </a:ext>
            </a:extLst>
          </a:blip>
          <a:stretch>
            <a:fillRect/>
          </a:stretch>
        </p:blipFill>
        <p:spPr bwMode="auto">
          <a:xfrm>
            <a:off x="1535077" y="2170893"/>
            <a:ext cx="2302857" cy="1538556"/>
          </a:xfrm>
          <a:prstGeom prst="rect">
            <a:avLst/>
          </a:prstGeom>
          <a:noFill/>
          <a:ln>
            <a:noFill/>
          </a:ln>
        </p:spPr>
      </p:pic>
      <p:pic>
        <p:nvPicPr>
          <p:cNvPr id="15" name="Picture 14"/>
          <p:cNvPicPr/>
          <p:nvPr/>
        </p:nvPicPr>
        <p:blipFill>
          <a:blip r:embed="rId9">
            <a:extLst>
              <a:ext uri="{28A0092B-C50C-407E-A947-70E740481C1C}">
                <a14:useLocalDpi xmlns:a14="http://schemas.microsoft.com/office/drawing/2010/main" val="0"/>
              </a:ext>
            </a:extLst>
          </a:blip>
          <a:stretch>
            <a:fillRect/>
          </a:stretch>
        </p:blipFill>
        <p:spPr bwMode="auto">
          <a:xfrm>
            <a:off x="378381" y="403128"/>
            <a:ext cx="2400341" cy="1837231"/>
          </a:xfrm>
          <a:prstGeom prst="rect">
            <a:avLst/>
          </a:prstGeom>
          <a:noFill/>
          <a:ln>
            <a:noFill/>
          </a:ln>
        </p:spPr>
      </p:pic>
      <p:pic>
        <p:nvPicPr>
          <p:cNvPr id="16" name="Picture 15"/>
          <p:cNvPicPr/>
          <p:nvPr/>
        </p:nvPicPr>
        <p:blipFill>
          <a:blip r:embed="rId10">
            <a:extLst>
              <a:ext uri="{28A0092B-C50C-407E-A947-70E740481C1C}">
                <a14:useLocalDpi xmlns:a14="http://schemas.microsoft.com/office/drawing/2010/main" val="0"/>
              </a:ext>
            </a:extLst>
          </a:blip>
          <a:stretch>
            <a:fillRect/>
          </a:stretch>
        </p:blipFill>
        <p:spPr>
          <a:xfrm>
            <a:off x="1895305" y="4162420"/>
            <a:ext cx="1390373" cy="1360326"/>
          </a:xfrm>
          <a:prstGeom prst="rect">
            <a:avLst/>
          </a:prstGeom>
        </p:spPr>
      </p:pic>
      <p:sp>
        <p:nvSpPr>
          <p:cNvPr id="17" name="&quot;No&quot; Symbol 16"/>
          <p:cNvSpPr/>
          <p:nvPr/>
        </p:nvSpPr>
        <p:spPr>
          <a:xfrm>
            <a:off x="8126009" y="3303058"/>
            <a:ext cx="1754309" cy="141537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838" tIns="50419" rIns="100838" bIns="50419" numCol="1" spcCol="0" rtlCol="0" fromWordArt="0" anchor="ctr" anchorCtr="0" forceAA="0" compatLnSpc="1">
            <a:prstTxWarp prst="textNoShape">
              <a:avLst/>
            </a:prstTxWarp>
            <a:noAutofit/>
          </a:bodyPr>
          <a:lstStyle/>
          <a:p>
            <a:endParaRPr lang="en-GB" sz="1985"/>
          </a:p>
        </p:txBody>
      </p:sp>
      <p:sp>
        <p:nvSpPr>
          <p:cNvPr id="19" name="Title 2"/>
          <p:cNvSpPr txBox="1"/>
          <p:nvPr/>
        </p:nvSpPr>
        <p:spPr>
          <a:xfrm>
            <a:off x="8126009" y="4705097"/>
            <a:ext cx="2461673" cy="1654266"/>
          </a:xfrm>
          <a:prstGeom prst="rect">
            <a:avLst/>
          </a:prstGeom>
        </p:spPr>
        <p:txBody>
          <a:bodyPr vert="horz" lIns="0" tIns="50419" rIns="100838" bIns="50419" rtlCol="0" anchor="ctr">
            <a:noAutofit/>
          </a:bodyPr>
          <a:lstStyle>
            <a:lvl1pPr algn="ctr" defTabSz="914400" rtl="0" eaLnBrk="1" latinLnBrk="0" hangingPunct="1">
              <a:spcBef>
                <a:spcPct val="0"/>
              </a:spcBef>
              <a:buNone/>
              <a:defRPr sz="2500" b="1" kern="1200">
                <a:solidFill>
                  <a:srgbClr val="008988"/>
                </a:solidFill>
                <a:latin typeface="Arial" pitchFamily="34" charset="0"/>
                <a:ea typeface="+mj-ea"/>
                <a:cs typeface="Arial" pitchFamily="34" charset="0"/>
              </a:defRPr>
            </a:lvl1pPr>
          </a:lstStyle>
          <a:p>
            <a:pPr>
              <a:defRPr b="0" i="0"/>
            </a:pPr>
            <a:r>
              <a:rPr lang="1106" sz="3200" b="1">
                <a:solidFill>
                  <a:srgbClr val="FF0000"/>
                </a:solidFill>
                <a:latin typeface="Comic Sans MS" panose="030F0702030302020204" pitchFamily="66" charset="0"/>
              </a:rPr>
              <a:t>Dim anifeiliaid anwes</a:t>
            </a:r>
          </a:p>
        </p:txBody>
      </p:sp>
      <p:sp>
        <p:nvSpPr>
          <p:cNvPr id="20" name="Title 2"/>
          <p:cNvSpPr txBox="1"/>
          <p:nvPr/>
        </p:nvSpPr>
        <p:spPr>
          <a:xfrm>
            <a:off x="1138033" y="5347674"/>
            <a:ext cx="3017535" cy="628042"/>
          </a:xfrm>
          <a:prstGeom prst="rect">
            <a:avLst/>
          </a:prstGeom>
        </p:spPr>
        <p:txBody>
          <a:bodyPr vert="horz" lIns="0" tIns="50419" rIns="100838" bIns="50419" rtlCol="0" anchor="ctr">
            <a:noAutofit/>
          </a:bodyPr>
          <a:lstStyle>
            <a:lvl1pPr algn="ctr" defTabSz="914400" rtl="0" eaLnBrk="1" latinLnBrk="0" hangingPunct="1">
              <a:spcBef>
                <a:spcPct val="0"/>
              </a:spcBef>
              <a:buNone/>
              <a:defRPr sz="2500" b="1" kern="1200">
                <a:solidFill>
                  <a:srgbClr val="008988"/>
                </a:solidFill>
                <a:latin typeface="Arial" pitchFamily="34" charset="0"/>
                <a:ea typeface="+mj-ea"/>
                <a:cs typeface="Arial" pitchFamily="34" charset="0"/>
              </a:defRPr>
            </a:lvl1pPr>
          </a:lstStyle>
          <a:p>
            <a:pPr>
              <a:defRPr b="0" i="0"/>
            </a:pPr>
            <a:r>
              <a:rPr lang="1106" sz="3529" b="1">
                <a:solidFill>
                  <a:srgbClr val="0070C0"/>
                </a:solidFill>
                <a:latin typeface="Comic Sans MS" panose="030F0702030302020204" pitchFamily="66" charset="0"/>
              </a:rPr>
              <a:t>Arall</a:t>
            </a:r>
          </a:p>
        </p:txBody>
      </p:sp>
    </p:spTree>
    <p:extLst>
      <p:ext uri="{BB962C8B-B14F-4D97-AF65-F5344CB8AC3E}">
        <p14:creationId xmlns:p14="http://schemas.microsoft.com/office/powerpoint/2010/main" val="3126434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nodeType="clickPar">
                      <p:stCondLst>
                        <p:cond delay="indefinite"/>
                      </p:stCondLst>
                      <p:childTnLst>
                        <p:par>
                          <p:cTn id="50" fill="hold" nodeType="after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t="16704"/>
          <a:stretch>
            <a:fillRect/>
          </a:stretch>
        </p:blipFill>
        <p:spPr bwMode="auto">
          <a:xfrm>
            <a:off x="2795389" y="1735022"/>
            <a:ext cx="4559326" cy="48293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12388" y="6829836"/>
            <a:ext cx="5250335" cy="548633"/>
          </a:xfrm>
        </p:spPr>
        <p:txBody>
          <a:bodyPr>
            <a:noAutofit/>
          </a:bodyPr>
          <a:lstStyle/>
          <a:p>
            <a:pPr>
              <a:defRPr b="0" i="0"/>
            </a:pPr>
            <a:r>
              <a:rPr lang="1106" sz="3970" b="1" dirty="0">
                <a:latin typeface="Comic Sans MS" panose="030F0702030302020204" pitchFamily="66" charset="0"/>
              </a:rPr>
              <a:t>Mae cŵn angen…</a:t>
            </a:r>
          </a:p>
        </p:txBody>
      </p:sp>
      <p:pic>
        <p:nvPicPr>
          <p:cNvPr id="5" name="Picture 5" descr="C:\Documents and Settings\Henson_A\My Documents\Amy's\Talkies\New Welfare Symbols\Companionship Icon.jpg"/>
          <p:cNvPicPr>
            <a:picLocks noChangeAspect="1" noChangeArrowheads="1"/>
          </p:cNvPicPr>
          <p:nvPr/>
        </p:nvPicPr>
        <p:blipFill>
          <a:blip r:embed="rId4"/>
          <a:stretch>
            <a:fillRect/>
          </a:stretch>
        </p:blipFill>
        <p:spPr bwMode="auto">
          <a:xfrm>
            <a:off x="2795712" y="2517921"/>
            <a:ext cx="1144507" cy="1148807"/>
          </a:xfrm>
          <a:prstGeom prst="ellipse">
            <a:avLst/>
          </a:prstGeom>
          <a:noFill/>
        </p:spPr>
      </p:pic>
      <p:pic>
        <p:nvPicPr>
          <p:cNvPr id="6" name="Picture 5" descr="Health Icon.jpg"/>
          <p:cNvPicPr>
            <a:picLocks noChangeAspect="1"/>
          </p:cNvPicPr>
          <p:nvPr/>
        </p:nvPicPr>
        <p:blipFill>
          <a:blip r:embed="rId5"/>
          <a:stretch>
            <a:fillRect/>
          </a:stretch>
        </p:blipFill>
        <p:spPr bwMode="auto">
          <a:xfrm>
            <a:off x="2795389" y="4466519"/>
            <a:ext cx="1229839" cy="1076399"/>
          </a:xfrm>
          <a:prstGeom prst="rect">
            <a:avLst/>
          </a:prstGeom>
          <a:noFill/>
          <a:ln w="9525">
            <a:noFill/>
            <a:miter lim="800000"/>
          </a:ln>
        </p:spPr>
      </p:pic>
      <p:pic>
        <p:nvPicPr>
          <p:cNvPr id="7" name="Picture 2" descr="C:\Documents and Settings\Henson_A\My Documents\Amy's\Talkies\New Welfare Symbols\Environment Icon.jpg"/>
          <p:cNvPicPr>
            <a:picLocks noChangeAspect="1" noChangeArrowheads="1"/>
          </p:cNvPicPr>
          <p:nvPr/>
        </p:nvPicPr>
        <p:blipFill>
          <a:blip r:embed="rId6"/>
          <a:stretch>
            <a:fillRect/>
          </a:stretch>
        </p:blipFill>
        <p:spPr bwMode="auto">
          <a:xfrm>
            <a:off x="3657749" y="979026"/>
            <a:ext cx="1129387" cy="1129387"/>
          </a:xfrm>
          <a:prstGeom prst="ellipse">
            <a:avLst/>
          </a:prstGeom>
          <a:noFill/>
        </p:spPr>
      </p:pic>
      <p:pic>
        <p:nvPicPr>
          <p:cNvPr id="8" name="Picture 3" descr="C:\Documents and Settings\Henson_A\My Documents\Amy's\Talkies\New Welfare Symbols\Diet Icon.jpg"/>
          <p:cNvPicPr>
            <a:picLocks noChangeAspect="1" noChangeArrowheads="1"/>
          </p:cNvPicPr>
          <p:nvPr/>
        </p:nvPicPr>
        <p:blipFill>
          <a:blip r:embed="rId7"/>
          <a:stretch>
            <a:fillRect/>
          </a:stretch>
        </p:blipFill>
        <p:spPr bwMode="auto">
          <a:xfrm>
            <a:off x="6431941" y="2596285"/>
            <a:ext cx="1157465" cy="1157465"/>
          </a:xfrm>
          <a:prstGeom prst="ellipse">
            <a:avLst/>
          </a:prstGeom>
          <a:noFill/>
        </p:spPr>
      </p:pic>
      <p:pic>
        <p:nvPicPr>
          <p:cNvPr id="9" name="Picture 4" descr="C:\Documents and Settings\Henson_A\My Documents\Amy's\Talkies\New Welfare Symbols\Behaviour Icon.jpg"/>
          <p:cNvPicPr>
            <a:picLocks noChangeAspect="1" noChangeArrowheads="1"/>
          </p:cNvPicPr>
          <p:nvPr/>
        </p:nvPicPr>
        <p:blipFill>
          <a:blip r:embed="rId8"/>
          <a:stretch>
            <a:fillRect/>
          </a:stretch>
        </p:blipFill>
        <p:spPr bwMode="auto">
          <a:xfrm>
            <a:off x="5386230" y="981961"/>
            <a:ext cx="1126451" cy="1126451"/>
          </a:xfrm>
          <a:prstGeom prst="ellipse">
            <a:avLst/>
          </a:prstGeom>
          <a:noFill/>
        </p:spPr>
      </p:pic>
      <p:sp>
        <p:nvSpPr>
          <p:cNvPr id="10" name="TextBox 9"/>
          <p:cNvSpPr txBox="1"/>
          <p:nvPr/>
        </p:nvSpPr>
        <p:spPr>
          <a:xfrm>
            <a:off x="653763" y="1105397"/>
            <a:ext cx="3031453" cy="999981"/>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Cartref diogel a chynnes gyda theulu cariadus</a:t>
            </a:r>
          </a:p>
        </p:txBody>
      </p:sp>
      <p:sp>
        <p:nvSpPr>
          <p:cNvPr id="11" name="TextBox 10"/>
          <p:cNvSpPr txBox="1"/>
          <p:nvPr/>
        </p:nvSpPr>
        <p:spPr>
          <a:xfrm>
            <a:off x="71096" y="2513170"/>
            <a:ext cx="3031453" cy="1605614"/>
          </a:xfrm>
          <a:prstGeom prst="rect">
            <a:avLst/>
          </a:prstGeom>
          <a:noFill/>
        </p:spPr>
        <p:txBody>
          <a:bodyPr wrap="square" rtlCol="0">
            <a:spAutoFit/>
          </a:bodyPr>
          <a:lstStyle/>
          <a:p>
            <a:pPr algn="ctr">
              <a:defRPr b="0" i="0"/>
            </a:pPr>
            <a:r>
              <a:rPr lang="1106" sz="1985">
                <a:solidFill>
                  <a:srgbClr val="E92D82"/>
                </a:solidFill>
                <a:latin typeface="Comic Sans MS" panose="030F0702030302020204" pitchFamily="66" charset="0"/>
              </a:rPr>
              <a:t>Cwmni</a:t>
            </a:r>
            <a:r>
              <a:rPr lang="cy-GB" sz="1985">
                <a:solidFill>
                  <a:srgbClr val="E92D82"/>
                </a:solidFill>
                <a:latin typeface="Comic Sans MS" panose="030F0702030302020204" pitchFamily="66" charset="0"/>
              </a:rPr>
              <a:t> pobl a</a:t>
            </a:r>
            <a:r>
              <a:rPr lang="1106" sz="1985">
                <a:solidFill>
                  <a:srgbClr val="E92D82"/>
                </a:solidFill>
                <a:latin typeface="Comic Sans MS" panose="030F0702030302020204" pitchFamily="66" charset="0"/>
              </a:rPr>
              <a:t> </a:t>
            </a:r>
          </a:p>
          <a:p>
            <a:pPr algn="ctr">
              <a:defRPr b="0" i="0"/>
            </a:pPr>
            <a:r>
              <a:rPr lang="1106" sz="1985">
                <a:solidFill>
                  <a:srgbClr val="E92D82"/>
                </a:solidFill>
                <a:latin typeface="Comic Sans MS" panose="030F0702030302020204" pitchFamily="66" charset="0"/>
              </a:rPr>
              <a:t>pheidio â chael</a:t>
            </a:r>
            <a:r>
              <a:rPr lang="cy-GB" sz="1985">
                <a:solidFill>
                  <a:srgbClr val="E92D82"/>
                </a:solidFill>
                <a:latin typeface="Comic Sans MS" panose="030F0702030302020204" pitchFamily="66" charset="0"/>
              </a:rPr>
              <a:t> eu</a:t>
            </a:r>
            <a:r>
              <a:rPr lang="1106" sz="1985">
                <a:solidFill>
                  <a:srgbClr val="E92D82"/>
                </a:solidFill>
                <a:latin typeface="Comic Sans MS" panose="030F0702030302020204" pitchFamily="66" charset="0"/>
              </a:rPr>
              <a:t> </a:t>
            </a:r>
          </a:p>
          <a:p>
            <a:pPr algn="ctr">
              <a:defRPr b="0" i="0"/>
            </a:pPr>
            <a:r>
              <a:rPr lang="1106" sz="1985">
                <a:solidFill>
                  <a:srgbClr val="E92D82"/>
                </a:solidFill>
                <a:latin typeface="Comic Sans MS" panose="030F0702030302020204" pitchFamily="66" charset="0"/>
              </a:rPr>
              <a:t>gadael ar eu pennau </a:t>
            </a:r>
            <a:r>
              <a:rPr lang="cy-GB" sz="1985">
                <a:solidFill>
                  <a:srgbClr val="E92D82"/>
                </a:solidFill>
                <a:latin typeface="Comic Sans MS" panose="030F0702030302020204" pitchFamily="66" charset="0"/>
              </a:rPr>
              <a:t> </a:t>
            </a:r>
          </a:p>
          <a:p>
            <a:pPr algn="ctr">
              <a:defRPr b="0" i="0"/>
            </a:pPr>
            <a:r>
              <a:rPr lang="cy-GB" sz="1985">
                <a:solidFill>
                  <a:srgbClr val="E92D82"/>
                </a:solidFill>
                <a:latin typeface="Comic Sans MS" panose="030F0702030302020204" pitchFamily="66" charset="0"/>
              </a:rPr>
              <a:t>eu </a:t>
            </a:r>
            <a:r>
              <a:rPr lang="1106" sz="1985">
                <a:solidFill>
                  <a:srgbClr val="E92D82"/>
                </a:solidFill>
                <a:latin typeface="Comic Sans MS" panose="030F0702030302020204" pitchFamily="66" charset="0"/>
              </a:rPr>
              <a:t>hunain am </a:t>
            </a:r>
          </a:p>
          <a:p>
            <a:pPr algn="ctr">
              <a:defRPr b="0" i="0"/>
            </a:pPr>
            <a:r>
              <a:rPr lang="1106" sz="1985">
                <a:solidFill>
                  <a:srgbClr val="E92D82"/>
                </a:solidFill>
                <a:latin typeface="Comic Sans MS" panose="030F0702030302020204" pitchFamily="66" charset="0"/>
              </a:rPr>
              <a:t>fwy na </a:t>
            </a:r>
            <a:r>
              <a:rPr lang="cy-GB" sz="1985">
                <a:solidFill>
                  <a:srgbClr val="E92D82"/>
                </a:solidFill>
                <a:latin typeface="Comic Sans MS" panose="030F0702030302020204" pitchFamily="66" charset="0"/>
              </a:rPr>
              <a:t>phedair</a:t>
            </a:r>
            <a:r>
              <a:rPr lang="1106" sz="1985">
                <a:solidFill>
                  <a:srgbClr val="E92D82"/>
                </a:solidFill>
                <a:latin typeface="Comic Sans MS" panose="030F0702030302020204" pitchFamily="66" charset="0"/>
              </a:rPr>
              <a:t> awr</a:t>
            </a:r>
          </a:p>
        </p:txBody>
      </p:sp>
      <p:sp>
        <p:nvSpPr>
          <p:cNvPr id="12" name="TextBox 11"/>
          <p:cNvSpPr txBox="1"/>
          <p:nvPr/>
        </p:nvSpPr>
        <p:spPr>
          <a:xfrm>
            <a:off x="201200" y="4585049"/>
            <a:ext cx="3031453" cy="1314206"/>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Cael eu </a:t>
            </a:r>
            <a:r>
              <a:rPr lang="cy-GB" sz="1985">
                <a:solidFill>
                  <a:srgbClr val="008080"/>
                </a:solidFill>
                <a:latin typeface="Comic Sans MS" panose="030F0702030302020204" pitchFamily="66" charset="0"/>
              </a:rPr>
              <a:t>hysbaddu</a:t>
            </a:r>
            <a:r>
              <a:rPr lang="1106" sz="1985">
                <a:solidFill>
                  <a:srgbClr val="008080"/>
                </a:solidFill>
                <a:latin typeface="Comic Sans MS" panose="030F0702030302020204" pitchFamily="66" charset="0"/>
              </a:rPr>
              <a:t>, </a:t>
            </a:r>
            <a:endParaRPr lang="cy-GB" sz="1985">
              <a:solidFill>
                <a:srgbClr val="008080"/>
              </a:solidFill>
              <a:latin typeface="Comic Sans MS" panose="030F0702030302020204" pitchFamily="66" charset="0"/>
            </a:endParaRPr>
          </a:p>
          <a:p>
            <a:pPr algn="ctr">
              <a:defRPr b="0" i="0"/>
            </a:pPr>
            <a:r>
              <a:rPr lang="1106" sz="1985">
                <a:solidFill>
                  <a:srgbClr val="008080"/>
                </a:solidFill>
                <a:latin typeface="Comic Sans MS" panose="030F0702030302020204" pitchFamily="66" charset="0"/>
              </a:rPr>
              <a:t>eu brechu a'u </a:t>
            </a:r>
          </a:p>
          <a:p>
            <a:pPr algn="ctr">
              <a:defRPr b="0" i="0"/>
            </a:pPr>
            <a:r>
              <a:rPr lang="1106" sz="1985">
                <a:solidFill>
                  <a:srgbClr val="008080"/>
                </a:solidFill>
                <a:latin typeface="Comic Sans MS" panose="030F0702030302020204" pitchFamily="66" charset="0"/>
              </a:rPr>
              <a:t>trin ar gyfer llyngyr </a:t>
            </a:r>
          </a:p>
          <a:p>
            <a:pPr algn="ctr">
              <a:defRPr b="0" i="0"/>
            </a:pPr>
            <a:r>
              <a:rPr lang="1106" sz="1985">
                <a:solidFill>
                  <a:srgbClr val="008080"/>
                </a:solidFill>
                <a:latin typeface="Comic Sans MS" panose="030F0702030302020204" pitchFamily="66" charset="0"/>
              </a:rPr>
              <a:t>a chwain</a:t>
            </a:r>
          </a:p>
        </p:txBody>
      </p:sp>
      <p:sp>
        <p:nvSpPr>
          <p:cNvPr id="13" name="TextBox 12"/>
          <p:cNvSpPr txBox="1"/>
          <p:nvPr/>
        </p:nvSpPr>
        <p:spPr>
          <a:xfrm>
            <a:off x="6580981" y="1047913"/>
            <a:ext cx="3031454" cy="1302798"/>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Cael hwyl yn chwarae gyda theganau a threulio amser gyda chŵn eraill</a:t>
            </a:r>
          </a:p>
        </p:txBody>
      </p:sp>
      <p:sp>
        <p:nvSpPr>
          <p:cNvPr id="14" name="TextBox 13"/>
          <p:cNvSpPr txBox="1"/>
          <p:nvPr/>
        </p:nvSpPr>
        <p:spPr>
          <a:xfrm>
            <a:off x="7670730" y="2596285"/>
            <a:ext cx="2342991" cy="1314206"/>
          </a:xfrm>
          <a:prstGeom prst="rect">
            <a:avLst/>
          </a:prstGeom>
          <a:noFill/>
        </p:spPr>
        <p:txBody>
          <a:bodyPr wrap="square" rtlCol="0">
            <a:spAutoFit/>
          </a:bodyPr>
          <a:lstStyle/>
          <a:p>
            <a:pPr algn="ctr">
              <a:defRPr b="0" i="0"/>
            </a:pPr>
            <a:r>
              <a:rPr lang="1106" sz="1985">
                <a:solidFill>
                  <a:srgbClr val="E92D82"/>
                </a:solidFill>
                <a:latin typeface="Comic Sans MS" panose="030F0702030302020204" pitchFamily="66" charset="0"/>
              </a:rPr>
              <a:t>Cael bwyd o ansawdd da a dŵr </a:t>
            </a:r>
            <a:r>
              <a:rPr lang="cy-GB" sz="1985">
                <a:solidFill>
                  <a:srgbClr val="E92D82"/>
                </a:solidFill>
                <a:latin typeface="Comic Sans MS" panose="030F0702030302020204" pitchFamily="66" charset="0"/>
              </a:rPr>
              <a:t>ar gael </a:t>
            </a:r>
            <a:r>
              <a:rPr lang="1106" sz="1985">
                <a:solidFill>
                  <a:srgbClr val="E92D82"/>
                </a:solidFill>
                <a:latin typeface="Comic Sans MS" panose="030F0702030302020204" pitchFamily="66" charset="0"/>
              </a:rPr>
              <a:t>24 awr y dydd</a:t>
            </a:r>
          </a:p>
        </p:txBody>
      </p:sp>
      <p:pic>
        <p:nvPicPr>
          <p:cNvPr id="15" name="Picture 4" descr="C:\Documents and Settings\Henson_A\My Documents\Amy's\Talkies\New Welfare Symbols\Behaviour Icon.jpg"/>
          <p:cNvPicPr>
            <a:picLocks noChangeAspect="1" noChangeArrowheads="1"/>
          </p:cNvPicPr>
          <p:nvPr/>
        </p:nvPicPr>
        <p:blipFill>
          <a:blip r:embed="rId8"/>
          <a:stretch>
            <a:fillRect/>
          </a:stretch>
        </p:blipFill>
        <p:spPr bwMode="auto">
          <a:xfrm>
            <a:off x="6582495" y="4511449"/>
            <a:ext cx="1126451" cy="1126451"/>
          </a:xfrm>
          <a:prstGeom prst="ellipse">
            <a:avLst/>
          </a:prstGeom>
          <a:noFill/>
        </p:spPr>
      </p:pic>
      <p:sp>
        <p:nvSpPr>
          <p:cNvPr id="16" name="TextBox 15"/>
          <p:cNvSpPr txBox="1"/>
          <p:nvPr/>
        </p:nvSpPr>
        <p:spPr>
          <a:xfrm>
            <a:off x="7707639" y="4528715"/>
            <a:ext cx="2616580" cy="1605614"/>
          </a:xfrm>
          <a:prstGeom prst="rect">
            <a:avLst/>
          </a:prstGeom>
          <a:noFill/>
        </p:spPr>
        <p:txBody>
          <a:bodyPr wrap="square" rtlCol="0">
            <a:spAutoFit/>
          </a:bodyPr>
          <a:lstStyle/>
          <a:p>
            <a:pPr algn="ctr">
              <a:defRPr b="0" i="0"/>
            </a:pPr>
            <a:r>
              <a:rPr lang="1106" sz="1985">
                <a:solidFill>
                  <a:srgbClr val="008080"/>
                </a:solidFill>
                <a:latin typeface="Comic Sans MS" panose="030F0702030302020204" pitchFamily="66" charset="0"/>
              </a:rPr>
              <a:t>Mynd am dro o leiaf ddwywaith y dydd ac amser oddi ar y tennyn i redeg a chwarae</a:t>
            </a:r>
          </a:p>
        </p:txBody>
      </p:sp>
    </p:spTree>
    <p:extLst>
      <p:ext uri="{BB962C8B-B14F-4D97-AF65-F5344CB8AC3E}">
        <p14:creationId xmlns:p14="http://schemas.microsoft.com/office/powerpoint/2010/main" val="2916004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47.xml><?xml version="1.0" encoding="utf-8"?>
<p:tagLst xmlns:a="http://schemas.openxmlformats.org/drawingml/2006/main" xmlns:r="http://schemas.openxmlformats.org/officeDocument/2006/relationships" xmlns:p="http://schemas.openxmlformats.org/presentationml/2006/main">
  <p:tag name="SHAPE_LOCKS" val="1983"/>
</p:tagLst>
</file>

<file path=ppt/tags/tag48.xml><?xml version="1.0" encoding="utf-8"?>
<p:tagLst xmlns:a="http://schemas.openxmlformats.org/drawingml/2006/main" xmlns:r="http://schemas.openxmlformats.org/officeDocument/2006/relationships" xmlns:p="http://schemas.openxmlformats.org/presentationml/2006/main">
  <p:tag name="SHAPE_LOCKS" val="1983"/>
</p:tagLst>
</file>

<file path=ppt/tags/tag49.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50.xml><?xml version="1.0" encoding="utf-8"?>
<p:tagLst xmlns:a="http://schemas.openxmlformats.org/drawingml/2006/main" xmlns:r="http://schemas.openxmlformats.org/officeDocument/2006/relationships" xmlns:p="http://schemas.openxmlformats.org/presentationml/2006/main">
  <p:tag name="SHAPE_LOCKS" val="1983"/>
</p:tagLst>
</file>

<file path=ppt/tags/tag51.xml><?xml version="1.0" encoding="utf-8"?>
<p:tagLst xmlns:a="http://schemas.openxmlformats.org/drawingml/2006/main" xmlns:r="http://schemas.openxmlformats.org/officeDocument/2006/relationships" xmlns:p="http://schemas.openxmlformats.org/presentationml/2006/main">
  <p:tag name="SHAPE_LOCKS" val="1983"/>
</p:tagLst>
</file>

<file path=ppt/tags/tag52.xml><?xml version="1.0" encoding="utf-8"?>
<p:tagLst xmlns:a="http://schemas.openxmlformats.org/drawingml/2006/main" xmlns:r="http://schemas.openxmlformats.org/officeDocument/2006/relationships" xmlns:p="http://schemas.openxmlformats.org/presentationml/2006/main">
  <p:tag name="SHAPE_LOCKS" val="1983"/>
</p:tagLst>
</file>

<file path=ppt/tags/tag53.xml><?xml version="1.0" encoding="utf-8"?>
<p:tagLst xmlns:a="http://schemas.openxmlformats.org/drawingml/2006/main" xmlns:r="http://schemas.openxmlformats.org/officeDocument/2006/relationships" xmlns:p="http://schemas.openxmlformats.org/presentationml/2006/main">
  <p:tag name="SHAPE_LOCKS" val="1983"/>
</p:tagLst>
</file>

<file path=ppt/tags/tag54.xml><?xml version="1.0" encoding="utf-8"?>
<p:tagLst xmlns:a="http://schemas.openxmlformats.org/drawingml/2006/main" xmlns:r="http://schemas.openxmlformats.org/officeDocument/2006/relationships" xmlns:p="http://schemas.openxmlformats.org/presentationml/2006/main">
  <p:tag name="SHAPE_LOCKS" val="1983"/>
</p:tagLst>
</file>

<file path=ppt/tags/tag55.xml><?xml version="1.0" encoding="utf-8"?>
<p:tagLst xmlns:a="http://schemas.openxmlformats.org/drawingml/2006/main" xmlns:r="http://schemas.openxmlformats.org/officeDocument/2006/relationships" xmlns:p="http://schemas.openxmlformats.org/presentationml/2006/main">
  <p:tag name="SHAPE_LOCKS" val="1983"/>
</p:tagLst>
</file>

<file path=ppt/tags/tag56.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DSA">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Presentation Template" id="{4D312C3B-2E76-47A6-BF92-FF5DA37A5D74}" vid="{3A9565B1-44D8-4A0D-AAE8-F3E1627CC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nnual Report and Accounts" ma:contentTypeID="0x01010081A672974E6B0743AB34F2C64B34BDB12300A6B27711EFC3DD44A96DBAEF908F26B1" ma:contentTypeVersion="79" ma:contentTypeDescription="" ma:contentTypeScope="" ma:versionID="313348adf10b994d52ab878f4b4a9937">
  <xsd:schema xmlns:xsd="http://www.w3.org/2001/XMLSchema" xmlns:xs="http://www.w3.org/2001/XMLSchema" xmlns:p="http://schemas.microsoft.com/office/2006/metadata/properties" xmlns:ns2="5bea8f77-0667-4557-a028-e23225a2ced3" xmlns:ns3="02901346-528d-4e84-b91b-00d6b3077abe" targetNamespace="http://schemas.microsoft.com/office/2006/metadata/properties" ma:root="true" ma:fieldsID="dd0c61731b0c613d032e3934807756fe" ns2:_="" ns3:_="">
    <xsd:import namespace="5bea8f77-0667-4557-a028-e23225a2ced3"/>
    <xsd:import namespace="02901346-528d-4e84-b91b-00d6b3077abe"/>
    <xsd:element name="properties">
      <xsd:complexType>
        <xsd:sequence>
          <xsd:element name="documentManagement">
            <xsd:complexType>
              <xsd:all>
                <xsd:element ref="ns2:Document_x0020_Keywords"/>
                <xsd:element ref="ns2:Document_x0020_Descrip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ea8f77-0667-4557-a028-e23225a2ced3" elementFormDefault="qualified">
    <xsd:import namespace="http://schemas.microsoft.com/office/2006/documentManagement/types"/>
    <xsd:import namespace="http://schemas.microsoft.com/office/infopath/2007/PartnerControls"/>
    <xsd:element name="Document_x0020_Keywords" ma:index="4" ma:displayName="Document Keywords" ma:internalName="Document_x0020_Keywords" ma:readOnly="false">
      <xsd:simpleType>
        <xsd:restriction base="dms:Text">
          <xsd:maxLength value="255"/>
        </xsd:restriction>
      </xsd:simpleType>
    </xsd:element>
    <xsd:element name="Document_x0020_Description" ma:index="5" nillable="true" ma:displayName="Document Description" ma:description="Give a brief summary of the document." ma:internalName="Document_x0020_Description" ma:readOnly="false">
      <xsd:simpleType>
        <xsd:restriction base="dms:Note">
          <xsd:maxLength value="255"/>
        </xsd:restriction>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01346-528d-4e84-b91b-00d6b3077ab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ocument_x0020_Keywords xmlns="5bea8f77-0667-4557-a028-e23225a2ced3">PowerPoint Presentation Template</Document_x0020_Keywords>
    <Document_x0020_Description xmlns="5bea8f77-0667-4557-a028-e23225a2ced3">PowerPoint Presentation Template</Document_x0020_Description>
  </documentManagement>
</p:properties>
</file>

<file path=customXml/itemProps1.xml><?xml version="1.0" encoding="utf-8"?>
<ds:datastoreItem xmlns:ds="http://schemas.openxmlformats.org/officeDocument/2006/customXml" ds:itemID="{207706BC-F22D-4499-84E0-1EBD3BF141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ea8f77-0667-4557-a028-e23225a2ced3"/>
    <ds:schemaRef ds:uri="02901346-528d-4e84-b91b-00d6b3077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43D1D3-6A10-4E65-88DB-0AB99C1456FD}">
  <ds:schemaRefs>
    <ds:schemaRef ds:uri="http://schemas.microsoft.com/sharepoint/v3/contenttype/forms"/>
  </ds:schemaRefs>
</ds:datastoreItem>
</file>

<file path=customXml/itemProps3.xml><?xml version="1.0" encoding="utf-8"?>
<ds:datastoreItem xmlns:ds="http://schemas.openxmlformats.org/officeDocument/2006/customXml" ds:itemID="{001AA88C-4E44-451B-A614-A6B4AFC783B0}">
  <ds:schemaRefs>
    <ds:schemaRef ds:uri="http://purl.org/dc/terms/"/>
    <ds:schemaRef ds:uri="http://schemas.microsoft.com/office/2006/metadata/properties"/>
    <ds:schemaRef ds:uri="http://schemas.microsoft.com/office/2006/documentManagement/types"/>
    <ds:schemaRef ds:uri="02901346-528d-4e84-b91b-00d6b3077abe"/>
    <ds:schemaRef ds:uri="http://purl.org/dc/elements/1.1/"/>
    <ds:schemaRef ds:uri="http://schemas.microsoft.com/office/infopath/2007/PartnerControls"/>
    <ds:schemaRef ds:uri="http://schemas.openxmlformats.org/package/2006/metadata/core-properties"/>
    <ds:schemaRef ds:uri="5bea8f77-0667-4557-a028-e23225a2ced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Presentation Template</Template>
  <TotalTime>284</TotalTime>
  <Words>2747</Words>
  <Application>Microsoft Office PowerPoint</Application>
  <PresentationFormat>Custom</PresentationFormat>
  <Paragraphs>233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Comic Sans MS</vt:lpstr>
      <vt:lpstr>Times New Roman</vt:lpstr>
      <vt:lpstr>Office Theme</vt:lpstr>
      <vt:lpstr>PowerPoint Presentation</vt:lpstr>
      <vt:lpstr>Prif elusen filfeddygol y DU …</vt:lpstr>
      <vt:lpstr>PowerPoint Presentation</vt:lpstr>
      <vt:lpstr>PowerPoint Presentation</vt:lpstr>
      <vt:lpstr>PowerPoint Presentation</vt:lpstr>
      <vt:lpstr>Meddyliwch am …</vt:lpstr>
      <vt:lpstr>ac yn olaf ond yr un mor bwysig …</vt:lpstr>
      <vt:lpstr>Anifeiliaid anwes y dosbarth</vt:lpstr>
      <vt:lpstr>Mae cŵn angen…</vt:lpstr>
      <vt:lpstr>Mae cathod angen…</vt:lpstr>
      <vt:lpstr>Mae cwningod angen…</vt:lpstr>
      <vt:lpstr>Ystyriwch…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Baggott</dc:creator>
  <cp:lastModifiedBy>Anna Baggott</cp:lastModifiedBy>
  <cp:revision>71</cp:revision>
  <dcterms:created xsi:type="dcterms:W3CDTF">2018-07-13T15:29:21Z</dcterms:created>
  <dcterms:modified xsi:type="dcterms:W3CDTF">2021-12-15T20:51:21Z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0x01010081A672974E6B0743AB34F2C64B34BDB12300A6B27711EFC3DD44A96DBAEF908F26B1</vt:lpwstr>
  </property>
  <property fmtid="{D5CDD505-2E9C-101B-9397-08002B2CF9AE}" pid="3" name="Creation Date">
    <vt:filetime>2015-01-05T00:00:00Z</vt:filetime>
  </property>
  <property fmtid="{D5CDD505-2E9C-101B-9397-08002B2CF9AE}" pid="4" name="LastSaved">
    <vt:lpwstr>0x01d00e8c|0x14bec000</vt:lpwstr>
  </property>
</Properties>
</file>