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sldIdLst>
    <p:sldId id="285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69" r:id="rId15"/>
    <p:sldId id="270" r:id="rId16"/>
    <p:sldId id="271" r:id="rId17"/>
    <p:sldId id="272" r:id="rId18"/>
    <p:sldId id="273" r:id="rId19"/>
    <p:sldId id="274" r:id="rId20"/>
    <p:sldId id="290" r:id="rId21"/>
    <p:sldId id="275" r:id="rId22"/>
    <p:sldId id="276" r:id="rId23"/>
    <p:sldId id="277" r:id="rId24"/>
    <p:sldId id="278" r:id="rId25"/>
    <p:sldId id="279" r:id="rId26"/>
    <p:sldId id="291" r:id="rId27"/>
    <p:sldId id="288" r:id="rId28"/>
    <p:sldId id="283" r:id="rId29"/>
    <p:sldId id="289" r:id="rId30"/>
  </p:sldIdLst>
  <p:sldSz cx="10693400" cy="7562850"/>
  <p:notesSz cx="10693400" cy="756285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97"/>
    <a:srgbClr val="C8337E"/>
    <a:srgbClr val="009999"/>
    <a:srgbClr val="008988"/>
    <a:srgbClr val="6B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8" autoAdjust="0"/>
    <p:restoredTop sz="53805" autoAdjust="0"/>
  </p:normalViewPr>
  <p:slideViewPr>
    <p:cSldViewPr>
      <p:cViewPr varScale="1">
        <p:scale>
          <a:sx n="45" d="100"/>
          <a:sy n="45" d="100"/>
        </p:scale>
        <p:origin x="192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68ED7B93-89BE-46EB-93C0-E869E2B9B594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CF8F773-EE7B-415C-9670-94845D9FC28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Rhowch drosolwg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o'r sesiwn</a:t>
            </a:r>
          </a:p>
          <a:p>
            <a:pPr>
              <a:lnSpc>
                <a:spcPct val="107000"/>
              </a:lnSpc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Cyflwynwch eich hun a PDSA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Esboniwch fod PDSA yn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filfeddygfa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arbennig gan ein bod ni'n elusen – gofynnwch iddyn nhw beth maen nhw'n meddwl yw elusen.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a ydyn nhw'n meddwl bod PDSA yn bwysig.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Esboniwch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byddan nhw, erbyn diwedd y sesiwn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Wedi cyfarfod ag anifeiliaid arwrol anhygoel y gorffennol a'r presennol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deall mwy am y gwahanol ffyrdd mae anifeiliaid yn ein helpu ni ac wedi cyfarfod â rhai anifeiliaid sy'n helpu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gwybod pa fath o fedalau sy'n cael eu dyfarnu i anifeiliaid gan PDSA a pham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7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</a:pPr>
            <a:r>
              <a:rPr lang="cy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</a:t>
            </a:r>
            <a:r>
              <a:rPr lang="cy-GB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Dickin</a:t>
            </a:r>
            <a:r>
              <a:rPr lang="cy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Arwr yr Anifeiliaid!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Dickin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oedd sylfaenydd PDSA, ac fe'i ganwyd yn Llundain ym 1870.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Cafodd ei dychryn gan y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tlodi ofnadwy a welodd ar ddiwedd y Rhyfel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 Cyntaf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yn enwedig gweld anifeiliaid anwes sâl a rhai wedi'u hanafu a oedd angen gofal milfeddygol. Nid oedd gan gŵn, cathod a llawer o anifeiliaid eraill unrhyw ddewis ond chwilio am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sborion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o'r gwteri; roedd llawer mewn poen ac yn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dioddef – a hynny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nad oedd eu perchnogion yn gallu fforddio talu am driniaeth filfeddygol.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 1917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penderfynodd Maria rentu ystafell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islawr fach yn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Whitechapel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Llundain a, chyda chymorth milfeddyg a oedd yn ffrind iddi, fe'i hagorwyd i'r cyhoedd a ganwyd PDSA.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Rhoddodd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arwydd ar y drws yn dweud: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sick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pets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 not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suffer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animals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treated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treatments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diwrnod cyntaf hwnnw, daeth cannoedd o bobl i PDSA gyda'u hanifeiliaid. Daethon nhw â phob math o greaduriaid gyda nhw, gan gynnwys ieir a geifr, ac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roedd mor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brysur fel bod rhaid i'r heddlu ddod i reoli'r dorf!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Roedd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Maria'n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credu ei bod hi'n bwysig i ni gydnabod dewrder anifeiliaid yn ogystal â phobl.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9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5982" y="3246615"/>
            <a:ext cx="7940132" cy="30592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Esboniwch fod pobl yn cael gwobrau am wahanol resymau a'ch bod chi'n mynd i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ddangos enghreifftiau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iddyn nhw. Gallech chi ofyn iddyn nhw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enghreifftiau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hefyd.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Esbonio'r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delweddau: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Dyfernir Croes y Brenin Siôr i bobl yn y lluoedd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arfog ac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bobl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gyffredin hefyd sydd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wedi dangos dewrder mawr.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fydd pobl yn gwneud gwaith gwych naill ai mewn busnes, swydd gyhoeddus neu ar gyfer gwaith elusennol, gellir dyfarnu'r OBE iddyn nhw (sy'n sefyll am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Most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Excellent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British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Empire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fydd pobl sy'n gwasanaethu yn y lluoedd arfog yn dangos dewrder mawr, efallai y byddan nhw'n cael Croes Fictoria.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Cyflwynir y tair gwobr hyn gan y frenhines ym Mhalas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Buckingham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Mae pobl yn cael medal pan fyddan nhw'n cwblhau ras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Yn aml bydd pobl yn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rhedeg rasys i godi arian ar gyfer elusennau fel PDSA.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Rhoddir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medal aur, arian neu efydd i athletwyr pan fyddan nhw'n ennill camp yn y Gemau Olympaidd.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Efallai eich bod chi wedi ennill gwobr yn yr ysgol neu mewn clwb y tu allan i'r ysgol – gofynnwch iddyn nhw roi dwylo i fyny a gofynnwch am rai enghreifftiau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Dechreuodd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Maria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Dickin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raglen fedalau PDSA i anrhydeddu'r anifeiliaid hynny sydd wedi helpu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pobl – beth am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ni edrych arnyn nhw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41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5982" y="3246615"/>
            <a:ext cx="7940132" cy="3059240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cy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Rhannwch: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Medal </a:t>
            </a:r>
            <a:r>
              <a:rPr lang="cy-GB" sz="1800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Dickin</a:t>
            </a:r>
            <a:r>
              <a:rPr lang="cy-GB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PDSA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Dickin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PDSA yw Croes Fictoria yr anifeiliaid.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 oedd y fedal PDSA gyntaf –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lansiwyd y fedal ym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1943 i gydnabod y cyfraniad mawr mae anifeiliaid yn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wneud yn ystod rhyfel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achub bywydau pobl a'u cyd-anifeiliaid.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 yma, mae 70 o anifeiliaid wedi cael Medal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Dickin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maen nhw'n cynnwys 33 o gŵn, 32 o golomennod, 4 ceffyl ac 1 gath.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373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5982" y="3246615"/>
            <a:ext cx="7940132" cy="305924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 i'r delweddau ddod i fyny, gofynnwch i'r disgyblion pa fath o anifail maen nhw'n meddwl y dyfarnwyd y fedal gyntaf iddo.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Rhoddwyd medalau i 32 o golomennod rhwng 1943 a 1949 am gludo negeseuon yn ystod yr Ail Ryfel Byd. Nid oedd unrhyw ffonau symudol na negeseuon e-bost ar y pryd, felly roedd pobl yn cyfathrebu dros bellteroedd hir drwy anfon neges drwy golomen gario.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 mis Chwefror 1942, hedfanodd colomen gario o'r enw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Winkie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dros 120 milltir gyda neges, a arweiniodd at achub criw awyren a oedd wedi'i tharo gan elyn a chwympo i'r môr. Lansiwyd cenhadaeth achub a chanfuwyd y criw o fewn 15 munud. Hebddi hi, efallai na fydden nhw byth wedi cael eu canfod.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sz="1200" b="0" dirty="0">
              <a:solidFill>
                <a:srgbClr val="41A98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18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</a:pPr>
            <a:r>
              <a:rPr lang="cy-GB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 y gath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Roedd llawer o gathod yn arfer byw ar y môr ar longau'r Llynges Frenhinol. Roedd Simon, y gath ddu a gwyn, yn byw ar HMS Amethyst.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 1949, roedd y llong yn teithio i fyny Afon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Yangtse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Tsieina pan ymosodwyd arni a lladdwyd llawer o'r criw, gan gynnwys y Capten.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Cafodd y llong ei chadw'n gaeth am 100 diwrnod – rheolodd Simon y boblogaeth o lygod mawr a oedd yn tyfu a chysurodd y criw ifanc a oedd wedi colli eu ffrindiau ac yn meddwl na fydden nhw byth yn mynd adref.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Dyfarnwyd Medal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Dickin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PDSA i Simon ar ddiwedd 1949.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Beauty</a:t>
            </a:r>
            <a:r>
              <a:rPr lang="cy-GB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ystod y rhyfel, gweithiodd cŵn wedi'u hyfforddi'n arbennig ar ddyletswyddau patrolio a gwarchod ac ar deithiau chwilio ac achub.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Beauty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oedd anifail anwes teulu gweithiwr PDSA, a arweiniodd un o'r carfanau achub anifeiliaid yn Llundain yn yr Ail Ryfel Byd. Un noson ym 1940, helpodd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Beauty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gloddio drwy'r rwbel, a dod o hyd i gath wedi'i chladdu oddi tano. Yn ystod ei gyrfa, achubodd 63 o anifeiliaid rhag cael eu claddu'n fyw, er nad oedd hi erioed wedi cael ei hyfforddi i wneud hyn.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Dyfarnwyd Medal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Dickin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PDSA iddi ym 1945.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Warrior</a:t>
            </a:r>
            <a:r>
              <a:rPr lang="cy-GB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ceffyl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Dyfarnwyd rhai medalau flynyddoedd yn ddiweddarach – fel yn achos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Warrior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'ceffyl rhyfel' a oroesodd y Rhyfel Byd Cyntaf i gyd, ond ni chafodd Fedal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Dickin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PDSA tan 2014.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Warrior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geffyl dewr ac ymroddedig a barhaodd â'i ddyletswyddau hyd yn oed pan oedd milwyr a cheffylau eraill yn cael eu lladd yn rhinwedd eu swydd. Derbyniodd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Warrior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fedal ar ran yr holl anifeiliaid a wasanaethodd yn ystod y Rhyfel Byd Cyntaf. Daeth o fewn trwch blewyn i golli ei fywyd fwy nag unwaith, a dechreuodd gael ei adnabod fel 'y ceffyl na all yr Almaenwyr ei ladd.’ Gwnaed ffilm amdano, War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Horse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ydych chi wedi'i weld?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06C9-16FD-4C90-9D09-3BF700C428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00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</a:pPr>
            <a:r>
              <a:rPr lang="cy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 </a:t>
            </a:r>
            <a:r>
              <a:rPr lang="cy-GB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Hyfforddwyd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fod yn MWD. Roedd yn gwybod ei waith ac yn dda ynddo, felly pan ddaeth yr amser roedd ei driniwr yn hyderus yng ngallu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2019, cafodd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 ddefnyddio fel ci Diogelu a Chanfod dramor i gefnogi lluoedd arbenigol y DU a lluoedd y gwledydd yr oedd ynddyn nhw ar y pryd. Er gwaethaf yr ardaloedd mynyddig, anfaddeuol a pheryglus y cafodd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a'i gydweithwyr eu hunain ynddyn nhw, llwyddodd i gynnal 16 o lawdriniaethau dros gyfnod o 5 mis.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Rôl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oedd canfod ffrwydron, dod o hyd i arfau cudd ac analluogi'r gelyn pe bai'n cael ei orchymyn i wneud hynny. Roedd ei dîm yn teimlo'n ddiogel ble bynnag y byddai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eu harwain.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 mis Mai 2019, cafodd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 ddefnyddio ar ymgyrch arall a fyddai'n newid ei fywyd.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a'i driniwr ymhlith y cyntaf oddi ar yr hofrennydd.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Rasion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nhw ar draws tir agored, gyda thon o dân gwn peiriant yn taranu o'u cwmpas. Yn wyrthiol, ni chafodd unrhyw un ei anafu ac fe gyrhaeddon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nhw'r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compownd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ddiogel gyda gweddill y tîm ymosod.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Rhoddwyd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weithio ar unwaith, gan gael ei ryddhau i analluogi gwrthryfelwr. Arweiniodd y tîm yn ddiogel drwy'r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compownd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gan eu rhybuddio am bob math o arfau cudd a ffrwydron na fydden nhw wedi bod yn ymwybodol ohonyn nhw fel arall.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Unwaith iddyn nhw ddod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trwyddo'n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ddiogel, dychwelodd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i'w driniwr a pharhaodd y tîm â'u cenhadaeth tuag at set arall o adeiladau yn y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compownd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Yn sydyn, dechreuodd grenadau ffrwydro ger y tîm ac roedden nhw'n wynebu mwy o dân gwn peiriant.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Roedd gwrthryfelwr wedi cuddio ei hun o'r tîm ac roedd yn eu cadw nhw'n ôl gyda thân trwm. Roedden nhw'n gwybod na allen nhw symud ymlaen heb golli llawer o filwyr ond doedden nhw ddim yn gallu atal y gelyn rhag tanio arnyn nhw o'u safle. Yn hyderus yn ei alluoedd, rhyddhaodd triniwr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 i analluogi'r gelyn.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betruso, rhedodd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tuag at yr ymosodwr, gan beri syndod iddo yn y tywyllwch. Taniodd yr ymosodwr yn ddall at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ac, yn anffodus, daeth amryw o fwledi o hyd i'w marc, gan daro coesau ôl y ci.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 wnaeth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ddim stopio. Parhaodd i frasgamu drwy'r holl fwledi, gan lansio ei hun yn ddewr at yr ymosodwr heb dorri cam. Analluogodd y gwrthryfelwr yn gyflym a pharhaodd ar y genhadaeth er gwaethaf ei glwyfau.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Oherwydd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llwyddodd y llu ymosod i fynd i mewn i'r cwrt a niwtraleiddio lluoedd y gelyn. Dim ond wedyn y gwnaeth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ildio, ond megis dechrau yr oedd ei frwydr.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Roedd anafiadau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ddifrifol. Cafodd gymorth cyntaf ar unwaith a'i dynnu o'r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compownd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gyda'r llu ymosod, ond nid oedd hyd a lled ei anafiadau yn glir o hyd ac roedd ei dîm yn poeni na fyddai'n goroesi. Roedd yn ras yn erbyn amser i gael y gofal milfeddygol yr oedd ei angen arno i oroesi.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Roedd angen sawl llawdriniaeth frys arno i'w sefydlogi cyn y gallai ddychwelyd i'r DU. Diolch byth, mae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wedi dod drwyddi, ond mae ei anafiadau wedi newid ei fywyd. Yn anffodus, doedd dim modd achub ei bawen gefn a byddai angen pawen brosthetig arno a misoedd o adsefydlu i'w helpu i gerdded eto.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gwaethaf popeth, ni roddodd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ffidil yn y to. Roedd ei wellhad yn hir ac yn anodd, ond roedd yn dal i fod y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 disglair, hapus a ffyddlon yr oedd ei driniwr bob amser wedi ei adnabod ac mae e bellach yn ôl ar dair pawen.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Roedd dewrder a phenderfynoldeb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hanfodol yn yr ymgyrch, a arweiniodd at y llwyddiant mwyaf arwyddocaol yn erbyn Al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Qaeda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ers sawl blwyddyn. Yn ogystal â'r ymgyrch hon, roedd cymaint o ymgyrchoedd eraill yr oedd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wedi bod yn rhan ohonyn nhw a oedd yn golygu ei fod yn gwbl haeddiannol o Fedal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Dickin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PDSA.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ei wellhad yn parhau, ond mae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bellach yn mwynhau ei ymddeoliad, gan fyw'r bywyd tawel gyda'i deulu cariadus.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837598"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06C9-16FD-4C90-9D09-3BF700C4283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62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Dyfernir Medal Aur PDSA am ddewrder ac ymroddiad, fel Medal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Dickin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ond gellir ei roi i anifeiliaid anwes yn ogystal ag anifeiliaid milwrol. Mae'n cael ei adnabod fel Croes Brenin Siôr yr anifeiliaid.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pob un o'r 26 o fedalau Aur PDSA hyd yma wedi'u rhoi i gŵn.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9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Tanzania, mae elusen o'r enw APOPO wedi bod yn hyfforddi llygod mawr i ganfod ffrwydron tir ers dechrau'r 1990au. Hyd yn oed heddiw, amcangyfrifir bod 80 miliwn o ffrwydron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 ledled y byd o hyd, sy’n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actif, a neb yn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gwybod amdanynt.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 pam mae llygod mawr fel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wedi cael eu hyfforddi. Mae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Lygoden Fawr Affricanaidd (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Giant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Pouched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cymaint yn fwy na'ch llygoden fawr anwes arferol – ond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dal i fod yn ddigon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ysgafn fel na fyddai byth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gwneud i ffrwydryn tir ffrwydro drwy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gerdded drosto.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Mae'n gwbl ddiogel i lygod mawr arwrol fel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ganfod ffrwydron tir, ac maen nhw'n anifeiliaid deallus iawn ac felly'n hawdd eu hyfforddi. Dechreuodd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hyfforddi pan oedd yn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ifanc ar ôl cael ei fagu gan APOPO at y diben hwn.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Byddai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wedi bod yn barod am waith mewn dim ond naw mis. Byddai wedi cael ei hyfforddi gan ddefnyddio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cliciwr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 llawer o ddanteithion blasus) pan fyddai'n mynd yn agos at rywbeth gydag arogl y cemegau ffrwydrol a ddefnyddir mewn ffrwydron tir. Pasiodd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 holl brofion ac, ymhen dim, roedd yn cael ei anfon allan i weithio.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wedi bod yn canfod ffrwydron tir dros y pum mlynedd diwethaf.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Mae'n anwybyddu unrhyw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fetel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sgrap y daw ar ei draws yn llwyr,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felly mae'n dod o hyd i ffrwydron tir yn gyflymach o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lawer nag y byddai pobl.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Mae'n gallu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chwilio ledled ardal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 cwrt tenis mewn 30 munud, rhywbeth a fyddai'n cymryd hyd at bedwar diwrnod i berson gyda chanfodydd metel.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fydd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canfod ffrwydryn tir drwy'r cemegau a ddefnyddir ynddo, mae'n rhoi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arwydd i’r sawl sy’n gyfrifol amdano. Mae'n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gwybod mai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 bynnag mae </a:t>
            </a:r>
            <a:r>
              <a:rPr lang="cy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ei ddangos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yw'r union leoliad gan fod ei synnwyr arogli mor dda,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felly mae’n bosib gwaredu'r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ffrwydryn yn ddiogel.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gwaith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achub bywydau ac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newid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bywydau bob dydd ac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mae'n cael effaith uniongyrchol ar y dynion, y menywod a'r plant yn y cymunedau mae'n gweithio ynddyn nhw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Gyda phob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ffrwydryn tir neu weddillion heb ffrwydro y mae'n dod ar eu traws, mae'n dileu'r risg o farwolaeth neu anaf difrifol mewn lleoliadau sydd eisoes yn dioddef caledi sylweddol.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Cambodia sydd â'r nifer uchaf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bobl sydd wedi colli coesau neu freichiau oherwydd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ffrwydron tir fesul pen o'r boblogaeth yn y byd – dros 40,000 o bobl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Mae Magwa yn achub bywyd rhywyn bob tro mae’n canfod ffrwydryn tir. Mae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tystebau'r rhai sydd wedi ei weld yn gweithio yn dangos y gwahaniaeth aruthrol mae llygod mawr APOPO yn ei wneud i'r cymunedau maen nhw'n eu gwasanaethu.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wedi canfod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 o ffrwydron tir a 28 o eitemau heb ffrwydro hyd yma, sy'n golygu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 ef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yw llygoden fawr fwyaf llwyddiannus yr elusen a'i fod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llawn haeddu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edal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Aur PDSA. Yn ystod ei yrfa, mae wedi helpu i glirio dros 141,000 metr sgwâr o dir (sy'n cyfateb i ugain o gaeau pêl-droed), gan ei wneud yn ddiogel i bobl leol.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Magawa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parhau i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wneud Cambodia’n ddiogel tan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iddo ymddeol i'w 'gawell gartref’. Yna, bydd yn treulio'i amser yn chwarae ac yn ymlacio!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06C9-16FD-4C90-9D09-3BF700C4283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456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yw’r diweddaraf i dderbyn Medal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Aur PDSA – Croes Brenin Siôr yr anifeiliaid. Bydd ei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seremoni wobrwyo’n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cael ei chynnal mewn digwyddiad PDSA mawr a gynhelir ym mis Mai.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bron i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ci heddlu sydd bellach wedi ymddeol o'r gwasanaeth, farw o'r clwyfau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gafodd wrth gael ei drywanu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wrth ddiogelu bywyd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swyddog cŵn,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 Dave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Wardell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anafwyd yn y digwyddiad hefyd.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06C9-16FD-4C90-9D09-3BF700C4283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66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Derbynnydd blaenorol y fedal oedd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Diesel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ci teuluol eithriadol o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Dartmouth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Dyfnaint. Dyfarnwyd y wobr iddo ar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ôl iddo ddeffro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deulu, ac achub eu bywydau, wrth i dân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arswydus ddinistrio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cartref. Esboniwch eich bod chi'n mynd i ddangos fideo o berchennog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Diesel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sôn am ei weithred arwrol.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06C9-16FD-4C90-9D09-3BF700C4283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1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Rhannwch y manylion ar y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sleid ac: </a:t>
            </a:r>
          </a:p>
          <a:p>
            <a:pPr>
              <a:lnSpc>
                <a:spcPct val="107000"/>
              </a:lnSpc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Esboniwch y gwaith mae PDSA yn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wneud</a:t>
            </a:r>
          </a:p>
          <a:p>
            <a:pPr marL="0" lvl="0" indent="0">
              <a:lnSpc>
                <a:spcPct val="107000"/>
              </a:lnSpc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i'r grŵp o ble maen nhw'n meddwl mae'r arian yn dod fel y gall PDSA drin yr holl anifeiliaid anwes sâl a'r rhai sydd wedi'u hanafu. Gofynnwch i'r grŵp am atebion,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yna esbonio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fod yn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 gan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bobl yn codi arian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rhoddion</a:t>
            </a:r>
          </a:p>
          <a:p>
            <a:pPr marL="0" lvl="0" indent="0">
              <a:lnSpc>
                <a:spcPct val="107000"/>
              </a:lnSpc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Gofynnwch beth fyddai'n digwydd i'r holl anifeiliaid anwes rydyn ni'n eu trin pe na bai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PDSA yn bodoli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Rhannwch y fideo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06C9-16FD-4C90-9D09-3BF700C4283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61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Gwobr Urdd Teilyngdod PDSA yw OBE yr anifeiliaid.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 yma, mae wedi'i dyfarnu i ddeg ceffyl a phedwar ci.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80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</a:pPr>
            <a:r>
              <a:rPr lang="cy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 Max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2006, cafodd perchennog Max,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Kerry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Irving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ddamwain traffig ar y ffordd. Yn sgil y ddamwain, collodd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Kerry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oedd yn ddyn 46 oed heini a oedd wrth ei fodd yn yr awyr agored, y gallu i gerdded. O ganlyniad, dirywiodd iechyd meddwl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Kerry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chafodd ei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ddiagnosio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iselder difrifol. Ddwy flynedd ar ôl y ddamwain, cyfarfu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Kerry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â Max a rhoddodd eu perthynas anhygoel reswm iddo gerdded eto. Fe ddringon nhw Ben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Nevis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ddeuddeg mis yn ddiweddarach – her a brofodd pa mor bell roedden nhw wedi dod gyda'i gilydd.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ystod pandemig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COVID-19, mae Max wedi rhoi cysur, gobaith a chefnogaeth i filoedd a ymunodd ag ef ar deithiau cerdded drwy Facebook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Ar adeg pan oedd llawer o bobl yn bryderus, roedd Max yno.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Nawr, mae Max wedi dod yn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llysgennad dros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 effaith gadarnhaol mae anifeiliaid yn ei chael ar iechyd a lles meddyliol. Mae PDSA yn falch o ddyfarnu Urdd Teilyngdod PDSA iddo am ddangos y cyfraniad mae anifeiliaid yn ei wneud at fywydau pobl, y tu hwnt i gwmnïaeth gyffredin.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06C9-16FD-4C90-9D09-3BF700C4283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5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Chwaraewch y fideo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80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templed y gellir ei lawrlwytho am ddim ar gael ar ein gwefan i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gwblhau'r gweithgaredd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hwn.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Lanlwythwch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eich tystiolaeth i ennill pwyntiau ychwanegol.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33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Fideo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Darcy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(Pet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Survivor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9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i'r disgyblion beth maen nhw'n meddwl yw dewrder.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aseline="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4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Ychwanegwch ddelwedd at y sleid hon sy'n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dangos adeg y buoch chi’n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ddewr – gall hyn fod yn bersonol i chi.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i'r disgyblion feddwl am enghreifftiau o adegau pan maen nhw wedi bod yn ddewr.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Gellir gwneud hyn mewn parau, naill ai fel trafodaeth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 drwy ysgrifennu.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Peidiwch â gwrando ar ymatebion gan y dosbarth hyd nes eich bod chi wedi dangos y delweddau ar y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sleid nesaf.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1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Esboniad o'r delweddau: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 thema – Mae angen i rai pobl fod yn ddewr i fynd mewn car sglefrio gan ei fod yn gallu bod yn frawychus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Pigiadau – Rhaid i chi fod yn ddewr gan y gallai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frifo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ychydig bach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Llawdriniaeth/pwythau – Mae'n gallu bod yn frawychus iawn cael unrhyw fath o lawdriniaeth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Plentyn â Lewcemia yn wynebu brwydr yn erbyn canser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Hedfan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Perfformio ar lwyfan – Gofynnwch i'r disgyblion a ydyn nhw erioed wedi gorfod gwneud hyn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oes unrhyw beth rydych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 wedi’i fethu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(adborth o'r drafodaeth ar y sleid flaenorol)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GB" baseline="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7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i'r disgyblion a ydyn nhw'n meddwl bod anifeiliaid yn gallu bod yn ddewr hefyd (pleidlais dosbarth)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Esboniad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o'r delweddau: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Fyddin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Gwaredu bomiau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 Heddlu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Chwilio ac Achub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Gwasanaeth Tân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Tywys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i'r disgyblion a oedd pob un o'r cŵn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hyn yn arwyr hefyd (roedd pob un)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pham.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7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i'r disgyblion beth sy'n gwneud rhywun yn arwr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fod yn: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Bobl sy’n ymdopi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 her yn eu bywydau, neu sydd wedi goresgyn her, ac sydd wedyn wedi helpu eraill i wynebu her debyg.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Rhywun sydd wedi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dangos anrhydedd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e.e. milwrol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Rhywun sydd wedi achub bywyd neu, yn achos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archarwyr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byd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Rhywun sy'n dangos dewrder yn wyneb perygl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Yw bod yn ddewr yn golygu bod rhywun yn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arwr? Ydych chi'n arwr am reidio mewn car sglefrio?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Dywedwch wrth y disgyblion fod yna orgyffwrdd weithiau, ond nid bob amser.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70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Rhowch ddelwedd(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 anifeiliaid anwes/pobl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 esbonio wrth y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dosbarth pam mai nhw yw eich arwr/arwyr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i'r disgyblion gau eu llygaid am 30 eiliad a meddwl pwy yw eu harwr.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Yna, rhowch tua 2 funud i'r disgyblion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ddweud 3 pheth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harwr wrth eu partner.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i rai o'r disgyblion ddweud wrthych chi am arwr eu ffrind – mae hyn yn cyfyngu ar ba mor hir maen nhw'n siarad.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 ydyn ni'n cofio ein harwyr?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 yw'r diwrnod arbennig pan rydyn ni'n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cofio'r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holl bobl ddewr sydd wedi'u colli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mewn rhyfeloedd - Dydd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Cofio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sy’n digwydd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blwyddyn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ddydd Sul ym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Tachwedd bob tro.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Mae'r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Frenhines, y Prif Weinidog a phobl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eraill yn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gosod torchau i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gofio'r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bobl sydd wedi colli eu bywydau yn rhinwedd eu swydd.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Gosodir torchau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arbennig i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gofio am yr anifeiliaid arwrol hefyd.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8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5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2.png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1.png"/><Relationship Id="rId5" Type="http://schemas.openxmlformats.org/officeDocument/2006/relationships/tags" Target="../tags/tag46.xml"/><Relationship Id="rId10" Type="http://schemas.openxmlformats.org/officeDocument/2006/relationships/image" Target="../media/image3.png"/><Relationship Id="rId4" Type="http://schemas.openxmlformats.org/officeDocument/2006/relationships/tags" Target="../tags/tag45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st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4346713" y="1014062"/>
            <a:ext cx="6093460" cy="6093460"/>
          </a:xfrm>
          <a:custGeom>
            <a:avLst/>
            <a:gdLst/>
            <a:ahLst/>
            <a:cxnLst/>
            <a:rect l="l" t="t" r="r" b="b"/>
            <a:pathLst>
              <a:path w="6093459" h="6093459">
                <a:moveTo>
                  <a:pt x="3046768" y="0"/>
                </a:moveTo>
                <a:lnTo>
                  <a:pt x="2796899" y="10098"/>
                </a:lnTo>
                <a:lnTo>
                  <a:pt x="2552590" y="39870"/>
                </a:lnTo>
                <a:lnTo>
                  <a:pt x="2314626" y="88533"/>
                </a:lnTo>
                <a:lnTo>
                  <a:pt x="2083791" y="155303"/>
                </a:lnTo>
                <a:lnTo>
                  <a:pt x="1860870" y="239395"/>
                </a:lnTo>
                <a:lnTo>
                  <a:pt x="1646646" y="340026"/>
                </a:lnTo>
                <a:lnTo>
                  <a:pt x="1441904" y="456413"/>
                </a:lnTo>
                <a:lnTo>
                  <a:pt x="1247429" y="587771"/>
                </a:lnTo>
                <a:lnTo>
                  <a:pt x="1064004" y="733316"/>
                </a:lnTo>
                <a:lnTo>
                  <a:pt x="892414" y="892265"/>
                </a:lnTo>
                <a:lnTo>
                  <a:pt x="733444" y="1063834"/>
                </a:lnTo>
                <a:lnTo>
                  <a:pt x="587877" y="1247239"/>
                </a:lnTo>
                <a:lnTo>
                  <a:pt x="456499" y="1441697"/>
                </a:lnTo>
                <a:lnTo>
                  <a:pt x="340093" y="1646423"/>
                </a:lnTo>
                <a:lnTo>
                  <a:pt x="239444" y="1860634"/>
                </a:lnTo>
                <a:lnTo>
                  <a:pt x="155335" y="2083546"/>
                </a:lnTo>
                <a:lnTo>
                  <a:pt x="88552" y="2314375"/>
                </a:lnTo>
                <a:lnTo>
                  <a:pt x="39879" y="2552337"/>
                </a:lnTo>
                <a:lnTo>
                  <a:pt x="10100" y="2796649"/>
                </a:lnTo>
                <a:lnTo>
                  <a:pt x="0" y="3046526"/>
                </a:lnTo>
                <a:lnTo>
                  <a:pt x="10100" y="3296417"/>
                </a:lnTo>
                <a:lnTo>
                  <a:pt x="39879" y="3540743"/>
                </a:lnTo>
                <a:lnTo>
                  <a:pt x="88552" y="3778719"/>
                </a:lnTo>
                <a:lnTo>
                  <a:pt x="155335" y="4009562"/>
                </a:lnTo>
                <a:lnTo>
                  <a:pt x="239444" y="4232488"/>
                </a:lnTo>
                <a:lnTo>
                  <a:pt x="340093" y="4446713"/>
                </a:lnTo>
                <a:lnTo>
                  <a:pt x="456499" y="4651452"/>
                </a:lnTo>
                <a:lnTo>
                  <a:pt x="587877" y="4845923"/>
                </a:lnTo>
                <a:lnTo>
                  <a:pt x="733444" y="5029341"/>
                </a:lnTo>
                <a:lnTo>
                  <a:pt x="892414" y="5200923"/>
                </a:lnTo>
                <a:lnTo>
                  <a:pt x="1064004" y="5359883"/>
                </a:lnTo>
                <a:lnTo>
                  <a:pt x="1247429" y="5505439"/>
                </a:lnTo>
                <a:lnTo>
                  <a:pt x="1441904" y="5636807"/>
                </a:lnTo>
                <a:lnTo>
                  <a:pt x="1646646" y="5753202"/>
                </a:lnTo>
                <a:lnTo>
                  <a:pt x="1860870" y="5853841"/>
                </a:lnTo>
                <a:lnTo>
                  <a:pt x="2083791" y="5937940"/>
                </a:lnTo>
                <a:lnTo>
                  <a:pt x="2314626" y="6004715"/>
                </a:lnTo>
                <a:lnTo>
                  <a:pt x="2552590" y="6053382"/>
                </a:lnTo>
                <a:lnTo>
                  <a:pt x="2796899" y="6083157"/>
                </a:lnTo>
                <a:lnTo>
                  <a:pt x="3046768" y="6093256"/>
                </a:lnTo>
                <a:lnTo>
                  <a:pt x="3296628" y="6083157"/>
                </a:lnTo>
                <a:lnTo>
                  <a:pt x="3540926" y="6053382"/>
                </a:lnTo>
                <a:lnTo>
                  <a:pt x="3778877" y="6004715"/>
                </a:lnTo>
                <a:lnTo>
                  <a:pt x="4009698" y="5937940"/>
                </a:lnTo>
                <a:lnTo>
                  <a:pt x="4232605" y="5853841"/>
                </a:lnTo>
                <a:lnTo>
                  <a:pt x="4446812" y="5753202"/>
                </a:lnTo>
                <a:lnTo>
                  <a:pt x="4651537" y="5636807"/>
                </a:lnTo>
                <a:lnTo>
                  <a:pt x="4845995" y="5505439"/>
                </a:lnTo>
                <a:lnTo>
                  <a:pt x="5029403" y="5359883"/>
                </a:lnTo>
                <a:lnTo>
                  <a:pt x="5200975" y="5200923"/>
                </a:lnTo>
                <a:lnTo>
                  <a:pt x="5359928" y="5029341"/>
                </a:lnTo>
                <a:lnTo>
                  <a:pt x="5505479" y="4845923"/>
                </a:lnTo>
                <a:lnTo>
                  <a:pt x="5636842" y="4651452"/>
                </a:lnTo>
                <a:lnTo>
                  <a:pt x="5753234" y="4446713"/>
                </a:lnTo>
                <a:lnTo>
                  <a:pt x="5853870" y="4232488"/>
                </a:lnTo>
                <a:lnTo>
                  <a:pt x="5937968" y="4009562"/>
                </a:lnTo>
                <a:lnTo>
                  <a:pt x="6004741" y="3778719"/>
                </a:lnTo>
                <a:lnTo>
                  <a:pt x="6053408" y="3540743"/>
                </a:lnTo>
                <a:lnTo>
                  <a:pt x="6083183" y="3296417"/>
                </a:lnTo>
                <a:lnTo>
                  <a:pt x="6093282" y="3046526"/>
                </a:lnTo>
                <a:lnTo>
                  <a:pt x="6083183" y="2796649"/>
                </a:lnTo>
                <a:lnTo>
                  <a:pt x="6053408" y="2552337"/>
                </a:lnTo>
                <a:lnTo>
                  <a:pt x="6004741" y="2314375"/>
                </a:lnTo>
                <a:lnTo>
                  <a:pt x="5937968" y="2083546"/>
                </a:lnTo>
                <a:lnTo>
                  <a:pt x="5853870" y="1860634"/>
                </a:lnTo>
                <a:lnTo>
                  <a:pt x="5753234" y="1646423"/>
                </a:lnTo>
                <a:lnTo>
                  <a:pt x="5636842" y="1441697"/>
                </a:lnTo>
                <a:lnTo>
                  <a:pt x="5505479" y="1247239"/>
                </a:lnTo>
                <a:lnTo>
                  <a:pt x="5359928" y="1063834"/>
                </a:lnTo>
                <a:lnTo>
                  <a:pt x="5200975" y="892265"/>
                </a:lnTo>
                <a:lnTo>
                  <a:pt x="5029403" y="733316"/>
                </a:lnTo>
                <a:lnTo>
                  <a:pt x="4845995" y="587771"/>
                </a:lnTo>
                <a:lnTo>
                  <a:pt x="4651537" y="456413"/>
                </a:lnTo>
                <a:lnTo>
                  <a:pt x="4446812" y="340026"/>
                </a:lnTo>
                <a:lnTo>
                  <a:pt x="4232605" y="239395"/>
                </a:lnTo>
                <a:lnTo>
                  <a:pt x="4009698" y="155303"/>
                </a:lnTo>
                <a:lnTo>
                  <a:pt x="3778877" y="88533"/>
                </a:lnTo>
                <a:lnTo>
                  <a:pt x="3540926" y="39870"/>
                </a:lnTo>
                <a:lnTo>
                  <a:pt x="3296628" y="10098"/>
                </a:lnTo>
                <a:lnTo>
                  <a:pt x="3046768" y="0"/>
                </a:lnTo>
                <a:close/>
              </a:path>
            </a:pathLst>
          </a:custGeom>
          <a:solidFill>
            <a:srgbClr val="5ECFCC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9" name="object 3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4856816" y="2432904"/>
            <a:ext cx="5212586" cy="34163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1" name="object 5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5012995" y="6657788"/>
            <a:ext cx="4067506" cy="703767"/>
          </a:xfrm>
          <a:custGeom>
            <a:avLst/>
            <a:gdLst/>
            <a:ahLst/>
            <a:cxnLst/>
            <a:rect l="l" t="t" r="r" b="b"/>
            <a:pathLst>
              <a:path w="4559934" h="684529">
                <a:moveTo>
                  <a:pt x="0" y="683996"/>
                </a:moveTo>
                <a:lnTo>
                  <a:pt x="4559744" y="683996"/>
                </a:lnTo>
                <a:lnTo>
                  <a:pt x="4559744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0" name="object 6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4"/>
            </p:custDataLst>
          </p:nvPr>
        </p:nvSpPr>
        <p:spPr>
          <a:xfrm>
            <a:off x="252006" y="6642004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4700" y="5849417"/>
            <a:ext cx="3657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 algn="l" defTabSz="914400" rtl="0" eaLnBrk="1" latinLnBrk="0" hangingPunct="1">
              <a:lnSpc>
                <a:spcPts val="1655"/>
              </a:lnSpc>
              <a:defRPr lang="en-GB" sz="1400" b="1" kern="1200" spc="-15" baseline="0">
                <a:solidFill>
                  <a:srgbClr val="6BB4B5"/>
                </a:solidFill>
                <a:latin typeface="Arial"/>
                <a:ea typeface="+mn-ea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lang="en-GB" sz="1400" b="1" spc="-15">
                <a:solidFill>
                  <a:srgbClr val="6BB4B5"/>
                </a:solidFill>
                <a:latin typeface="Arial"/>
                <a:cs typeface="Arial"/>
              </a:rPr>
              <a:t>Date or name etc here</a:t>
            </a:r>
            <a:endParaRPr lang="en-GB" sz="1400">
              <a:solidFill>
                <a:srgbClr val="6BB4B5"/>
              </a:solidFill>
              <a:latin typeface="Arial"/>
              <a:cs typeface="Arial"/>
            </a:endParaRPr>
          </a:p>
        </p:txBody>
      </p:sp>
      <p:sp>
        <p:nvSpPr>
          <p:cNvPr id="12" name="Title 23"/>
          <p:cNvSpPr>
            <a:spLocks noGrp="1"/>
          </p:cNvSpPr>
          <p:nvPr>
            <p:ph type="title" hasCustomPrompt="1"/>
          </p:nvPr>
        </p:nvSpPr>
        <p:spPr>
          <a:xfrm>
            <a:off x="774700" y="4314825"/>
            <a:ext cx="3657600" cy="1524000"/>
          </a:xfrm>
          <a:prstGeom prst="rect">
            <a:avLst/>
          </a:prstGeom>
        </p:spPr>
        <p:txBody>
          <a:bodyPr lIns="0"/>
          <a:lstStyle>
            <a:lvl1pPr>
              <a:defRPr sz="2800" b="1">
                <a:solidFill>
                  <a:srgbClr val="0089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Title text here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4346713" y="1014062"/>
            <a:ext cx="6093460" cy="6093460"/>
          </a:xfrm>
          <a:custGeom>
            <a:avLst/>
            <a:gdLst/>
            <a:ahLst/>
            <a:cxnLst/>
            <a:rect l="l" t="t" r="r" b="b"/>
            <a:pathLst>
              <a:path w="6093459" h="6093459">
                <a:moveTo>
                  <a:pt x="3046768" y="0"/>
                </a:moveTo>
                <a:lnTo>
                  <a:pt x="2796899" y="10098"/>
                </a:lnTo>
                <a:lnTo>
                  <a:pt x="2552590" y="39870"/>
                </a:lnTo>
                <a:lnTo>
                  <a:pt x="2314626" y="88533"/>
                </a:lnTo>
                <a:lnTo>
                  <a:pt x="2083791" y="155303"/>
                </a:lnTo>
                <a:lnTo>
                  <a:pt x="1860870" y="239395"/>
                </a:lnTo>
                <a:lnTo>
                  <a:pt x="1646646" y="340026"/>
                </a:lnTo>
                <a:lnTo>
                  <a:pt x="1441904" y="456413"/>
                </a:lnTo>
                <a:lnTo>
                  <a:pt x="1247429" y="587771"/>
                </a:lnTo>
                <a:lnTo>
                  <a:pt x="1064004" y="733316"/>
                </a:lnTo>
                <a:lnTo>
                  <a:pt x="892414" y="892265"/>
                </a:lnTo>
                <a:lnTo>
                  <a:pt x="733444" y="1063834"/>
                </a:lnTo>
                <a:lnTo>
                  <a:pt x="587877" y="1247239"/>
                </a:lnTo>
                <a:lnTo>
                  <a:pt x="456499" y="1441697"/>
                </a:lnTo>
                <a:lnTo>
                  <a:pt x="340093" y="1646423"/>
                </a:lnTo>
                <a:lnTo>
                  <a:pt x="239444" y="1860634"/>
                </a:lnTo>
                <a:lnTo>
                  <a:pt x="155335" y="2083546"/>
                </a:lnTo>
                <a:lnTo>
                  <a:pt x="88552" y="2314375"/>
                </a:lnTo>
                <a:lnTo>
                  <a:pt x="39879" y="2552337"/>
                </a:lnTo>
                <a:lnTo>
                  <a:pt x="10100" y="2796649"/>
                </a:lnTo>
                <a:lnTo>
                  <a:pt x="0" y="3046526"/>
                </a:lnTo>
                <a:lnTo>
                  <a:pt x="10100" y="3296417"/>
                </a:lnTo>
                <a:lnTo>
                  <a:pt x="39879" y="3540743"/>
                </a:lnTo>
                <a:lnTo>
                  <a:pt x="88552" y="3778719"/>
                </a:lnTo>
                <a:lnTo>
                  <a:pt x="155335" y="4009562"/>
                </a:lnTo>
                <a:lnTo>
                  <a:pt x="239444" y="4232488"/>
                </a:lnTo>
                <a:lnTo>
                  <a:pt x="340093" y="4446713"/>
                </a:lnTo>
                <a:lnTo>
                  <a:pt x="456499" y="4651452"/>
                </a:lnTo>
                <a:lnTo>
                  <a:pt x="587877" y="4845923"/>
                </a:lnTo>
                <a:lnTo>
                  <a:pt x="733444" y="5029341"/>
                </a:lnTo>
                <a:lnTo>
                  <a:pt x="892414" y="5200923"/>
                </a:lnTo>
                <a:lnTo>
                  <a:pt x="1064004" y="5359883"/>
                </a:lnTo>
                <a:lnTo>
                  <a:pt x="1247429" y="5505439"/>
                </a:lnTo>
                <a:lnTo>
                  <a:pt x="1441904" y="5636807"/>
                </a:lnTo>
                <a:lnTo>
                  <a:pt x="1646646" y="5753202"/>
                </a:lnTo>
                <a:lnTo>
                  <a:pt x="1860870" y="5853841"/>
                </a:lnTo>
                <a:lnTo>
                  <a:pt x="2083791" y="5937940"/>
                </a:lnTo>
                <a:lnTo>
                  <a:pt x="2314626" y="6004715"/>
                </a:lnTo>
                <a:lnTo>
                  <a:pt x="2552590" y="6053382"/>
                </a:lnTo>
                <a:lnTo>
                  <a:pt x="2796899" y="6083157"/>
                </a:lnTo>
                <a:lnTo>
                  <a:pt x="3046768" y="6093256"/>
                </a:lnTo>
                <a:lnTo>
                  <a:pt x="3296628" y="6083157"/>
                </a:lnTo>
                <a:lnTo>
                  <a:pt x="3540926" y="6053382"/>
                </a:lnTo>
                <a:lnTo>
                  <a:pt x="3778877" y="6004715"/>
                </a:lnTo>
                <a:lnTo>
                  <a:pt x="4009698" y="5937940"/>
                </a:lnTo>
                <a:lnTo>
                  <a:pt x="4232605" y="5853841"/>
                </a:lnTo>
                <a:lnTo>
                  <a:pt x="4446812" y="5753202"/>
                </a:lnTo>
                <a:lnTo>
                  <a:pt x="4651537" y="5636807"/>
                </a:lnTo>
                <a:lnTo>
                  <a:pt x="4845995" y="5505439"/>
                </a:lnTo>
                <a:lnTo>
                  <a:pt x="5029403" y="5359883"/>
                </a:lnTo>
                <a:lnTo>
                  <a:pt x="5200975" y="5200923"/>
                </a:lnTo>
                <a:lnTo>
                  <a:pt x="5359928" y="5029341"/>
                </a:lnTo>
                <a:lnTo>
                  <a:pt x="5505479" y="4845923"/>
                </a:lnTo>
                <a:lnTo>
                  <a:pt x="5636842" y="4651452"/>
                </a:lnTo>
                <a:lnTo>
                  <a:pt x="5753234" y="4446713"/>
                </a:lnTo>
                <a:lnTo>
                  <a:pt x="5853870" y="4232488"/>
                </a:lnTo>
                <a:lnTo>
                  <a:pt x="5937968" y="4009562"/>
                </a:lnTo>
                <a:lnTo>
                  <a:pt x="6004741" y="3778719"/>
                </a:lnTo>
                <a:lnTo>
                  <a:pt x="6053408" y="3540743"/>
                </a:lnTo>
                <a:lnTo>
                  <a:pt x="6083183" y="3296417"/>
                </a:lnTo>
                <a:lnTo>
                  <a:pt x="6093282" y="3046526"/>
                </a:lnTo>
                <a:lnTo>
                  <a:pt x="6083183" y="2796649"/>
                </a:lnTo>
                <a:lnTo>
                  <a:pt x="6053408" y="2552337"/>
                </a:lnTo>
                <a:lnTo>
                  <a:pt x="6004741" y="2314375"/>
                </a:lnTo>
                <a:lnTo>
                  <a:pt x="5937968" y="2083546"/>
                </a:lnTo>
                <a:lnTo>
                  <a:pt x="5853870" y="1860634"/>
                </a:lnTo>
                <a:lnTo>
                  <a:pt x="5753234" y="1646423"/>
                </a:lnTo>
                <a:lnTo>
                  <a:pt x="5636842" y="1441697"/>
                </a:lnTo>
                <a:lnTo>
                  <a:pt x="5505479" y="1247239"/>
                </a:lnTo>
                <a:lnTo>
                  <a:pt x="5359928" y="1063834"/>
                </a:lnTo>
                <a:lnTo>
                  <a:pt x="5200975" y="892265"/>
                </a:lnTo>
                <a:lnTo>
                  <a:pt x="5029403" y="733316"/>
                </a:lnTo>
                <a:lnTo>
                  <a:pt x="4845995" y="587771"/>
                </a:lnTo>
                <a:lnTo>
                  <a:pt x="4651537" y="456413"/>
                </a:lnTo>
                <a:lnTo>
                  <a:pt x="4446812" y="340026"/>
                </a:lnTo>
                <a:lnTo>
                  <a:pt x="4232605" y="239395"/>
                </a:lnTo>
                <a:lnTo>
                  <a:pt x="4009698" y="155303"/>
                </a:lnTo>
                <a:lnTo>
                  <a:pt x="3778877" y="88533"/>
                </a:lnTo>
                <a:lnTo>
                  <a:pt x="3540926" y="39870"/>
                </a:lnTo>
                <a:lnTo>
                  <a:pt x="3296628" y="10098"/>
                </a:lnTo>
                <a:lnTo>
                  <a:pt x="3046768" y="0"/>
                </a:lnTo>
                <a:close/>
              </a:path>
            </a:pathLst>
          </a:custGeom>
          <a:solidFill>
            <a:srgbClr val="5ECFCC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9" name="object 3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4856816" y="2432904"/>
            <a:ext cx="5212586" cy="34163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>
          <a:xfrm>
            <a:off x="774700" y="4314825"/>
            <a:ext cx="3312000" cy="1368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12700" marR="5080" indent="-12700">
              <a:lnSpc>
                <a:spcPts val="3200"/>
              </a:lnSpc>
              <a:defRPr lang="en-GB" sz="2800" b="1" spc="-30" baseline="0">
                <a:solidFill>
                  <a:srgbClr val="00898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divider, </a:t>
            </a:r>
            <a:br>
              <a:rPr lang="en-GB"/>
            </a:br>
            <a:r>
              <a:rPr lang="en-GB"/>
              <a:t>if required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74699" y="5686425"/>
            <a:ext cx="3311525" cy="762000"/>
          </a:xfrm>
        </p:spPr>
        <p:txBody>
          <a:bodyPr>
            <a:noAutofit/>
          </a:bodyPr>
          <a:lstStyle>
            <a:lvl1pPr>
              <a:defRPr sz="1400" baseline="0">
                <a:solidFill>
                  <a:srgbClr val="6BB4B5"/>
                </a:solidFill>
              </a:defRPr>
            </a:lvl1pPr>
          </a:lstStyle>
          <a:p>
            <a:pPr lvl="0"/>
            <a:r>
              <a:rPr lang="en-US"/>
              <a:t>Date or name etc here</a:t>
            </a:r>
            <a:endParaRPr lang="en-GB"/>
          </a:p>
        </p:txBody>
      </p:sp>
      <p:sp>
        <p:nvSpPr>
          <p:cNvPr id="7" name="object 5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5012995" y="6666614"/>
            <a:ext cx="4067506" cy="696211"/>
          </a:xfrm>
          <a:custGeom>
            <a:avLst/>
            <a:gdLst/>
            <a:ahLst/>
            <a:cxnLst/>
            <a:rect l="l" t="t" r="r" b="b"/>
            <a:pathLst>
              <a:path w="4559934" h="684529">
                <a:moveTo>
                  <a:pt x="0" y="683996"/>
                </a:moveTo>
                <a:lnTo>
                  <a:pt x="4559744" y="683996"/>
                </a:lnTo>
                <a:lnTo>
                  <a:pt x="4559744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243840" y="-257175"/>
            <a:ext cx="6093460" cy="6093460"/>
          </a:xfrm>
          <a:custGeom>
            <a:avLst/>
            <a:gdLst/>
            <a:ahLst/>
            <a:cxnLst/>
            <a:rect l="l" t="t" r="r" b="b"/>
            <a:pathLst>
              <a:path w="6093459" h="6093459">
                <a:moveTo>
                  <a:pt x="3046768" y="0"/>
                </a:moveTo>
                <a:lnTo>
                  <a:pt x="2796899" y="10098"/>
                </a:lnTo>
                <a:lnTo>
                  <a:pt x="2552590" y="39870"/>
                </a:lnTo>
                <a:lnTo>
                  <a:pt x="2314626" y="88533"/>
                </a:lnTo>
                <a:lnTo>
                  <a:pt x="2083791" y="155303"/>
                </a:lnTo>
                <a:lnTo>
                  <a:pt x="1860870" y="239395"/>
                </a:lnTo>
                <a:lnTo>
                  <a:pt x="1646646" y="340026"/>
                </a:lnTo>
                <a:lnTo>
                  <a:pt x="1441904" y="456413"/>
                </a:lnTo>
                <a:lnTo>
                  <a:pt x="1247429" y="587771"/>
                </a:lnTo>
                <a:lnTo>
                  <a:pt x="1064004" y="733316"/>
                </a:lnTo>
                <a:lnTo>
                  <a:pt x="892414" y="892265"/>
                </a:lnTo>
                <a:lnTo>
                  <a:pt x="733444" y="1063834"/>
                </a:lnTo>
                <a:lnTo>
                  <a:pt x="587877" y="1247239"/>
                </a:lnTo>
                <a:lnTo>
                  <a:pt x="456499" y="1441697"/>
                </a:lnTo>
                <a:lnTo>
                  <a:pt x="340093" y="1646423"/>
                </a:lnTo>
                <a:lnTo>
                  <a:pt x="239444" y="1860634"/>
                </a:lnTo>
                <a:lnTo>
                  <a:pt x="155335" y="2083546"/>
                </a:lnTo>
                <a:lnTo>
                  <a:pt x="88552" y="2314375"/>
                </a:lnTo>
                <a:lnTo>
                  <a:pt x="39879" y="2552337"/>
                </a:lnTo>
                <a:lnTo>
                  <a:pt x="10100" y="2796649"/>
                </a:lnTo>
                <a:lnTo>
                  <a:pt x="0" y="3046526"/>
                </a:lnTo>
                <a:lnTo>
                  <a:pt x="10100" y="3296417"/>
                </a:lnTo>
                <a:lnTo>
                  <a:pt x="39879" y="3540743"/>
                </a:lnTo>
                <a:lnTo>
                  <a:pt x="88552" y="3778719"/>
                </a:lnTo>
                <a:lnTo>
                  <a:pt x="155335" y="4009562"/>
                </a:lnTo>
                <a:lnTo>
                  <a:pt x="239444" y="4232488"/>
                </a:lnTo>
                <a:lnTo>
                  <a:pt x="340093" y="4446713"/>
                </a:lnTo>
                <a:lnTo>
                  <a:pt x="456499" y="4651452"/>
                </a:lnTo>
                <a:lnTo>
                  <a:pt x="587877" y="4845923"/>
                </a:lnTo>
                <a:lnTo>
                  <a:pt x="733444" y="5029341"/>
                </a:lnTo>
                <a:lnTo>
                  <a:pt x="892414" y="5200923"/>
                </a:lnTo>
                <a:lnTo>
                  <a:pt x="1064004" y="5359883"/>
                </a:lnTo>
                <a:lnTo>
                  <a:pt x="1247429" y="5505439"/>
                </a:lnTo>
                <a:lnTo>
                  <a:pt x="1441904" y="5636807"/>
                </a:lnTo>
                <a:lnTo>
                  <a:pt x="1646646" y="5753202"/>
                </a:lnTo>
                <a:lnTo>
                  <a:pt x="1860870" y="5853841"/>
                </a:lnTo>
                <a:lnTo>
                  <a:pt x="2083791" y="5937940"/>
                </a:lnTo>
                <a:lnTo>
                  <a:pt x="2314626" y="6004715"/>
                </a:lnTo>
                <a:lnTo>
                  <a:pt x="2552590" y="6053382"/>
                </a:lnTo>
                <a:lnTo>
                  <a:pt x="2796899" y="6083157"/>
                </a:lnTo>
                <a:lnTo>
                  <a:pt x="3046768" y="6093256"/>
                </a:lnTo>
                <a:lnTo>
                  <a:pt x="3296628" y="6083157"/>
                </a:lnTo>
                <a:lnTo>
                  <a:pt x="3540926" y="6053382"/>
                </a:lnTo>
                <a:lnTo>
                  <a:pt x="3778877" y="6004715"/>
                </a:lnTo>
                <a:lnTo>
                  <a:pt x="4009698" y="5937940"/>
                </a:lnTo>
                <a:lnTo>
                  <a:pt x="4232605" y="5853841"/>
                </a:lnTo>
                <a:lnTo>
                  <a:pt x="4446812" y="5753202"/>
                </a:lnTo>
                <a:lnTo>
                  <a:pt x="4651537" y="5636807"/>
                </a:lnTo>
                <a:lnTo>
                  <a:pt x="4845995" y="5505439"/>
                </a:lnTo>
                <a:lnTo>
                  <a:pt x="5029403" y="5359883"/>
                </a:lnTo>
                <a:lnTo>
                  <a:pt x="5200975" y="5200923"/>
                </a:lnTo>
                <a:lnTo>
                  <a:pt x="5359928" y="5029341"/>
                </a:lnTo>
                <a:lnTo>
                  <a:pt x="5505479" y="4845923"/>
                </a:lnTo>
                <a:lnTo>
                  <a:pt x="5636842" y="4651452"/>
                </a:lnTo>
                <a:lnTo>
                  <a:pt x="5753234" y="4446713"/>
                </a:lnTo>
                <a:lnTo>
                  <a:pt x="5853870" y="4232488"/>
                </a:lnTo>
                <a:lnTo>
                  <a:pt x="5937968" y="4009562"/>
                </a:lnTo>
                <a:lnTo>
                  <a:pt x="6004741" y="3778719"/>
                </a:lnTo>
                <a:lnTo>
                  <a:pt x="6053408" y="3540743"/>
                </a:lnTo>
                <a:lnTo>
                  <a:pt x="6083183" y="3296417"/>
                </a:lnTo>
                <a:lnTo>
                  <a:pt x="6093282" y="3046526"/>
                </a:lnTo>
                <a:lnTo>
                  <a:pt x="6083183" y="2796649"/>
                </a:lnTo>
                <a:lnTo>
                  <a:pt x="6053408" y="2552337"/>
                </a:lnTo>
                <a:lnTo>
                  <a:pt x="6004741" y="2314375"/>
                </a:lnTo>
                <a:lnTo>
                  <a:pt x="5937968" y="2083546"/>
                </a:lnTo>
                <a:lnTo>
                  <a:pt x="5853870" y="1860634"/>
                </a:lnTo>
                <a:lnTo>
                  <a:pt x="5753234" y="1646423"/>
                </a:lnTo>
                <a:lnTo>
                  <a:pt x="5636842" y="1441697"/>
                </a:lnTo>
                <a:lnTo>
                  <a:pt x="5505479" y="1247239"/>
                </a:lnTo>
                <a:lnTo>
                  <a:pt x="5359928" y="1063834"/>
                </a:lnTo>
                <a:lnTo>
                  <a:pt x="5200975" y="892265"/>
                </a:lnTo>
                <a:lnTo>
                  <a:pt x="5029403" y="733316"/>
                </a:lnTo>
                <a:lnTo>
                  <a:pt x="4845995" y="587771"/>
                </a:lnTo>
                <a:lnTo>
                  <a:pt x="4651537" y="456413"/>
                </a:lnTo>
                <a:lnTo>
                  <a:pt x="4446812" y="340026"/>
                </a:lnTo>
                <a:lnTo>
                  <a:pt x="4232605" y="239395"/>
                </a:lnTo>
                <a:lnTo>
                  <a:pt x="4009698" y="155303"/>
                </a:lnTo>
                <a:lnTo>
                  <a:pt x="3778877" y="88533"/>
                </a:lnTo>
                <a:lnTo>
                  <a:pt x="3540926" y="39870"/>
                </a:lnTo>
                <a:lnTo>
                  <a:pt x="3296628" y="10098"/>
                </a:lnTo>
                <a:lnTo>
                  <a:pt x="3046768" y="0"/>
                </a:lnTo>
                <a:close/>
              </a:path>
            </a:pathLst>
          </a:custGeom>
          <a:solidFill>
            <a:srgbClr val="5ECFCC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4" name="object 3"/>
          <p:cNvSpPr/>
          <p:nvPr userDrawn="1"/>
        </p:nvSpPr>
        <p:spPr>
          <a:xfrm>
            <a:off x="1212126" y="0"/>
            <a:ext cx="5658574" cy="276226"/>
          </a:xfrm>
          <a:custGeom>
            <a:avLst/>
            <a:gdLst/>
            <a:ahLst/>
            <a:cxnLst/>
            <a:rect l="l" t="t" r="r" b="b"/>
            <a:pathLst>
              <a:path w="4559935" h="288290">
                <a:moveTo>
                  <a:pt x="0" y="287997"/>
                </a:moveTo>
                <a:lnTo>
                  <a:pt x="4559731" y="287997"/>
                </a:lnTo>
                <a:lnTo>
                  <a:pt x="4559731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5" name="object 4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9" name="object 3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774700" y="1190625"/>
            <a:ext cx="5212586" cy="34163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4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99" y="6760209"/>
            <a:ext cx="1947477" cy="602616"/>
          </a:xfrm>
          <a:prstGeom prst="rect">
            <a:avLst/>
          </a:prstGeom>
        </p:spPr>
      </p:pic>
      <p:sp>
        <p:nvSpPr>
          <p:cNvPr id="7" name="object 7"/>
          <p:cNvSpPr txBox="1"/>
          <p:nvPr userDrawn="1"/>
        </p:nvSpPr>
        <p:spPr>
          <a:xfrm>
            <a:off x="7367300" y="3904083"/>
            <a:ext cx="2399000" cy="1617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4475">
              <a:lnSpc>
                <a:spcPct val="107200"/>
              </a:lnSpc>
            </a:pPr>
            <a:r>
              <a:rPr sz="1400" b="1" spc="-30">
                <a:solidFill>
                  <a:srgbClr val="008988"/>
                </a:solidFill>
                <a:latin typeface="Arial"/>
                <a:cs typeface="Arial"/>
              </a:rPr>
              <a:t>Hea</a:t>
            </a:r>
            <a:r>
              <a:rPr sz="1400" b="1">
                <a:solidFill>
                  <a:srgbClr val="008988"/>
                </a:solidFill>
                <a:latin typeface="Arial"/>
                <a:cs typeface="Arial"/>
              </a:rPr>
              <a:t>d</a:t>
            </a:r>
            <a:r>
              <a:rPr sz="1400" b="1" spc="-60">
                <a:solidFill>
                  <a:srgbClr val="008988"/>
                </a:solidFill>
                <a:latin typeface="Arial"/>
                <a:cs typeface="Arial"/>
              </a:rPr>
              <a:t> </a:t>
            </a:r>
            <a:r>
              <a:rPr sz="1400" b="1" spc="-30">
                <a:solidFill>
                  <a:srgbClr val="008988"/>
                </a:solidFill>
                <a:latin typeface="Arial"/>
                <a:cs typeface="Arial"/>
              </a:rPr>
              <a:t>Office: </a:t>
            </a:r>
            <a:r>
              <a:rPr lang="en-GB" sz="1400" b="1" spc="-30">
                <a:solidFill>
                  <a:srgbClr val="009A97"/>
                </a:solidFill>
                <a:latin typeface="Arial"/>
                <a:cs typeface="Arial"/>
              </a:rPr>
              <a:t/>
            </a:r>
            <a:br>
              <a:rPr lang="en-GB" sz="1400" b="1" spc="-30">
                <a:solidFill>
                  <a:srgbClr val="009A97"/>
                </a:solidFill>
                <a:latin typeface="Arial"/>
                <a:cs typeface="Arial"/>
              </a:rPr>
            </a:br>
            <a:r>
              <a:rPr sz="1400" spc="-30" err="1">
                <a:solidFill>
                  <a:srgbClr val="6BB4B5"/>
                </a:solidFill>
                <a:latin typeface="Arial"/>
                <a:cs typeface="Arial"/>
              </a:rPr>
              <a:t>Whitechape</a:t>
            </a:r>
            <a:r>
              <a:rPr sz="1400" err="1">
                <a:solidFill>
                  <a:srgbClr val="6BB4B5"/>
                </a:solidFill>
                <a:latin typeface="Arial"/>
                <a:cs typeface="Arial"/>
              </a:rPr>
              <a:t>l</a:t>
            </a:r>
            <a:r>
              <a:rPr sz="1400" spc="-60">
                <a:solidFill>
                  <a:srgbClr val="6BB4B5"/>
                </a:solidFill>
                <a:latin typeface="Arial"/>
                <a:cs typeface="Arial"/>
              </a:rPr>
              <a:t> </a:t>
            </a:r>
            <a:r>
              <a:rPr sz="1400" spc="-80">
                <a:solidFill>
                  <a:srgbClr val="6BB4B5"/>
                </a:solidFill>
                <a:latin typeface="Arial"/>
                <a:cs typeface="Arial"/>
              </a:rPr>
              <a:t>W</a:t>
            </a:r>
            <a:r>
              <a:rPr sz="1400" spc="-30">
                <a:solidFill>
                  <a:srgbClr val="6BB4B5"/>
                </a:solidFill>
                <a:latin typeface="Arial"/>
                <a:cs typeface="Arial"/>
              </a:rPr>
              <a:t>ay </a:t>
            </a:r>
            <a:r>
              <a:rPr lang="en-GB" sz="1400" spc="-30">
                <a:solidFill>
                  <a:srgbClr val="6BB4B5"/>
                </a:solidFill>
                <a:latin typeface="Arial"/>
                <a:cs typeface="Arial"/>
              </a:rPr>
              <a:t/>
            </a:r>
            <a:br>
              <a:rPr lang="en-GB" sz="1400" spc="-30">
                <a:solidFill>
                  <a:srgbClr val="6BB4B5"/>
                </a:solidFill>
                <a:latin typeface="Arial"/>
                <a:cs typeface="Arial"/>
              </a:rPr>
            </a:br>
            <a:r>
              <a:rPr sz="1400" spc="-30" err="1">
                <a:solidFill>
                  <a:srgbClr val="6BB4B5"/>
                </a:solidFill>
                <a:latin typeface="Arial"/>
                <a:cs typeface="Arial"/>
              </a:rPr>
              <a:t>Priorslee</a:t>
            </a:r>
            <a:endParaRPr sz="1400">
              <a:solidFill>
                <a:srgbClr val="6BB4B5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185">
                <a:solidFill>
                  <a:srgbClr val="6BB4B5"/>
                </a:solidFill>
                <a:latin typeface="Arial"/>
                <a:cs typeface="Arial"/>
              </a:rPr>
              <a:t>T</a:t>
            </a:r>
            <a:r>
              <a:rPr sz="1400" spc="-30">
                <a:solidFill>
                  <a:srgbClr val="6BB4B5"/>
                </a:solidFill>
                <a:latin typeface="Arial"/>
                <a:cs typeface="Arial"/>
              </a:rPr>
              <a:t>elford</a:t>
            </a:r>
            <a:endParaRPr sz="1400">
              <a:solidFill>
                <a:srgbClr val="6BB4B5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>
                <a:solidFill>
                  <a:srgbClr val="6BB4B5"/>
                </a:solidFill>
                <a:latin typeface="Arial"/>
                <a:cs typeface="Arial"/>
              </a:rPr>
              <a:t>Shropshir</a:t>
            </a:r>
            <a:r>
              <a:rPr sz="1400">
                <a:solidFill>
                  <a:srgbClr val="6BB4B5"/>
                </a:solidFill>
                <a:latin typeface="Arial"/>
                <a:cs typeface="Arial"/>
              </a:rPr>
              <a:t>e</a:t>
            </a:r>
            <a:r>
              <a:rPr sz="1400" spc="-85">
                <a:solidFill>
                  <a:srgbClr val="6BB4B5"/>
                </a:solidFill>
                <a:latin typeface="Arial"/>
                <a:cs typeface="Arial"/>
              </a:rPr>
              <a:t> </a:t>
            </a:r>
            <a:r>
              <a:rPr sz="1400" spc="-30">
                <a:solidFill>
                  <a:srgbClr val="6BB4B5"/>
                </a:solidFill>
                <a:latin typeface="Arial"/>
                <a:cs typeface="Arial"/>
              </a:rPr>
              <a:t>TF</a:t>
            </a:r>
            <a:r>
              <a:rPr sz="1400">
                <a:solidFill>
                  <a:srgbClr val="6BB4B5"/>
                </a:solidFill>
                <a:latin typeface="Arial"/>
                <a:cs typeface="Arial"/>
              </a:rPr>
              <a:t>2</a:t>
            </a:r>
            <a:r>
              <a:rPr sz="1400" spc="-60">
                <a:solidFill>
                  <a:srgbClr val="6BB4B5"/>
                </a:solidFill>
                <a:latin typeface="Arial"/>
                <a:cs typeface="Arial"/>
              </a:rPr>
              <a:t> </a:t>
            </a:r>
            <a:r>
              <a:rPr sz="1400" spc="-30">
                <a:solidFill>
                  <a:srgbClr val="6BB4B5"/>
                </a:solidFill>
                <a:latin typeface="Arial"/>
                <a:cs typeface="Arial"/>
              </a:rPr>
              <a:t>9PQ</a:t>
            </a:r>
            <a:endParaRPr sz="1400">
              <a:solidFill>
                <a:srgbClr val="6BB4B5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solidFill>
                <a:srgbClr val="6BB4B5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tabLst>
                <a:tab pos="361950" algn="l"/>
              </a:tabLst>
            </a:pPr>
            <a:r>
              <a:rPr sz="1400" spc="-185">
                <a:solidFill>
                  <a:srgbClr val="6BB4B5"/>
                </a:solidFill>
                <a:latin typeface="Arial"/>
                <a:cs typeface="Arial"/>
              </a:rPr>
              <a:t>T</a:t>
            </a:r>
            <a:r>
              <a:rPr sz="1400">
                <a:solidFill>
                  <a:srgbClr val="6BB4B5"/>
                </a:solidFill>
                <a:latin typeface="Arial"/>
                <a:cs typeface="Arial"/>
              </a:rPr>
              <a:t>:</a:t>
            </a:r>
            <a:r>
              <a:rPr sz="1400" spc="-60">
                <a:solidFill>
                  <a:srgbClr val="6BB4B5"/>
                </a:solidFill>
                <a:latin typeface="Arial"/>
                <a:cs typeface="Arial"/>
              </a:rPr>
              <a:t> </a:t>
            </a:r>
            <a:r>
              <a:rPr lang="en-GB" sz="1400" spc="-60">
                <a:solidFill>
                  <a:srgbClr val="6BB4B5"/>
                </a:solidFill>
                <a:latin typeface="Arial"/>
                <a:cs typeface="Arial"/>
              </a:rPr>
              <a:t>	0</a:t>
            </a:r>
            <a:r>
              <a:rPr sz="1400" spc="-130">
                <a:solidFill>
                  <a:srgbClr val="6BB4B5"/>
                </a:solidFill>
                <a:latin typeface="Arial"/>
                <a:cs typeface="Arial"/>
              </a:rPr>
              <a:t>1</a:t>
            </a:r>
            <a:r>
              <a:rPr sz="1400" spc="-30">
                <a:solidFill>
                  <a:srgbClr val="6BB4B5"/>
                </a:solidFill>
                <a:latin typeface="Arial"/>
                <a:cs typeface="Arial"/>
              </a:rPr>
              <a:t>95</a:t>
            </a:r>
            <a:r>
              <a:rPr sz="1400">
                <a:solidFill>
                  <a:srgbClr val="6BB4B5"/>
                </a:solidFill>
                <a:latin typeface="Arial"/>
                <a:cs typeface="Arial"/>
              </a:rPr>
              <a:t>2 </a:t>
            </a:r>
            <a:r>
              <a:rPr sz="1400" spc="-30">
                <a:solidFill>
                  <a:srgbClr val="6BB4B5"/>
                </a:solidFill>
                <a:latin typeface="Arial"/>
                <a:cs typeface="Arial"/>
              </a:rPr>
              <a:t>290</a:t>
            </a:r>
            <a:r>
              <a:rPr lang="en-GB" sz="1400" spc="-30">
                <a:solidFill>
                  <a:srgbClr val="6BB4B5"/>
                </a:solidFill>
                <a:latin typeface="Arial"/>
                <a:cs typeface="Arial"/>
              </a:rPr>
              <a:t> </a:t>
            </a:r>
            <a:r>
              <a:rPr sz="1400" spc="-30">
                <a:solidFill>
                  <a:srgbClr val="6BB4B5"/>
                </a:solidFill>
                <a:latin typeface="Arial"/>
                <a:cs typeface="Arial"/>
              </a:rPr>
              <a:t>999</a:t>
            </a:r>
            <a:endParaRPr sz="1400">
              <a:solidFill>
                <a:srgbClr val="6BB4B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73706"/>
      </p:ext>
    </p:extLst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rd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5118100" y="6651002"/>
            <a:ext cx="3991306" cy="684530"/>
          </a:xfrm>
          <a:custGeom>
            <a:avLst/>
            <a:gdLst/>
            <a:ahLst/>
            <a:cxnLst/>
            <a:rect l="l" t="t" r="r" b="b"/>
            <a:pathLst>
              <a:path w="4559934" h="684529">
                <a:moveTo>
                  <a:pt x="0" y="683996"/>
                </a:moveTo>
                <a:lnTo>
                  <a:pt x="4559744" y="683996"/>
                </a:lnTo>
                <a:lnTo>
                  <a:pt x="4559744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6" name="object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4346714" y="1014069"/>
            <a:ext cx="6093282" cy="565017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2" name="object 6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252006" y="6642004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4700" y="5849417"/>
            <a:ext cx="3657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 algn="l" defTabSz="914400" rtl="0" eaLnBrk="1" latinLnBrk="0" hangingPunct="1">
              <a:lnSpc>
                <a:spcPts val="1655"/>
              </a:lnSpc>
              <a:defRPr lang="en-GB" sz="1400" b="1" kern="1200" spc="-15">
                <a:solidFill>
                  <a:srgbClr val="6BB4B5"/>
                </a:solidFill>
                <a:latin typeface="Arial"/>
                <a:ea typeface="+mn-ea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lang="en-GB" sz="1400" b="1" spc="-15">
                <a:solidFill>
                  <a:srgbClr val="6BB4B5"/>
                </a:solidFill>
                <a:latin typeface="Arial"/>
                <a:cs typeface="Arial"/>
              </a:rPr>
              <a:t>Date or name etc here</a:t>
            </a:r>
            <a:endParaRPr lang="en-GB" sz="1400">
              <a:solidFill>
                <a:srgbClr val="6BB4B5"/>
              </a:solidFill>
              <a:latin typeface="Arial"/>
              <a:cs typeface="Arial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774700" y="4314825"/>
            <a:ext cx="3657600" cy="1524000"/>
          </a:xfrm>
          <a:prstGeom prst="rect">
            <a:avLst/>
          </a:prstGeom>
        </p:spPr>
        <p:txBody>
          <a:bodyPr lIns="0"/>
          <a:lstStyle>
            <a:lvl1pPr>
              <a:defRPr sz="2800" b="1">
                <a:solidFill>
                  <a:srgbClr val="0089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Title text here</a:t>
            </a:r>
            <a:endParaRPr lang="en-GB"/>
          </a:p>
        </p:txBody>
      </p:sp>
      <p:sp>
        <p:nvSpPr>
          <p:cNvPr id="8" name="object 5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4"/>
            </p:custDataLst>
          </p:nvPr>
        </p:nvSpPr>
        <p:spPr>
          <a:xfrm>
            <a:off x="5012995" y="6679096"/>
            <a:ext cx="4067506" cy="682459"/>
          </a:xfrm>
          <a:custGeom>
            <a:avLst/>
            <a:gdLst/>
            <a:ahLst/>
            <a:cxnLst/>
            <a:rect l="l" t="t" r="r" b="b"/>
            <a:pathLst>
              <a:path w="4559934" h="684529">
                <a:moveTo>
                  <a:pt x="0" y="683996"/>
                </a:moveTo>
                <a:lnTo>
                  <a:pt x="4559744" y="683996"/>
                </a:lnTo>
                <a:lnTo>
                  <a:pt x="4559744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nd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4700" y="5849417"/>
            <a:ext cx="3657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 algn="l" defTabSz="914400" rtl="0" eaLnBrk="1" latinLnBrk="0" hangingPunct="1">
              <a:lnSpc>
                <a:spcPts val="1655"/>
              </a:lnSpc>
              <a:defRPr lang="en-GB" sz="1400" b="1" kern="1200" spc="-15">
                <a:solidFill>
                  <a:srgbClr val="6BB4B5"/>
                </a:solidFill>
                <a:latin typeface="Arial"/>
                <a:ea typeface="+mn-ea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lang="en-GB" sz="1400" b="1" spc="-15">
                <a:solidFill>
                  <a:srgbClr val="6BB4B5"/>
                </a:solidFill>
                <a:latin typeface="Arial"/>
                <a:cs typeface="Arial"/>
              </a:rPr>
              <a:t>Date or name etc here</a:t>
            </a:r>
            <a:endParaRPr lang="en-GB" sz="1400">
              <a:solidFill>
                <a:srgbClr val="6BB4B5"/>
              </a:solidFill>
              <a:latin typeface="Arial"/>
              <a:cs typeface="Arial"/>
            </a:endParaRPr>
          </a:p>
        </p:txBody>
      </p:sp>
      <p:sp>
        <p:nvSpPr>
          <p:cNvPr id="16" name="Title 23"/>
          <p:cNvSpPr>
            <a:spLocks noGrp="1"/>
          </p:cNvSpPr>
          <p:nvPr>
            <p:ph type="title" hasCustomPrompt="1"/>
          </p:nvPr>
        </p:nvSpPr>
        <p:spPr>
          <a:xfrm>
            <a:off x="774700" y="4314825"/>
            <a:ext cx="3657600" cy="1524000"/>
          </a:xfrm>
          <a:prstGeom prst="rect">
            <a:avLst/>
          </a:prstGeom>
        </p:spPr>
        <p:txBody>
          <a:bodyPr lIns="0"/>
          <a:lstStyle>
            <a:lvl1pPr>
              <a:defRPr sz="2800" b="1">
                <a:solidFill>
                  <a:srgbClr val="0089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Title text here</a:t>
            </a:r>
            <a:endParaRPr lang="en-GB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20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>
          <a:xfrm>
            <a:off x="252006" y="6705009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8" name="bk object 18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1" name="bk object 21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0" y="0"/>
            <a:ext cx="438784" cy="515620"/>
          </a:xfrm>
          <a:custGeom>
            <a:avLst/>
            <a:gdLst/>
            <a:ahLst/>
            <a:cxnLst/>
            <a:rect l="l" t="t" r="r" b="b"/>
            <a:pathLst>
              <a:path w="438784" h="515620">
                <a:moveTo>
                  <a:pt x="390803" y="0"/>
                </a:moveTo>
                <a:lnTo>
                  <a:pt x="0" y="0"/>
                </a:lnTo>
                <a:lnTo>
                  <a:pt x="0" y="501115"/>
                </a:lnTo>
                <a:lnTo>
                  <a:pt x="14651" y="505354"/>
                </a:lnTo>
                <a:lnTo>
                  <a:pt x="41336" y="510811"/>
                </a:lnTo>
                <a:lnTo>
                  <a:pt x="68732" y="514150"/>
                </a:lnTo>
                <a:lnTo>
                  <a:pt x="96752" y="515283"/>
                </a:lnTo>
                <a:lnTo>
                  <a:pt x="124772" y="514150"/>
                </a:lnTo>
                <a:lnTo>
                  <a:pt x="178853" y="505354"/>
                </a:lnTo>
                <a:lnTo>
                  <a:pt x="229735" y="488435"/>
                </a:lnTo>
                <a:lnTo>
                  <a:pt x="276715" y="464097"/>
                </a:lnTo>
                <a:lnTo>
                  <a:pt x="319089" y="433043"/>
                </a:lnTo>
                <a:lnTo>
                  <a:pt x="356155" y="395977"/>
                </a:lnTo>
                <a:lnTo>
                  <a:pt x="387209" y="353603"/>
                </a:lnTo>
                <a:lnTo>
                  <a:pt x="411547" y="306623"/>
                </a:lnTo>
                <a:lnTo>
                  <a:pt x="428466" y="255741"/>
                </a:lnTo>
                <a:lnTo>
                  <a:pt x="437262" y="201660"/>
                </a:lnTo>
                <a:lnTo>
                  <a:pt x="438395" y="173640"/>
                </a:lnTo>
                <a:lnTo>
                  <a:pt x="437262" y="145620"/>
                </a:lnTo>
                <a:lnTo>
                  <a:pt x="428466" y="91539"/>
                </a:lnTo>
                <a:lnTo>
                  <a:pt x="411547" y="40657"/>
                </a:lnTo>
                <a:lnTo>
                  <a:pt x="390803" y="0"/>
                </a:lnTo>
                <a:close/>
              </a:path>
            </a:pathLst>
          </a:custGeom>
          <a:solidFill>
            <a:srgbClr val="5ECFCC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2" name="bk object 22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266465" y="21036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171399" y="0"/>
                </a:moveTo>
                <a:lnTo>
                  <a:pt x="128163" y="5458"/>
                </a:lnTo>
                <a:lnTo>
                  <a:pt x="89028" y="20918"/>
                </a:lnTo>
                <a:lnTo>
                  <a:pt x="55355" y="45009"/>
                </a:lnTo>
                <a:lnTo>
                  <a:pt x="28502" y="76357"/>
                </a:lnTo>
                <a:lnTo>
                  <a:pt x="9827" y="113590"/>
                </a:lnTo>
                <a:lnTo>
                  <a:pt x="691" y="155335"/>
                </a:lnTo>
                <a:lnTo>
                  <a:pt x="0" y="170016"/>
                </a:lnTo>
                <a:lnTo>
                  <a:pt x="622" y="184824"/>
                </a:lnTo>
                <a:lnTo>
                  <a:pt x="9555" y="226900"/>
                </a:lnTo>
                <a:lnTo>
                  <a:pt x="28023" y="264402"/>
                </a:lnTo>
                <a:lnTo>
                  <a:pt x="54654" y="295977"/>
                </a:lnTo>
                <a:lnTo>
                  <a:pt x="88078" y="320276"/>
                </a:lnTo>
                <a:lnTo>
                  <a:pt x="126926" y="335947"/>
                </a:lnTo>
                <a:lnTo>
                  <a:pt x="169827" y="341638"/>
                </a:lnTo>
                <a:lnTo>
                  <a:pt x="170878" y="341638"/>
                </a:lnTo>
                <a:lnTo>
                  <a:pt x="213886" y="336164"/>
                </a:lnTo>
                <a:lnTo>
                  <a:pt x="252914" y="320652"/>
                </a:lnTo>
                <a:lnTo>
                  <a:pt x="286517" y="296485"/>
                </a:lnTo>
                <a:lnTo>
                  <a:pt x="313314" y="265044"/>
                </a:lnTo>
                <a:lnTo>
                  <a:pt x="331927" y="227707"/>
                </a:lnTo>
                <a:lnTo>
                  <a:pt x="340975" y="185856"/>
                </a:lnTo>
                <a:lnTo>
                  <a:pt x="341627" y="171141"/>
                </a:lnTo>
                <a:lnTo>
                  <a:pt x="341003" y="156384"/>
                </a:lnTo>
                <a:lnTo>
                  <a:pt x="332044" y="114426"/>
                </a:lnTo>
                <a:lnTo>
                  <a:pt x="313527" y="77001"/>
                </a:lnTo>
                <a:lnTo>
                  <a:pt x="286828" y="45478"/>
                </a:lnTo>
                <a:lnTo>
                  <a:pt x="253323" y="21224"/>
                </a:lnTo>
                <a:lnTo>
                  <a:pt x="214388" y="5609"/>
                </a:lnTo>
                <a:lnTo>
                  <a:pt x="171399" y="0"/>
                </a:lnTo>
                <a:close/>
              </a:path>
            </a:pathLst>
          </a:custGeom>
          <a:solidFill>
            <a:srgbClr val="EB3C8C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5" name="Holder 2"/>
          <p:cNvSpPr>
            <a:spLocks noGrp="1"/>
          </p:cNvSpPr>
          <p:nvPr>
            <p:ph type="title"/>
          </p:nvPr>
        </p:nvSpPr>
        <p:spPr>
          <a:xfrm>
            <a:off x="469900" y="1571625"/>
            <a:ext cx="9710800" cy="91503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00898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Holder 3"/>
          <p:cNvSpPr>
            <a:spLocks noGrp="1"/>
          </p:cNvSpPr>
          <p:nvPr>
            <p:ph type="body" idx="1"/>
          </p:nvPr>
        </p:nvSpPr>
        <p:spPr>
          <a:xfrm>
            <a:off x="438784" y="2714625"/>
            <a:ext cx="9763315" cy="3414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30000"/>
              </a:lnSpc>
              <a:tabLst>
                <a:tab pos="360000" algn="l"/>
                <a:tab pos="720000" algn="l"/>
                <a:tab pos="1080000" algn="l"/>
                <a:tab pos="1440000" algn="l"/>
                <a:tab pos="2160000" algn="l"/>
                <a:tab pos="2880000" algn="l"/>
                <a:tab pos="3600000" algn="l"/>
              </a:tabLst>
              <a:defRPr sz="1800" b="0" i="0">
                <a:solidFill>
                  <a:srgbClr val="0089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5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  <p:grpSp>
        <p:nvGrpSpPr>
          <p:cNvPr id="16" name="Group 15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156364" y="6637396"/>
            <a:ext cx="10287000" cy="58876"/>
            <a:chOff x="165100" y="6646133"/>
            <a:chExt cx="10287000" cy="58876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243768" y="6646133"/>
              <a:ext cx="10196813" cy="0"/>
            </a:xfrm>
            <a:prstGeom prst="line">
              <a:avLst/>
            </a:prstGeom>
            <a:ln w="38100">
              <a:solidFill>
                <a:srgbClr val="009A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165100" y="6705009"/>
              <a:ext cx="10287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>
          <a:xfrm>
            <a:off x="252006" y="6705009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8" name="bk object 18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1" name="bk object 21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0" y="0"/>
            <a:ext cx="438784" cy="515620"/>
          </a:xfrm>
          <a:custGeom>
            <a:avLst/>
            <a:gdLst/>
            <a:ahLst/>
            <a:cxnLst/>
            <a:rect l="l" t="t" r="r" b="b"/>
            <a:pathLst>
              <a:path w="438784" h="515620">
                <a:moveTo>
                  <a:pt x="390803" y="0"/>
                </a:moveTo>
                <a:lnTo>
                  <a:pt x="0" y="0"/>
                </a:lnTo>
                <a:lnTo>
                  <a:pt x="0" y="501115"/>
                </a:lnTo>
                <a:lnTo>
                  <a:pt x="14651" y="505354"/>
                </a:lnTo>
                <a:lnTo>
                  <a:pt x="41336" y="510811"/>
                </a:lnTo>
                <a:lnTo>
                  <a:pt x="68732" y="514150"/>
                </a:lnTo>
                <a:lnTo>
                  <a:pt x="96752" y="515283"/>
                </a:lnTo>
                <a:lnTo>
                  <a:pt x="124772" y="514150"/>
                </a:lnTo>
                <a:lnTo>
                  <a:pt x="178853" y="505354"/>
                </a:lnTo>
                <a:lnTo>
                  <a:pt x="229735" y="488435"/>
                </a:lnTo>
                <a:lnTo>
                  <a:pt x="276715" y="464097"/>
                </a:lnTo>
                <a:lnTo>
                  <a:pt x="319089" y="433043"/>
                </a:lnTo>
                <a:lnTo>
                  <a:pt x="356155" y="395977"/>
                </a:lnTo>
                <a:lnTo>
                  <a:pt x="387209" y="353603"/>
                </a:lnTo>
                <a:lnTo>
                  <a:pt x="411547" y="306623"/>
                </a:lnTo>
                <a:lnTo>
                  <a:pt x="428466" y="255741"/>
                </a:lnTo>
                <a:lnTo>
                  <a:pt x="437262" y="201660"/>
                </a:lnTo>
                <a:lnTo>
                  <a:pt x="438395" y="173640"/>
                </a:lnTo>
                <a:lnTo>
                  <a:pt x="437262" y="145620"/>
                </a:lnTo>
                <a:lnTo>
                  <a:pt x="428466" y="91539"/>
                </a:lnTo>
                <a:lnTo>
                  <a:pt x="411547" y="40657"/>
                </a:lnTo>
                <a:lnTo>
                  <a:pt x="390803" y="0"/>
                </a:lnTo>
                <a:close/>
              </a:path>
            </a:pathLst>
          </a:custGeom>
          <a:solidFill>
            <a:srgbClr val="5ECFCC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2" name="bk object 22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266465" y="21036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171399" y="0"/>
                </a:moveTo>
                <a:lnTo>
                  <a:pt x="128163" y="5458"/>
                </a:lnTo>
                <a:lnTo>
                  <a:pt x="89028" y="20918"/>
                </a:lnTo>
                <a:lnTo>
                  <a:pt x="55355" y="45009"/>
                </a:lnTo>
                <a:lnTo>
                  <a:pt x="28502" y="76357"/>
                </a:lnTo>
                <a:lnTo>
                  <a:pt x="9827" y="113590"/>
                </a:lnTo>
                <a:lnTo>
                  <a:pt x="691" y="155335"/>
                </a:lnTo>
                <a:lnTo>
                  <a:pt x="0" y="170016"/>
                </a:lnTo>
                <a:lnTo>
                  <a:pt x="622" y="184824"/>
                </a:lnTo>
                <a:lnTo>
                  <a:pt x="9555" y="226900"/>
                </a:lnTo>
                <a:lnTo>
                  <a:pt x="28023" y="264402"/>
                </a:lnTo>
                <a:lnTo>
                  <a:pt x="54654" y="295977"/>
                </a:lnTo>
                <a:lnTo>
                  <a:pt x="88078" y="320276"/>
                </a:lnTo>
                <a:lnTo>
                  <a:pt x="126926" y="335947"/>
                </a:lnTo>
                <a:lnTo>
                  <a:pt x="169827" y="341638"/>
                </a:lnTo>
                <a:lnTo>
                  <a:pt x="170878" y="341638"/>
                </a:lnTo>
                <a:lnTo>
                  <a:pt x="213886" y="336164"/>
                </a:lnTo>
                <a:lnTo>
                  <a:pt x="252914" y="320652"/>
                </a:lnTo>
                <a:lnTo>
                  <a:pt x="286517" y="296485"/>
                </a:lnTo>
                <a:lnTo>
                  <a:pt x="313314" y="265044"/>
                </a:lnTo>
                <a:lnTo>
                  <a:pt x="331927" y="227707"/>
                </a:lnTo>
                <a:lnTo>
                  <a:pt x="340975" y="185856"/>
                </a:lnTo>
                <a:lnTo>
                  <a:pt x="341627" y="171141"/>
                </a:lnTo>
                <a:lnTo>
                  <a:pt x="341003" y="156384"/>
                </a:lnTo>
                <a:lnTo>
                  <a:pt x="332044" y="114426"/>
                </a:lnTo>
                <a:lnTo>
                  <a:pt x="313527" y="77001"/>
                </a:lnTo>
                <a:lnTo>
                  <a:pt x="286828" y="45478"/>
                </a:lnTo>
                <a:lnTo>
                  <a:pt x="253323" y="21224"/>
                </a:lnTo>
                <a:lnTo>
                  <a:pt x="214388" y="5609"/>
                </a:lnTo>
                <a:lnTo>
                  <a:pt x="171399" y="0"/>
                </a:lnTo>
                <a:close/>
              </a:path>
            </a:pathLst>
          </a:custGeom>
          <a:solidFill>
            <a:srgbClr val="EB3C8C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5" name="Holder 2"/>
          <p:cNvSpPr>
            <a:spLocks noGrp="1"/>
          </p:cNvSpPr>
          <p:nvPr>
            <p:ph type="title"/>
          </p:nvPr>
        </p:nvSpPr>
        <p:spPr>
          <a:xfrm>
            <a:off x="469900" y="551993"/>
            <a:ext cx="9710800" cy="641787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1" i="0">
                <a:solidFill>
                  <a:srgbClr val="00898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" name="Picture 8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5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  <p:grpSp>
        <p:nvGrpSpPr>
          <p:cNvPr id="16" name="Group 15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156364" y="6637396"/>
            <a:ext cx="10287000" cy="58876"/>
            <a:chOff x="165100" y="6646133"/>
            <a:chExt cx="10287000" cy="58876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243768" y="6646133"/>
              <a:ext cx="10196813" cy="0"/>
            </a:xfrm>
            <a:prstGeom prst="line">
              <a:avLst/>
            </a:prstGeom>
            <a:ln w="38100">
              <a:solidFill>
                <a:srgbClr val="009A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165100" y="6705009"/>
              <a:ext cx="10287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21"/>
          <p:cNvSpPr>
            <a:spLocks noGrp="1"/>
          </p:cNvSpPr>
          <p:nvPr>
            <p:ph idx="1"/>
          </p:nvPr>
        </p:nvSpPr>
        <p:spPr>
          <a:xfrm>
            <a:off x="469900" y="1356332"/>
            <a:ext cx="9710800" cy="5098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itchFamily="34" charset="0"/>
              <a:buNone/>
              <a:defRPr/>
            </a:lvl1pPr>
            <a:lvl2pPr marL="457200" indent="0">
              <a:buFont typeface="Arial" pitchFamily="34" charset="0"/>
              <a:buNone/>
              <a:defRPr/>
            </a:lvl2pPr>
            <a:lvl3pPr marL="914400" indent="0">
              <a:buFont typeface="Arial" pitchFamily="34" charset="0"/>
              <a:buNone/>
              <a:defRPr/>
            </a:lvl3pPr>
            <a:lvl4pPr marL="1371600" indent="0">
              <a:buFont typeface="Arial" pitchFamily="34" charset="0"/>
              <a:buNone/>
              <a:defRPr/>
            </a:lvl4pPr>
            <a:lvl5pPr marL="18288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9012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8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>
          <a:xfrm>
            <a:off x="252006" y="6705009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8" name="bk object 18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1" name="bk object 21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0" y="0"/>
            <a:ext cx="438784" cy="515620"/>
          </a:xfrm>
          <a:custGeom>
            <a:avLst/>
            <a:gdLst/>
            <a:ahLst/>
            <a:cxnLst/>
            <a:rect l="l" t="t" r="r" b="b"/>
            <a:pathLst>
              <a:path w="438784" h="515620">
                <a:moveTo>
                  <a:pt x="390803" y="0"/>
                </a:moveTo>
                <a:lnTo>
                  <a:pt x="0" y="0"/>
                </a:lnTo>
                <a:lnTo>
                  <a:pt x="0" y="501115"/>
                </a:lnTo>
                <a:lnTo>
                  <a:pt x="14651" y="505354"/>
                </a:lnTo>
                <a:lnTo>
                  <a:pt x="41336" y="510811"/>
                </a:lnTo>
                <a:lnTo>
                  <a:pt x="68732" y="514150"/>
                </a:lnTo>
                <a:lnTo>
                  <a:pt x="96752" y="515283"/>
                </a:lnTo>
                <a:lnTo>
                  <a:pt x="124772" y="514150"/>
                </a:lnTo>
                <a:lnTo>
                  <a:pt x="178853" y="505354"/>
                </a:lnTo>
                <a:lnTo>
                  <a:pt x="229735" y="488435"/>
                </a:lnTo>
                <a:lnTo>
                  <a:pt x="276715" y="464097"/>
                </a:lnTo>
                <a:lnTo>
                  <a:pt x="319089" y="433043"/>
                </a:lnTo>
                <a:lnTo>
                  <a:pt x="356155" y="395977"/>
                </a:lnTo>
                <a:lnTo>
                  <a:pt x="387209" y="353603"/>
                </a:lnTo>
                <a:lnTo>
                  <a:pt x="411547" y="306623"/>
                </a:lnTo>
                <a:lnTo>
                  <a:pt x="428466" y="255741"/>
                </a:lnTo>
                <a:lnTo>
                  <a:pt x="437262" y="201660"/>
                </a:lnTo>
                <a:lnTo>
                  <a:pt x="438395" y="173640"/>
                </a:lnTo>
                <a:lnTo>
                  <a:pt x="437262" y="145620"/>
                </a:lnTo>
                <a:lnTo>
                  <a:pt x="428466" y="91539"/>
                </a:lnTo>
                <a:lnTo>
                  <a:pt x="411547" y="40657"/>
                </a:lnTo>
                <a:lnTo>
                  <a:pt x="390803" y="0"/>
                </a:lnTo>
                <a:close/>
              </a:path>
            </a:pathLst>
          </a:custGeom>
          <a:solidFill>
            <a:srgbClr val="5ECFCC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2" name="bk object 22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266465" y="21036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171399" y="0"/>
                </a:moveTo>
                <a:lnTo>
                  <a:pt x="128163" y="5458"/>
                </a:lnTo>
                <a:lnTo>
                  <a:pt x="89028" y="20918"/>
                </a:lnTo>
                <a:lnTo>
                  <a:pt x="55355" y="45009"/>
                </a:lnTo>
                <a:lnTo>
                  <a:pt x="28502" y="76357"/>
                </a:lnTo>
                <a:lnTo>
                  <a:pt x="9827" y="113590"/>
                </a:lnTo>
                <a:lnTo>
                  <a:pt x="691" y="155335"/>
                </a:lnTo>
                <a:lnTo>
                  <a:pt x="0" y="170016"/>
                </a:lnTo>
                <a:lnTo>
                  <a:pt x="622" y="184824"/>
                </a:lnTo>
                <a:lnTo>
                  <a:pt x="9555" y="226900"/>
                </a:lnTo>
                <a:lnTo>
                  <a:pt x="28023" y="264402"/>
                </a:lnTo>
                <a:lnTo>
                  <a:pt x="54654" y="295977"/>
                </a:lnTo>
                <a:lnTo>
                  <a:pt x="88078" y="320276"/>
                </a:lnTo>
                <a:lnTo>
                  <a:pt x="126926" y="335947"/>
                </a:lnTo>
                <a:lnTo>
                  <a:pt x="169827" y="341638"/>
                </a:lnTo>
                <a:lnTo>
                  <a:pt x="170878" y="341638"/>
                </a:lnTo>
                <a:lnTo>
                  <a:pt x="213886" y="336164"/>
                </a:lnTo>
                <a:lnTo>
                  <a:pt x="252914" y="320652"/>
                </a:lnTo>
                <a:lnTo>
                  <a:pt x="286517" y="296485"/>
                </a:lnTo>
                <a:lnTo>
                  <a:pt x="313314" y="265044"/>
                </a:lnTo>
                <a:lnTo>
                  <a:pt x="331927" y="227707"/>
                </a:lnTo>
                <a:lnTo>
                  <a:pt x="340975" y="185856"/>
                </a:lnTo>
                <a:lnTo>
                  <a:pt x="341627" y="171141"/>
                </a:lnTo>
                <a:lnTo>
                  <a:pt x="341003" y="156384"/>
                </a:lnTo>
                <a:lnTo>
                  <a:pt x="332044" y="114426"/>
                </a:lnTo>
                <a:lnTo>
                  <a:pt x="313527" y="77001"/>
                </a:lnTo>
                <a:lnTo>
                  <a:pt x="286828" y="45478"/>
                </a:lnTo>
                <a:lnTo>
                  <a:pt x="253323" y="21224"/>
                </a:lnTo>
                <a:lnTo>
                  <a:pt x="214388" y="5609"/>
                </a:lnTo>
                <a:lnTo>
                  <a:pt x="171399" y="0"/>
                </a:lnTo>
                <a:close/>
              </a:path>
            </a:pathLst>
          </a:custGeom>
          <a:solidFill>
            <a:srgbClr val="EB3C8C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469900" y="1571625"/>
            <a:ext cx="9710800" cy="91503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00898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491298" y="2714625"/>
            <a:ext cx="4680000" cy="3414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lnSpc>
                <a:spcPct val="130000"/>
              </a:lnSpc>
              <a:spcAft>
                <a:spcPts val="1800"/>
              </a:spcAft>
              <a:tabLst>
                <a:tab pos="360000" algn="l"/>
                <a:tab pos="720000" algn="l"/>
                <a:tab pos="1080000" algn="l"/>
                <a:tab pos="1440000" algn="l"/>
                <a:tab pos="2160000" algn="l"/>
                <a:tab pos="2880000" algn="l"/>
                <a:tab pos="3600000" algn="l"/>
              </a:tabLst>
              <a:defRPr lang="en-GB" sz="2200" b="0" i="0">
                <a:solidFill>
                  <a:srgbClr val="00898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Holder 3"/>
          <p:cNvSpPr>
            <a:spLocks noGrp="1"/>
          </p:cNvSpPr>
          <p:nvPr>
            <p:ph type="body" idx="10"/>
          </p:nvPr>
        </p:nvSpPr>
        <p:spPr>
          <a:xfrm>
            <a:off x="5467300" y="2714625"/>
            <a:ext cx="4680000" cy="3414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lnSpc>
                <a:spcPct val="130000"/>
              </a:lnSpc>
              <a:spcAft>
                <a:spcPts val="1800"/>
              </a:spcAft>
              <a:tabLst>
                <a:tab pos="360000" algn="l"/>
                <a:tab pos="720000" algn="l"/>
                <a:tab pos="1080000" algn="l"/>
                <a:tab pos="1440000" algn="l"/>
                <a:tab pos="2160000" algn="l"/>
                <a:tab pos="2880000" algn="l"/>
                <a:tab pos="3600000" algn="l"/>
              </a:tabLst>
              <a:defRPr lang="en-GB" sz="2200" b="0" i="0">
                <a:solidFill>
                  <a:srgbClr val="00898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5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  <p:grpSp>
        <p:nvGrpSpPr>
          <p:cNvPr id="12" name="Group 11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165100" y="6646133"/>
            <a:ext cx="10287000" cy="58876"/>
            <a:chOff x="165100" y="6646133"/>
            <a:chExt cx="10287000" cy="5887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243768" y="6646133"/>
              <a:ext cx="10196813" cy="0"/>
            </a:xfrm>
            <a:prstGeom prst="line">
              <a:avLst/>
            </a:prstGeom>
            <a:ln w="38100">
              <a:solidFill>
                <a:srgbClr val="009A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65100" y="6705009"/>
              <a:ext cx="10287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2143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>
          <a:xfrm>
            <a:off x="252006" y="6705009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8" name="bk object 18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9" name="bk object 19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266465" y="21036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171399" y="0"/>
                </a:moveTo>
                <a:lnTo>
                  <a:pt x="128163" y="5458"/>
                </a:lnTo>
                <a:lnTo>
                  <a:pt x="89028" y="20918"/>
                </a:lnTo>
                <a:lnTo>
                  <a:pt x="55355" y="45009"/>
                </a:lnTo>
                <a:lnTo>
                  <a:pt x="28502" y="76357"/>
                </a:lnTo>
                <a:lnTo>
                  <a:pt x="9827" y="113590"/>
                </a:lnTo>
                <a:lnTo>
                  <a:pt x="691" y="155335"/>
                </a:lnTo>
                <a:lnTo>
                  <a:pt x="0" y="170016"/>
                </a:lnTo>
                <a:lnTo>
                  <a:pt x="622" y="184824"/>
                </a:lnTo>
                <a:lnTo>
                  <a:pt x="9555" y="226900"/>
                </a:lnTo>
                <a:lnTo>
                  <a:pt x="28023" y="264402"/>
                </a:lnTo>
                <a:lnTo>
                  <a:pt x="54654" y="295977"/>
                </a:lnTo>
                <a:lnTo>
                  <a:pt x="88078" y="320276"/>
                </a:lnTo>
                <a:lnTo>
                  <a:pt x="126926" y="335947"/>
                </a:lnTo>
                <a:lnTo>
                  <a:pt x="169827" y="341638"/>
                </a:lnTo>
                <a:lnTo>
                  <a:pt x="170878" y="341638"/>
                </a:lnTo>
                <a:lnTo>
                  <a:pt x="213886" y="336164"/>
                </a:lnTo>
                <a:lnTo>
                  <a:pt x="252914" y="320652"/>
                </a:lnTo>
                <a:lnTo>
                  <a:pt x="286517" y="296485"/>
                </a:lnTo>
                <a:lnTo>
                  <a:pt x="313314" y="265044"/>
                </a:lnTo>
                <a:lnTo>
                  <a:pt x="331927" y="227707"/>
                </a:lnTo>
                <a:lnTo>
                  <a:pt x="340975" y="185856"/>
                </a:lnTo>
                <a:lnTo>
                  <a:pt x="341627" y="171141"/>
                </a:lnTo>
                <a:lnTo>
                  <a:pt x="341003" y="156384"/>
                </a:lnTo>
                <a:lnTo>
                  <a:pt x="332044" y="114426"/>
                </a:lnTo>
                <a:lnTo>
                  <a:pt x="313527" y="77001"/>
                </a:lnTo>
                <a:lnTo>
                  <a:pt x="286828" y="45478"/>
                </a:lnTo>
                <a:lnTo>
                  <a:pt x="253323" y="21224"/>
                </a:lnTo>
                <a:lnTo>
                  <a:pt x="214388" y="5609"/>
                </a:lnTo>
                <a:lnTo>
                  <a:pt x="171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0" name="bk object 20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0" y="0"/>
            <a:ext cx="437515" cy="517525"/>
          </a:xfrm>
          <a:custGeom>
            <a:avLst/>
            <a:gdLst/>
            <a:ahLst/>
            <a:cxnLst/>
            <a:rect l="l" t="t" r="r" b="b"/>
            <a:pathLst>
              <a:path w="437515" h="517525">
                <a:moveTo>
                  <a:pt x="388600" y="0"/>
                </a:moveTo>
                <a:lnTo>
                  <a:pt x="0" y="0"/>
                </a:lnTo>
                <a:lnTo>
                  <a:pt x="0" y="503355"/>
                </a:lnTo>
                <a:lnTo>
                  <a:pt x="13539" y="507271"/>
                </a:lnTo>
                <a:lnTo>
                  <a:pt x="40223" y="512729"/>
                </a:lnTo>
                <a:lnTo>
                  <a:pt x="67619" y="516068"/>
                </a:lnTo>
                <a:lnTo>
                  <a:pt x="95639" y="517200"/>
                </a:lnTo>
                <a:lnTo>
                  <a:pt x="123659" y="516068"/>
                </a:lnTo>
                <a:lnTo>
                  <a:pt x="177740" y="507271"/>
                </a:lnTo>
                <a:lnTo>
                  <a:pt x="228622" y="490352"/>
                </a:lnTo>
                <a:lnTo>
                  <a:pt x="275602" y="466015"/>
                </a:lnTo>
                <a:lnTo>
                  <a:pt x="317977" y="434961"/>
                </a:lnTo>
                <a:lnTo>
                  <a:pt x="355043" y="397895"/>
                </a:lnTo>
                <a:lnTo>
                  <a:pt x="386096" y="355521"/>
                </a:lnTo>
                <a:lnTo>
                  <a:pt x="410434" y="308540"/>
                </a:lnTo>
                <a:lnTo>
                  <a:pt x="427353" y="257658"/>
                </a:lnTo>
                <a:lnTo>
                  <a:pt x="436150" y="203578"/>
                </a:lnTo>
                <a:lnTo>
                  <a:pt x="437282" y="175558"/>
                </a:lnTo>
                <a:lnTo>
                  <a:pt x="436150" y="147538"/>
                </a:lnTo>
                <a:lnTo>
                  <a:pt x="427353" y="93457"/>
                </a:lnTo>
                <a:lnTo>
                  <a:pt x="410434" y="42575"/>
                </a:lnTo>
                <a:lnTo>
                  <a:pt x="399149" y="18553"/>
                </a:lnTo>
                <a:lnTo>
                  <a:pt x="38860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1" name="bk object 21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5"/>
            </p:custDataLst>
          </p:nvPr>
        </p:nvSpPr>
        <p:spPr>
          <a:xfrm>
            <a:off x="0" y="0"/>
            <a:ext cx="438784" cy="515620"/>
          </a:xfrm>
          <a:custGeom>
            <a:avLst/>
            <a:gdLst/>
            <a:ahLst/>
            <a:cxnLst/>
            <a:rect l="l" t="t" r="r" b="b"/>
            <a:pathLst>
              <a:path w="438784" h="515620">
                <a:moveTo>
                  <a:pt x="390803" y="0"/>
                </a:moveTo>
                <a:lnTo>
                  <a:pt x="0" y="0"/>
                </a:lnTo>
                <a:lnTo>
                  <a:pt x="0" y="501115"/>
                </a:lnTo>
                <a:lnTo>
                  <a:pt x="14651" y="505354"/>
                </a:lnTo>
                <a:lnTo>
                  <a:pt x="41336" y="510811"/>
                </a:lnTo>
                <a:lnTo>
                  <a:pt x="68732" y="514150"/>
                </a:lnTo>
                <a:lnTo>
                  <a:pt x="96752" y="515283"/>
                </a:lnTo>
                <a:lnTo>
                  <a:pt x="124772" y="514150"/>
                </a:lnTo>
                <a:lnTo>
                  <a:pt x="178853" y="505354"/>
                </a:lnTo>
                <a:lnTo>
                  <a:pt x="229735" y="488435"/>
                </a:lnTo>
                <a:lnTo>
                  <a:pt x="276715" y="464097"/>
                </a:lnTo>
                <a:lnTo>
                  <a:pt x="319089" y="433043"/>
                </a:lnTo>
                <a:lnTo>
                  <a:pt x="356155" y="395977"/>
                </a:lnTo>
                <a:lnTo>
                  <a:pt x="387209" y="353603"/>
                </a:lnTo>
                <a:lnTo>
                  <a:pt x="411547" y="306623"/>
                </a:lnTo>
                <a:lnTo>
                  <a:pt x="428466" y="255741"/>
                </a:lnTo>
                <a:lnTo>
                  <a:pt x="437262" y="201660"/>
                </a:lnTo>
                <a:lnTo>
                  <a:pt x="438395" y="173640"/>
                </a:lnTo>
                <a:lnTo>
                  <a:pt x="437262" y="145620"/>
                </a:lnTo>
                <a:lnTo>
                  <a:pt x="428466" y="91539"/>
                </a:lnTo>
                <a:lnTo>
                  <a:pt x="411547" y="40657"/>
                </a:lnTo>
                <a:lnTo>
                  <a:pt x="390803" y="0"/>
                </a:lnTo>
                <a:close/>
              </a:path>
            </a:pathLst>
          </a:custGeom>
          <a:solidFill>
            <a:srgbClr val="5ECFCC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2" name="bk object 22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6"/>
            </p:custDataLst>
          </p:nvPr>
        </p:nvSpPr>
        <p:spPr>
          <a:xfrm>
            <a:off x="266465" y="21036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171399" y="0"/>
                </a:moveTo>
                <a:lnTo>
                  <a:pt x="128163" y="5458"/>
                </a:lnTo>
                <a:lnTo>
                  <a:pt x="89028" y="20918"/>
                </a:lnTo>
                <a:lnTo>
                  <a:pt x="55355" y="45009"/>
                </a:lnTo>
                <a:lnTo>
                  <a:pt x="28502" y="76357"/>
                </a:lnTo>
                <a:lnTo>
                  <a:pt x="9827" y="113590"/>
                </a:lnTo>
                <a:lnTo>
                  <a:pt x="691" y="155335"/>
                </a:lnTo>
                <a:lnTo>
                  <a:pt x="0" y="170016"/>
                </a:lnTo>
                <a:lnTo>
                  <a:pt x="622" y="184824"/>
                </a:lnTo>
                <a:lnTo>
                  <a:pt x="9555" y="226900"/>
                </a:lnTo>
                <a:lnTo>
                  <a:pt x="28023" y="264402"/>
                </a:lnTo>
                <a:lnTo>
                  <a:pt x="54654" y="295977"/>
                </a:lnTo>
                <a:lnTo>
                  <a:pt x="88078" y="320276"/>
                </a:lnTo>
                <a:lnTo>
                  <a:pt x="126926" y="335947"/>
                </a:lnTo>
                <a:lnTo>
                  <a:pt x="169827" y="341638"/>
                </a:lnTo>
                <a:lnTo>
                  <a:pt x="170878" y="341638"/>
                </a:lnTo>
                <a:lnTo>
                  <a:pt x="213886" y="336164"/>
                </a:lnTo>
                <a:lnTo>
                  <a:pt x="252914" y="320652"/>
                </a:lnTo>
                <a:lnTo>
                  <a:pt x="286517" y="296485"/>
                </a:lnTo>
                <a:lnTo>
                  <a:pt x="313314" y="265044"/>
                </a:lnTo>
                <a:lnTo>
                  <a:pt x="331927" y="227707"/>
                </a:lnTo>
                <a:lnTo>
                  <a:pt x="340975" y="185856"/>
                </a:lnTo>
                <a:lnTo>
                  <a:pt x="341627" y="171141"/>
                </a:lnTo>
                <a:lnTo>
                  <a:pt x="341003" y="156384"/>
                </a:lnTo>
                <a:lnTo>
                  <a:pt x="332044" y="114426"/>
                </a:lnTo>
                <a:lnTo>
                  <a:pt x="313527" y="77001"/>
                </a:lnTo>
                <a:lnTo>
                  <a:pt x="286828" y="45478"/>
                </a:lnTo>
                <a:lnTo>
                  <a:pt x="253323" y="21224"/>
                </a:lnTo>
                <a:lnTo>
                  <a:pt x="214388" y="5609"/>
                </a:lnTo>
                <a:lnTo>
                  <a:pt x="171399" y="0"/>
                </a:lnTo>
                <a:close/>
              </a:path>
            </a:pathLst>
          </a:custGeom>
          <a:solidFill>
            <a:srgbClr val="EB3C8C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7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  <p:grpSp>
        <p:nvGrpSpPr>
          <p:cNvPr id="10" name="Group 9"/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165100" y="6646133"/>
            <a:ext cx="10287000" cy="58876"/>
            <a:chOff x="165100" y="6646133"/>
            <a:chExt cx="10287000" cy="58876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243768" y="6646133"/>
              <a:ext cx="10196813" cy="0"/>
            </a:xfrm>
            <a:prstGeom prst="line">
              <a:avLst/>
            </a:prstGeom>
            <a:ln w="38100">
              <a:solidFill>
                <a:srgbClr val="009A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65100" y="6705009"/>
              <a:ext cx="10287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Holder 2"/>
          <p:cNvSpPr>
            <a:spLocks noGrp="1"/>
          </p:cNvSpPr>
          <p:nvPr>
            <p:ph type="title"/>
          </p:nvPr>
        </p:nvSpPr>
        <p:spPr>
          <a:xfrm>
            <a:off x="469900" y="551993"/>
            <a:ext cx="9710800" cy="641787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1" i="0">
                <a:solidFill>
                  <a:srgbClr val="00898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mage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4346713" y="1014062"/>
            <a:ext cx="6093460" cy="6093460"/>
          </a:xfrm>
          <a:custGeom>
            <a:avLst/>
            <a:gdLst/>
            <a:ahLst/>
            <a:cxnLst/>
            <a:rect l="l" t="t" r="r" b="b"/>
            <a:pathLst>
              <a:path w="6093459" h="6093459">
                <a:moveTo>
                  <a:pt x="3046768" y="0"/>
                </a:moveTo>
                <a:lnTo>
                  <a:pt x="2796899" y="10098"/>
                </a:lnTo>
                <a:lnTo>
                  <a:pt x="2552590" y="39870"/>
                </a:lnTo>
                <a:lnTo>
                  <a:pt x="2314626" y="88533"/>
                </a:lnTo>
                <a:lnTo>
                  <a:pt x="2083791" y="155303"/>
                </a:lnTo>
                <a:lnTo>
                  <a:pt x="1860870" y="239395"/>
                </a:lnTo>
                <a:lnTo>
                  <a:pt x="1646646" y="340026"/>
                </a:lnTo>
                <a:lnTo>
                  <a:pt x="1441904" y="456413"/>
                </a:lnTo>
                <a:lnTo>
                  <a:pt x="1247429" y="587771"/>
                </a:lnTo>
                <a:lnTo>
                  <a:pt x="1064004" y="733316"/>
                </a:lnTo>
                <a:lnTo>
                  <a:pt x="892414" y="892265"/>
                </a:lnTo>
                <a:lnTo>
                  <a:pt x="733444" y="1063834"/>
                </a:lnTo>
                <a:lnTo>
                  <a:pt x="587877" y="1247239"/>
                </a:lnTo>
                <a:lnTo>
                  <a:pt x="456499" y="1441697"/>
                </a:lnTo>
                <a:lnTo>
                  <a:pt x="340093" y="1646423"/>
                </a:lnTo>
                <a:lnTo>
                  <a:pt x="239444" y="1860634"/>
                </a:lnTo>
                <a:lnTo>
                  <a:pt x="155335" y="2083546"/>
                </a:lnTo>
                <a:lnTo>
                  <a:pt x="88552" y="2314375"/>
                </a:lnTo>
                <a:lnTo>
                  <a:pt x="39879" y="2552337"/>
                </a:lnTo>
                <a:lnTo>
                  <a:pt x="10100" y="2796649"/>
                </a:lnTo>
                <a:lnTo>
                  <a:pt x="0" y="3046526"/>
                </a:lnTo>
                <a:lnTo>
                  <a:pt x="10100" y="3296417"/>
                </a:lnTo>
                <a:lnTo>
                  <a:pt x="39879" y="3540743"/>
                </a:lnTo>
                <a:lnTo>
                  <a:pt x="88552" y="3778719"/>
                </a:lnTo>
                <a:lnTo>
                  <a:pt x="155335" y="4009562"/>
                </a:lnTo>
                <a:lnTo>
                  <a:pt x="239444" y="4232488"/>
                </a:lnTo>
                <a:lnTo>
                  <a:pt x="340093" y="4446713"/>
                </a:lnTo>
                <a:lnTo>
                  <a:pt x="456499" y="4651452"/>
                </a:lnTo>
                <a:lnTo>
                  <a:pt x="587877" y="4845923"/>
                </a:lnTo>
                <a:lnTo>
                  <a:pt x="733444" y="5029341"/>
                </a:lnTo>
                <a:lnTo>
                  <a:pt x="892414" y="5200923"/>
                </a:lnTo>
                <a:lnTo>
                  <a:pt x="1064004" y="5359883"/>
                </a:lnTo>
                <a:lnTo>
                  <a:pt x="1247429" y="5505439"/>
                </a:lnTo>
                <a:lnTo>
                  <a:pt x="1441904" y="5636807"/>
                </a:lnTo>
                <a:lnTo>
                  <a:pt x="1646646" y="5753202"/>
                </a:lnTo>
                <a:lnTo>
                  <a:pt x="1860870" y="5853841"/>
                </a:lnTo>
                <a:lnTo>
                  <a:pt x="2083791" y="5937940"/>
                </a:lnTo>
                <a:lnTo>
                  <a:pt x="2314626" y="6004715"/>
                </a:lnTo>
                <a:lnTo>
                  <a:pt x="2552590" y="6053382"/>
                </a:lnTo>
                <a:lnTo>
                  <a:pt x="2796899" y="6083157"/>
                </a:lnTo>
                <a:lnTo>
                  <a:pt x="3046768" y="6093256"/>
                </a:lnTo>
                <a:lnTo>
                  <a:pt x="3296628" y="6083157"/>
                </a:lnTo>
                <a:lnTo>
                  <a:pt x="3540926" y="6053382"/>
                </a:lnTo>
                <a:lnTo>
                  <a:pt x="3778877" y="6004715"/>
                </a:lnTo>
                <a:lnTo>
                  <a:pt x="4009698" y="5937940"/>
                </a:lnTo>
                <a:lnTo>
                  <a:pt x="4232605" y="5853841"/>
                </a:lnTo>
                <a:lnTo>
                  <a:pt x="4446812" y="5753202"/>
                </a:lnTo>
                <a:lnTo>
                  <a:pt x="4651537" y="5636807"/>
                </a:lnTo>
                <a:lnTo>
                  <a:pt x="4845995" y="5505439"/>
                </a:lnTo>
                <a:lnTo>
                  <a:pt x="5029403" y="5359883"/>
                </a:lnTo>
                <a:lnTo>
                  <a:pt x="5200975" y="5200923"/>
                </a:lnTo>
                <a:lnTo>
                  <a:pt x="5359928" y="5029341"/>
                </a:lnTo>
                <a:lnTo>
                  <a:pt x="5505479" y="4845923"/>
                </a:lnTo>
                <a:lnTo>
                  <a:pt x="5636842" y="4651452"/>
                </a:lnTo>
                <a:lnTo>
                  <a:pt x="5753234" y="4446713"/>
                </a:lnTo>
                <a:lnTo>
                  <a:pt x="5853870" y="4232488"/>
                </a:lnTo>
                <a:lnTo>
                  <a:pt x="5937968" y="4009562"/>
                </a:lnTo>
                <a:lnTo>
                  <a:pt x="6004741" y="3778719"/>
                </a:lnTo>
                <a:lnTo>
                  <a:pt x="6053408" y="3540743"/>
                </a:lnTo>
                <a:lnTo>
                  <a:pt x="6083183" y="3296417"/>
                </a:lnTo>
                <a:lnTo>
                  <a:pt x="6093282" y="3046526"/>
                </a:lnTo>
                <a:lnTo>
                  <a:pt x="6083183" y="2796649"/>
                </a:lnTo>
                <a:lnTo>
                  <a:pt x="6053408" y="2552337"/>
                </a:lnTo>
                <a:lnTo>
                  <a:pt x="6004741" y="2314375"/>
                </a:lnTo>
                <a:lnTo>
                  <a:pt x="5937968" y="2083546"/>
                </a:lnTo>
                <a:lnTo>
                  <a:pt x="5853870" y="1860634"/>
                </a:lnTo>
                <a:lnTo>
                  <a:pt x="5753234" y="1646423"/>
                </a:lnTo>
                <a:lnTo>
                  <a:pt x="5636842" y="1441697"/>
                </a:lnTo>
                <a:lnTo>
                  <a:pt x="5505479" y="1247239"/>
                </a:lnTo>
                <a:lnTo>
                  <a:pt x="5359928" y="1063834"/>
                </a:lnTo>
                <a:lnTo>
                  <a:pt x="5200975" y="892265"/>
                </a:lnTo>
                <a:lnTo>
                  <a:pt x="5029403" y="733316"/>
                </a:lnTo>
                <a:lnTo>
                  <a:pt x="4845995" y="587771"/>
                </a:lnTo>
                <a:lnTo>
                  <a:pt x="4651537" y="456413"/>
                </a:lnTo>
                <a:lnTo>
                  <a:pt x="4446812" y="340026"/>
                </a:lnTo>
                <a:lnTo>
                  <a:pt x="4232605" y="239395"/>
                </a:lnTo>
                <a:lnTo>
                  <a:pt x="4009698" y="155303"/>
                </a:lnTo>
                <a:lnTo>
                  <a:pt x="3778877" y="88533"/>
                </a:lnTo>
                <a:lnTo>
                  <a:pt x="3540926" y="39870"/>
                </a:lnTo>
                <a:lnTo>
                  <a:pt x="3296628" y="10098"/>
                </a:lnTo>
                <a:lnTo>
                  <a:pt x="3046768" y="0"/>
                </a:lnTo>
                <a:close/>
              </a:path>
            </a:pathLst>
          </a:custGeom>
          <a:solidFill>
            <a:srgbClr val="EB3C8C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3" name="object 3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4856816" y="2432904"/>
            <a:ext cx="5212586" cy="34163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4" name="object 4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EB3C8C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5" name="object 5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4"/>
            </p:custDataLst>
          </p:nvPr>
        </p:nvSpPr>
        <p:spPr>
          <a:xfrm>
            <a:off x="5012994" y="6651002"/>
            <a:ext cx="4559935" cy="684530"/>
          </a:xfrm>
          <a:custGeom>
            <a:avLst/>
            <a:gdLst/>
            <a:ahLst/>
            <a:cxnLst/>
            <a:rect l="l" t="t" r="r" b="b"/>
            <a:pathLst>
              <a:path w="4559934" h="684529">
                <a:moveTo>
                  <a:pt x="0" y="683996"/>
                </a:moveTo>
                <a:lnTo>
                  <a:pt x="4559744" y="683996"/>
                </a:lnTo>
                <a:lnTo>
                  <a:pt x="4559744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6" name="object 6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5"/>
            </p:custDataLst>
          </p:nvPr>
        </p:nvSpPr>
        <p:spPr>
          <a:xfrm>
            <a:off x="252006" y="6642004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EB3C8C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7" name="object 7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6"/>
            </p:custDataLst>
          </p:nvPr>
        </p:nvSpPr>
        <p:spPr>
          <a:xfrm>
            <a:off x="9305946" y="6850195"/>
            <a:ext cx="1143342" cy="43643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74700" y="5686425"/>
            <a:ext cx="3352800" cy="609600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</a:tabLst>
              <a:defRPr lang="en-GB" sz="1400" b="0" baseline="0" smtClean="0">
                <a:solidFill>
                  <a:srgbClr val="C833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200">
                <a:solidFill>
                  <a:srgbClr val="C8337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200">
                <a:solidFill>
                  <a:srgbClr val="C8337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200">
                <a:solidFill>
                  <a:srgbClr val="C8337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200">
                <a:solidFill>
                  <a:srgbClr val="C8337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Date or name etc here</a:t>
            </a:r>
            <a:endParaRPr lang="en-GB"/>
          </a:p>
        </p:txBody>
      </p:sp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774000" y="4316400"/>
            <a:ext cx="3312000" cy="1368000"/>
          </a:xfrm>
          <a:prstGeom prst="rect">
            <a:avLst/>
          </a:prstGeom>
        </p:spPr>
        <p:txBody>
          <a:bodyPr/>
          <a:lstStyle>
            <a:lvl1pPr marL="12700" marR="5080">
              <a:lnSpc>
                <a:spcPts val="3200"/>
              </a:lnSpc>
              <a:defRPr lang="en-GB" sz="2800" b="1" spc="-30" baseline="0" smtClean="0">
                <a:solidFill>
                  <a:srgbClr val="C8337E"/>
                </a:solidFill>
                <a:latin typeface="Arial"/>
                <a:ea typeface="+mn-ea"/>
                <a:cs typeface="Arial"/>
              </a:defRPr>
            </a:lvl1pPr>
          </a:lstStyle>
          <a:p>
            <a:pPr marL="12700" marR="5080">
              <a:lnSpc>
                <a:spcPts val="3200"/>
              </a:lnSpc>
            </a:pPr>
            <a:r>
              <a:rPr lang="en-GB" sz="2800" b="1" spc="-30">
                <a:solidFill>
                  <a:srgbClr val="EB3C8C"/>
                </a:solidFill>
                <a:latin typeface="Arial"/>
                <a:cs typeface="Arial"/>
              </a:rPr>
              <a:t>Section divide</a:t>
            </a:r>
            <a:r>
              <a:rPr lang="en-GB" sz="2800" b="1">
                <a:solidFill>
                  <a:srgbClr val="EB3C8C"/>
                </a:solidFill>
                <a:latin typeface="Arial"/>
                <a:cs typeface="Arial"/>
              </a:rPr>
              <a:t>r</a:t>
            </a:r>
            <a:r>
              <a:rPr lang="en-GB" sz="2800" b="1" spc="-60">
                <a:solidFill>
                  <a:srgbClr val="EB3C8C"/>
                </a:solidFill>
                <a:latin typeface="Arial"/>
                <a:cs typeface="Arial"/>
              </a:rPr>
              <a:t>,</a:t>
            </a:r>
            <a:br>
              <a:rPr lang="en-GB" sz="2800" b="1" spc="-60">
                <a:solidFill>
                  <a:srgbClr val="EB3C8C"/>
                </a:solidFill>
                <a:latin typeface="Arial"/>
                <a:cs typeface="Arial"/>
              </a:rPr>
            </a:br>
            <a:r>
              <a:rPr lang="en-GB" sz="2800" b="1" spc="-30">
                <a:solidFill>
                  <a:srgbClr val="EB3C8C"/>
                </a:solidFill>
                <a:latin typeface="Arial"/>
                <a:cs typeface="Arial"/>
              </a:rPr>
              <a:t>i</a:t>
            </a:r>
            <a:r>
              <a:rPr lang="en-GB" sz="2800" b="1" spc="-60">
                <a:solidFill>
                  <a:srgbClr val="EB3C8C"/>
                </a:solidFill>
                <a:latin typeface="Arial"/>
                <a:cs typeface="Arial"/>
              </a:rPr>
              <a:t>f </a:t>
            </a:r>
            <a:r>
              <a:rPr lang="en-GB" sz="2800" b="1" spc="-30">
                <a:solidFill>
                  <a:srgbClr val="EB3C8C"/>
                </a:solidFill>
                <a:latin typeface="Arial"/>
                <a:cs typeface="Arial"/>
              </a:rPr>
              <a:t>required.</a:t>
            </a:r>
            <a:endParaRPr lang="en-GB" sz="2800">
              <a:latin typeface="Arial"/>
              <a:cs typeface="Arial"/>
            </a:endParaRPr>
          </a:p>
        </p:txBody>
      </p:sp>
      <p:sp>
        <p:nvSpPr>
          <p:cNvPr id="13" name="Rectangle 1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7"/>
            </p:custDataLst>
          </p:nvPr>
        </p:nvSpPr>
        <p:spPr>
          <a:xfrm>
            <a:off x="9156700" y="6829426"/>
            <a:ext cx="15367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8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4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4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1" name="object 7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5"/>
            </p:custDataLst>
          </p:nvPr>
        </p:nvSpPr>
        <p:spPr>
          <a:xfrm>
            <a:off x="9305946" y="6878774"/>
            <a:ext cx="1143342" cy="436430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0" name="object 6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6"/>
            </p:custDataLst>
          </p:nvPr>
        </p:nvSpPr>
        <p:spPr>
          <a:xfrm>
            <a:off x="252006" y="6642004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34988" y="1765300"/>
            <a:ext cx="9623425" cy="4689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7"/>
            </p:custDataLst>
          </p:nvPr>
        </p:nvSpPr>
        <p:spPr>
          <a:xfrm>
            <a:off x="9156700" y="6829426"/>
            <a:ext cx="15367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8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80" r:id="rId5"/>
    <p:sldLayoutId id="2147483679" r:id="rId6"/>
    <p:sldLayoutId id="2147483670" r:id="rId7"/>
    <p:sldLayoutId id="2147483665" r:id="rId8"/>
    <p:sldLayoutId id="2147483673" r:id="rId9"/>
    <p:sldLayoutId id="2147483674" r:id="rId10"/>
    <p:sldLayoutId id="2147483671" r:id="rId11"/>
    <p:sldLayoutId id="2147483682" r:id="rId12"/>
  </p:sldLayoutIdLst>
  <p:transition/>
  <p:txStyles>
    <p:titleStyle>
      <a:lvl1pPr eaLnBrk="1" hangingPunct="1">
        <a:defRPr sz="2800" b="1">
          <a:solidFill>
            <a:srgbClr val="008988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30000"/>
        </a:lnSpc>
        <a:spcAft>
          <a:spcPts val="1800"/>
        </a:spcAft>
        <a:tabLst>
          <a:tab pos="360000" algn="l"/>
          <a:tab pos="720000" algn="l"/>
          <a:tab pos="1080000" algn="l"/>
          <a:tab pos="1440000" algn="l"/>
          <a:tab pos="1800000" algn="l"/>
        </a:tabLst>
        <a:defRPr>
          <a:solidFill>
            <a:srgbClr val="008988"/>
          </a:solidFill>
          <a:latin typeface="+mn-lt"/>
          <a:ea typeface="+mn-ea"/>
          <a:cs typeface="+mn-cs"/>
        </a:defRPr>
      </a:lvl1pPr>
      <a:lvl2pPr marL="457200" eaLnBrk="1" hangingPunct="1">
        <a:lnSpc>
          <a:spcPct val="130000"/>
        </a:lnSpc>
        <a:spcAft>
          <a:spcPts val="1800"/>
        </a:spcAft>
        <a:tabLst>
          <a:tab pos="360000" algn="l"/>
          <a:tab pos="720000" algn="l"/>
          <a:tab pos="1080000" algn="l"/>
          <a:tab pos="1440000" algn="l"/>
          <a:tab pos="1800000" algn="l"/>
        </a:tabLst>
        <a:defRPr>
          <a:solidFill>
            <a:srgbClr val="008988"/>
          </a:solidFill>
          <a:latin typeface="+mn-lt"/>
          <a:ea typeface="+mn-ea"/>
          <a:cs typeface="+mn-cs"/>
        </a:defRPr>
      </a:lvl2pPr>
      <a:lvl3pPr marL="914400" eaLnBrk="1" hangingPunct="1">
        <a:lnSpc>
          <a:spcPct val="130000"/>
        </a:lnSpc>
        <a:spcAft>
          <a:spcPts val="1800"/>
        </a:spcAft>
        <a:tabLst>
          <a:tab pos="360000" algn="l"/>
          <a:tab pos="720000" algn="l"/>
          <a:tab pos="1080000" algn="l"/>
          <a:tab pos="1440000" algn="l"/>
          <a:tab pos="1800000" algn="l"/>
        </a:tabLst>
        <a:defRPr>
          <a:solidFill>
            <a:srgbClr val="008988"/>
          </a:solidFill>
          <a:latin typeface="+mn-lt"/>
          <a:ea typeface="+mn-ea"/>
          <a:cs typeface="+mn-cs"/>
        </a:defRPr>
      </a:lvl3pPr>
      <a:lvl4pPr marL="1371600" eaLnBrk="1" hangingPunct="1">
        <a:lnSpc>
          <a:spcPct val="130000"/>
        </a:lnSpc>
        <a:spcAft>
          <a:spcPts val="1800"/>
        </a:spcAft>
        <a:tabLst>
          <a:tab pos="360000" algn="l"/>
          <a:tab pos="720000" algn="l"/>
          <a:tab pos="1080000" algn="l"/>
          <a:tab pos="1440000" algn="l"/>
          <a:tab pos="1800000" algn="l"/>
        </a:tabLst>
        <a:defRPr>
          <a:solidFill>
            <a:srgbClr val="008988"/>
          </a:solidFill>
          <a:latin typeface="+mn-lt"/>
          <a:ea typeface="+mn-ea"/>
          <a:cs typeface="+mn-cs"/>
        </a:defRPr>
      </a:lvl4pPr>
      <a:lvl5pPr marL="1828800" eaLnBrk="1" hangingPunct="1">
        <a:lnSpc>
          <a:spcPct val="130000"/>
        </a:lnSpc>
        <a:spcAft>
          <a:spcPts val="1800"/>
        </a:spcAft>
        <a:tabLst>
          <a:tab pos="360000" algn="l"/>
          <a:tab pos="720000" algn="l"/>
          <a:tab pos="1080000" algn="l"/>
          <a:tab pos="1440000" algn="l"/>
          <a:tab pos="1800000" algn="l"/>
        </a:tabLst>
        <a:defRPr>
          <a:solidFill>
            <a:srgbClr val="008988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jZzpvozt3ZAhUFr6QKHRXdD3EQjRwIBg&amp;url=https://www.crownawards.com/ALL.Medals-Dogtags.2%22_5K_Medal/CM095KRG.html?cgid%3Dall&amp;psig=AOvVaw0EwcQYwLVbroUIbOc5Kz1l&amp;ust=1520629049546817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dgMU4OD_b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QNTCjtXt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QOby5g9f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15" y="468993"/>
            <a:ext cx="10058400" cy="5670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900" y="657225"/>
            <a:ext cx="5497378" cy="173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5400" b="1" dirty="0">
                <a:latin typeface="Comic Sans MS" panose="030F0702030302020204" pitchFamily="66" charset="0"/>
              </a:rPr>
              <a:t>Anifeiliaid Arwrol </a:t>
            </a:r>
          </a:p>
        </p:txBody>
      </p:sp>
    </p:spTree>
    <p:extLst>
      <p:ext uri="{BB962C8B-B14F-4D97-AF65-F5344CB8AC3E}">
        <p14:creationId xmlns:p14="http://schemas.microsoft.com/office/powerpoint/2010/main" val="424202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Maria Di_0.t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6700" y="1419225"/>
            <a:ext cx="7620000" cy="50987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69B6DF1-DD08-4F7E-9A9D-EDE87633F3D1}"/>
              </a:ext>
            </a:extLst>
          </p:cNvPr>
          <p:cNvSpPr txBox="1"/>
          <p:nvPr/>
        </p:nvSpPr>
        <p:spPr>
          <a:xfrm>
            <a:off x="774700" y="528936"/>
            <a:ext cx="10078527" cy="76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2800" b="1">
                <a:solidFill>
                  <a:srgbClr val="00898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 b="0" i="0"/>
            </a:pPr>
            <a:r>
              <a:rPr lang="1106" sz="4400" b="1" kern="0">
                <a:solidFill>
                  <a:srgbClr val="FF3399"/>
                </a:solidFill>
                <a:latin typeface="Comic Sans MS" panose="030F0702030302020204" pitchFamily="66" charset="0"/>
              </a:rPr>
              <a:t>Maria Dickin - Arwr yr Anifeiliaid</a:t>
            </a:r>
          </a:p>
        </p:txBody>
      </p:sp>
    </p:spTree>
    <p:extLst>
      <p:ext uri="{BB962C8B-B14F-4D97-AF65-F5344CB8AC3E}">
        <p14:creationId xmlns:p14="http://schemas.microsoft.com/office/powerpoint/2010/main" val="2491407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25E1E1A-212B-4D88-A089-72BC3BDE80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719" y="1343025"/>
            <a:ext cx="2883805" cy="2883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64" y="6721983"/>
            <a:ext cx="346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cy-GB" sz="4000" b="1">
                <a:solidFill>
                  <a:srgbClr val="FF3399"/>
                </a:solidFill>
                <a:latin typeface="Comic Sans MS" panose="030F0702030302020204" pitchFamily="66" charset="0"/>
              </a:rPr>
              <a:t>Gwobr</a:t>
            </a:r>
            <a:r>
              <a:rPr lang="1106" sz="4000" b="1">
                <a:solidFill>
                  <a:srgbClr val="FF3399"/>
                </a:solidFill>
                <a:latin typeface="Comic Sans MS" panose="030F0702030302020204" pitchFamily="66" charset="0"/>
              </a:rPr>
              <a:t>au</a:t>
            </a:r>
            <a:endParaRPr lang="1106" sz="40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281B9-B7EF-4E60-B6D8-6D5ABC84D9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6" b="96962" l="10000" r="99271">
                        <a14:foregroundMark x1="62865" y1="8074" x2="62865" y2="8074"/>
                        <a14:foregroundMark x1="64531" y1="5755" x2="64531" y2="5755"/>
                        <a14:foregroundMark x1="92240" y1="20943" x2="92240" y2="20943"/>
                        <a14:foregroundMark x1="92031" y1="21183" x2="92031" y2="21183"/>
                        <a14:foregroundMark x1="45417" y1="91207" x2="45417" y2="91207"/>
                        <a14:foregroundMark x1="48958" y1="90647" x2="48958" y2="90647"/>
                        <a14:foregroundMark x1="52135" y1="87850" x2="52135" y2="87850"/>
                        <a14:foregroundMark x1="46458" y1="85771" x2="46458" y2="85771"/>
                        <a14:foregroundMark x1="46302" y1="85771" x2="46302" y2="85771"/>
                        <a14:foregroundMark x1="46302" y1="85771" x2="46302" y2="85771"/>
                        <a14:foregroundMark x1="46302" y1="85771" x2="46302" y2="85771"/>
                        <a14:foregroundMark x1="44583" y1="85292" x2="43906" y2="85052"/>
                        <a14:foregroundMark x1="65208" y1="97122" x2="65208" y2="97122"/>
                        <a14:foregroundMark x1="65052" y1="97122" x2="65052" y2="97122"/>
                        <a14:foregroundMark x1="65052" y1="97122" x2="65052" y2="97122"/>
                        <a14:foregroundMark x1="16094" y1="75779" x2="16094" y2="75779"/>
                        <a14:foregroundMark x1="15937" y1="76259" x2="15937" y2="76259"/>
                        <a14:foregroundMark x1="16250" y1="77538" x2="16250" y2="77538"/>
                        <a14:foregroundMark x1="98594" y1="17346" x2="98594" y2="17346"/>
                        <a14:foregroundMark x1="98594" y1="17346" x2="98594" y2="17346"/>
                        <a14:foregroundMark x1="97240" y1="16067" x2="97240" y2="16067"/>
                        <a14:foregroundMark x1="94375" y1="16067" x2="94375" y2="16067"/>
                        <a14:foregroundMark x1="99271" y1="25819" x2="99271" y2="25819"/>
                        <a14:foregroundMark x1="81510" y1="13509" x2="81510" y2="13509"/>
                        <a14:foregroundMark x1="86198" y1="14229" x2="86198" y2="14229"/>
                        <a14:foregroundMark x1="85833" y1="13989" x2="85833" y2="13989"/>
                        <a14:foregroundMark x1="94583" y1="15508" x2="94583" y2="15508"/>
                        <a14:foregroundMark x1="83490" y1="13509" x2="83490" y2="13509"/>
                        <a14:foregroundMark x1="84323" y1="13989" x2="84323" y2="13989"/>
                        <a14:foregroundMark x1="85156" y1="13989" x2="85156" y2="13989"/>
                        <a14:foregroundMark x1="85156" y1="13989" x2="85156" y2="13989"/>
                        <a14:foregroundMark x1="85990" y1="14229" x2="85990" y2="14229"/>
                        <a14:foregroundMark x1="85990" y1="14229" x2="85990" y2="14229"/>
                        <a14:foregroundMark x1="86198" y1="14229" x2="86198" y2="14229"/>
                        <a14:foregroundMark x1="87188" y1="14548" x2="87188" y2="14548"/>
                        <a14:foregroundMark x1="75469" y1="89688" x2="75469" y2="89688"/>
                        <a14:backgroundMark x1="15937" y1="20144" x2="15937" y2="20144"/>
                        <a14:backgroundMark x1="11563" y1="94325" x2="11563" y2="94325"/>
                        <a14:backgroundMark x1="92240" y1="82734" x2="92240" y2="82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520"/>
          <a:stretch>
            <a:fillRect/>
          </a:stretch>
        </p:blipFill>
        <p:spPr>
          <a:xfrm>
            <a:off x="6741870" y="3760084"/>
            <a:ext cx="3592505" cy="26455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DB144B-917C-4169-ADE8-2513A58B6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900" y="1343025"/>
            <a:ext cx="1690506" cy="28838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D13E89-3BCE-496A-930D-0D06B1B346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176" y="3228536"/>
            <a:ext cx="2946604" cy="2946604"/>
          </a:xfrm>
          <a:prstGeom prst="rect">
            <a:avLst/>
          </a:prstGeom>
        </p:spPr>
      </p:pic>
      <p:pic>
        <p:nvPicPr>
          <p:cNvPr id="1026" name="Picture 2" descr="Image result for 5k medal">
            <a:hlinkClick r:id="rId8"/>
            <a:extLst>
              <a:ext uri="{FF2B5EF4-FFF2-40B4-BE49-F238E27FC236}">
                <a16:creationId xmlns:a16="http://schemas.microsoft.com/office/drawing/2014/main" id="{27675068-8260-493D-A641-FFEAFBB06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000" y="636989"/>
            <a:ext cx="1783819" cy="27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32830" y="2593616"/>
            <a:ext cx="3657601" cy="1524000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b="1"/>
              <a:t/>
            </a:r>
            <a:br>
              <a:rPr lang="1106" b="1"/>
            </a:br>
            <a:r>
              <a:rPr lang="1106" b="1"/>
              <a:t/>
            </a:r>
            <a:br>
              <a:rPr lang="1106" b="1"/>
            </a:br>
            <a:endParaRPr lang="en-GB"/>
          </a:p>
        </p:txBody>
      </p:sp>
      <p:pic>
        <p:nvPicPr>
          <p:cNvPr id="4" name="Picture 1" descr="PDSA Dickin Meda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07422" y="1343025"/>
            <a:ext cx="3758226" cy="4875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16" y="6721983"/>
            <a:ext cx="5191968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000" b="1">
                <a:solidFill>
                  <a:srgbClr val="FF3399"/>
                </a:solidFill>
                <a:latin typeface="Comic Sans MS" panose="030F0702030302020204" pitchFamily="66" charset="0"/>
              </a:rPr>
              <a:t>Medal Dickin PDSA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2844" y="352425"/>
            <a:ext cx="7667383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cy-GB" sz="4000" b="1">
                <a:solidFill>
                  <a:srgbClr val="008988"/>
                </a:solidFill>
                <a:latin typeface="Comic Sans MS" panose="030F0702030302020204" pitchFamily="66" charset="0"/>
              </a:rPr>
              <a:t>Gwobrau</a:t>
            </a:r>
            <a:r>
              <a:rPr lang="1106" sz="4000" b="1">
                <a:solidFill>
                  <a:srgbClr val="008988"/>
                </a:solidFill>
                <a:latin typeface="Comic Sans MS" panose="030F0702030302020204" pitchFamily="66" charset="0"/>
              </a:rPr>
              <a:t> Anifeiliaid PDSA</a:t>
            </a:r>
          </a:p>
        </p:txBody>
      </p:sp>
    </p:spTree>
    <p:extLst>
      <p:ext uri="{BB962C8B-B14F-4D97-AF65-F5344CB8AC3E}">
        <p14:creationId xmlns:p14="http://schemas.microsoft.com/office/powerpoint/2010/main" val="42695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32830" y="2593616"/>
            <a:ext cx="3657601" cy="1524000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b="1"/>
              <a:t/>
            </a:r>
            <a:br>
              <a:rPr lang="1106" b="1"/>
            </a:br>
            <a:r>
              <a:rPr lang="1106" b="1"/>
              <a:t/>
            </a:r>
            <a:br>
              <a:rPr lang="1106" b="1"/>
            </a:br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42350" y="809625"/>
            <a:ext cx="2595984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000" b="1">
                <a:solidFill>
                  <a:srgbClr val="008988"/>
                </a:solidFill>
                <a:latin typeface="Comic Sans MS" panose="030F0702030302020204" pitchFamily="66" charset="0"/>
              </a:rPr>
              <a:t>Winkie</a:t>
            </a:r>
            <a:endParaRPr lang="en-GB" sz="4000" b="1">
              <a:solidFill>
                <a:srgbClr val="008988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6500" y="809625"/>
            <a:ext cx="6688754" cy="5296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156" y="1831616"/>
            <a:ext cx="3076554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Medal Dickin</a:t>
            </a:r>
          </a:p>
          <a:p>
            <a:pPr algn="ctr">
              <a:defRPr b="0" i="0"/>
            </a:pP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1943</a:t>
            </a:r>
            <a:endParaRPr lang="en-GB" sz="3600">
              <a:solidFill>
                <a:srgbClr val="00898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4407">
            <a:off x="479494" y="3207541"/>
            <a:ext cx="2721696" cy="31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5" name="Picture 31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9980">
            <a:off x="4017660" y="2078004"/>
            <a:ext cx="2624259" cy="3073620"/>
          </a:xfrm>
          <a:prstGeom prst="rect">
            <a:avLst/>
          </a:prstGeom>
        </p:spPr>
      </p:pic>
      <p:pic>
        <p:nvPicPr>
          <p:cNvPr id="3074" name="Picture 2" descr="\\Falcon\user_data\SHARING FOLDER\!Temporary Sharing - Items will be deleted when 7 days old!\Jenna Small DM images\Simon PDSA DM\Simon 8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299156">
            <a:off x="303056" y="718621"/>
            <a:ext cx="3267018" cy="270407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227531" y="581025"/>
            <a:ext cx="281959" cy="518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b="0" i="0"/>
            </a:pPr>
            <a:r>
              <a:rPr lang="1106" sz="2800">
                <a:solidFill>
                  <a:srgbClr val="008988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4000">
              <a:solidFill>
                <a:srgbClr val="0089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\\Falcon\user_data\SHARING FOLDER\!Temporary Sharing - Items will be deleted when 7 days old!\Jenna Small DM images\Beauty PDSA DM\Beauty 2.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25373" y="3720147"/>
            <a:ext cx="2413541" cy="2761401"/>
          </a:xfrm>
          <a:prstGeom prst="rect">
            <a:avLst/>
          </a:prstGeom>
          <a:noFill/>
        </p:spPr>
      </p:pic>
      <p:pic>
        <p:nvPicPr>
          <p:cNvPr id="7" name="Picture 3" descr="\\Falcon\user_data\SHARING FOLDER\!Temporary Sharing - Items will be deleted when 7 days old!\Jenna Small DM images\Beauty PDSA DM\Beauty 7.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600000">
            <a:off x="343157" y="3901847"/>
            <a:ext cx="3798783" cy="2449119"/>
          </a:xfrm>
          <a:prstGeom prst="rect">
            <a:avLst/>
          </a:prstGeom>
          <a:noFill/>
        </p:spPr>
      </p:pic>
      <p:pic>
        <p:nvPicPr>
          <p:cNvPr id="8" name="Picture 2" descr="\\Falcon\user_data\SHARING FOLDER\!Temporary Sharing - Items will be deleted when 7 days old!\Jenna Small DM images\Warrior\Originals\Queen Mary with General Jack Seely and Warrio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24387">
            <a:off x="7437354" y="701487"/>
            <a:ext cx="2513986" cy="27697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47449" y="562861"/>
            <a:ext cx="1518414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400" b="1">
                <a:solidFill>
                  <a:srgbClr val="008988"/>
                </a:solidFill>
                <a:latin typeface="Comic Sans MS" panose="030F0702030302020204" pitchFamily="66" charset="0"/>
              </a:rPr>
              <a:t>Simon</a:t>
            </a:r>
            <a:r>
              <a:rPr lang="1106" sz="2400" b="0">
                <a:solidFill>
                  <a:srgbClr val="008988"/>
                </a:solidFill>
                <a:latin typeface="Comic Sans MS" panose="030F0702030302020204" pitchFamily="66" charset="0"/>
              </a:rPr>
              <a:t> </a:t>
            </a:r>
            <a:r>
              <a:rPr lang="1106" sz="2400">
                <a:solidFill>
                  <a:srgbClr val="FF66CC"/>
                </a:solidFill>
                <a:latin typeface="Comic Sans MS" panose="030F0702030302020204" pitchFamily="66" charset="0"/>
              </a:rPr>
              <a:t>ffrind y morwr!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4031" y="5162566"/>
            <a:ext cx="3494960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400" b="1">
                <a:solidFill>
                  <a:srgbClr val="008988"/>
                </a:solidFill>
                <a:latin typeface="Comic Sans MS" panose="030F0702030302020204" pitchFamily="66" charset="0"/>
              </a:rPr>
              <a:t>Beauty</a:t>
            </a:r>
            <a:r>
              <a:rPr lang="1106" sz="2400" b="0">
                <a:solidFill>
                  <a:srgbClr val="008988"/>
                </a:solidFill>
                <a:latin typeface="Comic Sans MS" panose="030F0702030302020204" pitchFamily="66" charset="0"/>
              </a:rPr>
              <a:t> </a:t>
            </a:r>
            <a:r>
              <a:rPr lang="1106" sz="2400">
                <a:solidFill>
                  <a:srgbClr val="FF66CC"/>
                </a:solidFill>
                <a:latin typeface="Comic Sans MS" panose="030F0702030302020204" pitchFamily="66" charset="0"/>
              </a:rPr>
              <a:t>i'r</a:t>
            </a:r>
          </a:p>
          <a:p>
            <a:pPr algn="ctr">
              <a:defRPr b="0" i="0"/>
            </a:pPr>
            <a:r>
              <a:rPr lang="1106" sz="2400">
                <a:solidFill>
                  <a:srgbClr val="FF66CC"/>
                </a:solidFill>
                <a:latin typeface="Comic Sans MS" panose="030F0702030302020204" pitchFamily="66" charset="0"/>
              </a:rPr>
              <a:t> adwy</a:t>
            </a:r>
          </a:p>
        </p:txBody>
      </p:sp>
      <p:sp>
        <p:nvSpPr>
          <p:cNvPr id="3086" name="TextBox 3085"/>
          <p:cNvSpPr txBox="1"/>
          <p:nvPr/>
        </p:nvSpPr>
        <p:spPr>
          <a:xfrm>
            <a:off x="5881590" y="614853"/>
            <a:ext cx="1450696" cy="155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400" b="1">
                <a:solidFill>
                  <a:srgbClr val="008988"/>
                </a:solidFill>
                <a:latin typeface="Comic Sans MS" panose="030F0702030302020204" pitchFamily="66" charset="0"/>
              </a:rPr>
              <a:t>Warrior</a:t>
            </a:r>
            <a:r>
              <a:rPr lang="1106" sz="2400" b="0">
                <a:solidFill>
                  <a:srgbClr val="008988"/>
                </a:solidFill>
                <a:latin typeface="Comic Sans MS" panose="030F0702030302020204" pitchFamily="66" charset="0"/>
              </a:rPr>
              <a:t> </a:t>
            </a:r>
            <a:r>
              <a:rPr lang="1106" sz="2400">
                <a:solidFill>
                  <a:srgbClr val="FF66CC"/>
                </a:solidFill>
                <a:latin typeface="Comic Sans MS" panose="030F0702030302020204" pitchFamily="66" charset="0"/>
              </a:rPr>
              <a:t>y ceffyl rhyfel go iawn</a:t>
            </a:r>
          </a:p>
        </p:txBody>
      </p:sp>
    </p:spTree>
    <p:extLst>
      <p:ext uri="{BB962C8B-B14F-4D97-AF65-F5344CB8AC3E}">
        <p14:creationId xmlns:p14="http://schemas.microsoft.com/office/powerpoint/2010/main" val="334757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30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31425" y="4217843"/>
            <a:ext cx="3512213" cy="775649"/>
          </a:xfrm>
          <a:prstGeom prst="rect">
            <a:avLst/>
          </a:prstGeom>
          <a:noFill/>
        </p:spPr>
        <p:txBody>
          <a:bodyPr wrap="square" lIns="104315" tIns="52157" rIns="104315" bIns="52157" rtlCol="0">
            <a:spAutoFit/>
          </a:bodyPr>
          <a:lstStyle/>
          <a:p>
            <a:pPr algn="ctr">
              <a:defRPr b="0" i="0"/>
            </a:pPr>
            <a:r>
              <a:rPr lang="1106" sz="4400" b="1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Kuno</a:t>
            </a:r>
            <a:endParaRPr lang="en-GB" sz="4400" b="1">
              <a:solidFill>
                <a:srgbClr val="008988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4407">
            <a:off x="7732993" y="367278"/>
            <a:ext cx="2721696" cy="3187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081" y="4547509"/>
            <a:ext cx="3079630" cy="173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Medal </a:t>
            </a:r>
            <a:r>
              <a:rPr lang="1106" sz="3600" b="1">
                <a:solidFill>
                  <a:srgbClr val="008988"/>
                </a:solidFill>
                <a:latin typeface="Comic Sans MS" panose="030F0702030302020204" pitchFamily="66" charset="0"/>
              </a:rPr>
              <a:t>Dickin</a:t>
            </a: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 PDSA</a:t>
            </a:r>
          </a:p>
          <a:p>
            <a:pPr algn="ctr">
              <a:defRPr b="0" i="0"/>
            </a:pP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2020</a:t>
            </a:r>
            <a:endParaRPr lang="en-GB" sz="3600">
              <a:solidFill>
                <a:srgbClr val="00898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Kuno - PD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6140" y="744104"/>
            <a:ext cx="3524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edal for hero special forces dog who charged through a hail of gunfire to  take out Al Qaeda sniper - BroRead.co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580" y="748532"/>
            <a:ext cx="3446562" cy="493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32830" y="2593616"/>
            <a:ext cx="3657601" cy="1524000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b="1"/>
              <a:t/>
            </a:r>
            <a:br>
              <a:rPr lang="1106" b="1"/>
            </a:br>
            <a:r>
              <a:rPr lang="1106" b="1"/>
              <a:t/>
            </a:r>
            <a:br>
              <a:rPr lang="1106" b="1"/>
            </a:b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60526" y="6721983"/>
            <a:ext cx="4581148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000" b="1">
                <a:solidFill>
                  <a:srgbClr val="FF3399"/>
                </a:solidFill>
                <a:latin typeface="Comic Sans MS" panose="030F0702030302020204" pitchFamily="66" charset="0"/>
              </a:rPr>
              <a:t>Medal Aur PDSA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2844" y="352425"/>
            <a:ext cx="7667383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cy-GB" sz="3600" b="1">
                <a:solidFill>
                  <a:srgbClr val="008988"/>
                </a:solidFill>
                <a:latin typeface="Comic Sans MS" panose="030F0702030302020204" pitchFamily="66" charset="0"/>
              </a:rPr>
              <a:t>Gwobr</a:t>
            </a:r>
            <a:r>
              <a:rPr lang="1106" sz="3600" b="1">
                <a:solidFill>
                  <a:srgbClr val="008988"/>
                </a:solidFill>
                <a:latin typeface="Comic Sans MS" panose="030F0702030302020204" pitchFamily="66" charset="0"/>
              </a:rPr>
              <a:t>au Anifeiliaid PDSA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605" y="1266825"/>
            <a:ext cx="3775871" cy="51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492" y="2773313"/>
            <a:ext cx="1948106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3200" b="1">
                <a:solidFill>
                  <a:srgbClr val="009A97"/>
                </a:solidFill>
                <a:latin typeface="Comic Sans MS" panose="030F0702030302020204" pitchFamily="66" charset="0"/>
              </a:rPr>
              <a:t>Magawa</a:t>
            </a:r>
            <a:endParaRPr lang="en-GB" sz="3200" b="1">
              <a:solidFill>
                <a:srgbClr val="009A97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8690" y="3460973"/>
            <a:ext cx="2618848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Medal Aur</a:t>
            </a:r>
            <a:endParaRPr lang="en-GB" sz="3600">
              <a:solidFill>
                <a:srgbClr val="008988"/>
              </a:solidFill>
              <a:latin typeface="Comic Sans MS" panose="030F0702030302020204" pitchFamily="66" charset="0"/>
            </a:endParaRPr>
          </a:p>
          <a:p>
            <a:pPr algn="ctr">
              <a:defRPr b="0" i="0"/>
            </a:pP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2020</a:t>
            </a:r>
            <a:endParaRPr lang="en-GB" sz="3600">
              <a:solidFill>
                <a:srgbClr val="008988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5" y="1647825"/>
            <a:ext cx="2616231" cy="4059116"/>
          </a:xfrm>
          <a:prstGeom prst="rect">
            <a:avLst/>
          </a:prstGeom>
        </p:spPr>
      </p:pic>
      <p:pic>
        <p:nvPicPr>
          <p:cNvPr id="2050" name="Picture 2" descr="Hero rat Magawa receives top medal for detecting land min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107" y="1647825"/>
            <a:ext cx="4752528" cy="39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681" y="2625883"/>
            <a:ext cx="5802788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008988"/>
                </a:solidFill>
                <a:latin typeface="Comic Sans MS" panose="030F0702030302020204" pitchFamily="66" charset="0"/>
              </a:rPr>
              <a:t>Finn</a:t>
            </a:r>
            <a:endParaRPr lang="en-GB" sz="3600" b="1">
              <a:solidFill>
                <a:srgbClr val="00898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0698" y="3532981"/>
            <a:ext cx="2618848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Medal Aur</a:t>
            </a:r>
            <a:endParaRPr lang="en-GB" sz="3600">
              <a:solidFill>
                <a:srgbClr val="008988"/>
              </a:solidFill>
              <a:latin typeface="Comic Sans MS" panose="030F0702030302020204" pitchFamily="66" charset="0"/>
            </a:endParaRPr>
          </a:p>
          <a:p>
            <a:pPr algn="ctr">
              <a:defRPr b="0" i="0"/>
            </a:pP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2018</a:t>
            </a:r>
            <a:endParaRPr lang="en-GB" sz="3600">
              <a:solidFill>
                <a:srgbClr val="008988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5" y="1647825"/>
            <a:ext cx="2616231" cy="4059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9474" y="885825"/>
            <a:ext cx="4438569" cy="52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612" y="2243777"/>
            <a:ext cx="5802789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008988"/>
                </a:solidFill>
                <a:latin typeface="Comic Sans MS" panose="030F0702030302020204" pitchFamily="66" charset="0"/>
              </a:rPr>
              <a:t>Diesel</a:t>
            </a:r>
            <a:endParaRPr lang="en-GB" sz="3600" b="1">
              <a:solidFill>
                <a:srgbClr val="00898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1992" y="3181260"/>
            <a:ext cx="2618848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Medal Aur</a:t>
            </a:r>
          </a:p>
          <a:p>
            <a:pPr algn="ctr">
              <a:defRPr b="0" i="0"/>
            </a:pP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2017</a:t>
            </a:r>
            <a:endParaRPr lang="en-GB" sz="3600">
              <a:solidFill>
                <a:srgbClr val="008988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32" y="1547555"/>
            <a:ext cx="2616231" cy="4059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782522"/>
            <a:ext cx="3726669" cy="558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W images_mone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9747" y="4049619"/>
            <a:ext cx="1513653" cy="25908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977" y="6878058"/>
            <a:ext cx="8179109" cy="692564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088" b="1" i="1">
                <a:solidFill>
                  <a:srgbClr val="FF3399"/>
                </a:solidFill>
                <a:latin typeface="Comic Sans MS" panose="030F0702030302020204" pitchFamily="66" charset="0"/>
              </a:rPr>
              <a:t>Prif elusen filfeddygol y DU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4012" y="428625"/>
            <a:ext cx="6467045" cy="411645"/>
          </a:xfrm>
          <a:prstGeom prst="rect">
            <a:avLst/>
          </a:prstGeom>
          <a:noFill/>
        </p:spPr>
        <p:txBody>
          <a:bodyPr wrap="square" lIns="88384" tIns="44193" rIns="88384" bIns="44193" rtlCol="0">
            <a:spAutoFit/>
          </a:bodyPr>
          <a:lstStyle/>
          <a:p>
            <a:endParaRPr lang="en-GB" sz="2095"/>
          </a:p>
        </p:txBody>
      </p:sp>
      <p:pic>
        <p:nvPicPr>
          <p:cNvPr id="13" name="Picture 12" descr="old faithfu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2161">
            <a:off x="822647" y="730898"/>
            <a:ext cx="3244929" cy="289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97" y="3978784"/>
            <a:ext cx="3844847" cy="265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5" name="TextBox 14"/>
          <p:cNvSpPr txBox="1"/>
          <p:nvPr/>
        </p:nvSpPr>
        <p:spPr>
          <a:xfrm>
            <a:off x="4526662" y="355750"/>
            <a:ext cx="6179078" cy="1518348"/>
          </a:xfrm>
          <a:prstGeom prst="rect">
            <a:avLst/>
          </a:prstGeom>
          <a:noFill/>
        </p:spPr>
        <p:txBody>
          <a:bodyPr wrap="square" lIns="88384" tIns="44193" rIns="88384" bIns="44193" rtlCol="0">
            <a:spAutoFit/>
          </a:bodyPr>
          <a:lstStyle/>
          <a:p>
            <a:pPr>
              <a:buFont typeface="Arial" pitchFamily="34" charset="0"/>
              <a:buNone/>
            </a:pPr>
            <a:endParaRPr lang="en-GB" sz="2095"/>
          </a:p>
          <a:p>
            <a:pPr>
              <a:buClr>
                <a:srgbClr val="008988"/>
              </a:buClr>
              <a:buFont typeface="Arial" pitchFamily="34" charset="0"/>
              <a:buChar char="•"/>
              <a:defRPr b="0" i="0"/>
            </a:pPr>
            <a:r>
              <a:rPr lang="1106" sz="2095"/>
              <a:t> </a:t>
            </a:r>
            <a:r>
              <a:rPr lang="1106" sz="2426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Mae ein helusen yn </a:t>
            </a:r>
            <a:r>
              <a:rPr lang="1106" sz="2426" b="1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100</a:t>
            </a:r>
            <a:r>
              <a:rPr lang="1106" sz="2426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 oed ac rydyn ni wedi bod yn trin anifeiliaid anwes sâl a rhai sydd wedi'u hanafu ers 1917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3532" y="3719459"/>
            <a:ext cx="5466521" cy="1198751"/>
          </a:xfrm>
          <a:prstGeom prst="rect">
            <a:avLst/>
          </a:prstGeom>
          <a:noFill/>
        </p:spPr>
        <p:txBody>
          <a:bodyPr wrap="square" lIns="88384" tIns="44193" rIns="88384" bIns="44193" rtlCol="0">
            <a:spAutoFit/>
          </a:bodyPr>
          <a:lstStyle/>
          <a:p>
            <a:pPr>
              <a:buClr>
                <a:srgbClr val="008988"/>
              </a:buClr>
              <a:buFont typeface="Arial" pitchFamily="34" charset="0"/>
              <a:buChar char="•"/>
              <a:defRPr b="0" i="0"/>
            </a:pPr>
            <a:r>
              <a:rPr lang="1106" sz="2095">
                <a:solidFill>
                  <a:srgbClr val="008988"/>
                </a:solidFill>
                <a:latin typeface="Comic Sans MS" panose="030F0702030302020204" pitchFamily="66" charset="0"/>
              </a:rPr>
              <a:t> </a:t>
            </a:r>
            <a:r>
              <a:rPr lang="1106" sz="2426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Rydyn ni'n helpu anifail anwes sâl neu un sydd wedi'i anafu bob 5 eiliad!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009" y="2368427"/>
            <a:ext cx="5466521" cy="828659"/>
          </a:xfrm>
          <a:prstGeom prst="rect">
            <a:avLst/>
          </a:prstGeom>
          <a:noFill/>
        </p:spPr>
        <p:txBody>
          <a:bodyPr wrap="square" lIns="88384" tIns="44193" rIns="88384" bIns="44193" rtlCol="0">
            <a:spAutoFit/>
          </a:bodyPr>
          <a:lstStyle/>
          <a:p>
            <a:pPr>
              <a:buClr>
                <a:srgbClr val="008988"/>
              </a:buClr>
              <a:buFont typeface="Arial" pitchFamily="34" charset="0"/>
              <a:buChar char="•"/>
              <a:defRPr b="0" i="0"/>
            </a:pPr>
            <a:r>
              <a:rPr lang="1106" sz="2095">
                <a:solidFill>
                  <a:srgbClr val="008988"/>
                </a:solidFill>
                <a:latin typeface="Comic Sans MS" panose="030F0702030302020204" pitchFamily="66" charset="0"/>
              </a:rPr>
              <a:t> </a:t>
            </a:r>
            <a:r>
              <a:rPr lang="1106" sz="2426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Mae gennym ni Ysbytai Anifeiliaid Anwes ledled y DU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53291" y="3781426"/>
            <a:ext cx="5046942" cy="408072"/>
          </a:xfrm>
          <a:prstGeom prst="rect">
            <a:avLst/>
          </a:prstGeom>
        </p:spPr>
        <p:txBody>
          <a:bodyPr lIns="88384" tIns="44193" rIns="88384" bIns="44193">
            <a:spAutoFit/>
          </a:bodyPr>
          <a:lstStyle/>
          <a:p>
            <a:pPr>
              <a:defRPr b="0" i="0"/>
            </a:pPr>
            <a:r>
              <a:rPr lang="1106" sz="2095"/>
              <a:t>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3115" y="5221130"/>
            <a:ext cx="5051989" cy="828659"/>
          </a:xfrm>
          <a:prstGeom prst="rect">
            <a:avLst/>
          </a:prstGeom>
        </p:spPr>
        <p:txBody>
          <a:bodyPr wrap="square" lIns="88384" tIns="44193" rIns="88384" bIns="44193">
            <a:spAutoFit/>
          </a:bodyPr>
          <a:lstStyle/>
          <a:p>
            <a:pPr>
              <a:buFont typeface="Arial" pitchFamily="34" charset="0"/>
              <a:buChar char="•"/>
              <a:defRPr b="0" i="0"/>
            </a:pPr>
            <a:r>
              <a:rPr lang="1106" sz="2095">
                <a:solidFill>
                  <a:srgbClr val="008988"/>
                </a:solidFill>
                <a:latin typeface="Comic Sans MS" panose="030F0702030302020204" pitchFamily="66" charset="0"/>
              </a:rPr>
              <a:t> </a:t>
            </a:r>
            <a:r>
              <a:rPr lang="1106" sz="2426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Mae'n costio mwy nag </a:t>
            </a:r>
            <a:r>
              <a:rPr lang="1106" sz="2426" b="1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£1 miliwn </a:t>
            </a:r>
            <a:r>
              <a:rPr lang="1106" sz="2426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bob wythnos i wneud ein gwaith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7861" y="428625"/>
            <a:ext cx="2114268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95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20000">
            <a:off x="508564" y="641431"/>
            <a:ext cx="3755482" cy="29666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96" y="3061345"/>
            <a:ext cx="5339255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>
                <a:hlinkClick r:id="rId3"/>
              </a:rPr>
              <a:t>https://www.youtube.com/watch?v=_dgMU4OD_bI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967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32830" y="2593616"/>
            <a:ext cx="3657601" cy="1524000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b="1"/>
              <a:t/>
            </a:r>
            <a:br>
              <a:rPr lang="1106" b="1"/>
            </a:br>
            <a:r>
              <a:rPr lang="1106" b="1"/>
              <a:t/>
            </a:r>
            <a:br>
              <a:rPr lang="1106" b="1"/>
            </a:b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0" y="6675850"/>
            <a:ext cx="783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cy-GB" sz="4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Urdd</a:t>
            </a:r>
            <a:r>
              <a:rPr lang="1106" sz="4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 Teilyngdod PDSA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1673" y="330671"/>
            <a:ext cx="7667383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cy-GB" sz="3600" b="1">
                <a:solidFill>
                  <a:srgbClr val="008988"/>
                </a:solidFill>
                <a:latin typeface="Comic Sans MS" panose="030F0702030302020204" pitchFamily="66" charset="0"/>
              </a:rPr>
              <a:t>Gwobr</a:t>
            </a:r>
            <a:r>
              <a:rPr lang="1106" sz="3600" b="1">
                <a:solidFill>
                  <a:srgbClr val="008988"/>
                </a:solidFill>
                <a:latin typeface="Comic Sans MS" panose="030F0702030302020204" pitchFamily="66" charset="0"/>
              </a:rPr>
              <a:t>au Anifeiliaid PDSA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634" y="1581805"/>
            <a:ext cx="3048000" cy="41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7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9833" y="428625"/>
            <a:ext cx="2135734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>
                <a:solidFill>
                  <a:srgbClr val="008988"/>
                </a:solidFill>
                <a:latin typeface="Comic Sans MS" panose="030F0702030302020204" pitchFamily="66" charset="0"/>
              </a:rPr>
              <a:t>Max</a:t>
            </a:r>
            <a:endParaRPr lang="en-GB" sz="3600">
              <a:solidFill>
                <a:srgbClr val="008988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419225"/>
            <a:ext cx="2358747" cy="3229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F87F0-0C04-44AD-8B46-5FCD60CA104A}"/>
              </a:ext>
            </a:extLst>
          </p:cNvPr>
          <p:cNvSpPr txBox="1"/>
          <p:nvPr/>
        </p:nvSpPr>
        <p:spPr>
          <a:xfrm>
            <a:off x="6638975" y="4943296"/>
            <a:ext cx="3130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cy-GB" sz="3600" dirty="0">
                <a:solidFill>
                  <a:srgbClr val="008988"/>
                </a:solidFill>
                <a:latin typeface="Comic Sans MS" panose="030F0702030302020204" pitchFamily="66" charset="0"/>
              </a:rPr>
              <a:t>Urdd</a:t>
            </a:r>
            <a:r>
              <a:rPr lang="1106" sz="3600" dirty="0">
                <a:solidFill>
                  <a:srgbClr val="008988"/>
                </a:solidFill>
                <a:latin typeface="Comic Sans MS" panose="030F0702030302020204" pitchFamily="66" charset="0"/>
              </a:rPr>
              <a:t> Teilyngdod 2021</a:t>
            </a:r>
            <a:endParaRPr lang="en-GB" sz="3600" dirty="0">
              <a:solidFill>
                <a:srgbClr val="00898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www.pdsa.org.uk/media/10800/max-banner-img-2-1-min.jpg?anchor=center&amp;mode=crop&amp;quality=75&amp;width=1920&amp;height=1080&amp;bgcolor=fff&amp;rnd=1325693084000000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501" y="1117129"/>
            <a:ext cx="5810599" cy="51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2444" y="3205361"/>
            <a:ext cx="5111034" cy="640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b="0" i="0"/>
            </a:pPr>
            <a:r>
              <a:rPr lang="1106">
                <a:hlinkClick r:id="rId3"/>
              </a:rPr>
              <a:t>https://www.youtube.com/watch?v=xpQNTCjtXts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099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3051" y="907009"/>
            <a:ext cx="4400994" cy="5417185"/>
            <a:chOff x="2978785" y="269240"/>
            <a:chExt cx="4877784" cy="7024370"/>
          </a:xfrm>
        </p:grpSpPr>
        <p:sp>
          <p:nvSpPr>
            <p:cNvPr id="5" name="Circle: Hollow 23"/>
            <p:cNvSpPr/>
            <p:nvPr/>
          </p:nvSpPr>
          <p:spPr>
            <a:xfrm>
              <a:off x="4445635" y="2939415"/>
              <a:ext cx="1239520" cy="1178560"/>
            </a:xfrm>
            <a:prstGeom prst="donut">
              <a:avLst>
                <a:gd name="adj" fmla="val 1871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978785" y="3578860"/>
              <a:ext cx="4524375" cy="371475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51505" y="269240"/>
              <a:ext cx="4705064" cy="3200401"/>
              <a:chOff x="0" y="0"/>
              <a:chExt cx="4705526" cy="320040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47700" y="0"/>
                <a:ext cx="4057826" cy="3200401"/>
                <a:chOff x="0" y="0"/>
                <a:chExt cx="4057826" cy="3200401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0" y="0"/>
                  <a:ext cx="2946400" cy="3200401"/>
                  <a:chOff x="0" y="0"/>
                  <a:chExt cx="2800350" cy="3124200"/>
                </a:xfrm>
              </p:grpSpPr>
              <p:sp>
                <p:nvSpPr>
                  <p:cNvPr id="13" name="Trapezoid 12"/>
                  <p:cNvSpPr/>
                  <p:nvPr/>
                </p:nvSpPr>
                <p:spPr>
                  <a:xfrm rot="10800000">
                    <a:off x="19050" y="1600200"/>
                    <a:ext cx="2762250" cy="1524000"/>
                  </a:xfrm>
                  <a:prstGeom prst="trapezoid">
                    <a:avLst>
                      <a:gd name="adj" fmla="val 68125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0" y="0"/>
                    <a:ext cx="2800350" cy="1581150"/>
                  </a:xfrm>
                  <a:prstGeom prst="rect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171450" y="1447800"/>
                    <a:ext cx="2428875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6" name="Isosceles Triangle 15"/>
                  <p:cNvSpPr/>
                  <p:nvPr/>
                </p:nvSpPr>
                <p:spPr>
                  <a:xfrm rot="4483107">
                    <a:off x="2056434" y="1349978"/>
                    <a:ext cx="962025" cy="523875"/>
                  </a:xfrm>
                  <a:prstGeom prst="triangle">
                    <a:avLst>
                      <a:gd name="adj" fmla="val 5297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7" name="Isosceles Triangle 16"/>
                  <p:cNvSpPr/>
                  <p:nvPr/>
                </p:nvSpPr>
                <p:spPr>
                  <a:xfrm rot="16754767">
                    <a:off x="-209550" y="1371600"/>
                    <a:ext cx="962025" cy="523875"/>
                  </a:xfrm>
                  <a:prstGeom prst="triangle">
                    <a:avLst>
                      <a:gd name="adj" fmla="val 52970"/>
                    </a:avLst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12" name="Isosceles Triangle 11"/>
                <p:cNvSpPr/>
                <p:nvPr/>
              </p:nvSpPr>
              <p:spPr>
                <a:xfrm rot="198115">
                  <a:off x="2894693" y="1048999"/>
                  <a:ext cx="1163133" cy="96202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0" name="Isosceles Triangle 9"/>
              <p:cNvSpPr/>
              <p:nvPr/>
            </p:nvSpPr>
            <p:spPr>
              <a:xfrm>
                <a:off x="0" y="1285875"/>
                <a:ext cx="877278" cy="789914"/>
              </a:xfrm>
              <a:prstGeom prst="triangl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8" name="Block Arc 7"/>
            <p:cNvSpPr/>
            <p:nvPr/>
          </p:nvSpPr>
          <p:spPr>
            <a:xfrm rot="6378755">
              <a:off x="4704080" y="3107690"/>
              <a:ext cx="1036320" cy="934720"/>
            </a:xfrm>
            <a:prstGeom prst="blockArc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ED3DE7-7EF3-4C3B-ADA2-97AE6322D9FE}"/>
              </a:ext>
            </a:extLst>
          </p:cNvPr>
          <p:cNvGrpSpPr/>
          <p:nvPr/>
        </p:nvGrpSpPr>
        <p:grpSpPr>
          <a:xfrm>
            <a:off x="4737100" y="907009"/>
            <a:ext cx="5167491" cy="2361037"/>
            <a:chOff x="4737100" y="907009"/>
            <a:chExt cx="5167491" cy="2361037"/>
          </a:xfrm>
        </p:grpSpPr>
        <p:grpSp>
          <p:nvGrpSpPr>
            <p:cNvPr id="19" name="Group 18"/>
            <p:cNvGrpSpPr/>
            <p:nvPr/>
          </p:nvGrpSpPr>
          <p:grpSpPr>
            <a:xfrm>
              <a:off x="4737100" y="907009"/>
              <a:ext cx="5167491" cy="1847850"/>
              <a:chOff x="5208409" y="1093708"/>
              <a:chExt cx="5326327" cy="1847850"/>
            </a:xfrm>
          </p:grpSpPr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5208409" y="1093708"/>
                <a:ext cx="3023080" cy="4832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 b="0" i="0"/>
                </a:pPr>
                <a:r>
                  <a:rPr lang="1106" sz="2400">
                    <a:effectLst/>
                    <a:latin typeface="Arial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Fy arwr yw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5256034" y="1617583"/>
                <a:ext cx="1644028" cy="4676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 b="0" i="0"/>
                </a:pPr>
                <a:r>
                  <a:rPr lang="1106" sz="2400" dirty="0">
                    <a:effectLst/>
                    <a:latin typeface="Arial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oherwydd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V="1">
                <a:off x="6608584" y="1960483"/>
                <a:ext cx="3926152" cy="952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313184" y="2436733"/>
                <a:ext cx="5221552" cy="952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302389" y="2921537"/>
                <a:ext cx="5232347" cy="2002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18A3B1-2E3D-47B9-AD3A-E8476E7386FD}"/>
                </a:ext>
              </a:extLst>
            </p:cNvPr>
            <p:cNvCxnSpPr/>
            <p:nvPr/>
          </p:nvCxnSpPr>
          <p:spPr>
            <a:xfrm flipV="1">
              <a:off x="4828277" y="3248025"/>
              <a:ext cx="5076314" cy="2002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6" name="Straight Connector 25"/>
          <p:cNvCxnSpPr/>
          <p:nvPr/>
        </p:nvCxnSpPr>
        <p:spPr>
          <a:xfrm flipV="1">
            <a:off x="6378307" y="1280618"/>
            <a:ext cx="3526284" cy="67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05385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6420" y="3205361"/>
            <a:ext cx="5339255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>
                <a:hlinkClick r:id="rId3"/>
              </a:rPr>
              <a:t>https://www.youtube.com/watch?v=7VQOby5g9f8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87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12" y="757089"/>
            <a:ext cx="8480001" cy="561662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346700" y="757089"/>
            <a:ext cx="5112568" cy="2376264"/>
          </a:xfrm>
          <a:prstGeom prst="wedgeEllipseCallout">
            <a:avLst>
              <a:gd name="adj1" fmla="val -53986"/>
              <a:gd name="adj2" fmla="val 70008"/>
            </a:avLst>
          </a:prstGeom>
          <a:solidFill>
            <a:schemeClr val="bg1"/>
          </a:solidFill>
          <a:ln>
            <a:solidFill>
              <a:srgbClr val="C8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36320" y="1391223"/>
            <a:ext cx="3339998" cy="109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6600" b="1">
                <a:solidFill>
                  <a:srgbClr val="009999"/>
                </a:solidFill>
                <a:latin typeface="Comic Sans MS" panose="030F0702030302020204" pitchFamily="66" charset="0"/>
              </a:rPr>
              <a:t>Diolch! </a:t>
            </a:r>
          </a:p>
        </p:txBody>
      </p:sp>
    </p:spTree>
    <p:extLst>
      <p:ext uri="{BB962C8B-B14F-4D97-AF65-F5344CB8AC3E}">
        <p14:creationId xmlns:p14="http://schemas.microsoft.com/office/powerpoint/2010/main" val="9913896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493660" y="1290760"/>
            <a:ext cx="860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7200" b="1" dirty="0">
                <a:solidFill>
                  <a:srgbClr val="FF3399"/>
                </a:solidFill>
                <a:latin typeface="Comic Sans MS" panose="030F0702030302020204" pitchFamily="66" charset="0"/>
              </a:rPr>
              <a:t>Beth yw dewrder?</a:t>
            </a:r>
          </a:p>
        </p:txBody>
      </p:sp>
      <p:sp>
        <p:nvSpPr>
          <p:cNvPr id="5" name="Title 2"/>
          <p:cNvSpPr txBox="1"/>
          <p:nvPr/>
        </p:nvSpPr>
        <p:spPr>
          <a:xfrm>
            <a:off x="1493660" y="3272339"/>
            <a:ext cx="8169716" cy="1569652"/>
          </a:xfrm>
          <a:prstGeom prst="rect">
            <a:avLst/>
          </a:prstGeom>
          <a:noFill/>
        </p:spPr>
        <p:txBody>
          <a:bodyPr vert="horz" wrap="square" lIns="91432" tIns="45716" rIns="91432" bIns="45716" rtlCol="0" anchor="ctr">
            <a:spAutoFit/>
          </a:bodyPr>
          <a:lstStyle>
            <a:lvl1pPr>
              <a:defRPr sz="2800" b="1">
                <a:solidFill>
                  <a:srgbClr val="00898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b="0" i="0"/>
            </a:pPr>
            <a:r>
              <a:rPr lang="1106" sz="3200" b="1">
                <a:latin typeface="Comic Sans MS" panose="030F0702030302020204" pitchFamily="66" charset="0"/>
              </a:rPr>
              <a:t>Dewrder yw pan rydych chi ofn gwneud rhywbeth ond yn wynebu eich ofn ac yn  </a:t>
            </a:r>
            <a:r>
              <a:rPr lang="cy-GB" sz="3200" b="1">
                <a:latin typeface="Comic Sans MS" panose="030F0702030302020204" pitchFamily="66" charset="0"/>
              </a:rPr>
              <a:t>ei w</a:t>
            </a:r>
            <a:r>
              <a:rPr lang="1106" sz="3200" b="1">
                <a:latin typeface="Comic Sans MS" panose="030F0702030302020204" pitchFamily="66" charset="0"/>
              </a:rPr>
              <a:t>neud beth bynnag. </a:t>
            </a:r>
            <a:endParaRPr lang="en-GB" sz="32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6557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317500" y="585105"/>
            <a:ext cx="8169715" cy="76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4400" b="1">
                <a:solidFill>
                  <a:srgbClr val="FF3399"/>
                </a:solidFill>
                <a:latin typeface="Comic Sans MS" panose="030F0702030302020204" pitchFamily="66" charset="0"/>
              </a:rPr>
              <a:t>Roeddwn i'n ddewr pan…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3176" y="1981225"/>
            <a:ext cx="6696744" cy="3672408"/>
            <a:chOff x="1793176" y="1981225"/>
            <a:chExt cx="6696744" cy="3672408"/>
          </a:xfrm>
        </p:grpSpPr>
        <p:sp>
          <p:nvSpPr>
            <p:cNvPr id="2" name="Rectangle 1"/>
            <p:cNvSpPr/>
            <p:nvPr/>
          </p:nvSpPr>
          <p:spPr>
            <a:xfrm>
              <a:off x="1793176" y="1981225"/>
              <a:ext cx="6696744" cy="367240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r>
                <a:rPr lang="1106"/>
                <a:t>INS</a:t>
              </a: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26788" y="3355764"/>
              <a:ext cx="36295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 b="0" i="0"/>
              </a:pPr>
              <a:r>
                <a:rPr lang="en-GB" sz="3200" dirty="0" err="1" smtClean="0">
                  <a:latin typeface="PDSA Foco" panose="020B0504050202020203" pitchFamily="34" charset="0"/>
                </a:rPr>
                <a:t>Mewnosod</a:t>
              </a:r>
              <a:r>
                <a:rPr lang="en-GB" sz="3200" dirty="0" smtClean="0">
                  <a:latin typeface="PDSA Foco" panose="020B0504050202020203" pitchFamily="34" charset="0"/>
                </a:rPr>
                <a:t> </a:t>
              </a:r>
              <a:r>
                <a:rPr lang="en-GB" sz="3200" dirty="0" err="1">
                  <a:latin typeface="PDSA Foco" panose="020B0504050202020203" pitchFamily="34" charset="0"/>
                </a:rPr>
                <a:t>Delwedd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DSA Foco" panose="020B050405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136453"/>
      </p:ext>
    </p:extLst>
  </p:cSld>
  <p:clrMapOvr>
    <a:masterClrMapping/>
  </p:clrMapOvr>
  <p:transition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" y="697865"/>
            <a:ext cx="8456799" cy="563786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9499" y="509936"/>
            <a:ext cx="8456799" cy="582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2846" y="514698"/>
            <a:ext cx="8550103" cy="58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21" y="509935"/>
            <a:ext cx="8550103" cy="5825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21" y="522582"/>
            <a:ext cx="8573227" cy="5813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25" y="509934"/>
            <a:ext cx="8562803" cy="58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161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317500" y="504822"/>
            <a:ext cx="1037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4400" b="1">
                <a:solidFill>
                  <a:srgbClr val="FF3399"/>
                </a:solidFill>
                <a:latin typeface="Comic Sans MS" panose="030F0702030302020204" pitchFamily="66" charset="0"/>
              </a:rPr>
              <a:t>All </a:t>
            </a:r>
            <a:r>
              <a:rPr lang="1106" sz="4400" b="1" dirty="0">
                <a:solidFill>
                  <a:srgbClr val="FF3399"/>
                </a:solidFill>
                <a:latin typeface="Comic Sans MS" panose="030F0702030302020204" pitchFamily="66" charset="0"/>
              </a:rPr>
              <a:t>anifeiliaid fod yn ddewr hefyd?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300" y="1419225"/>
            <a:ext cx="7549992" cy="487867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300" y="1419225"/>
            <a:ext cx="7553167" cy="48786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712" y="1419225"/>
            <a:ext cx="7553167" cy="4878676"/>
          </a:xfrm>
          <a:prstGeom prst="rect">
            <a:avLst/>
          </a:prstGeom>
        </p:spPr>
      </p:pic>
      <p:pic>
        <p:nvPicPr>
          <p:cNvPr id="8" name="Picture 7" descr="VAN, TURKEY - NOV 10: After the earthquake in Van, rescue teams are searching for earthquake victims with the help of rescue dogs. Van, Turkey. November 10, 2011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1762125" y="1419224"/>
            <a:ext cx="7584918" cy="4878677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587" y="1428749"/>
            <a:ext cx="7549993" cy="487867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2599" y="1409697"/>
            <a:ext cx="7591268" cy="4888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395997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2832100" y="1576831"/>
            <a:ext cx="5115616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7200" b="1">
                <a:solidFill>
                  <a:srgbClr val="FF3399"/>
                </a:solidFill>
                <a:latin typeface="Comic Sans MS" panose="030F0702030302020204" pitchFamily="66" charset="0"/>
              </a:rPr>
              <a:t>Arwr yw…</a:t>
            </a:r>
          </a:p>
        </p:txBody>
      </p:sp>
      <p:sp>
        <p:nvSpPr>
          <p:cNvPr id="5" name="Title 2"/>
          <p:cNvSpPr txBox="1"/>
          <p:nvPr/>
        </p:nvSpPr>
        <p:spPr>
          <a:xfrm>
            <a:off x="1299402" y="3221254"/>
            <a:ext cx="8710631" cy="2062095"/>
          </a:xfrm>
          <a:prstGeom prst="rect">
            <a:avLst/>
          </a:prstGeom>
          <a:noFill/>
        </p:spPr>
        <p:txBody>
          <a:bodyPr vert="horz" wrap="square" lIns="91432" tIns="45716" rIns="91432" bIns="45716" rtlCol="0" anchor="ctr">
            <a:spAutoFit/>
          </a:bodyPr>
          <a:lstStyle>
            <a:lvl1pPr>
              <a:defRPr sz="2800" b="1">
                <a:solidFill>
                  <a:srgbClr val="00898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b="0" i="0"/>
            </a:pPr>
            <a:r>
              <a:rPr lang="1106" sz="3200" b="1">
                <a:latin typeface="Comic Sans MS" panose="030F0702030302020204" pitchFamily="66" charset="0"/>
              </a:rPr>
              <a:t>Rhywun rydyn ni'n meddw</a:t>
            </a:r>
            <a:r>
              <a:rPr lang="cy-GB" sz="3200" b="1">
                <a:latin typeface="Comic Sans MS" panose="030F0702030302020204" pitchFamily="66" charset="0"/>
              </a:rPr>
              <a:t>l ei fod yn arbennig </a:t>
            </a:r>
            <a:r>
              <a:rPr lang="1106" sz="3200" b="1">
                <a:latin typeface="Comic Sans MS" panose="030F0702030302020204" pitchFamily="66" charset="0"/>
              </a:rPr>
              <a:t>oherwydd y pethau da neu ddewr y mae wedi'u gwneud; mae</a:t>
            </a:r>
            <a:r>
              <a:rPr lang="cy-GB" sz="3200" b="1">
                <a:latin typeface="Comic Sans MS" panose="030F0702030302020204" pitchFamily="66" charset="0"/>
              </a:rPr>
              <a:t>’</a:t>
            </a:r>
            <a:r>
              <a:rPr lang="1106" sz="3200" b="1">
                <a:latin typeface="Comic Sans MS" panose="030F0702030302020204" pitchFamily="66" charset="0"/>
              </a:rPr>
              <a:t>n golygu helpu pobl eraill</a:t>
            </a:r>
            <a:r>
              <a:rPr lang="cy-GB" sz="3200" b="1">
                <a:latin typeface="Comic Sans MS" panose="030F0702030302020204" pitchFamily="66" charset="0"/>
              </a:rPr>
              <a:t> fel arfer</a:t>
            </a:r>
            <a:r>
              <a:rPr lang="1106" sz="3200" b="1">
                <a:latin typeface="Comic Sans MS" panose="030F0702030302020204" pitchFamily="66" charset="0"/>
              </a:rPr>
              <a:t>.</a:t>
            </a:r>
            <a:endParaRPr lang="en-GB" sz="32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022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241300" y="431961"/>
            <a:ext cx="5115616" cy="76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4400" b="1">
                <a:solidFill>
                  <a:srgbClr val="FF3399"/>
                </a:solidFill>
                <a:latin typeface="Comic Sans MS" panose="030F0702030302020204" pitchFamily="66" charset="0"/>
              </a:rPr>
              <a:t>Fy arwr i…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3176" y="1981225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1106"/>
              <a:t>INS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26788" y="3355764"/>
            <a:ext cx="36295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b="0" i="0"/>
            </a:pPr>
            <a:r>
              <a:rPr lang="en-GB" sz="3200" dirty="0" err="1" smtClean="0">
                <a:latin typeface="PDSA Foco" panose="020B0504050202020203" pitchFamily="34" charset="0"/>
              </a:rPr>
              <a:t>Mewnosod</a:t>
            </a:r>
            <a:r>
              <a:rPr lang="en-GB" sz="3200" dirty="0" smtClean="0">
                <a:latin typeface="PDSA Foco" panose="020B0504050202020203" pitchFamily="34" charset="0"/>
              </a:rPr>
              <a:t> </a:t>
            </a:r>
            <a:r>
              <a:rPr lang="en-GB" sz="3200" dirty="0" err="1">
                <a:latin typeface="PDSA Foco" panose="020B0504050202020203" pitchFamily="34" charset="0"/>
              </a:rPr>
              <a:t>Delwedd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DSA 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19122"/>
      </p:ext>
    </p:extLst>
  </p:cSld>
  <p:clrMapOvr>
    <a:masterClrMapping/>
  </p:clrMapOvr>
  <p:transition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251" y="657225"/>
            <a:ext cx="5872896" cy="192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000">
                <a:solidFill>
                  <a:srgbClr val="008988"/>
                </a:solidFill>
                <a:latin typeface="Comic Sans MS" panose="030F0702030302020204" pitchFamily="66" charset="0"/>
              </a:rPr>
              <a:t>Cofio arwyr</a:t>
            </a:r>
          </a:p>
          <a:p>
            <a:pPr algn="ctr"/>
            <a:endParaRPr lang="en-GB" sz="4000">
              <a:solidFill>
                <a:srgbClr val="008988"/>
              </a:solidFill>
              <a:latin typeface="+mj-lt"/>
            </a:endParaRPr>
          </a:p>
          <a:p>
            <a:pPr algn="ctr"/>
            <a:endParaRPr lang="en-GB" sz="4000">
              <a:solidFill>
                <a:srgbClr val="008988"/>
              </a:solidFill>
              <a:latin typeface="+mj-lt"/>
            </a:endParaRPr>
          </a:p>
        </p:txBody>
      </p:sp>
      <p:sp>
        <p:nvSpPr>
          <p:cNvPr id="2" name="AutoShape 4" descr="Image result for pdsa pet tribute tag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\\falcon\user_data\SHARING FOLDER\!Temporary Sharing - Items will be deleted when 7 days old!\Remembrance for Jenna\Ilford Cemetery re-opening 13 12 07 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99385" y="657225"/>
            <a:ext cx="3810000" cy="5715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4700" y="2028825"/>
            <a:ext cx="5182343" cy="37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DS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.pptx" id="{F2C9F37F-522B-48EC-A282-B5814D42E9EB}" vid="{8C89DE06-2CAB-46CD-92BF-02691F5280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ocument_x0020_Keywords xmlns="5bea8f77-0667-4557-a028-e23225a2ced3">PowerPoint Presentation Template</Document_x0020_Keywords>
    <Document_x0020_Description xmlns="5bea8f77-0667-4557-a028-e23225a2ced3">PowerPoint Presentation Template</Document_x0020_Descrip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nnual Report and Accounts" ma:contentTypeID="0x01010081A672974E6B0743AB34F2C64B34BDB12300A6B27711EFC3DD44A96DBAEF908F26B1" ma:contentTypeVersion="79" ma:contentTypeDescription="" ma:contentTypeScope="" ma:versionID="313348adf10b994d52ab878f4b4a9937">
  <xsd:schema xmlns:xsd="http://www.w3.org/2001/XMLSchema" xmlns:xs="http://www.w3.org/2001/XMLSchema" xmlns:p="http://schemas.microsoft.com/office/2006/metadata/properties" xmlns:ns2="5bea8f77-0667-4557-a028-e23225a2ced3" xmlns:ns3="02901346-528d-4e84-b91b-00d6b3077abe" targetNamespace="http://schemas.microsoft.com/office/2006/metadata/properties" ma:root="true" ma:fieldsID="dd0c61731b0c613d032e3934807756fe" ns2:_="" ns3:_="">
    <xsd:import namespace="5bea8f77-0667-4557-a028-e23225a2ced3"/>
    <xsd:import namespace="02901346-528d-4e84-b91b-00d6b3077abe"/>
    <xsd:element name="properties">
      <xsd:complexType>
        <xsd:sequence>
          <xsd:element name="documentManagement">
            <xsd:complexType>
              <xsd:all>
                <xsd:element ref="ns2:Document_x0020_Keywords"/>
                <xsd:element ref="ns2:Document_x0020_Description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a8f77-0667-4557-a028-e23225a2ced3" elementFormDefault="qualified">
    <xsd:import namespace="http://schemas.microsoft.com/office/2006/documentManagement/types"/>
    <xsd:import namespace="http://schemas.microsoft.com/office/infopath/2007/PartnerControls"/>
    <xsd:element name="Document_x0020_Keywords" ma:index="4" ma:displayName="Document Keywords" ma:internalName="Document_x0020_Keywords" ma:readOnly="false">
      <xsd:simpleType>
        <xsd:restriction base="dms:Text">
          <xsd:maxLength value="255"/>
        </xsd:restriction>
      </xsd:simpleType>
    </xsd:element>
    <xsd:element name="Document_x0020_Description" ma:index="5" nillable="true" ma:displayName="Document Description" ma:description="Give a brief summary of the document." ma:internalName="Document_x0020_Description" ma:readOnly="false">
      <xsd:simpleType>
        <xsd:restriction base="dms:Note">
          <xsd:maxLength value="255"/>
        </xsd:restriction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01346-528d-4e84-b91b-00d6b3077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3D1D3-6A10-4E65-88DB-0AB99C1456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1AA88C-4E44-451B-A614-A6B4AFC783B0}">
  <ds:schemaRefs>
    <ds:schemaRef ds:uri="02901346-528d-4e84-b91b-00d6b3077abe"/>
    <ds:schemaRef ds:uri="http://purl.org/dc/terms/"/>
    <ds:schemaRef ds:uri="5bea8f77-0667-4557-a028-e23225a2ced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7706BC-F22D-4499-84E0-1EBD3BF14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ea8f77-0667-4557-a028-e23225a2ced3"/>
    <ds:schemaRef ds:uri="02901346-528d-4e84-b91b-00d6b3077a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195</TotalTime>
  <Words>3700</Words>
  <Application>Microsoft Office PowerPoint</Application>
  <PresentationFormat>Custom</PresentationFormat>
  <Paragraphs>235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PDSA Foco</vt:lpstr>
      <vt:lpstr>Times New Roman</vt:lpstr>
      <vt:lpstr>Office Theme</vt:lpstr>
      <vt:lpstr>PowerPoint Presentation</vt:lpstr>
      <vt:lpstr>Prif elusen filfeddygol y DU …</vt:lpstr>
      <vt:lpstr>Beth yw dewrder?</vt:lpstr>
      <vt:lpstr>Roeddwn i'n ddewr pan…</vt:lpstr>
      <vt:lpstr>PowerPoint Presentation</vt:lpstr>
      <vt:lpstr>All anifeiliaid fod yn ddewr hefyd?</vt:lpstr>
      <vt:lpstr>Arwr yw…</vt:lpstr>
      <vt:lpstr>Fy arwr i…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Baggott</dc:creator>
  <cp:lastModifiedBy>Jordan Reynolds</cp:lastModifiedBy>
  <cp:revision>57</cp:revision>
  <dcterms:created xsi:type="dcterms:W3CDTF">2018-10-17T10:28:01Z</dcterms:created>
  <dcterms:modified xsi:type="dcterms:W3CDTF">2022-02-15T16:20:35Z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0x01010081A672974E6B0743AB34F2C64B34BDB12300A6B27711EFC3DD44A96DBAEF908F26B1</vt:lpwstr>
  </property>
  <property fmtid="{D5CDD505-2E9C-101B-9397-08002B2CF9AE}" pid="3" name="Creation Date">
    <vt:filetime>2015-01-05T00:00:00Z</vt:filetime>
  </property>
  <property fmtid="{D5CDD505-2E9C-101B-9397-08002B2CF9AE}" pid="4" name="LastSaved">
    <vt:lpwstr>0x01d00e8c|0x14bec000</vt:lpwstr>
  </property>
</Properties>
</file>