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handoutMasterIdLst>
    <p:handoutMasterId r:id="rId11"/>
  </p:handoutMasterIdLst>
  <p:sldIdLst>
    <p:sldId id="301" r:id="rId2"/>
    <p:sldId id="258" r:id="rId3"/>
    <p:sldId id="302" r:id="rId4"/>
    <p:sldId id="303" r:id="rId5"/>
    <p:sldId id="304" r:id="rId6"/>
    <p:sldId id="305" r:id="rId7"/>
    <p:sldId id="306" r:id="rId8"/>
    <p:sldId id="307" r:id="rId9"/>
  </p:sldIdLst>
  <p:sldSz cx="9144000" cy="6858000" type="screen4x3"/>
  <p:notesSz cx="6805613" cy="99393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212F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233" autoAdjust="0"/>
  </p:normalViewPr>
  <p:slideViewPr>
    <p:cSldViewPr>
      <p:cViewPr varScale="1">
        <p:scale>
          <a:sx n="67" d="100"/>
          <a:sy n="67" d="100"/>
        </p:scale>
        <p:origin x="-20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76814-E5E3-4B6A-8822-FCC5E82E06AD}" type="datetimeFigureOut">
              <a:rPr lang="en-US" smtClean="0"/>
              <a:pPr/>
              <a:t>7/25/2012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3FD89-D97A-4FA5-B3DF-7A3307324F6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C60ECC1-A76D-4AA5-B984-C6DF1C3C328B}" type="datetimeFigureOut">
              <a:rPr lang="en-US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1EE7599-404A-4B28-9FCE-46B5662610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dirty="0" smtClean="0"/>
              <a:t>The answer is that</a:t>
            </a:r>
            <a:r>
              <a:rPr lang="en-GB" baseline="0" dirty="0" smtClean="0"/>
              <a:t> they all can be dangerous if they are not trained properly or socialised when young. The pictures at the bottom are two of the banned breeds on Britain, the </a:t>
            </a:r>
            <a:r>
              <a:rPr lang="en-GB" baseline="0" dirty="0" err="1" smtClean="0"/>
              <a:t>Dogo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Argentino</a:t>
            </a:r>
            <a:r>
              <a:rPr lang="en-GB" baseline="0" dirty="0" smtClean="0"/>
              <a:t> and Pit Bull Terrier type.</a:t>
            </a:r>
          </a:p>
          <a:p>
            <a:pPr eaLnBrk="1" hangingPunct="1">
              <a:spcBef>
                <a:spcPct val="0"/>
              </a:spcBef>
            </a:pPr>
            <a:endParaRPr lang="en-GB" baseline="0" dirty="0" smtClean="0"/>
          </a:p>
          <a:p>
            <a:pPr eaLnBrk="1" hangingPunct="1">
              <a:spcBef>
                <a:spcPct val="0"/>
              </a:spcBef>
            </a:pPr>
            <a:r>
              <a:rPr lang="en-GB" b="1" baseline="0" dirty="0" smtClean="0"/>
              <a:t>Pit Bull type dogs</a:t>
            </a:r>
          </a:p>
          <a:p>
            <a:pPr eaLnBrk="1" hangingPunct="1">
              <a:spcBef>
                <a:spcPct val="0"/>
              </a:spcBef>
            </a:pPr>
            <a:endParaRPr lang="en-GB" baseline="0" dirty="0" smtClean="0"/>
          </a:p>
          <a:p>
            <a:pPr eaLnBrk="1" hangingPunct="1">
              <a:spcBef>
                <a:spcPct val="0"/>
              </a:spcBef>
            </a:pPr>
            <a:r>
              <a:rPr lang="en-GB" baseline="0" dirty="0" smtClean="0"/>
              <a:t>Pit Bull types may include the following dog breeds: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GB" baseline="0" dirty="0" smtClean="0"/>
              <a:t>American Staffordshire Terriers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GB" baseline="0" dirty="0" smtClean="0"/>
              <a:t> Irish Staffordshire Terriers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GB" baseline="0" dirty="0" smtClean="0"/>
              <a:t> Irish Blue or Red Nose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GB" baseline="0" dirty="0" smtClean="0"/>
              <a:t> Some kinds of American Bulldogs have been found to be Pit Bull types.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baseline="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b="1" baseline="0" dirty="0" smtClean="0"/>
              <a:t>Staffordshire Bull Terriers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baseline="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baseline="0" dirty="0" smtClean="0"/>
              <a:t> Staffordshire Bull Terriers are not listed on the Dangerous Dogs Act 1991. You </a:t>
            </a:r>
            <a:r>
              <a:rPr lang="en-GB" baseline="0" dirty="0" smtClean="0"/>
              <a:t>are allowed </a:t>
            </a:r>
            <a:r>
              <a:rPr lang="en-GB" baseline="0" dirty="0" smtClean="0"/>
              <a:t>to own this breed of dog. 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students must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raise their right or left arm, depending on what they think the answer is. </a:t>
            </a:r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spcBef>
                <a:spcPct val="0"/>
              </a:spcBef>
            </a:pPr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spcBef>
                <a:spcPct val="0"/>
              </a:spcBef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answer is LEFT– the owner of the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animal. </a:t>
            </a:r>
          </a:p>
          <a:p>
            <a:pPr eaLnBrk="1" hangingPunct="1">
              <a:spcBef>
                <a:spcPct val="0"/>
              </a:spcBef>
            </a:pPr>
            <a:endParaRPr lang="en-GB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spcBef>
                <a:spcPct val="0"/>
              </a:spcBef>
            </a:pP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Animal Welfare Acts that cover the UK include:</a:t>
            </a:r>
          </a:p>
          <a:p>
            <a:pPr eaLnBrk="1" hangingPunct="1">
              <a:spcBef>
                <a:spcPct val="0"/>
              </a:spcBef>
            </a:pPr>
            <a:endParaRPr lang="en-GB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Animal Welfare Act 2006 that 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covers 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England and Wales</a:t>
            </a:r>
          </a:p>
          <a:p>
            <a:pPr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Animal Health and Welfare (Scotland) Act 2006</a:t>
            </a:r>
          </a:p>
          <a:p>
            <a:pPr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Welfare of Animals Act (Northern Ireland) 2011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dirty="0" smtClean="0"/>
              <a:t>The answer</a:t>
            </a:r>
            <a:r>
              <a:rPr lang="en-GB" baseline="0" dirty="0" smtClean="0"/>
              <a:t> is RIGHT – up to two years.</a:t>
            </a:r>
          </a:p>
          <a:p>
            <a:pPr eaLnBrk="1" hangingPunct="1">
              <a:spcBef>
                <a:spcPct val="0"/>
              </a:spcBef>
            </a:pPr>
            <a:endParaRPr lang="en-GB" baseline="0" dirty="0" smtClean="0"/>
          </a:p>
          <a:p>
            <a:pPr eaLnBrk="1" hangingPunct="1">
              <a:spcBef>
                <a:spcPct val="0"/>
              </a:spcBef>
            </a:pPr>
            <a:r>
              <a:rPr lang="en-GB" baseline="0" dirty="0" smtClean="0"/>
              <a:t>The Act introduced tougher penalties for neglect and cruelty, including fines of up to £20,000, a maximum jail term of 51 weeks and a lifetime ban on some owners keeping pets. Enforcers such as the RSPCA have more powers to intervene if they suspect a pet is being neglected.</a:t>
            </a:r>
          </a:p>
          <a:p>
            <a:pPr eaLnBrk="1" hangingPunct="1">
              <a:spcBef>
                <a:spcPct val="0"/>
              </a:spcBef>
            </a:pPr>
            <a:endParaRPr lang="en-GB" baseline="0" dirty="0" smtClean="0"/>
          </a:p>
          <a:p>
            <a:pPr eaLnBrk="1" hangingPunct="1">
              <a:spcBef>
                <a:spcPct val="0"/>
              </a:spcBef>
            </a:pPr>
            <a:r>
              <a:rPr lang="en-GB" baseline="0" dirty="0" smtClean="0"/>
              <a:t>In Northern Ireland there was an increase in the current fines and penalties for welfare offences as follows:</a:t>
            </a:r>
          </a:p>
          <a:p>
            <a:pPr eaLnBrk="1" hangingPunct="1">
              <a:spcBef>
                <a:spcPct val="0"/>
              </a:spcBef>
            </a:pPr>
            <a:r>
              <a:rPr lang="en-GB" baseline="0" dirty="0" smtClean="0"/>
              <a:t>On summary conviction to a maximum of 6 months imprisonment and/or a maximum fine of £5,000 .</a:t>
            </a:r>
          </a:p>
          <a:p>
            <a:pPr eaLnBrk="1" hangingPunct="1">
              <a:spcBef>
                <a:spcPct val="0"/>
              </a:spcBef>
            </a:pPr>
            <a:r>
              <a:rPr lang="en-GB" baseline="0" dirty="0" smtClean="0"/>
              <a:t>On conviction on indictment (trial by jury) to a maximum of two years imprisonment and/or an unlimited fine. 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dirty="0" smtClean="0"/>
              <a:t>The answer is LEFT – the</a:t>
            </a:r>
            <a:r>
              <a:rPr lang="en-GB" baseline="0" dirty="0" smtClean="0"/>
              <a:t> Japanese </a:t>
            </a:r>
            <a:r>
              <a:rPr lang="en-GB" baseline="0" dirty="0" err="1" smtClean="0"/>
              <a:t>Tosa</a:t>
            </a:r>
            <a:r>
              <a:rPr lang="en-GB" baseline="0" dirty="0" smtClean="0"/>
              <a:t>, although a dog that is out of control also is an offence under the Dangerous Dogs Act 1991. This Act is currently being discussed by Parliament. 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dirty="0" smtClean="0"/>
              <a:t>The answer</a:t>
            </a:r>
            <a:r>
              <a:rPr lang="en-GB" baseline="0" dirty="0" smtClean="0"/>
              <a:t> is RIGHT – the Index of Exempted Dogs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dirty="0" smtClean="0"/>
              <a:t>The answer is LEFT – it is a</a:t>
            </a:r>
            <a:r>
              <a:rPr lang="en-GB" baseline="0" dirty="0" smtClean="0"/>
              <a:t> criminal offence for the owner of any dog, not just a banned breed, to allow their dog to be dangerously out of control in a public place. This is currently being discussed at Parliament so may include all areas, whether public or not, such as a person’s garden. This will be important for those who deliver items and work on people’s property, such as postmen and builders. 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dirty="0" smtClean="0"/>
              <a:t> The answer is LEFT – any person</a:t>
            </a:r>
            <a:r>
              <a:rPr lang="en-GB" baseline="0" dirty="0" smtClean="0"/>
              <a:t> caring for the animal. 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AB23E6-E9EC-407C-8D12-7E6E6060D6CD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891478-1181-411A-9FBC-8C20DC312D6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E2BBAA-CD30-4F95-B062-75095EE1208F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9DB790-B137-4549-8982-EACC80D5DDD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37492B-7128-4340-9FE4-D080B2FEFCC4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863D25-2D4F-443F-B74B-8F6152472292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305FE1-B08B-413D-9D7D-17CA2122C9C7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76C7B-F7FD-478B-A2F0-5C9B4353226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7C2494-CE52-4E42-84E2-95006B8D11AD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039F4-AD83-43E0-8D5A-197BD155CC28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DD25A4-2A81-4E3D-9333-3F85639CAC68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1ABCB-8179-4000-9F17-6B3BAA3EC6AC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24303D-B8C5-40CF-9DD7-110CC76142BC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3FAD0-CF37-4392-AF15-C7963FBEA6A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FE0098-D859-44FB-A13A-CA202009689A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635E24-9B51-446B-8B66-965DBC14945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EF0F5E-0534-4DB1-B011-606428682A0E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F37658-EFDD-4651-BFA4-579601119F33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7FD3D5-45BD-4115-B302-FF11CD002A10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9F40D-102D-4A7D-B95B-97C327F4A0D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6CE655-8A89-421C-B477-00F13A6C7D31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517D15AD-2C02-4794-8C12-C4D9A34DDF7A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1293CB8-3032-47B1-B72E-E5012EFFE019}" type="datetimeFigureOut">
              <a:rPr lang="en-US" smtClean="0"/>
              <a:pPr>
                <a:defRPr/>
              </a:pPr>
              <a:t>7/25/2012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634F97F-59DD-4DBD-8148-E8EC2EBBDBC2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2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DSA_BLUE_StandS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1214422"/>
            <a:ext cx="5608638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W:\Direct_Marketing\Youth and Education team\IMAGES\1_Animal_Image_Library\Cats\Oct - Cat_white ou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3265" y="3214686"/>
            <a:ext cx="1860736" cy="3643338"/>
          </a:xfrm>
          <a:prstGeom prst="rect">
            <a:avLst/>
          </a:prstGeom>
          <a:noFill/>
        </p:spPr>
      </p:pic>
      <p:pic>
        <p:nvPicPr>
          <p:cNvPr id="9" name="Picture 19" descr="shutterstock_4748857[1].jpg"/>
          <p:cNvPicPr>
            <a:picLocks noChangeAspect="1"/>
          </p:cNvPicPr>
          <p:nvPr/>
        </p:nvPicPr>
        <p:blipFill>
          <a:blip r:embed="rId6" cstate="print"/>
          <a:srcRect l="53" t="9375" r="4736" b="5208"/>
          <a:stretch>
            <a:fillRect/>
          </a:stretch>
        </p:blipFill>
        <p:spPr bwMode="auto">
          <a:xfrm>
            <a:off x="0" y="3786188"/>
            <a:ext cx="230346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falcon\user_data\Veterinary_Services\Community and Education\IMAGES\1_Animal_Image_Library\dogs\Frankie Tustin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56" y="1142984"/>
            <a:ext cx="2714644" cy="4078591"/>
          </a:xfrm>
          <a:prstGeom prst="rect">
            <a:avLst/>
          </a:prstGeom>
          <a:noFill/>
        </p:spPr>
      </p:pic>
      <p:pic>
        <p:nvPicPr>
          <p:cNvPr id="1028" name="Picture 4" descr="\\falcon\user_data\Veterinary_Services\Community and Education\IMAGES\1_Animal_Image_Library\dogs\box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00098" y="1285860"/>
            <a:ext cx="3048000" cy="3048000"/>
          </a:xfrm>
          <a:prstGeom prst="rect">
            <a:avLst/>
          </a:prstGeom>
          <a:noFill/>
        </p:spPr>
      </p:pic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8572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600" b="1" dirty="0" smtClean="0">
                <a:solidFill>
                  <a:srgbClr val="0033CC"/>
                </a:solidFill>
                <a:latin typeface="Futura Md BT" pitchFamily="34" charset="0"/>
              </a:rPr>
              <a:t>Which of theses dogs could be aggressive</a:t>
            </a:r>
            <a:r>
              <a:rPr lang="en-GB" sz="3600" b="1" dirty="0" smtClean="0">
                <a:solidFill>
                  <a:srgbClr val="0033CC"/>
                </a:solidFill>
                <a:latin typeface="Calibri" pitchFamily="34" charset="0"/>
              </a:rPr>
              <a:t>?</a:t>
            </a:r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500298" y="2357430"/>
            <a:ext cx="492922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US" sz="4000" b="1" dirty="0" smtClean="0">
                <a:solidFill>
                  <a:srgbClr val="002060"/>
                </a:solidFill>
                <a:latin typeface="Futura Lt BT" pitchFamily="34" charset="0"/>
              </a:rPr>
              <a:t>Think - pair - share</a:t>
            </a:r>
            <a:endParaRPr lang="en-US" sz="4000" b="1" dirty="0">
              <a:solidFill>
                <a:srgbClr val="002060"/>
              </a:solidFill>
              <a:latin typeface="Futura Lt BT" pitchFamily="34" charset="0"/>
            </a:endParaRPr>
          </a:p>
        </p:txBody>
      </p:sp>
      <p:pic>
        <p:nvPicPr>
          <p:cNvPr id="1026" name="Picture 2" descr="\\falcon\user_data\Veterinary_Services\Community and Education\IMAGES\1_Animal_Image_Library\dogs\Banned breed - dogo argentin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4143380"/>
            <a:ext cx="3669891" cy="2714620"/>
          </a:xfrm>
          <a:prstGeom prst="rect">
            <a:avLst/>
          </a:prstGeom>
          <a:noFill/>
        </p:spPr>
      </p:pic>
      <p:pic>
        <p:nvPicPr>
          <p:cNvPr id="3" name="Picture 3" descr="\\falcon\user_data\Veterinary_Services\Community and Education\IMAGES\1_Animal_Image_Library\dogs\Banned breed - pitbul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3429000"/>
            <a:ext cx="2561222" cy="3209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8572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600" b="1" dirty="0" smtClean="0">
                <a:solidFill>
                  <a:srgbClr val="0033CC"/>
                </a:solidFill>
                <a:latin typeface="Futura Md BT" pitchFamily="34" charset="0"/>
              </a:rPr>
              <a:t>Last one standing!</a:t>
            </a:r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28596" y="1785926"/>
            <a:ext cx="871540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US" sz="5000" dirty="0" smtClean="0">
                <a:solidFill>
                  <a:srgbClr val="002060"/>
                </a:solidFill>
                <a:latin typeface="Futura Lt BT" pitchFamily="34" charset="0"/>
              </a:rPr>
              <a:t>The Animal Welfare Acts place a duty of care on:</a:t>
            </a:r>
            <a:endParaRPr lang="en-US" sz="5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3714752"/>
            <a:ext cx="85010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RIGHT: the local council</a:t>
            </a:r>
            <a:endParaRPr lang="en-US" sz="4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28596" y="4857760"/>
            <a:ext cx="87154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LEFT: the owner of the animal</a:t>
            </a:r>
            <a:endParaRPr lang="en-US" sz="4000" dirty="0">
              <a:solidFill>
                <a:srgbClr val="002060"/>
              </a:solidFill>
              <a:latin typeface="Futura Lt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8572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28596" y="1785926"/>
            <a:ext cx="8715404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US" sz="4500" dirty="0" smtClean="0">
                <a:solidFill>
                  <a:srgbClr val="002060"/>
                </a:solidFill>
                <a:latin typeface="Futura Lt BT" pitchFamily="34" charset="0"/>
              </a:rPr>
              <a:t>People who do not provide for the five welfare needs of their animal may be imprisoned up to:</a:t>
            </a:r>
            <a:endParaRPr lang="en-US" sz="45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4429132"/>
            <a:ext cx="87154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RIGHT – up to two years</a:t>
            </a:r>
            <a:endParaRPr lang="en-US" sz="4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5429264"/>
            <a:ext cx="8001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LEFT – up to a month</a:t>
            </a:r>
            <a:endParaRPr lang="en-US" sz="4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9" name="Rectangle 1026"/>
          <p:cNvSpPr>
            <a:spLocks noChangeArrowheads="1"/>
          </p:cNvSpPr>
          <p:nvPr/>
        </p:nvSpPr>
        <p:spPr bwMode="auto">
          <a:xfrm>
            <a:off x="381000" y="10096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600" b="1" dirty="0" smtClean="0">
                <a:solidFill>
                  <a:srgbClr val="0033CC"/>
                </a:solidFill>
                <a:latin typeface="Futura Md BT" pitchFamily="34" charset="0"/>
              </a:rPr>
              <a:t>Last one standing!</a:t>
            </a:r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8572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28596" y="1785926"/>
            <a:ext cx="871540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US" sz="5000" dirty="0" smtClean="0">
                <a:solidFill>
                  <a:srgbClr val="002060"/>
                </a:solidFill>
                <a:latin typeface="Futura Lt BT" pitchFamily="34" charset="0"/>
              </a:rPr>
              <a:t>Which of the following are banned breeds in the UK</a:t>
            </a:r>
            <a:r>
              <a:rPr lang="en-US" sz="5000" dirty="0" smtClean="0">
                <a:solidFill>
                  <a:srgbClr val="002060"/>
                </a:solidFill>
                <a:latin typeface="+mj-lt"/>
              </a:rPr>
              <a:t>?</a:t>
            </a:r>
            <a:endParaRPr lang="en-US" sz="5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4000504"/>
            <a:ext cx="87154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RIGHT – German Shepherd</a:t>
            </a:r>
            <a:endParaRPr lang="en-US" sz="4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5429264"/>
            <a:ext cx="8001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LEFT – Japanese </a:t>
            </a:r>
            <a:r>
              <a:rPr lang="en-US" sz="4000" dirty="0" err="1" smtClean="0">
                <a:solidFill>
                  <a:srgbClr val="002060"/>
                </a:solidFill>
                <a:latin typeface="Futura Lt BT" pitchFamily="34" charset="0"/>
              </a:rPr>
              <a:t>Tosa</a:t>
            </a:r>
            <a:endParaRPr lang="en-US" sz="4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9" name="Rectangle 1026"/>
          <p:cNvSpPr>
            <a:spLocks noChangeArrowheads="1"/>
          </p:cNvSpPr>
          <p:nvPr/>
        </p:nvSpPr>
        <p:spPr bwMode="auto">
          <a:xfrm>
            <a:off x="381000" y="10096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600" b="1" dirty="0" smtClean="0">
                <a:solidFill>
                  <a:srgbClr val="0033CC"/>
                </a:solidFill>
                <a:latin typeface="Futura Md BT" pitchFamily="34" charset="0"/>
              </a:rPr>
              <a:t>Last one standing!</a:t>
            </a:r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8572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28596" y="1643050"/>
            <a:ext cx="8715404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US" sz="4500" dirty="0" smtClean="0">
                <a:solidFill>
                  <a:srgbClr val="002060"/>
                </a:solidFill>
                <a:latin typeface="Futura Lt BT" pitchFamily="34" charset="0"/>
              </a:rPr>
              <a:t>If you own a dog that is deemed to be banned in the UK, you must register it on the:</a:t>
            </a:r>
            <a:endParaRPr lang="en-US" sz="45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4143380"/>
            <a:ext cx="82868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RIGHT – Index of Exempted Dogs </a:t>
            </a:r>
            <a:endParaRPr lang="en-US" sz="4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5429264"/>
            <a:ext cx="8001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LEFT – Index of Dangerous Dogs</a:t>
            </a:r>
            <a:endParaRPr lang="en-US" sz="4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9" name="Rectangle 1026"/>
          <p:cNvSpPr>
            <a:spLocks noChangeArrowheads="1"/>
          </p:cNvSpPr>
          <p:nvPr/>
        </p:nvSpPr>
        <p:spPr bwMode="auto">
          <a:xfrm>
            <a:off x="381000" y="10096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600" b="1" dirty="0" smtClean="0">
                <a:solidFill>
                  <a:srgbClr val="0033CC"/>
                </a:solidFill>
                <a:latin typeface="Futura Md BT" pitchFamily="34" charset="0"/>
              </a:rPr>
              <a:t>Last one standing!</a:t>
            </a:r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8572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28596" y="1643050"/>
            <a:ext cx="871540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It is a criminal offence for the owner of a banned breed of dog to allow the animal to be ‘dangerously out of control’.</a:t>
            </a:r>
            <a:endParaRPr lang="en-US" sz="4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4357694"/>
            <a:ext cx="82868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RIGHT – False</a:t>
            </a:r>
            <a:endParaRPr lang="en-US" sz="4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5429264"/>
            <a:ext cx="8001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LEFT – True</a:t>
            </a:r>
            <a:endParaRPr lang="en-US" sz="4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9" name="Rectangle 1026"/>
          <p:cNvSpPr>
            <a:spLocks noChangeArrowheads="1"/>
          </p:cNvSpPr>
          <p:nvPr/>
        </p:nvSpPr>
        <p:spPr bwMode="auto">
          <a:xfrm>
            <a:off x="381000" y="10096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600" b="1" dirty="0" smtClean="0">
                <a:solidFill>
                  <a:srgbClr val="0033CC"/>
                </a:solidFill>
                <a:latin typeface="Futura Md BT" pitchFamily="34" charset="0"/>
              </a:rPr>
              <a:t>Last one standing!</a:t>
            </a:r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8572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28596" y="1643050"/>
            <a:ext cx="871540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US" sz="4500" dirty="0" smtClean="0">
                <a:solidFill>
                  <a:srgbClr val="002060"/>
                </a:solidFill>
                <a:latin typeface="Futura Lt BT" pitchFamily="34" charset="0"/>
              </a:rPr>
              <a:t>According to the Animal Welfare Acts, who is deemed responsible for providing for an animal’s needs</a:t>
            </a:r>
            <a:r>
              <a:rPr lang="en-US" sz="4500" dirty="0" smtClean="0">
                <a:solidFill>
                  <a:srgbClr val="002060"/>
                </a:solidFill>
                <a:latin typeface="+mj-lt"/>
              </a:rPr>
              <a:t>?</a:t>
            </a:r>
            <a:endParaRPr lang="en-US" sz="45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4643446"/>
            <a:ext cx="828680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3500" dirty="0" smtClean="0">
                <a:solidFill>
                  <a:srgbClr val="002060"/>
                </a:solidFill>
                <a:latin typeface="Futura Lt BT" pitchFamily="34" charset="0"/>
              </a:rPr>
              <a:t>RIGHT – the owner of the animal</a:t>
            </a:r>
            <a:endParaRPr lang="en-US" sz="35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5500702"/>
            <a:ext cx="800108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algn="ctr"/>
            <a:r>
              <a:rPr lang="en-US" sz="3500" dirty="0" smtClean="0">
                <a:solidFill>
                  <a:srgbClr val="002060"/>
                </a:solidFill>
                <a:latin typeface="Futura Lt BT" pitchFamily="34" charset="0"/>
              </a:rPr>
              <a:t>LEFT – any person caring for the animal</a:t>
            </a:r>
            <a:endParaRPr lang="en-US" sz="35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9" name="Rectangle 1026"/>
          <p:cNvSpPr>
            <a:spLocks noChangeArrowheads="1"/>
          </p:cNvSpPr>
          <p:nvPr/>
        </p:nvSpPr>
        <p:spPr bwMode="auto">
          <a:xfrm>
            <a:off x="228600" y="1000108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600" b="1" dirty="0" smtClean="0">
                <a:solidFill>
                  <a:srgbClr val="0033CC"/>
                </a:solidFill>
                <a:latin typeface="Futura Md BT" pitchFamily="34" charset="0"/>
              </a:rPr>
              <a:t>Last one standing!</a:t>
            </a:r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1396</TotalTime>
  <Words>664</Words>
  <Application>Microsoft Office PowerPoint</Application>
  <PresentationFormat>On-screen Show (4:3)</PresentationFormat>
  <Paragraphs>67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pdsa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Evans_L</dc:creator>
  <cp:lastModifiedBy>Alson Bramley</cp:lastModifiedBy>
  <cp:revision>141</cp:revision>
  <dcterms:created xsi:type="dcterms:W3CDTF">2011-05-03T10:01:31Z</dcterms:created>
  <dcterms:modified xsi:type="dcterms:W3CDTF">2012-07-25T14:47:13Z</dcterms:modified>
</cp:coreProperties>
</file>