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301" r:id="rId2"/>
    <p:sldId id="258" r:id="rId3"/>
    <p:sldId id="302" r:id="rId4"/>
    <p:sldId id="303" r:id="rId5"/>
  </p:sldIdLst>
  <p:sldSz cx="9144000" cy="6858000" type="screen4x3"/>
  <p:notesSz cx="6805613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212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233" autoAdjust="0"/>
  </p:normalViewPr>
  <p:slideViewPr>
    <p:cSldViewPr>
      <p:cViewPr varScale="1">
        <p:scale>
          <a:sx n="51" d="100"/>
          <a:sy n="51" d="100"/>
        </p:scale>
        <p:origin x="-192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76814-E5E3-4B6A-8822-FCC5E82E06AD}" type="datetimeFigureOut">
              <a:rPr lang="en-US" smtClean="0"/>
              <a:pPr/>
              <a:t>7/16/2012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3FD89-D97A-4FA5-B3DF-7A3307324F6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C60ECC1-A76D-4AA5-B984-C6DF1C3C328B}" type="datetimeFigureOut">
              <a:rPr lang="en-US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EE7599-404A-4B28-9FCE-46B5662610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AB23E6-E9EC-407C-8D12-7E6E6060D6CD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91478-1181-411A-9FBC-8C20DC312D6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E2BBAA-CD30-4F95-B062-75095EE1208F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9DB790-B137-4549-8982-EACC80D5DDD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37492B-7128-4340-9FE4-D080B2FEFCC4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863D25-2D4F-443F-B74B-8F615247229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305FE1-B08B-413D-9D7D-17CA2122C9C7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76C7B-F7FD-478B-A2F0-5C9B4353226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7C2494-CE52-4E42-84E2-95006B8D11AD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039F4-AD83-43E0-8D5A-197BD155CC2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DD25A4-2A81-4E3D-9333-3F85639CAC68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1ABCB-8179-4000-9F17-6B3BAA3EC6A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24303D-B8C5-40CF-9DD7-110CC76142BC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3FAD0-CF37-4392-AF15-C7963FBEA6A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E0098-D859-44FB-A13A-CA202009689A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635E24-9B51-446B-8B66-965DBC14945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EF0F5E-0534-4DB1-B011-606428682A0E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37658-EFDD-4651-BFA4-579601119F3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7FD3D5-45BD-4115-B302-FF11CD002A10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9F40D-102D-4A7D-B95B-97C327F4A0D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6CE655-8A89-421C-B477-00F13A6C7D31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17D15AD-2C02-4794-8C12-C4D9A34DDF7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1293CB8-3032-47B1-B72E-E5012EFFE019}" type="datetimeFigureOut">
              <a:rPr lang="en-US" smtClean="0"/>
              <a:pPr>
                <a:defRPr/>
              </a:pPr>
              <a:t>7/16/2012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634F97F-59DD-4DBD-8148-E8EC2EBBDBC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DSA_BLUE_StandS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214422"/>
            <a:ext cx="5608638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W:\Direct_Marketing\Youth and Education team\IMAGES\1_Animal_Image_Library\Cats\Oct - Cat_white ou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3265" y="3214686"/>
            <a:ext cx="1860736" cy="3643338"/>
          </a:xfrm>
          <a:prstGeom prst="rect">
            <a:avLst/>
          </a:prstGeom>
          <a:noFill/>
        </p:spPr>
      </p:pic>
      <p:pic>
        <p:nvPicPr>
          <p:cNvPr id="9" name="Picture 19" descr="shutterstock_4748857[1].jpg"/>
          <p:cNvPicPr>
            <a:picLocks noChangeAspect="1"/>
          </p:cNvPicPr>
          <p:nvPr/>
        </p:nvPicPr>
        <p:blipFill>
          <a:blip r:embed="rId6" cstate="print"/>
          <a:srcRect l="53" t="9375" r="4736" b="5208"/>
          <a:stretch>
            <a:fillRect/>
          </a:stretch>
        </p:blipFill>
        <p:spPr bwMode="auto">
          <a:xfrm>
            <a:off x="0" y="3786188"/>
            <a:ext cx="230346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8572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600" b="1" dirty="0" smtClean="0">
                <a:solidFill>
                  <a:srgbClr val="0033CC"/>
                </a:solidFill>
                <a:latin typeface="Futura Md BT" pitchFamily="34" charset="0"/>
              </a:rPr>
              <a:t>Learning objective</a:t>
            </a:r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26"/>
          <p:cNvSpPr>
            <a:spLocks noChangeArrowheads="1"/>
          </p:cNvSpPr>
          <p:nvPr/>
        </p:nvSpPr>
        <p:spPr bwMode="auto">
          <a:xfrm>
            <a:off x="0" y="2857496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 algn="ctr"/>
            <a:r>
              <a:rPr lang="en-GB" sz="3600" dirty="0" smtClean="0">
                <a:latin typeface="Futura Lt BT" pitchFamily="34" charset="0"/>
              </a:rPr>
              <a:t>1. To understand my role within the debate. </a:t>
            </a:r>
          </a:p>
          <a:p>
            <a:pPr algn="ctr"/>
            <a:endParaRPr lang="en-GB" sz="36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1000108"/>
            <a:ext cx="871540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The case of John Davies, owner of a registered Pit Bull Terrier-type dog versus </a:t>
            </a:r>
            <a:r>
              <a:rPr lang="en-US" sz="4000" dirty="0" err="1" smtClean="0">
                <a:solidFill>
                  <a:srgbClr val="002060"/>
                </a:solidFill>
                <a:latin typeface="Futura Lt BT" pitchFamily="34" charset="0"/>
              </a:rPr>
              <a:t>Breedingham</a:t>
            </a:r>
            <a:r>
              <a:rPr lang="en-US" sz="4000" dirty="0" smtClean="0">
                <a:solidFill>
                  <a:srgbClr val="002060"/>
                </a:solidFill>
                <a:latin typeface="Futura Lt BT" pitchFamily="34" charset="0"/>
              </a:rPr>
              <a:t> Town Council</a:t>
            </a:r>
            <a:r>
              <a:rPr lang="en-US" sz="3000" dirty="0" smtClean="0">
                <a:solidFill>
                  <a:srgbClr val="002060"/>
                </a:solidFill>
                <a:latin typeface="Futura Lt BT" pitchFamily="34" charset="0"/>
              </a:rPr>
              <a:t>. </a:t>
            </a:r>
          </a:p>
          <a:p>
            <a:pPr marL="363538" indent="-363538"/>
            <a:endParaRPr lang="en-US" sz="3000" dirty="0" smtClean="0">
              <a:solidFill>
                <a:srgbClr val="002060"/>
              </a:solidFill>
              <a:latin typeface="Futura Lt BT" pitchFamily="34" charset="0"/>
            </a:endParaRPr>
          </a:p>
          <a:p>
            <a:pPr marL="363538" indent="-363538"/>
            <a:r>
              <a:rPr lang="en-GB" sz="3000" dirty="0" smtClean="0">
                <a:latin typeface="Futura Lt BT" pitchFamily="34" charset="0"/>
              </a:rPr>
              <a:t>   A member of the public called the local police when a Pit Bull was spotted in the park with a collar, but no lead. The local Dog Warden seized the animal and John Davies is now on trial, defending his dog, whom he claims is safe.</a:t>
            </a:r>
          </a:p>
          <a:p>
            <a:pPr marL="363538" indent="-363538"/>
            <a:endParaRPr lang="en-US" sz="3000" dirty="0">
              <a:solidFill>
                <a:srgbClr val="002060"/>
              </a:solidFill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1000108"/>
            <a:ext cx="192879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GB" sz="4000" dirty="0" smtClean="0">
                <a:solidFill>
                  <a:srgbClr val="002060"/>
                </a:solidFill>
                <a:latin typeface="Futura Lt BT" pitchFamily="34" charset="0"/>
              </a:rPr>
              <a:t>Level 5</a:t>
            </a:r>
            <a:endParaRPr lang="en-GB" sz="3000" dirty="0" smtClean="0">
              <a:latin typeface="Futura Lt BT" pitchFamily="34" charset="0"/>
            </a:endParaRPr>
          </a:p>
          <a:p>
            <a:pPr marL="363538" indent="-363538"/>
            <a:endParaRPr lang="en-US" sz="3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2928934"/>
            <a:ext cx="192879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GB" sz="4000" dirty="0" smtClean="0">
                <a:solidFill>
                  <a:srgbClr val="002060"/>
                </a:solidFill>
                <a:latin typeface="Futura Lt BT" pitchFamily="34" charset="0"/>
              </a:rPr>
              <a:t>Level 6</a:t>
            </a:r>
            <a:endParaRPr lang="en-GB" sz="3000" dirty="0" smtClean="0">
              <a:latin typeface="Futura Lt BT" pitchFamily="34" charset="0"/>
            </a:endParaRPr>
          </a:p>
          <a:p>
            <a:pPr marL="363538" indent="-363538"/>
            <a:endParaRPr lang="en-US" sz="3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4929198"/>
            <a:ext cx="192879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GB" sz="4000" dirty="0" smtClean="0">
                <a:solidFill>
                  <a:srgbClr val="002060"/>
                </a:solidFill>
                <a:latin typeface="Futura Lt BT" pitchFamily="34" charset="0"/>
              </a:rPr>
              <a:t>Level 7</a:t>
            </a:r>
            <a:endParaRPr lang="en-GB" sz="3000" dirty="0" smtClean="0">
              <a:latin typeface="Futura Lt BT" pitchFamily="34" charset="0"/>
            </a:endParaRPr>
          </a:p>
          <a:p>
            <a:pPr marL="363538" indent="-363538"/>
            <a:endParaRPr lang="en-US" sz="3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714480" y="714356"/>
            <a:ext cx="714376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GB" sz="2500" dirty="0" smtClean="0">
                <a:solidFill>
                  <a:srgbClr val="002060"/>
                </a:solidFill>
                <a:latin typeface="Futura Lt BT" pitchFamily="34" charset="0"/>
              </a:rPr>
              <a:t>    I use different sources of information to explore a range of viewpoints. I communicate my arguments clearly, giving reasons for my opinions. </a:t>
            </a:r>
            <a:endParaRPr lang="en-GB" sz="2500" dirty="0" smtClean="0">
              <a:latin typeface="Futura Lt BT" pitchFamily="34" charset="0"/>
            </a:endParaRPr>
          </a:p>
          <a:p>
            <a:pPr marL="363538" indent="-363538"/>
            <a:endParaRPr lang="en-US" sz="30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14480" y="2357430"/>
            <a:ext cx="7143768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US" sz="2500" dirty="0" smtClean="0">
                <a:solidFill>
                  <a:srgbClr val="002060"/>
                </a:solidFill>
                <a:latin typeface="Futura Lt BT" pitchFamily="34" charset="0"/>
              </a:rPr>
              <a:t>    I use appropriate research strategies and develop questions to investigate issues. I explore and assess different sources of information for validity. I develop informed opinions and challenge ideas as I explore them. </a:t>
            </a:r>
            <a:endParaRPr lang="en-US" sz="2500" dirty="0">
              <a:solidFill>
                <a:srgbClr val="002060"/>
              </a:solidFill>
              <a:latin typeface="Futura Lt BT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643042" y="4286256"/>
            <a:ext cx="714376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3538" indent="-363538"/>
            <a:r>
              <a:rPr lang="en-GB" sz="2500" dirty="0" smtClean="0">
                <a:solidFill>
                  <a:srgbClr val="002060"/>
                </a:solidFill>
                <a:latin typeface="Futura Lt BT" pitchFamily="34" charset="0"/>
              </a:rPr>
              <a:t>    </a:t>
            </a:r>
            <a:r>
              <a:rPr lang="en-GB" sz="2500" dirty="0" smtClean="0">
                <a:solidFill>
                  <a:srgbClr val="002060"/>
                </a:solidFill>
                <a:latin typeface="Futura Lt BT" pitchFamily="34" charset="0"/>
              </a:rPr>
              <a:t>I </a:t>
            </a:r>
            <a:r>
              <a:rPr lang="en-GB" sz="2500" dirty="0" smtClean="0">
                <a:solidFill>
                  <a:srgbClr val="002060"/>
                </a:solidFill>
                <a:latin typeface="Futura Lt BT" pitchFamily="34" charset="0"/>
              </a:rPr>
              <a:t>explore the origins of a range of opinions on controversial issues. I question assumptions as a result of informed debate and examination of relevant research. I can argue persuasively and represent the views of others, including those I don’t agree with. </a:t>
            </a:r>
            <a:endParaRPr lang="en-GB" sz="2500" dirty="0" smtClean="0">
              <a:latin typeface="Futura Lt BT" pitchFamily="34" charset="0"/>
            </a:endParaRPr>
          </a:p>
          <a:p>
            <a:pPr marL="363538" indent="-363538"/>
            <a:endParaRPr lang="en-US" sz="3000" dirty="0">
              <a:solidFill>
                <a:srgbClr val="002060"/>
              </a:solidFill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1490</TotalTime>
  <Words>202</Words>
  <Application>Microsoft Office PowerPoint</Application>
  <PresentationFormat>On-screen Show (4:3)</PresentationFormat>
  <Paragraphs>15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Flow</vt:lpstr>
      <vt:lpstr>Slide 1</vt:lpstr>
      <vt:lpstr>Slide 2</vt:lpstr>
      <vt:lpstr>Slide 3</vt:lpstr>
      <vt:lpstr>Slide 4</vt:lpstr>
    </vt:vector>
  </TitlesOfParts>
  <Company>pdsa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Evans_L</dc:creator>
  <cp:lastModifiedBy>Alson Bramley</cp:lastModifiedBy>
  <cp:revision>149</cp:revision>
  <dcterms:created xsi:type="dcterms:W3CDTF">2011-05-03T10:01:31Z</dcterms:created>
  <dcterms:modified xsi:type="dcterms:W3CDTF">2012-07-16T09:35:35Z</dcterms:modified>
</cp:coreProperties>
</file>