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1"/>
  </p:notesMasterIdLst>
  <p:handoutMasterIdLst>
    <p:handoutMasterId r:id="rId12"/>
  </p:handoutMasterIdLst>
  <p:sldIdLst>
    <p:sldId id="301" r:id="rId2"/>
    <p:sldId id="258" r:id="rId3"/>
    <p:sldId id="304" r:id="rId4"/>
    <p:sldId id="289" r:id="rId5"/>
    <p:sldId id="290" r:id="rId6"/>
    <p:sldId id="291" r:id="rId7"/>
    <p:sldId id="305" r:id="rId8"/>
    <p:sldId id="306" r:id="rId9"/>
    <p:sldId id="322" r:id="rId10"/>
  </p:sldIdLst>
  <p:sldSz cx="9144000" cy="6858000" type="screen4x3"/>
  <p:notesSz cx="6805613" cy="9939338"/>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5212F"/>
    <a:srgbClr val="0033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233" autoAdjust="0"/>
  </p:normalViewPr>
  <p:slideViewPr>
    <p:cSldViewPr>
      <p:cViewPr varScale="1">
        <p:scale>
          <a:sx n="67" d="100"/>
          <a:sy n="67" d="100"/>
        </p:scale>
        <p:origin x="-207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4450" y="0"/>
            <a:ext cx="2949575" cy="496888"/>
          </a:xfrm>
          <a:prstGeom prst="rect">
            <a:avLst/>
          </a:prstGeom>
        </p:spPr>
        <p:txBody>
          <a:bodyPr vert="horz" lIns="91440" tIns="45720" rIns="91440" bIns="45720" rtlCol="0"/>
          <a:lstStyle>
            <a:lvl1pPr algn="r">
              <a:defRPr sz="1200"/>
            </a:lvl1pPr>
          </a:lstStyle>
          <a:p>
            <a:fld id="{08A76814-E5E3-4B6A-8822-FCC5E82E06AD}" type="datetimeFigureOut">
              <a:rPr lang="en-US" smtClean="0"/>
              <a:pPr/>
              <a:t>7/11/2012</a:t>
            </a:fld>
            <a:endParaRPr lang="en-GB"/>
          </a:p>
        </p:txBody>
      </p:sp>
      <p:sp>
        <p:nvSpPr>
          <p:cNvPr id="4" name="Footer Placeholder 3"/>
          <p:cNvSpPr>
            <a:spLocks noGrp="1"/>
          </p:cNvSpPr>
          <p:nvPr>
            <p:ph type="ftr" sz="quarter" idx="2"/>
          </p:nvPr>
        </p:nvSpPr>
        <p:spPr>
          <a:xfrm>
            <a:off x="0" y="9440863"/>
            <a:ext cx="2949575" cy="4968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4450" y="9440863"/>
            <a:ext cx="2949575" cy="496887"/>
          </a:xfrm>
          <a:prstGeom prst="rect">
            <a:avLst/>
          </a:prstGeom>
        </p:spPr>
        <p:txBody>
          <a:bodyPr vert="horz" lIns="91440" tIns="45720" rIns="91440" bIns="45720" rtlCol="0" anchor="b"/>
          <a:lstStyle>
            <a:lvl1pPr algn="r">
              <a:defRPr sz="1200"/>
            </a:lvl1pPr>
          </a:lstStyle>
          <a:p>
            <a:fld id="{2BC3FD89-D97A-4FA5-B3DF-7A3307324F62}" type="slidenum">
              <a:rPr lang="en-GB" smtClean="0"/>
              <a:pPr/>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6967"/>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a:p>
        </p:txBody>
      </p:sp>
      <p:sp>
        <p:nvSpPr>
          <p:cNvPr id="3" name="Date Placeholder 2"/>
          <p:cNvSpPr>
            <a:spLocks noGrp="1"/>
          </p:cNvSpPr>
          <p:nvPr>
            <p:ph type="dt" idx="1"/>
          </p:nvPr>
        </p:nvSpPr>
        <p:spPr>
          <a:xfrm>
            <a:off x="3854939" y="0"/>
            <a:ext cx="2949099" cy="496967"/>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EC60ECC1-A76D-4AA5-B984-C6DF1C3C328B}" type="datetimeFigureOut">
              <a:rPr lang="en-US"/>
              <a:pPr>
                <a:defRPr/>
              </a:pPr>
              <a:t>7/11/2012</a:t>
            </a:fld>
            <a:endParaRPr lang="en-GB"/>
          </a:p>
        </p:txBody>
      </p:sp>
      <p:sp>
        <p:nvSpPr>
          <p:cNvPr id="4" name="Slide Image Placeholder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pPr lvl="0"/>
            <a:endParaRPr lang="en-GB" noProof="0" smtClean="0"/>
          </a:p>
        </p:txBody>
      </p:sp>
      <p:sp>
        <p:nvSpPr>
          <p:cNvPr id="5" name="Notes Placeholder 4"/>
          <p:cNvSpPr>
            <a:spLocks noGrp="1"/>
          </p:cNvSpPr>
          <p:nvPr>
            <p:ph type="body" sz="quarter" idx="3"/>
          </p:nvPr>
        </p:nvSpPr>
        <p:spPr>
          <a:xfrm>
            <a:off x="680562" y="4721186"/>
            <a:ext cx="5444490" cy="4472702"/>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smtClean="0"/>
          </a:p>
        </p:txBody>
      </p:sp>
      <p:sp>
        <p:nvSpPr>
          <p:cNvPr id="6" name="Footer Placeholder 5"/>
          <p:cNvSpPr>
            <a:spLocks noGrp="1"/>
          </p:cNvSpPr>
          <p:nvPr>
            <p:ph type="ftr" sz="quarter" idx="4"/>
          </p:nvPr>
        </p:nvSpPr>
        <p:spPr>
          <a:xfrm>
            <a:off x="0" y="9440646"/>
            <a:ext cx="2949099" cy="496967"/>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a:p>
        </p:txBody>
      </p:sp>
      <p:sp>
        <p:nvSpPr>
          <p:cNvPr id="7" name="Slide Number Placeholder 6"/>
          <p:cNvSpPr>
            <a:spLocks noGrp="1"/>
          </p:cNvSpPr>
          <p:nvPr>
            <p:ph type="sldNum" sz="quarter" idx="5"/>
          </p:nvPr>
        </p:nvSpPr>
        <p:spPr>
          <a:xfrm>
            <a:off x="3854939" y="9440646"/>
            <a:ext cx="2949099" cy="496967"/>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C1EE7599-404A-4B28-9FCE-46B5662610F1}"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dirty="0" smtClean="0"/>
          </a:p>
          <a:p>
            <a:pPr eaLnBrk="1" hangingPunct="1">
              <a:spcBef>
                <a:spcPct val="0"/>
              </a:spcBef>
            </a:pPr>
            <a:endParaRPr lang="en-GB" dirty="0" smtClean="0"/>
          </a:p>
        </p:txBody>
      </p:sp>
      <p:sp>
        <p:nvSpPr>
          <p:cNvPr id="122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9971740-2147-4742-BA74-F5915B587468}" type="slidenum">
              <a:rPr lang="en-GB" smtClean="0"/>
              <a:pPr fontAlgn="base">
                <a:spcBef>
                  <a:spcPct val="0"/>
                </a:spcBef>
                <a:spcAft>
                  <a:spcPct val="0"/>
                </a:spcAft>
                <a:defRPr/>
              </a:pPr>
              <a:t>1</a:t>
            </a:fld>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dirty="0" smtClean="0"/>
          </a:p>
        </p:txBody>
      </p:sp>
      <p:sp>
        <p:nvSpPr>
          <p:cNvPr id="122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9971740-2147-4742-BA74-F5915B587468}" type="slidenum">
              <a:rPr lang="en-GB" smtClean="0"/>
              <a:pPr fontAlgn="base">
                <a:spcBef>
                  <a:spcPct val="0"/>
                </a:spcBef>
                <a:spcAft>
                  <a:spcPct val="0"/>
                </a:spcAft>
                <a:defRPr/>
              </a:pPr>
              <a:t>2</a:t>
            </a:fld>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dirty="0" smtClean="0"/>
          </a:p>
        </p:txBody>
      </p:sp>
      <p:sp>
        <p:nvSpPr>
          <p:cNvPr id="430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A11D32E-9A4D-4513-B0D8-2874A1DF1352}" type="slidenum">
              <a:rPr lang="en-GB" smtClean="0"/>
              <a:pPr/>
              <a:t>3</a:t>
            </a:fld>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buFontTx/>
              <a:buBlip>
                <a:blip r:embed="rId3"/>
              </a:buBlip>
            </a:pPr>
            <a:r>
              <a:rPr lang="en-GB" sz="1100" smtClean="0">
                <a:solidFill>
                  <a:srgbClr val="002060"/>
                </a:solidFill>
                <a:latin typeface="Futura Lt BT" pitchFamily="34" charset="0"/>
              </a:rPr>
              <a:t> </a:t>
            </a:r>
            <a:r>
              <a:rPr lang="en-GB" smtClean="0">
                <a:solidFill>
                  <a:srgbClr val="002060"/>
                </a:solidFill>
                <a:latin typeface="Futura Lt BT" pitchFamily="34" charset="0"/>
              </a:rPr>
              <a:t>Today PDSA has 50 PetAid hospitals across the country.</a:t>
            </a:r>
          </a:p>
          <a:p>
            <a:pPr eaLnBrk="1" hangingPunct="1"/>
            <a:endParaRPr lang="en-GB" smtClean="0">
              <a:solidFill>
                <a:srgbClr val="002060"/>
              </a:solidFill>
              <a:latin typeface="Futura Lt BT" pitchFamily="34" charset="0"/>
            </a:endParaRPr>
          </a:p>
          <a:p>
            <a:pPr eaLnBrk="1" hangingPunct="1">
              <a:buFontTx/>
              <a:buBlip>
                <a:blip r:embed="rId3"/>
              </a:buBlip>
            </a:pPr>
            <a:r>
              <a:rPr lang="en-GB" smtClean="0">
                <a:solidFill>
                  <a:srgbClr val="002060"/>
                </a:solidFill>
                <a:latin typeface="Futura Lt BT" pitchFamily="34" charset="0"/>
              </a:rPr>
              <a:t> PDSA treats over 8,800 pets every working day.</a:t>
            </a:r>
          </a:p>
          <a:p>
            <a:pPr eaLnBrk="1" hangingPunct="1">
              <a:buFontTx/>
              <a:buBlip>
                <a:blip r:embed="rId3"/>
              </a:buBlip>
            </a:pPr>
            <a:endParaRPr lang="en-GB" smtClean="0">
              <a:solidFill>
                <a:srgbClr val="002060"/>
              </a:solidFill>
              <a:latin typeface="Futura Lt BT" pitchFamily="34" charset="0"/>
            </a:endParaRPr>
          </a:p>
          <a:p>
            <a:pPr eaLnBrk="1" hangingPunct="1">
              <a:buFontTx/>
              <a:buBlip>
                <a:blip r:embed="rId3"/>
              </a:buBlip>
            </a:pPr>
            <a:r>
              <a:rPr lang="en-GB" smtClean="0">
                <a:solidFill>
                  <a:srgbClr val="002060"/>
                </a:solidFill>
                <a:latin typeface="Futura Lt BT" pitchFamily="34" charset="0"/>
              </a:rPr>
              <a:t> As well as treating sick and injured pets we teach people about how to look after their pets.</a:t>
            </a:r>
          </a:p>
          <a:p>
            <a:pPr eaLnBrk="1" hangingPunct="1">
              <a:buFontTx/>
              <a:buBlip>
                <a:blip r:embed="rId3"/>
              </a:buBlip>
            </a:pPr>
            <a:endParaRPr lang="en-GB" smtClean="0">
              <a:solidFill>
                <a:srgbClr val="002060"/>
              </a:solidFill>
              <a:latin typeface="Futura Lt BT" pitchFamily="34" charset="0"/>
            </a:endParaRPr>
          </a:p>
          <a:p>
            <a:pPr eaLnBrk="1" hangingPunct="1">
              <a:buFontTx/>
              <a:buBlip>
                <a:blip r:embed="rId3"/>
              </a:buBlip>
            </a:pPr>
            <a:r>
              <a:rPr lang="en-GB" smtClean="0">
                <a:solidFill>
                  <a:srgbClr val="002060"/>
                </a:solidFill>
                <a:latin typeface="Futura Lt BT" pitchFamily="34" charset="0"/>
              </a:rPr>
              <a:t>We rely completely on fundraising from the public and receive no government funding. </a:t>
            </a:r>
          </a:p>
          <a:p>
            <a:pPr eaLnBrk="1" hangingPunct="1"/>
            <a:endParaRPr lang="en-GB" smtClean="0"/>
          </a:p>
        </p:txBody>
      </p:sp>
      <p:sp>
        <p:nvSpPr>
          <p:cNvPr id="440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6B5D4F9-E122-4793-A853-66E4A49C1547}" type="slidenum">
              <a:rPr lang="en-GB" smtClean="0"/>
              <a:pPr/>
              <a:t>4</a:t>
            </a:fld>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buFontTx/>
              <a:buBlip>
                <a:blip r:embed="rId3"/>
              </a:buBlip>
            </a:pPr>
            <a:r>
              <a:rPr lang="en-GB" sz="1100" smtClean="0">
                <a:solidFill>
                  <a:srgbClr val="002060"/>
                </a:solidFill>
                <a:latin typeface="Futura Lt BT" pitchFamily="34" charset="0"/>
              </a:rPr>
              <a:t> </a:t>
            </a:r>
            <a:r>
              <a:rPr lang="en-GB" smtClean="0">
                <a:solidFill>
                  <a:srgbClr val="002060"/>
                </a:solidFill>
                <a:latin typeface="Futura Lt BT" pitchFamily="34" charset="0"/>
              </a:rPr>
              <a:t>Today PDSA has 50 PetAid hospitals across the country.</a:t>
            </a:r>
          </a:p>
          <a:p>
            <a:pPr eaLnBrk="1" hangingPunct="1"/>
            <a:endParaRPr lang="en-GB" smtClean="0">
              <a:solidFill>
                <a:srgbClr val="002060"/>
              </a:solidFill>
              <a:latin typeface="Futura Lt BT" pitchFamily="34" charset="0"/>
            </a:endParaRPr>
          </a:p>
          <a:p>
            <a:pPr eaLnBrk="1" hangingPunct="1">
              <a:buFontTx/>
              <a:buBlip>
                <a:blip r:embed="rId3"/>
              </a:buBlip>
            </a:pPr>
            <a:r>
              <a:rPr lang="en-GB" smtClean="0">
                <a:solidFill>
                  <a:srgbClr val="002060"/>
                </a:solidFill>
                <a:latin typeface="Futura Lt BT" pitchFamily="34" charset="0"/>
              </a:rPr>
              <a:t> PDSA treats over 8,800 pets every working day.</a:t>
            </a:r>
          </a:p>
          <a:p>
            <a:pPr eaLnBrk="1" hangingPunct="1">
              <a:buFontTx/>
              <a:buBlip>
                <a:blip r:embed="rId3"/>
              </a:buBlip>
            </a:pPr>
            <a:endParaRPr lang="en-GB" smtClean="0">
              <a:solidFill>
                <a:srgbClr val="002060"/>
              </a:solidFill>
              <a:latin typeface="Futura Lt BT" pitchFamily="34" charset="0"/>
            </a:endParaRPr>
          </a:p>
          <a:p>
            <a:pPr eaLnBrk="1" hangingPunct="1">
              <a:buFontTx/>
              <a:buBlip>
                <a:blip r:embed="rId3"/>
              </a:buBlip>
            </a:pPr>
            <a:r>
              <a:rPr lang="en-GB" smtClean="0">
                <a:solidFill>
                  <a:srgbClr val="002060"/>
                </a:solidFill>
                <a:latin typeface="Futura Lt BT" pitchFamily="34" charset="0"/>
              </a:rPr>
              <a:t> As well as treating sick and injured pets we teach people about how to look after their pets.</a:t>
            </a:r>
          </a:p>
          <a:p>
            <a:pPr eaLnBrk="1" hangingPunct="1">
              <a:buFontTx/>
              <a:buBlip>
                <a:blip r:embed="rId3"/>
              </a:buBlip>
            </a:pPr>
            <a:endParaRPr lang="en-GB" smtClean="0">
              <a:solidFill>
                <a:srgbClr val="002060"/>
              </a:solidFill>
              <a:latin typeface="Futura Lt BT" pitchFamily="34" charset="0"/>
            </a:endParaRPr>
          </a:p>
          <a:p>
            <a:pPr eaLnBrk="1" hangingPunct="1">
              <a:buFontTx/>
              <a:buBlip>
                <a:blip r:embed="rId3"/>
              </a:buBlip>
            </a:pPr>
            <a:r>
              <a:rPr lang="en-GB" smtClean="0">
                <a:solidFill>
                  <a:srgbClr val="002060"/>
                </a:solidFill>
                <a:latin typeface="Futura Lt BT" pitchFamily="34" charset="0"/>
              </a:rPr>
              <a:t>We rely completely on fundraising from the public and receive no government funding. </a:t>
            </a:r>
          </a:p>
          <a:p>
            <a:pPr eaLnBrk="1" hangingPunct="1"/>
            <a:endParaRPr lang="en-GB" smtClean="0"/>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E35D3C5-2659-47B6-B7DA-5D0E9000681B}" type="slidenum">
              <a:rPr lang="en-GB" smtClean="0"/>
              <a:pPr/>
              <a:t>5</a:t>
            </a:fld>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buFontTx/>
              <a:buBlip>
                <a:blip r:embed="rId3"/>
              </a:buBlip>
            </a:pPr>
            <a:r>
              <a:rPr lang="en-GB" sz="1100" smtClean="0">
                <a:solidFill>
                  <a:srgbClr val="002060"/>
                </a:solidFill>
                <a:latin typeface="Futura Lt BT" pitchFamily="34" charset="0"/>
              </a:rPr>
              <a:t> </a:t>
            </a:r>
            <a:r>
              <a:rPr lang="en-GB" smtClean="0">
                <a:solidFill>
                  <a:srgbClr val="002060"/>
                </a:solidFill>
                <a:latin typeface="Futura Lt BT" pitchFamily="34" charset="0"/>
              </a:rPr>
              <a:t>Today PDSA has 50 PetAid hospitals across the country.</a:t>
            </a:r>
          </a:p>
          <a:p>
            <a:pPr eaLnBrk="1" hangingPunct="1"/>
            <a:endParaRPr lang="en-GB" smtClean="0">
              <a:solidFill>
                <a:srgbClr val="002060"/>
              </a:solidFill>
              <a:latin typeface="Futura Lt BT" pitchFamily="34" charset="0"/>
            </a:endParaRPr>
          </a:p>
          <a:p>
            <a:pPr eaLnBrk="1" hangingPunct="1">
              <a:buFontTx/>
              <a:buBlip>
                <a:blip r:embed="rId3"/>
              </a:buBlip>
            </a:pPr>
            <a:r>
              <a:rPr lang="en-GB" smtClean="0">
                <a:solidFill>
                  <a:srgbClr val="002060"/>
                </a:solidFill>
                <a:latin typeface="Futura Lt BT" pitchFamily="34" charset="0"/>
              </a:rPr>
              <a:t> PDSA treats over 8,800 pets every working day.</a:t>
            </a:r>
          </a:p>
          <a:p>
            <a:pPr eaLnBrk="1" hangingPunct="1">
              <a:buFontTx/>
              <a:buBlip>
                <a:blip r:embed="rId3"/>
              </a:buBlip>
            </a:pPr>
            <a:endParaRPr lang="en-GB" smtClean="0">
              <a:solidFill>
                <a:srgbClr val="002060"/>
              </a:solidFill>
              <a:latin typeface="Futura Lt BT" pitchFamily="34" charset="0"/>
            </a:endParaRPr>
          </a:p>
          <a:p>
            <a:pPr eaLnBrk="1" hangingPunct="1">
              <a:buFontTx/>
              <a:buBlip>
                <a:blip r:embed="rId3"/>
              </a:buBlip>
            </a:pPr>
            <a:r>
              <a:rPr lang="en-GB" smtClean="0">
                <a:solidFill>
                  <a:srgbClr val="002060"/>
                </a:solidFill>
                <a:latin typeface="Futura Lt BT" pitchFamily="34" charset="0"/>
              </a:rPr>
              <a:t> As well as treating sick and injured pets we teach people about how to look after their pets.</a:t>
            </a:r>
          </a:p>
          <a:p>
            <a:pPr eaLnBrk="1" hangingPunct="1">
              <a:buFontTx/>
              <a:buBlip>
                <a:blip r:embed="rId3"/>
              </a:buBlip>
            </a:pPr>
            <a:endParaRPr lang="en-GB" smtClean="0">
              <a:solidFill>
                <a:srgbClr val="002060"/>
              </a:solidFill>
              <a:latin typeface="Futura Lt BT" pitchFamily="34" charset="0"/>
            </a:endParaRPr>
          </a:p>
          <a:p>
            <a:pPr eaLnBrk="1" hangingPunct="1">
              <a:buFontTx/>
              <a:buBlip>
                <a:blip r:embed="rId3"/>
              </a:buBlip>
            </a:pPr>
            <a:r>
              <a:rPr lang="en-GB" smtClean="0">
                <a:solidFill>
                  <a:srgbClr val="002060"/>
                </a:solidFill>
                <a:latin typeface="Futura Lt BT" pitchFamily="34" charset="0"/>
              </a:rPr>
              <a:t>We rely completely on fundraising from the public and receive no government funding. </a:t>
            </a:r>
          </a:p>
          <a:p>
            <a:pPr eaLnBrk="1" hangingPunct="1"/>
            <a:endParaRPr lang="en-GB" smtClean="0"/>
          </a:p>
        </p:txBody>
      </p:sp>
      <p:sp>
        <p:nvSpPr>
          <p:cNvPr id="46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E026450-A6AB-4722-BF43-B5344ED1B919}" type="slidenum">
              <a:rPr lang="en-GB" smtClean="0"/>
              <a:pPr/>
              <a:t>6</a:t>
            </a:fld>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r>
              <a:rPr lang="en-GB" dirty="0" smtClean="0"/>
              <a:t>Maria</a:t>
            </a:r>
            <a:r>
              <a:rPr lang="en-GB" baseline="0" dirty="0" smtClean="0"/>
              <a:t> </a:t>
            </a:r>
            <a:r>
              <a:rPr lang="en-GB" baseline="0" dirty="0" err="1" smtClean="0"/>
              <a:t>Dickin</a:t>
            </a:r>
            <a:r>
              <a:rPr lang="en-GB" baseline="0" dirty="0" smtClean="0"/>
              <a:t> quote about PDSA.</a:t>
            </a:r>
            <a:endParaRPr lang="en-GB" dirty="0" smtClean="0"/>
          </a:p>
        </p:txBody>
      </p:sp>
      <p:sp>
        <p:nvSpPr>
          <p:cNvPr id="471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D125D2B-B535-4020-A335-051C3E10C1A3}" type="slidenum">
              <a:rPr lang="en-GB" smtClean="0"/>
              <a:pPr/>
              <a:t>7</a:t>
            </a:fld>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92500" lnSpcReduction="10000"/>
          </a:bodyPr>
          <a:lstStyle/>
          <a:p>
            <a:pPr eaLnBrk="1" fontAlgn="auto" hangingPunct="1">
              <a:spcBef>
                <a:spcPts val="0"/>
              </a:spcBef>
              <a:spcAft>
                <a:spcPts val="0"/>
              </a:spcAft>
              <a:defRPr/>
            </a:pPr>
            <a:r>
              <a:rPr lang="en-GB" dirty="0" smtClean="0"/>
              <a:t>These are the five welfare needs, and are the central focus of what we teach in responsible pet ownership.</a:t>
            </a:r>
            <a:r>
              <a:rPr lang="en-GB" baseline="0" dirty="0" smtClean="0"/>
              <a:t> They show universally what every single pet needs to be healthy and happy. However, they are also different for each type of pet. We teach about the right kind of environment, which will differ greatly between a rabbit and a dog, for example. </a:t>
            </a:r>
            <a:endParaRPr lang="en-GB" dirty="0" smtClean="0"/>
          </a:p>
        </p:txBody>
      </p:sp>
      <p:sp>
        <p:nvSpPr>
          <p:cNvPr id="481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4189FAC-596F-47A7-BDCF-CDFBCFD68389}" type="slidenum">
              <a:rPr lang="en-GB" smtClean="0"/>
              <a:pPr/>
              <a:t>8</a:t>
            </a:fld>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GB" dirty="0" smtClean="0"/>
              <a:t>They all</a:t>
            </a:r>
            <a:r>
              <a:rPr lang="en-GB" baseline="0" dirty="0" smtClean="0"/>
              <a:t> support the PDSA!</a:t>
            </a:r>
            <a:endParaRPr lang="en-GB" dirty="0" smtClean="0"/>
          </a:p>
        </p:txBody>
      </p:sp>
      <p:sp>
        <p:nvSpPr>
          <p:cNvPr id="532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75DB2D8-31C8-457E-8655-C7491146E79B}" type="slidenum">
              <a:rPr lang="en-GB" smtClean="0"/>
              <a:pPr/>
              <a:t>9</a:t>
            </a:fld>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pPr>
              <a:defRPr/>
            </a:pPr>
            <a:fld id="{53AB23E6-E9EC-407C-8D12-7E6E6060D6CD}" type="datetimeFigureOut">
              <a:rPr lang="en-US" smtClean="0"/>
              <a:pPr>
                <a:defRPr/>
              </a:pPr>
              <a:t>7/11/2012</a:t>
            </a:fld>
            <a:endParaRPr lang="en-GB"/>
          </a:p>
        </p:txBody>
      </p:sp>
      <p:sp>
        <p:nvSpPr>
          <p:cNvPr id="19" name="Footer Placeholder 18"/>
          <p:cNvSpPr>
            <a:spLocks noGrp="1"/>
          </p:cNvSpPr>
          <p:nvPr>
            <p:ph type="ftr" sz="quarter" idx="11"/>
          </p:nvPr>
        </p:nvSpPr>
        <p:spPr/>
        <p:txBody>
          <a:bodyPr/>
          <a:lstStyle/>
          <a:p>
            <a:pPr>
              <a:defRPr/>
            </a:pPr>
            <a:endParaRPr lang="en-GB"/>
          </a:p>
        </p:txBody>
      </p:sp>
      <p:sp>
        <p:nvSpPr>
          <p:cNvPr id="27" name="Slide Number Placeholder 26"/>
          <p:cNvSpPr>
            <a:spLocks noGrp="1"/>
          </p:cNvSpPr>
          <p:nvPr>
            <p:ph type="sldNum" sz="quarter" idx="12"/>
          </p:nvPr>
        </p:nvSpPr>
        <p:spPr/>
        <p:txBody>
          <a:bodyPr/>
          <a:lstStyle/>
          <a:p>
            <a:pPr>
              <a:defRPr/>
            </a:pPr>
            <a:fld id="{37891478-1181-411A-9FBC-8C20DC312D65}" type="slidenum">
              <a:rPr lang="en-GB" smtClean="0"/>
              <a:pPr>
                <a:defRPr/>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5AE2BBAA-CD30-4F95-B062-75095EE1208F}" type="datetimeFigureOut">
              <a:rPr lang="en-US" smtClean="0"/>
              <a:pPr>
                <a:defRPr/>
              </a:pPr>
              <a:t>7/11/2012</a:t>
            </a:fld>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469DB790-B137-4549-8982-EACC80D5DDD5}" type="slidenum">
              <a:rPr lang="en-GB" smtClean="0"/>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4E37492B-7128-4340-9FE4-D080B2FEFCC4}" type="datetimeFigureOut">
              <a:rPr lang="en-US" smtClean="0"/>
              <a:pPr>
                <a:defRPr/>
              </a:pPr>
              <a:t>7/11/2012</a:t>
            </a:fld>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BA863D25-2D4F-443F-B74B-8F6152472292}" type="slidenum">
              <a:rPr lang="en-GB" smtClean="0"/>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36305FE1-B08B-413D-9D7D-17CA2122C9C7}" type="datetimeFigureOut">
              <a:rPr lang="en-US" smtClean="0"/>
              <a:pPr>
                <a:defRPr/>
              </a:pPr>
              <a:t>7/11/2012</a:t>
            </a:fld>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D5F76C7B-F7FD-478B-A2F0-5C9B43532264}" type="slidenum">
              <a:rPr lang="en-GB" smtClean="0"/>
              <a:pPr>
                <a:defRPr/>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fld id="{F87C2494-CE52-4E42-84E2-95006B8D11AD}" type="datetimeFigureOut">
              <a:rPr lang="en-US" smtClean="0"/>
              <a:pPr>
                <a:defRPr/>
              </a:pPr>
              <a:t>7/11/2012</a:t>
            </a:fld>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9E0039F4-AD83-43E0-8D5A-197BD155CC28}" type="slidenum">
              <a:rPr lang="en-GB" smtClean="0"/>
              <a:pPr>
                <a:defRPr/>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fld id="{02DD25A4-2A81-4E3D-9333-3F85639CAC68}" type="datetimeFigureOut">
              <a:rPr lang="en-US" smtClean="0"/>
              <a:pPr>
                <a:defRPr/>
              </a:pPr>
              <a:t>7/11/2012</a:t>
            </a:fld>
            <a:endParaRPr lang="en-GB"/>
          </a:p>
        </p:txBody>
      </p:sp>
      <p:sp>
        <p:nvSpPr>
          <p:cNvPr id="6" name="Footer Placeholder 5"/>
          <p:cNvSpPr>
            <a:spLocks noGrp="1"/>
          </p:cNvSpPr>
          <p:nvPr>
            <p:ph type="ftr" sz="quarter" idx="11"/>
          </p:nvPr>
        </p:nvSpPr>
        <p:spPr/>
        <p:txBody>
          <a:bodyPr/>
          <a:lstStyle/>
          <a:p>
            <a:pPr>
              <a:defRPr/>
            </a:pPr>
            <a:endParaRPr lang="en-GB"/>
          </a:p>
        </p:txBody>
      </p:sp>
      <p:sp>
        <p:nvSpPr>
          <p:cNvPr id="7" name="Slide Number Placeholder 6"/>
          <p:cNvSpPr>
            <a:spLocks noGrp="1"/>
          </p:cNvSpPr>
          <p:nvPr>
            <p:ph type="sldNum" sz="quarter" idx="12"/>
          </p:nvPr>
        </p:nvSpPr>
        <p:spPr/>
        <p:txBody>
          <a:bodyPr/>
          <a:lstStyle/>
          <a:p>
            <a:pPr>
              <a:defRPr/>
            </a:pPr>
            <a:fld id="{F801ABCB-8179-4000-9F17-6B3BAA3EC6AC}" type="slidenum">
              <a:rPr lang="en-GB" smtClean="0"/>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a:defRPr/>
            </a:pPr>
            <a:fld id="{CF24303D-B8C5-40CF-9DD7-110CC76142BC}" type="datetimeFigureOut">
              <a:rPr lang="en-US" smtClean="0"/>
              <a:pPr>
                <a:defRPr/>
              </a:pPr>
              <a:t>7/11/2012</a:t>
            </a:fld>
            <a:endParaRPr lang="en-GB"/>
          </a:p>
        </p:txBody>
      </p:sp>
      <p:sp>
        <p:nvSpPr>
          <p:cNvPr id="8" name="Footer Placeholder 7"/>
          <p:cNvSpPr>
            <a:spLocks noGrp="1"/>
          </p:cNvSpPr>
          <p:nvPr>
            <p:ph type="ftr" sz="quarter" idx="11"/>
          </p:nvPr>
        </p:nvSpPr>
        <p:spPr/>
        <p:txBody>
          <a:bodyPr/>
          <a:lstStyle/>
          <a:p>
            <a:pPr>
              <a:defRPr/>
            </a:pPr>
            <a:endParaRPr lang="en-GB"/>
          </a:p>
        </p:txBody>
      </p:sp>
      <p:sp>
        <p:nvSpPr>
          <p:cNvPr id="9" name="Slide Number Placeholder 8"/>
          <p:cNvSpPr>
            <a:spLocks noGrp="1"/>
          </p:cNvSpPr>
          <p:nvPr>
            <p:ph type="sldNum" sz="quarter" idx="12"/>
          </p:nvPr>
        </p:nvSpPr>
        <p:spPr/>
        <p:txBody>
          <a:bodyPr/>
          <a:lstStyle/>
          <a:p>
            <a:pPr>
              <a:defRPr/>
            </a:pPr>
            <a:fld id="{8583FAD0-CF37-4392-AF15-C7963FBEA6A4}" type="slidenum">
              <a:rPr lang="en-GB" smtClean="0"/>
              <a:pPr>
                <a:defRPr/>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fld id="{DBFE0098-D859-44FB-A13A-CA202009689A}" type="datetimeFigureOut">
              <a:rPr lang="en-US" smtClean="0"/>
              <a:pPr>
                <a:defRPr/>
              </a:pPr>
              <a:t>7/11/2012</a:t>
            </a:fld>
            <a:endParaRPr lang="en-GB"/>
          </a:p>
        </p:txBody>
      </p:sp>
      <p:sp>
        <p:nvSpPr>
          <p:cNvPr id="4" name="Footer Placeholder 3"/>
          <p:cNvSpPr>
            <a:spLocks noGrp="1"/>
          </p:cNvSpPr>
          <p:nvPr>
            <p:ph type="ftr" sz="quarter" idx="11"/>
          </p:nvPr>
        </p:nvSpPr>
        <p:spPr/>
        <p:txBody>
          <a:bodyPr/>
          <a:lstStyle/>
          <a:p>
            <a:pPr>
              <a:defRPr/>
            </a:pPr>
            <a:endParaRPr lang="en-GB"/>
          </a:p>
        </p:txBody>
      </p:sp>
      <p:sp>
        <p:nvSpPr>
          <p:cNvPr id="5" name="Slide Number Placeholder 4"/>
          <p:cNvSpPr>
            <a:spLocks noGrp="1"/>
          </p:cNvSpPr>
          <p:nvPr>
            <p:ph type="sldNum" sz="quarter" idx="12"/>
          </p:nvPr>
        </p:nvSpPr>
        <p:spPr/>
        <p:txBody>
          <a:bodyPr/>
          <a:lstStyle/>
          <a:p>
            <a:pPr>
              <a:defRPr/>
            </a:pPr>
            <a:fld id="{66635E24-9B51-446B-8B66-965DBC14945D}" type="slidenum">
              <a:rPr lang="en-GB" smtClean="0"/>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65EF0F5E-0534-4DB1-B011-606428682A0E}" type="datetimeFigureOut">
              <a:rPr lang="en-US" smtClean="0"/>
              <a:pPr>
                <a:defRPr/>
              </a:pPr>
              <a:t>7/11/2012</a:t>
            </a:fld>
            <a:endParaRPr lang="en-GB"/>
          </a:p>
        </p:txBody>
      </p:sp>
      <p:sp>
        <p:nvSpPr>
          <p:cNvPr id="3" name="Footer Placeholder 2"/>
          <p:cNvSpPr>
            <a:spLocks noGrp="1"/>
          </p:cNvSpPr>
          <p:nvPr>
            <p:ph type="ftr" sz="quarter" idx="11"/>
          </p:nvPr>
        </p:nvSpPr>
        <p:spPr/>
        <p:txBody>
          <a:bodyPr/>
          <a:lstStyle/>
          <a:p>
            <a:pPr>
              <a:defRPr/>
            </a:pPr>
            <a:endParaRPr lang="en-GB"/>
          </a:p>
        </p:txBody>
      </p:sp>
      <p:sp>
        <p:nvSpPr>
          <p:cNvPr id="4" name="Slide Number Placeholder 3"/>
          <p:cNvSpPr>
            <a:spLocks noGrp="1"/>
          </p:cNvSpPr>
          <p:nvPr>
            <p:ph type="sldNum" sz="quarter" idx="12"/>
          </p:nvPr>
        </p:nvSpPr>
        <p:spPr/>
        <p:txBody>
          <a:bodyPr/>
          <a:lstStyle/>
          <a:p>
            <a:pPr>
              <a:defRPr/>
            </a:pPr>
            <a:fld id="{1EF37658-EFDD-4651-BFA4-579601119F33}" type="slidenum">
              <a:rPr lang="en-GB" smtClean="0"/>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fld id="{3C7FD3D5-45BD-4115-B302-FF11CD002A10}" type="datetimeFigureOut">
              <a:rPr lang="en-US" smtClean="0"/>
              <a:pPr>
                <a:defRPr/>
              </a:pPr>
              <a:t>7/11/2012</a:t>
            </a:fld>
            <a:endParaRPr lang="en-GB"/>
          </a:p>
        </p:txBody>
      </p:sp>
      <p:sp>
        <p:nvSpPr>
          <p:cNvPr id="6" name="Footer Placeholder 5"/>
          <p:cNvSpPr>
            <a:spLocks noGrp="1"/>
          </p:cNvSpPr>
          <p:nvPr>
            <p:ph type="ftr" sz="quarter" idx="11"/>
          </p:nvPr>
        </p:nvSpPr>
        <p:spPr/>
        <p:txBody>
          <a:bodyPr/>
          <a:lstStyle/>
          <a:p>
            <a:pPr>
              <a:defRPr/>
            </a:pPr>
            <a:endParaRPr lang="en-GB"/>
          </a:p>
        </p:txBody>
      </p:sp>
      <p:sp>
        <p:nvSpPr>
          <p:cNvPr id="7" name="Slide Number Placeholder 6"/>
          <p:cNvSpPr>
            <a:spLocks noGrp="1"/>
          </p:cNvSpPr>
          <p:nvPr>
            <p:ph type="sldNum" sz="quarter" idx="12"/>
          </p:nvPr>
        </p:nvSpPr>
        <p:spPr/>
        <p:txBody>
          <a:bodyPr/>
          <a:lstStyle/>
          <a:p>
            <a:pPr>
              <a:defRPr/>
            </a:pPr>
            <a:fld id="{B0A9F40D-102D-4A7D-B95B-97C327F4A0DD}" type="slidenum">
              <a:rPr lang="en-GB" smtClean="0"/>
              <a:pPr>
                <a:defRPr/>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fld id="{306CE655-8A89-421C-B477-00F13A6C7D31}" type="datetimeFigureOut">
              <a:rPr lang="en-US" smtClean="0"/>
              <a:pPr>
                <a:defRPr/>
              </a:pPr>
              <a:t>7/11/2012</a:t>
            </a:fld>
            <a:endParaRPr lang="en-GB"/>
          </a:p>
        </p:txBody>
      </p:sp>
      <p:sp>
        <p:nvSpPr>
          <p:cNvPr id="6" name="Footer Placeholder 5"/>
          <p:cNvSpPr>
            <a:spLocks noGrp="1"/>
          </p:cNvSpPr>
          <p:nvPr>
            <p:ph type="ftr" sz="quarter" idx="11"/>
          </p:nvPr>
        </p:nvSpPr>
        <p:spPr/>
        <p:txBody>
          <a:bodyPr/>
          <a:lstStyle/>
          <a:p>
            <a:pPr>
              <a:defRPr/>
            </a:pPr>
            <a:endParaRPr lang="en-GB"/>
          </a:p>
        </p:txBody>
      </p:sp>
      <p:sp>
        <p:nvSpPr>
          <p:cNvPr id="7" name="Slide Number Placeholder 6"/>
          <p:cNvSpPr>
            <a:spLocks noGrp="1"/>
          </p:cNvSpPr>
          <p:nvPr>
            <p:ph type="sldNum" sz="quarter" idx="12"/>
          </p:nvPr>
        </p:nvSpPr>
        <p:spPr>
          <a:xfrm>
            <a:off x="8077200" y="6356350"/>
            <a:ext cx="609600" cy="365125"/>
          </a:xfrm>
        </p:spPr>
        <p:txBody>
          <a:bodyPr/>
          <a:lstStyle/>
          <a:p>
            <a:pPr>
              <a:defRPr/>
            </a:pPr>
            <a:fld id="{517D15AD-2C02-4794-8C12-C4D9A34DDF7A}" type="slidenum">
              <a:rPr lang="en-GB" smtClean="0"/>
              <a:pPr>
                <a:defRPr/>
              </a:pPr>
              <a:t>‹#›</a:t>
            </a:fld>
            <a:endParaRPr lang="en-GB"/>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fld id="{21293CB8-3032-47B1-B72E-E5012EFFE019}" type="datetimeFigureOut">
              <a:rPr lang="en-US" smtClean="0"/>
              <a:pPr>
                <a:defRPr/>
              </a:pPr>
              <a:t>7/11/2012</a:t>
            </a:fld>
            <a:endParaRPr lang="en-GB"/>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GB"/>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4634F97F-59DD-4DBD-8148-E8EC2EBBDBC2}" type="slidenum">
              <a:rPr lang="en-GB" smtClean="0"/>
              <a:pPr>
                <a:defRPr/>
              </a:pPr>
              <a:t>‹#›</a:t>
            </a:fld>
            <a:endParaRPr lang="en-GB"/>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 Id="rId9"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9" name="Picture 1033" descr="H:\PDSA\Website\Images\Landing page\PDSA Ed Prog logo.jpg"/>
          <p:cNvPicPr>
            <a:picLocks noChangeAspect="1" noChangeArrowheads="1"/>
          </p:cNvPicPr>
          <p:nvPr/>
        </p:nvPicPr>
        <p:blipFill>
          <a:blip r:embed="rId3" cstate="print"/>
          <a:srcRect/>
          <a:stretch>
            <a:fillRect/>
          </a:stretch>
        </p:blipFill>
        <p:spPr bwMode="auto">
          <a:xfrm>
            <a:off x="8229600" y="5715000"/>
            <a:ext cx="762000" cy="1001713"/>
          </a:xfrm>
          <a:prstGeom prst="rect">
            <a:avLst/>
          </a:prstGeom>
          <a:noFill/>
          <a:ln w="9525">
            <a:noFill/>
            <a:miter lim="800000"/>
            <a:headEnd/>
            <a:tailEnd/>
          </a:ln>
        </p:spPr>
      </p:pic>
      <p:pic>
        <p:nvPicPr>
          <p:cNvPr id="7" name="Picture 6" descr="PDSA_BLUE_StandSig"/>
          <p:cNvPicPr>
            <a:picLocks noChangeAspect="1" noChangeArrowheads="1"/>
          </p:cNvPicPr>
          <p:nvPr/>
        </p:nvPicPr>
        <p:blipFill>
          <a:blip r:embed="rId4" cstate="print"/>
          <a:srcRect/>
          <a:stretch>
            <a:fillRect/>
          </a:stretch>
        </p:blipFill>
        <p:spPr bwMode="auto">
          <a:xfrm>
            <a:off x="1785918" y="1214422"/>
            <a:ext cx="5608638" cy="3406775"/>
          </a:xfrm>
          <a:prstGeom prst="rect">
            <a:avLst/>
          </a:prstGeom>
          <a:noFill/>
          <a:ln w="9525">
            <a:noFill/>
            <a:miter lim="800000"/>
            <a:headEnd/>
            <a:tailEnd/>
          </a:ln>
        </p:spPr>
      </p:pic>
      <p:pic>
        <p:nvPicPr>
          <p:cNvPr id="8" name="Picture 7" descr="W:\Direct_Marketing\Youth and Education team\IMAGES\1_Animal_Image_Library\Cats\Oct - Cat_white out.jpg"/>
          <p:cNvPicPr>
            <a:picLocks noChangeAspect="1" noChangeArrowheads="1"/>
          </p:cNvPicPr>
          <p:nvPr/>
        </p:nvPicPr>
        <p:blipFill>
          <a:blip r:embed="rId5" cstate="print"/>
          <a:srcRect/>
          <a:stretch>
            <a:fillRect/>
          </a:stretch>
        </p:blipFill>
        <p:spPr bwMode="auto">
          <a:xfrm>
            <a:off x="7283265" y="3214686"/>
            <a:ext cx="1860736" cy="3643338"/>
          </a:xfrm>
          <a:prstGeom prst="rect">
            <a:avLst/>
          </a:prstGeom>
          <a:noFill/>
        </p:spPr>
      </p:pic>
      <p:pic>
        <p:nvPicPr>
          <p:cNvPr id="9" name="Picture 19" descr="shutterstock_4748857[1].jpg"/>
          <p:cNvPicPr>
            <a:picLocks noChangeAspect="1"/>
          </p:cNvPicPr>
          <p:nvPr/>
        </p:nvPicPr>
        <p:blipFill>
          <a:blip r:embed="rId6" cstate="print"/>
          <a:srcRect l="53" t="9375" r="4736" b="5208"/>
          <a:stretch>
            <a:fillRect/>
          </a:stretch>
        </p:blipFill>
        <p:spPr bwMode="auto">
          <a:xfrm>
            <a:off x="0" y="3786188"/>
            <a:ext cx="2303463" cy="3071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26"/>
          <p:cNvSpPr>
            <a:spLocks noChangeArrowheads="1"/>
          </p:cNvSpPr>
          <p:nvPr/>
        </p:nvSpPr>
        <p:spPr bwMode="auto">
          <a:xfrm>
            <a:off x="228600" y="642918"/>
            <a:ext cx="8915400" cy="852488"/>
          </a:xfrm>
          <a:prstGeom prst="rect">
            <a:avLst/>
          </a:prstGeom>
          <a:noFill/>
          <a:ln w="9525">
            <a:noFill/>
            <a:miter lim="800000"/>
            <a:headEnd/>
            <a:tailEnd/>
          </a:ln>
        </p:spPr>
        <p:txBody>
          <a:bodyPr/>
          <a:lstStyle/>
          <a:p>
            <a:pPr algn="ctr"/>
            <a:r>
              <a:rPr lang="en-GB" sz="4400" b="1" dirty="0">
                <a:solidFill>
                  <a:srgbClr val="0033CC"/>
                </a:solidFill>
                <a:latin typeface="Futura Md BT" pitchFamily="34" charset="0"/>
              </a:rPr>
              <a:t>What does PDSA do</a:t>
            </a:r>
            <a:r>
              <a:rPr lang="en-GB" sz="5400" b="1" dirty="0">
                <a:solidFill>
                  <a:srgbClr val="0033CC"/>
                </a:solidFill>
                <a:latin typeface="Calibri" pitchFamily="34" charset="0"/>
              </a:rPr>
              <a:t>?</a:t>
            </a:r>
            <a:endParaRPr lang="en-GB" sz="4000" b="1" dirty="0">
              <a:solidFill>
                <a:srgbClr val="0033CC"/>
              </a:solidFill>
              <a:latin typeface="Calibri" pitchFamily="34" charset="0"/>
            </a:endParaRPr>
          </a:p>
        </p:txBody>
      </p:sp>
      <p:sp>
        <p:nvSpPr>
          <p:cNvPr id="15363" name="Rectangle 1027"/>
          <p:cNvSpPr>
            <a:spLocks noChangeArrowheads="1"/>
          </p:cNvSpPr>
          <p:nvPr/>
        </p:nvSpPr>
        <p:spPr bwMode="auto">
          <a:xfrm>
            <a:off x="857224" y="2500306"/>
            <a:ext cx="7162800" cy="1655763"/>
          </a:xfrm>
          <a:prstGeom prst="rect">
            <a:avLst/>
          </a:prstGeom>
          <a:noFill/>
          <a:ln w="9525">
            <a:noFill/>
            <a:miter lim="800000"/>
            <a:headEnd/>
            <a:tailEnd/>
          </a:ln>
        </p:spPr>
        <p:txBody>
          <a:bodyPr/>
          <a:lstStyle/>
          <a:p>
            <a:pPr marL="342900" indent="-342900">
              <a:spcBef>
                <a:spcPct val="20000"/>
              </a:spcBef>
              <a:buSzPct val="80000"/>
              <a:buFont typeface="Arial" charset="0"/>
              <a:buBlip>
                <a:blip r:embed="rId3"/>
              </a:buBlip>
            </a:pPr>
            <a:r>
              <a:rPr lang="en-GB" sz="3200" dirty="0" smtClean="0">
                <a:latin typeface="Futura Lt BT" pitchFamily="34" charset="0"/>
              </a:rPr>
              <a:t>PDSA cares </a:t>
            </a:r>
            <a:r>
              <a:rPr lang="en-GB" sz="3200" dirty="0">
                <a:latin typeface="Futura Lt BT" pitchFamily="34" charset="0"/>
              </a:rPr>
              <a:t>for the </a:t>
            </a:r>
            <a:r>
              <a:rPr lang="en-GB" sz="3200" b="1" dirty="0">
                <a:latin typeface="Futura Lt BT" pitchFamily="34" charset="0"/>
              </a:rPr>
              <a:t>sick</a:t>
            </a:r>
            <a:r>
              <a:rPr lang="en-GB" sz="3200" dirty="0">
                <a:latin typeface="Futura Lt BT" pitchFamily="34" charset="0"/>
              </a:rPr>
              <a:t> and </a:t>
            </a:r>
            <a:r>
              <a:rPr lang="en-GB" sz="3200" b="1" dirty="0">
                <a:latin typeface="Futura Lt BT" pitchFamily="34" charset="0"/>
              </a:rPr>
              <a:t>injured</a:t>
            </a:r>
            <a:r>
              <a:rPr lang="en-GB" sz="3200" dirty="0">
                <a:latin typeface="Futura Lt BT" pitchFamily="34" charset="0"/>
              </a:rPr>
              <a:t> pets of people in </a:t>
            </a:r>
            <a:r>
              <a:rPr lang="en-GB" sz="3200" dirty="0" smtClean="0">
                <a:latin typeface="Futura Lt BT" pitchFamily="34" charset="0"/>
              </a:rPr>
              <a:t>need </a:t>
            </a:r>
            <a:r>
              <a:rPr lang="en-GB" sz="3200" dirty="0" smtClean="0">
                <a:latin typeface="Calibri" pitchFamily="34" charset="0"/>
              </a:rPr>
              <a:t>…</a:t>
            </a:r>
            <a:r>
              <a:rPr lang="en-GB" sz="3200" dirty="0" smtClean="0">
                <a:latin typeface="Futura Lt BT" pitchFamily="34" charset="0"/>
              </a:rPr>
              <a:t>.</a:t>
            </a:r>
            <a:endParaRPr lang="en-GB" sz="3200" dirty="0">
              <a:latin typeface="Futura Lt BT" pitchFamily="34" charset="0"/>
            </a:endParaRPr>
          </a:p>
          <a:p>
            <a:pPr marL="342900" indent="-342900">
              <a:spcBef>
                <a:spcPct val="20000"/>
              </a:spcBef>
              <a:buFont typeface="Arial" charset="0"/>
              <a:buChar char="•"/>
            </a:pPr>
            <a:endParaRPr lang="en-GB" sz="3200" dirty="0">
              <a:solidFill>
                <a:srgbClr val="000066"/>
              </a:solidFill>
              <a:latin typeface="Futura Lt BT" pitchFamily="34" charset="0"/>
            </a:endParaRPr>
          </a:p>
        </p:txBody>
      </p:sp>
      <p:sp>
        <p:nvSpPr>
          <p:cNvPr id="15364" name="Rectangle 1028"/>
          <p:cNvSpPr>
            <a:spLocks noChangeArrowheads="1"/>
          </p:cNvSpPr>
          <p:nvPr/>
        </p:nvSpPr>
        <p:spPr bwMode="auto">
          <a:xfrm>
            <a:off x="928662" y="1714488"/>
            <a:ext cx="6462713" cy="792163"/>
          </a:xfrm>
          <a:prstGeom prst="rect">
            <a:avLst/>
          </a:prstGeom>
          <a:noFill/>
          <a:ln w="9525">
            <a:noFill/>
            <a:miter lim="800000"/>
            <a:headEnd/>
            <a:tailEnd/>
          </a:ln>
        </p:spPr>
        <p:txBody>
          <a:bodyPr/>
          <a:lstStyle/>
          <a:p>
            <a:pPr marL="342900" indent="-342900">
              <a:spcBef>
                <a:spcPct val="20000"/>
              </a:spcBef>
              <a:buSzPct val="80000"/>
              <a:buFont typeface="Arial" charset="0"/>
              <a:buBlip>
                <a:blip r:embed="rId3"/>
              </a:buBlip>
            </a:pPr>
            <a:r>
              <a:rPr lang="en-GB" sz="3200" dirty="0">
                <a:latin typeface="Futura Lt BT" pitchFamily="34" charset="0"/>
              </a:rPr>
              <a:t>PDSA is a veterinary charity.</a:t>
            </a:r>
          </a:p>
          <a:p>
            <a:pPr marL="342900" indent="-342900">
              <a:spcBef>
                <a:spcPct val="20000"/>
              </a:spcBef>
              <a:buFont typeface="Arial" charset="0"/>
              <a:buNone/>
            </a:pPr>
            <a:endParaRPr lang="en-GB" sz="3200" dirty="0">
              <a:solidFill>
                <a:srgbClr val="000066"/>
              </a:solidFill>
              <a:latin typeface="Futura Lt BT" pitchFamily="34" charset="0"/>
            </a:endParaRPr>
          </a:p>
        </p:txBody>
      </p:sp>
      <p:sp>
        <p:nvSpPr>
          <p:cNvPr id="15366" name="Rectangle 1030"/>
          <p:cNvSpPr>
            <a:spLocks noChangeArrowheads="1"/>
          </p:cNvSpPr>
          <p:nvPr/>
        </p:nvSpPr>
        <p:spPr bwMode="auto">
          <a:xfrm>
            <a:off x="928662" y="3786190"/>
            <a:ext cx="7772400" cy="1655763"/>
          </a:xfrm>
          <a:prstGeom prst="rect">
            <a:avLst/>
          </a:prstGeom>
          <a:noFill/>
          <a:ln w="9525">
            <a:noFill/>
            <a:miter lim="800000"/>
            <a:headEnd/>
            <a:tailEnd/>
          </a:ln>
        </p:spPr>
        <p:txBody>
          <a:bodyPr/>
          <a:lstStyle/>
          <a:p>
            <a:pPr marL="342900" indent="-342900">
              <a:spcBef>
                <a:spcPct val="20000"/>
              </a:spcBef>
              <a:buSzPct val="80000"/>
              <a:buFont typeface="Arial" charset="0"/>
              <a:buBlip>
                <a:blip r:embed="rId3"/>
              </a:buBlip>
            </a:pPr>
            <a:r>
              <a:rPr lang="en-GB" sz="3200" dirty="0">
                <a:latin typeface="Calibri" pitchFamily="34" charset="0"/>
              </a:rPr>
              <a:t>…</a:t>
            </a:r>
            <a:r>
              <a:rPr lang="en-GB" sz="3200" dirty="0">
                <a:latin typeface="Futura Lt BT" pitchFamily="34" charset="0"/>
              </a:rPr>
              <a:t> and </a:t>
            </a:r>
            <a:r>
              <a:rPr lang="en-GB" sz="3200" dirty="0" smtClean="0">
                <a:latin typeface="Futura Lt BT" pitchFamily="34" charset="0"/>
              </a:rPr>
              <a:t>teaches </a:t>
            </a:r>
            <a:r>
              <a:rPr lang="en-GB" sz="3200" dirty="0">
                <a:latin typeface="Futura Lt BT" pitchFamily="34" charset="0"/>
              </a:rPr>
              <a:t>people about looking after their pets.</a:t>
            </a:r>
          </a:p>
          <a:p>
            <a:pPr marL="342900" indent="-342900">
              <a:spcBef>
                <a:spcPct val="20000"/>
              </a:spcBef>
            </a:pPr>
            <a:endParaRPr lang="en-GB" sz="3200" dirty="0">
              <a:latin typeface="Futura Lt BT" pitchFamily="34" charset="0"/>
            </a:endParaRPr>
          </a:p>
        </p:txBody>
      </p:sp>
      <p:pic>
        <p:nvPicPr>
          <p:cNvPr id="3079" name="Picture 1033" descr="H:\PDSA\Website\Images\Landing page\PDSA Ed Prog logo.jpg"/>
          <p:cNvPicPr>
            <a:picLocks noChangeAspect="1" noChangeArrowheads="1"/>
          </p:cNvPicPr>
          <p:nvPr/>
        </p:nvPicPr>
        <p:blipFill>
          <a:blip r:embed="rId4" cstate="print"/>
          <a:srcRect/>
          <a:stretch>
            <a:fillRect/>
          </a:stretch>
        </p:blipFill>
        <p:spPr bwMode="auto">
          <a:xfrm>
            <a:off x="8229600" y="5715000"/>
            <a:ext cx="762000" cy="1001713"/>
          </a:xfrm>
          <a:prstGeom prst="rect">
            <a:avLst/>
          </a:prstGeom>
          <a:noFill/>
          <a:ln w="9525">
            <a:noFill/>
            <a:miter lim="800000"/>
            <a:headEnd/>
            <a:tailEnd/>
          </a:ln>
        </p:spPr>
      </p:pic>
      <p:pic>
        <p:nvPicPr>
          <p:cNvPr id="1026" name="Picture 2" descr="\\Falcon\user_data\Direct_Marketing\Youth and Education team\IMAGES\Vets\HIPO7140.JPG"/>
          <p:cNvPicPr>
            <a:picLocks noChangeAspect="1" noChangeArrowheads="1"/>
          </p:cNvPicPr>
          <p:nvPr/>
        </p:nvPicPr>
        <p:blipFill>
          <a:blip r:embed="rId5" cstate="print"/>
          <a:srcRect/>
          <a:stretch>
            <a:fillRect/>
          </a:stretch>
        </p:blipFill>
        <p:spPr bwMode="auto">
          <a:xfrm>
            <a:off x="3500430" y="4357694"/>
            <a:ext cx="3429024" cy="228601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blinds(horizontal)">
                                      <p:cBhvr>
                                        <p:cTn id="7" dur="500"/>
                                        <p:tgtEl>
                                          <p:spTgt spid="1536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363">
                                            <p:txEl>
                                              <p:pRg st="0" end="0"/>
                                            </p:txEl>
                                          </p:spTgt>
                                        </p:tgtEl>
                                        <p:attrNameLst>
                                          <p:attrName>style.visibility</p:attrName>
                                        </p:attrNameLst>
                                      </p:cBhvr>
                                      <p:to>
                                        <p:strVal val="visible"/>
                                      </p:to>
                                    </p:set>
                                    <p:animEffect transition="in" filter="blinds(horizontal)">
                                      <p:cBhvr>
                                        <p:cTn id="12" dur="500"/>
                                        <p:tgtEl>
                                          <p:spTgt spid="1536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366">
                                            <p:txEl>
                                              <p:pRg st="0" end="0"/>
                                            </p:txEl>
                                          </p:spTgt>
                                        </p:tgtEl>
                                        <p:attrNameLst>
                                          <p:attrName>style.visibility</p:attrName>
                                        </p:attrNameLst>
                                      </p:cBhvr>
                                      <p:to>
                                        <p:strVal val="visible"/>
                                      </p:to>
                                    </p:set>
                                    <p:animEffect transition="in" filter="blinds(horizontal)">
                                      <p:cBhvr>
                                        <p:cTn id="17" dur="500"/>
                                        <p:tgtEl>
                                          <p:spTgt spid="1536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autoUpdateAnimBg="0"/>
      <p:bldP spid="15364" grpId="0" autoUpdateAnimBg="0"/>
      <p:bldP spid="15366"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033" descr="H:\PDSA\Website\Images\Landing page\PDSA Ed Prog logo.jpg"/>
          <p:cNvPicPr>
            <a:picLocks noChangeAspect="1" noChangeArrowheads="1"/>
          </p:cNvPicPr>
          <p:nvPr/>
        </p:nvPicPr>
        <p:blipFill>
          <a:blip r:embed="rId3" cstate="print"/>
          <a:srcRect/>
          <a:stretch>
            <a:fillRect/>
          </a:stretch>
        </p:blipFill>
        <p:spPr bwMode="auto">
          <a:xfrm>
            <a:off x="8229600" y="5715000"/>
            <a:ext cx="762000" cy="1001713"/>
          </a:xfrm>
          <a:prstGeom prst="rect">
            <a:avLst/>
          </a:prstGeom>
          <a:noFill/>
          <a:ln w="9525">
            <a:noFill/>
            <a:miter lim="800000"/>
            <a:headEnd/>
            <a:tailEnd/>
          </a:ln>
        </p:spPr>
      </p:pic>
      <p:pic>
        <p:nvPicPr>
          <p:cNvPr id="7" name="Picture 4" descr="Maria Dickin CBE"/>
          <p:cNvPicPr>
            <a:picLocks noChangeAspect="1" noChangeArrowheads="1"/>
          </p:cNvPicPr>
          <p:nvPr/>
        </p:nvPicPr>
        <p:blipFill>
          <a:blip r:embed="rId4" cstate="print"/>
          <a:srcRect/>
          <a:stretch>
            <a:fillRect/>
          </a:stretch>
        </p:blipFill>
        <p:spPr bwMode="auto">
          <a:xfrm>
            <a:off x="6072188" y="1500188"/>
            <a:ext cx="2509837" cy="3402012"/>
          </a:xfrm>
          <a:prstGeom prst="rect">
            <a:avLst/>
          </a:prstGeom>
          <a:noFill/>
          <a:ln w="9525">
            <a:noFill/>
            <a:miter lim="800000"/>
            <a:headEnd/>
            <a:tailEnd/>
          </a:ln>
        </p:spPr>
      </p:pic>
      <p:sp>
        <p:nvSpPr>
          <p:cNvPr id="8" name="Rectangle 1026"/>
          <p:cNvSpPr>
            <a:spLocks noChangeArrowheads="1"/>
          </p:cNvSpPr>
          <p:nvPr/>
        </p:nvSpPr>
        <p:spPr bwMode="auto">
          <a:xfrm>
            <a:off x="228600" y="500042"/>
            <a:ext cx="8915400" cy="852487"/>
          </a:xfrm>
          <a:prstGeom prst="rect">
            <a:avLst/>
          </a:prstGeom>
          <a:noFill/>
          <a:ln w="9525">
            <a:noFill/>
            <a:miter lim="800000"/>
            <a:headEnd/>
            <a:tailEnd/>
          </a:ln>
        </p:spPr>
        <p:txBody>
          <a:bodyPr/>
          <a:lstStyle/>
          <a:p>
            <a:pPr algn="ctr"/>
            <a:r>
              <a:rPr lang="en-GB" sz="4400" b="1">
                <a:solidFill>
                  <a:srgbClr val="0033CC"/>
                </a:solidFill>
                <a:latin typeface="Futura Md BT" pitchFamily="34" charset="0"/>
              </a:rPr>
              <a:t>Where did it all start</a:t>
            </a:r>
            <a:r>
              <a:rPr lang="en-GB" sz="4000">
                <a:solidFill>
                  <a:srgbClr val="0033CC"/>
                </a:solidFill>
                <a:latin typeface="Calibri" pitchFamily="34" charset="0"/>
              </a:rPr>
              <a:t>?</a:t>
            </a:r>
          </a:p>
        </p:txBody>
      </p:sp>
      <p:sp>
        <p:nvSpPr>
          <p:cNvPr id="9" name="Rectangle 1030"/>
          <p:cNvSpPr>
            <a:spLocks noChangeArrowheads="1"/>
          </p:cNvSpPr>
          <p:nvPr/>
        </p:nvSpPr>
        <p:spPr bwMode="auto">
          <a:xfrm>
            <a:off x="142875" y="1285875"/>
            <a:ext cx="5572125" cy="857250"/>
          </a:xfrm>
          <a:prstGeom prst="rect">
            <a:avLst/>
          </a:prstGeom>
          <a:noFill/>
          <a:ln w="9525">
            <a:noFill/>
            <a:miter lim="800000"/>
            <a:headEnd/>
            <a:tailEnd/>
          </a:ln>
        </p:spPr>
        <p:txBody>
          <a:bodyPr/>
          <a:lstStyle/>
          <a:p>
            <a:pPr marL="342900" indent="-342900">
              <a:spcBef>
                <a:spcPct val="20000"/>
              </a:spcBef>
              <a:buSzPct val="80000"/>
              <a:buFont typeface="Arial" charset="0"/>
              <a:buBlip>
                <a:blip r:embed="rId5"/>
              </a:buBlip>
            </a:pPr>
            <a:r>
              <a:rPr lang="en-GB" sz="2400">
                <a:latin typeface="Futura Lt BT" pitchFamily="34" charset="0"/>
              </a:rPr>
              <a:t>Maria Dickin was distressed by the poverty and treatment of animals in London.</a:t>
            </a:r>
          </a:p>
        </p:txBody>
      </p:sp>
      <p:sp>
        <p:nvSpPr>
          <p:cNvPr id="10" name="Rectangle 1030"/>
          <p:cNvSpPr>
            <a:spLocks noChangeArrowheads="1"/>
          </p:cNvSpPr>
          <p:nvPr/>
        </p:nvSpPr>
        <p:spPr bwMode="auto">
          <a:xfrm>
            <a:off x="142875" y="2571750"/>
            <a:ext cx="5143500" cy="857250"/>
          </a:xfrm>
          <a:prstGeom prst="rect">
            <a:avLst/>
          </a:prstGeom>
          <a:noFill/>
          <a:ln w="9525">
            <a:noFill/>
            <a:miter lim="800000"/>
            <a:headEnd/>
            <a:tailEnd/>
          </a:ln>
        </p:spPr>
        <p:txBody>
          <a:bodyPr/>
          <a:lstStyle/>
          <a:p>
            <a:pPr marL="342900" indent="-342900">
              <a:spcBef>
                <a:spcPct val="20000"/>
              </a:spcBef>
              <a:buSzPct val="80000"/>
              <a:buFont typeface="Arial" charset="0"/>
              <a:buBlip>
                <a:blip r:embed="rId5"/>
              </a:buBlip>
            </a:pPr>
            <a:r>
              <a:rPr lang="en-GB" sz="2400" dirty="0">
                <a:latin typeface="Futura Lt BT" pitchFamily="34" charset="0"/>
              </a:rPr>
              <a:t>In </a:t>
            </a:r>
            <a:r>
              <a:rPr lang="en-GB" sz="2400" dirty="0" smtClean="0">
                <a:latin typeface="Futura Lt BT" pitchFamily="34" charset="0"/>
              </a:rPr>
              <a:t>1917 </a:t>
            </a:r>
            <a:r>
              <a:rPr lang="en-GB" sz="2400" dirty="0">
                <a:latin typeface="Futura Lt BT" pitchFamily="34" charset="0"/>
              </a:rPr>
              <a:t>she opened the first </a:t>
            </a:r>
            <a:r>
              <a:rPr lang="en-GB" sz="2400" dirty="0">
                <a:solidFill>
                  <a:srgbClr val="FF0000"/>
                </a:solidFill>
                <a:latin typeface="Futura Lt BT" pitchFamily="34" charset="0"/>
              </a:rPr>
              <a:t>P</a:t>
            </a:r>
            <a:r>
              <a:rPr lang="en-GB" sz="2400" dirty="0">
                <a:latin typeface="Futura Lt BT" pitchFamily="34" charset="0"/>
              </a:rPr>
              <a:t>eople’s </a:t>
            </a:r>
            <a:r>
              <a:rPr lang="en-GB" sz="2400" dirty="0">
                <a:solidFill>
                  <a:srgbClr val="FF0000"/>
                </a:solidFill>
                <a:latin typeface="Futura Lt BT" pitchFamily="34" charset="0"/>
              </a:rPr>
              <a:t>D</a:t>
            </a:r>
            <a:r>
              <a:rPr lang="en-GB" sz="2400" dirty="0">
                <a:latin typeface="Futura Lt BT" pitchFamily="34" charset="0"/>
              </a:rPr>
              <a:t>ispensary for </a:t>
            </a:r>
            <a:r>
              <a:rPr lang="en-GB" sz="2400" dirty="0">
                <a:solidFill>
                  <a:srgbClr val="FF0000"/>
                </a:solidFill>
                <a:latin typeface="Futura Lt BT" pitchFamily="34" charset="0"/>
              </a:rPr>
              <a:t>S</a:t>
            </a:r>
            <a:r>
              <a:rPr lang="en-GB" sz="2400" dirty="0">
                <a:latin typeface="Futura Lt BT" pitchFamily="34" charset="0"/>
              </a:rPr>
              <a:t>ick </a:t>
            </a:r>
            <a:r>
              <a:rPr lang="en-GB" sz="2400" dirty="0" smtClean="0">
                <a:solidFill>
                  <a:srgbClr val="FF0000"/>
                </a:solidFill>
                <a:latin typeface="Futura Lt BT" pitchFamily="34" charset="0"/>
              </a:rPr>
              <a:t>A</a:t>
            </a:r>
            <a:r>
              <a:rPr lang="en-GB" sz="2400" dirty="0" smtClean="0">
                <a:latin typeface="Futura Lt BT" pitchFamily="34" charset="0"/>
              </a:rPr>
              <a:t>nimals of the poor. </a:t>
            </a:r>
            <a:r>
              <a:rPr lang="en-GB" sz="2400" dirty="0">
                <a:latin typeface="Futura Lt BT" pitchFamily="34" charset="0"/>
              </a:rPr>
              <a:t>She hung a sign on the door, which read:</a:t>
            </a:r>
          </a:p>
        </p:txBody>
      </p:sp>
      <p:sp>
        <p:nvSpPr>
          <p:cNvPr id="11" name="Flowchart: Punched Tape 10"/>
          <p:cNvSpPr/>
          <p:nvPr/>
        </p:nvSpPr>
        <p:spPr>
          <a:xfrm>
            <a:off x="1143000" y="3857625"/>
            <a:ext cx="4357688" cy="2786063"/>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2800" b="1" dirty="0">
                <a:latin typeface="Bradley Hand ITC" pitchFamily="66" charset="0"/>
              </a:rPr>
              <a:t>Bring your sick animals – do not let them suffer.</a:t>
            </a:r>
          </a:p>
          <a:p>
            <a:pPr algn="ctr">
              <a:defRPr/>
            </a:pPr>
            <a:r>
              <a:rPr lang="en-GB" sz="2800" b="1" dirty="0">
                <a:latin typeface="Bradley Hand ITC" pitchFamily="66" charset="0"/>
              </a:rPr>
              <a:t>All animals treated. All treatment free.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blinds(horizontal)">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blinds(horizontal)">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diamond(in)">
                                      <p:cBhvr>
                                        <p:cTn id="2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9" grpId="0" build="p" autoUpdateAnimBg="0"/>
      <p:bldP spid="10" grpId="0" build="p" autoUpdateAnimBg="0"/>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1031" descr="H:\PDSA\Website\Images\Landing page\PDSA Ed Prog logo.jpg"/>
          <p:cNvPicPr>
            <a:picLocks noChangeAspect="1" noChangeArrowheads="1"/>
          </p:cNvPicPr>
          <p:nvPr/>
        </p:nvPicPr>
        <p:blipFill>
          <a:blip r:embed="rId3" cstate="print"/>
          <a:srcRect/>
          <a:stretch>
            <a:fillRect/>
          </a:stretch>
        </p:blipFill>
        <p:spPr bwMode="auto">
          <a:xfrm>
            <a:off x="8229600" y="5715000"/>
            <a:ext cx="762000" cy="1001713"/>
          </a:xfrm>
          <a:prstGeom prst="rect">
            <a:avLst/>
          </a:prstGeom>
          <a:noFill/>
          <a:ln w="9525">
            <a:noFill/>
            <a:miter lim="800000"/>
            <a:headEnd/>
            <a:tailEnd/>
          </a:ln>
        </p:spPr>
      </p:pic>
      <p:sp>
        <p:nvSpPr>
          <p:cNvPr id="12293" name="Rectangle 3"/>
          <p:cNvSpPr txBox="1">
            <a:spLocks noChangeArrowheads="1"/>
          </p:cNvSpPr>
          <p:nvPr/>
        </p:nvSpPr>
        <p:spPr bwMode="auto">
          <a:xfrm>
            <a:off x="0" y="2214563"/>
            <a:ext cx="7786688" cy="642937"/>
          </a:xfrm>
          <a:prstGeom prst="rect">
            <a:avLst/>
          </a:prstGeom>
          <a:noFill/>
          <a:ln w="9525">
            <a:noFill/>
            <a:miter lim="800000"/>
            <a:headEnd/>
            <a:tailEnd/>
          </a:ln>
        </p:spPr>
        <p:txBody>
          <a:bodyPr/>
          <a:lstStyle/>
          <a:p>
            <a:pPr marL="342900" indent="-342900">
              <a:lnSpc>
                <a:spcPct val="90000"/>
              </a:lnSpc>
              <a:spcBef>
                <a:spcPct val="20000"/>
              </a:spcBef>
              <a:buSzPct val="80000"/>
              <a:buFontTx/>
              <a:buBlip>
                <a:blip r:embed="rId4"/>
              </a:buBlip>
            </a:pPr>
            <a:endParaRPr lang="en-GB" sz="2800">
              <a:latin typeface="Futura Lt BT" pitchFamily="34" charset="0"/>
            </a:endParaRPr>
          </a:p>
        </p:txBody>
      </p:sp>
      <p:sp>
        <p:nvSpPr>
          <p:cNvPr id="12294" name="Rectangle 3"/>
          <p:cNvSpPr txBox="1">
            <a:spLocks noChangeArrowheads="1"/>
          </p:cNvSpPr>
          <p:nvPr/>
        </p:nvSpPr>
        <p:spPr bwMode="auto">
          <a:xfrm>
            <a:off x="357188" y="4643438"/>
            <a:ext cx="7143750" cy="642937"/>
          </a:xfrm>
          <a:prstGeom prst="rect">
            <a:avLst/>
          </a:prstGeom>
          <a:noFill/>
          <a:ln w="9525">
            <a:noFill/>
            <a:miter lim="800000"/>
            <a:headEnd/>
            <a:tailEnd/>
          </a:ln>
        </p:spPr>
        <p:txBody>
          <a:bodyPr/>
          <a:lstStyle/>
          <a:p>
            <a:pPr marL="342900" indent="-342900">
              <a:lnSpc>
                <a:spcPct val="90000"/>
              </a:lnSpc>
              <a:spcBef>
                <a:spcPct val="20000"/>
              </a:spcBef>
              <a:buSzPct val="80000"/>
              <a:buFontTx/>
              <a:buBlip>
                <a:blip r:embed="rId4"/>
              </a:buBlip>
            </a:pPr>
            <a:endParaRPr lang="en-GB" sz="2400">
              <a:latin typeface="Futura Lt BT" pitchFamily="34" charset="0"/>
            </a:endParaRPr>
          </a:p>
        </p:txBody>
      </p:sp>
      <p:sp>
        <p:nvSpPr>
          <p:cNvPr id="15" name="Horizontal Scroll 14"/>
          <p:cNvSpPr/>
          <p:nvPr/>
        </p:nvSpPr>
        <p:spPr>
          <a:xfrm>
            <a:off x="285720" y="1428736"/>
            <a:ext cx="8143875" cy="200025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4800" dirty="0">
                <a:latin typeface="Futura Lt BT" pitchFamily="34" charset="0"/>
              </a:rPr>
              <a:t>How </a:t>
            </a:r>
            <a:r>
              <a:rPr lang="en-GB" sz="4800" dirty="0" smtClean="0">
                <a:latin typeface="Futura Lt BT" pitchFamily="34" charset="0"/>
              </a:rPr>
              <a:t>many </a:t>
            </a:r>
            <a:r>
              <a:rPr lang="en-GB" sz="4800" dirty="0" err="1" smtClean="0">
                <a:latin typeface="Futura Lt BT" pitchFamily="34" charset="0"/>
              </a:rPr>
              <a:t>PetAid</a:t>
            </a:r>
            <a:r>
              <a:rPr lang="en-GB" sz="4800" dirty="0" smtClean="0">
                <a:latin typeface="Futura Lt BT" pitchFamily="34" charset="0"/>
              </a:rPr>
              <a:t> </a:t>
            </a:r>
            <a:r>
              <a:rPr lang="en-GB" sz="4800" dirty="0">
                <a:latin typeface="Futura Lt BT" pitchFamily="34" charset="0"/>
              </a:rPr>
              <a:t>hospitals do you think the PDSA </a:t>
            </a:r>
            <a:r>
              <a:rPr lang="en-GB" sz="4800" dirty="0" smtClean="0">
                <a:latin typeface="Futura Lt BT" pitchFamily="34" charset="0"/>
              </a:rPr>
              <a:t>has</a:t>
            </a:r>
            <a:r>
              <a:rPr lang="en-GB" sz="4800" dirty="0" smtClean="0">
                <a:latin typeface="Arial" pitchFamily="34" charset="0"/>
                <a:cs typeface="Arial" pitchFamily="34" charset="0"/>
              </a:rPr>
              <a:t>?</a:t>
            </a:r>
            <a:endParaRPr lang="en-GB" sz="4800" dirty="0">
              <a:latin typeface="Arial" pitchFamily="34" charset="0"/>
              <a:cs typeface="Arial" pitchFamily="34" charset="0"/>
            </a:endParaRPr>
          </a:p>
          <a:p>
            <a:pPr algn="ctr">
              <a:defRPr/>
            </a:pPr>
            <a:endParaRPr lang="en-GB" dirty="0"/>
          </a:p>
        </p:txBody>
      </p:sp>
      <p:sp>
        <p:nvSpPr>
          <p:cNvPr id="10" name="5-Point Star 9"/>
          <p:cNvSpPr/>
          <p:nvPr/>
        </p:nvSpPr>
        <p:spPr>
          <a:xfrm>
            <a:off x="2857488" y="4071942"/>
            <a:ext cx="3214688" cy="2000250"/>
          </a:xfrm>
          <a:prstGeom prst="star5">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GB" sz="6000" dirty="0"/>
              <a:t>50!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70" decel="100000"/>
                                        <p:tgtEl>
                                          <p:spTgt spid="15"/>
                                        </p:tgtEl>
                                      </p:cBhvr>
                                    </p:animEffect>
                                    <p:animScale>
                                      <p:cBhvr>
                                        <p:cTn id="8" dur="770" decel="100000"/>
                                        <p:tgtEl>
                                          <p:spTgt spid="15"/>
                                        </p:tgtEl>
                                      </p:cBhvr>
                                      <p:from x="10000" y="10000"/>
                                      <p:to x="200000" y="450000"/>
                                    </p:animScale>
                                    <p:animScale>
                                      <p:cBhvr>
                                        <p:cTn id="9" dur="1230" accel="100000" fill="hold">
                                          <p:stCondLst>
                                            <p:cond delay="770"/>
                                          </p:stCondLst>
                                        </p:cTn>
                                        <p:tgtEl>
                                          <p:spTgt spid="15"/>
                                        </p:tgtEl>
                                      </p:cBhvr>
                                      <p:from x="200000" y="450000"/>
                                      <p:to x="100000" y="100000"/>
                                    </p:animScale>
                                    <p:set>
                                      <p:cBhvr>
                                        <p:cTn id="10" dur="770" fill="hold"/>
                                        <p:tgtEl>
                                          <p:spTgt spid="15"/>
                                        </p:tgtEl>
                                        <p:attrNameLst>
                                          <p:attrName>ppt_x</p:attrName>
                                        </p:attrNameLst>
                                      </p:cBhvr>
                                      <p:to>
                                        <p:strVal val="(0.5)"/>
                                      </p:to>
                                    </p:set>
                                    <p:anim from="(0.5)" to="(#ppt_x)" calcmode="lin" valueType="num">
                                      <p:cBhvr>
                                        <p:cTn id="11" dur="1230" accel="100000" fill="hold">
                                          <p:stCondLst>
                                            <p:cond delay="770"/>
                                          </p:stCondLst>
                                        </p:cTn>
                                        <p:tgtEl>
                                          <p:spTgt spid="15"/>
                                        </p:tgtEl>
                                        <p:attrNameLst>
                                          <p:attrName>ppt_x</p:attrName>
                                        </p:attrNameLst>
                                      </p:cBhvr>
                                    </p:anim>
                                    <p:set>
                                      <p:cBhvr>
                                        <p:cTn id="12" dur="770" fill="hold"/>
                                        <p:tgtEl>
                                          <p:spTgt spid="15"/>
                                        </p:tgtEl>
                                        <p:attrNameLst>
                                          <p:attrName>ppt_y</p:attrName>
                                        </p:attrNameLst>
                                      </p:cBhvr>
                                      <p:to>
                                        <p:strVal val="(#ppt_y+0.4)"/>
                                      </p:to>
                                    </p:set>
                                    <p:anim from="(#ppt_y+0.4)" to="(#ppt_y)" calcmode="lin" valueType="num">
                                      <p:cBhvr>
                                        <p:cTn id="13" dur="1230" accel="100000" fill="hold">
                                          <p:stCondLst>
                                            <p:cond delay="770"/>
                                          </p:stCondLst>
                                        </p:cTn>
                                        <p:tgtEl>
                                          <p:spTgt spid="15"/>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49" presetClass="entr" presetSubtype="0" decel="10000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 calcmode="lin" valueType="num">
                                      <p:cBhvr>
                                        <p:cTn id="20" dur="500" fill="hold"/>
                                        <p:tgtEl>
                                          <p:spTgt spid="10"/>
                                        </p:tgtEl>
                                        <p:attrNameLst>
                                          <p:attrName>style.rotation</p:attrName>
                                        </p:attrNameLst>
                                      </p:cBhvr>
                                      <p:tavLst>
                                        <p:tav tm="0">
                                          <p:val>
                                            <p:fltVal val="360"/>
                                          </p:val>
                                        </p:tav>
                                        <p:tav tm="100000">
                                          <p:val>
                                            <p:fltVal val="0"/>
                                          </p:val>
                                        </p:tav>
                                      </p:tavLst>
                                    </p:anim>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1031" descr="H:\PDSA\Website\Images\Landing page\PDSA Ed Prog logo.jpg"/>
          <p:cNvPicPr>
            <a:picLocks noChangeAspect="1" noChangeArrowheads="1"/>
          </p:cNvPicPr>
          <p:nvPr/>
        </p:nvPicPr>
        <p:blipFill>
          <a:blip r:embed="rId3" cstate="print"/>
          <a:srcRect/>
          <a:stretch>
            <a:fillRect/>
          </a:stretch>
        </p:blipFill>
        <p:spPr bwMode="auto">
          <a:xfrm>
            <a:off x="8229600" y="5715000"/>
            <a:ext cx="762000" cy="1001713"/>
          </a:xfrm>
          <a:prstGeom prst="rect">
            <a:avLst/>
          </a:prstGeom>
          <a:noFill/>
          <a:ln w="9525">
            <a:noFill/>
            <a:miter lim="800000"/>
            <a:headEnd/>
            <a:tailEnd/>
          </a:ln>
        </p:spPr>
      </p:pic>
      <p:sp>
        <p:nvSpPr>
          <p:cNvPr id="13317" name="Rectangle 3"/>
          <p:cNvSpPr txBox="1">
            <a:spLocks noChangeArrowheads="1"/>
          </p:cNvSpPr>
          <p:nvPr/>
        </p:nvSpPr>
        <p:spPr bwMode="auto">
          <a:xfrm>
            <a:off x="0" y="3071813"/>
            <a:ext cx="8286750" cy="642937"/>
          </a:xfrm>
          <a:prstGeom prst="rect">
            <a:avLst/>
          </a:prstGeom>
          <a:noFill/>
          <a:ln w="9525">
            <a:noFill/>
            <a:miter lim="800000"/>
            <a:headEnd/>
            <a:tailEnd/>
          </a:ln>
        </p:spPr>
        <p:txBody>
          <a:bodyPr/>
          <a:lstStyle/>
          <a:p>
            <a:pPr marL="342900" indent="-342900">
              <a:lnSpc>
                <a:spcPct val="90000"/>
              </a:lnSpc>
              <a:spcBef>
                <a:spcPct val="20000"/>
              </a:spcBef>
              <a:buSzPct val="80000"/>
            </a:pPr>
            <a:endParaRPr lang="en-GB" sz="2800">
              <a:latin typeface="Futura Lt BT" pitchFamily="34" charset="0"/>
            </a:endParaRPr>
          </a:p>
        </p:txBody>
      </p:sp>
      <p:sp>
        <p:nvSpPr>
          <p:cNvPr id="13318" name="Rectangle 3"/>
          <p:cNvSpPr txBox="1">
            <a:spLocks noChangeArrowheads="1"/>
          </p:cNvSpPr>
          <p:nvPr/>
        </p:nvSpPr>
        <p:spPr bwMode="auto">
          <a:xfrm>
            <a:off x="357188" y="4643438"/>
            <a:ext cx="7143750" cy="642937"/>
          </a:xfrm>
          <a:prstGeom prst="rect">
            <a:avLst/>
          </a:prstGeom>
          <a:noFill/>
          <a:ln w="9525">
            <a:noFill/>
            <a:miter lim="800000"/>
            <a:headEnd/>
            <a:tailEnd/>
          </a:ln>
        </p:spPr>
        <p:txBody>
          <a:bodyPr/>
          <a:lstStyle/>
          <a:p>
            <a:pPr marL="342900" indent="-342900">
              <a:lnSpc>
                <a:spcPct val="90000"/>
              </a:lnSpc>
              <a:spcBef>
                <a:spcPct val="20000"/>
              </a:spcBef>
              <a:buSzPct val="80000"/>
              <a:buFontTx/>
              <a:buBlip>
                <a:blip r:embed="rId4"/>
              </a:buBlip>
            </a:pPr>
            <a:endParaRPr lang="en-GB" sz="2400">
              <a:latin typeface="Futura Lt BT" pitchFamily="34" charset="0"/>
            </a:endParaRPr>
          </a:p>
        </p:txBody>
      </p:sp>
      <p:sp>
        <p:nvSpPr>
          <p:cNvPr id="13319" name="Rectangle 3"/>
          <p:cNvSpPr txBox="1">
            <a:spLocks noChangeArrowheads="1"/>
          </p:cNvSpPr>
          <p:nvPr/>
        </p:nvSpPr>
        <p:spPr bwMode="auto">
          <a:xfrm>
            <a:off x="0" y="2214563"/>
            <a:ext cx="7786688" cy="642937"/>
          </a:xfrm>
          <a:prstGeom prst="rect">
            <a:avLst/>
          </a:prstGeom>
          <a:noFill/>
          <a:ln w="9525">
            <a:noFill/>
            <a:miter lim="800000"/>
            <a:headEnd/>
            <a:tailEnd/>
          </a:ln>
        </p:spPr>
        <p:txBody>
          <a:bodyPr/>
          <a:lstStyle/>
          <a:p>
            <a:pPr marL="342900" indent="-342900">
              <a:lnSpc>
                <a:spcPct val="90000"/>
              </a:lnSpc>
              <a:spcBef>
                <a:spcPct val="20000"/>
              </a:spcBef>
              <a:buSzPct val="80000"/>
              <a:buFontTx/>
              <a:buBlip>
                <a:blip r:embed="rId4"/>
              </a:buBlip>
            </a:pPr>
            <a:endParaRPr lang="en-GB" sz="2800">
              <a:latin typeface="Futura Lt BT" pitchFamily="34" charset="0"/>
            </a:endParaRPr>
          </a:p>
        </p:txBody>
      </p:sp>
      <p:sp>
        <p:nvSpPr>
          <p:cNvPr id="13320" name="Rectangle 3"/>
          <p:cNvSpPr txBox="1">
            <a:spLocks noChangeArrowheads="1"/>
          </p:cNvSpPr>
          <p:nvPr/>
        </p:nvSpPr>
        <p:spPr bwMode="auto">
          <a:xfrm>
            <a:off x="152400" y="2366963"/>
            <a:ext cx="7786688" cy="642937"/>
          </a:xfrm>
          <a:prstGeom prst="rect">
            <a:avLst/>
          </a:prstGeom>
          <a:noFill/>
          <a:ln w="9525">
            <a:noFill/>
            <a:miter lim="800000"/>
            <a:headEnd/>
            <a:tailEnd/>
          </a:ln>
        </p:spPr>
        <p:txBody>
          <a:bodyPr/>
          <a:lstStyle/>
          <a:p>
            <a:pPr marL="342900" indent="-342900">
              <a:lnSpc>
                <a:spcPct val="90000"/>
              </a:lnSpc>
              <a:spcBef>
                <a:spcPct val="20000"/>
              </a:spcBef>
              <a:buSzPct val="80000"/>
              <a:buFontTx/>
              <a:buBlip>
                <a:blip r:embed="rId4"/>
              </a:buBlip>
            </a:pPr>
            <a:endParaRPr lang="en-GB" sz="2800">
              <a:latin typeface="Futura Lt BT" pitchFamily="34" charset="0"/>
            </a:endParaRPr>
          </a:p>
        </p:txBody>
      </p:sp>
      <p:sp>
        <p:nvSpPr>
          <p:cNvPr id="12" name="Horizontal Scroll 11"/>
          <p:cNvSpPr/>
          <p:nvPr/>
        </p:nvSpPr>
        <p:spPr>
          <a:xfrm>
            <a:off x="571472" y="1214422"/>
            <a:ext cx="8143875" cy="200025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algn="ctr">
              <a:lnSpc>
                <a:spcPct val="90000"/>
              </a:lnSpc>
              <a:spcBef>
                <a:spcPct val="20000"/>
              </a:spcBef>
              <a:buSzPct val="80000"/>
              <a:defRPr/>
            </a:pPr>
            <a:r>
              <a:rPr lang="en-GB" sz="4800" dirty="0" smtClean="0">
                <a:latin typeface="Futura Lt BT" pitchFamily="34" charset="0"/>
              </a:rPr>
              <a:t>How many free treatments will PDSA provide today</a:t>
            </a:r>
            <a:r>
              <a:rPr lang="en-GB" sz="4800" dirty="0" smtClean="0">
                <a:latin typeface="+mj-lt"/>
              </a:rPr>
              <a:t>?</a:t>
            </a:r>
            <a:endParaRPr lang="en-GB" sz="4800" dirty="0">
              <a:latin typeface="+mj-lt"/>
            </a:endParaRPr>
          </a:p>
        </p:txBody>
      </p:sp>
      <p:sp>
        <p:nvSpPr>
          <p:cNvPr id="13" name="5-Point Star 12"/>
          <p:cNvSpPr/>
          <p:nvPr/>
        </p:nvSpPr>
        <p:spPr>
          <a:xfrm>
            <a:off x="1643042" y="3643315"/>
            <a:ext cx="5429271" cy="3000374"/>
          </a:xfrm>
          <a:prstGeom prst="star5">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GB" sz="5400" dirty="0" smtClean="0"/>
              <a:t>9,600!</a:t>
            </a:r>
            <a:endParaRPr lang="en-GB" sz="5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770" decel="100000"/>
                                        <p:tgtEl>
                                          <p:spTgt spid="12"/>
                                        </p:tgtEl>
                                      </p:cBhvr>
                                    </p:animEffect>
                                    <p:animScale>
                                      <p:cBhvr>
                                        <p:cTn id="8" dur="770" decel="100000"/>
                                        <p:tgtEl>
                                          <p:spTgt spid="12"/>
                                        </p:tgtEl>
                                      </p:cBhvr>
                                      <p:from x="10000" y="10000"/>
                                      <p:to x="200000" y="450000"/>
                                    </p:animScale>
                                    <p:animScale>
                                      <p:cBhvr>
                                        <p:cTn id="9" dur="1230" accel="100000" fill="hold">
                                          <p:stCondLst>
                                            <p:cond delay="770"/>
                                          </p:stCondLst>
                                        </p:cTn>
                                        <p:tgtEl>
                                          <p:spTgt spid="12"/>
                                        </p:tgtEl>
                                      </p:cBhvr>
                                      <p:from x="200000" y="450000"/>
                                      <p:to x="100000" y="100000"/>
                                    </p:animScale>
                                    <p:set>
                                      <p:cBhvr>
                                        <p:cTn id="10" dur="770" fill="hold"/>
                                        <p:tgtEl>
                                          <p:spTgt spid="12"/>
                                        </p:tgtEl>
                                        <p:attrNameLst>
                                          <p:attrName>ppt_x</p:attrName>
                                        </p:attrNameLst>
                                      </p:cBhvr>
                                      <p:to>
                                        <p:strVal val="(0.5)"/>
                                      </p:to>
                                    </p:set>
                                    <p:anim from="(0.5)" to="(#ppt_x)" calcmode="lin" valueType="num">
                                      <p:cBhvr>
                                        <p:cTn id="11" dur="1230" accel="100000" fill="hold">
                                          <p:stCondLst>
                                            <p:cond delay="770"/>
                                          </p:stCondLst>
                                        </p:cTn>
                                        <p:tgtEl>
                                          <p:spTgt spid="12"/>
                                        </p:tgtEl>
                                        <p:attrNameLst>
                                          <p:attrName>ppt_x</p:attrName>
                                        </p:attrNameLst>
                                      </p:cBhvr>
                                    </p:anim>
                                    <p:set>
                                      <p:cBhvr>
                                        <p:cTn id="12" dur="770" fill="hold"/>
                                        <p:tgtEl>
                                          <p:spTgt spid="12"/>
                                        </p:tgtEl>
                                        <p:attrNameLst>
                                          <p:attrName>ppt_y</p:attrName>
                                        </p:attrNameLst>
                                      </p:cBhvr>
                                      <p:to>
                                        <p:strVal val="(#ppt_y+0.4)"/>
                                      </p:to>
                                    </p:set>
                                    <p:anim from="(#ppt_y+0.4)" to="(#ppt_y)" calcmode="lin" valueType="num">
                                      <p:cBhvr>
                                        <p:cTn id="13" dur="1230" accel="100000" fill="hold">
                                          <p:stCondLst>
                                            <p:cond delay="770"/>
                                          </p:stCondLst>
                                        </p:cTn>
                                        <p:tgtEl>
                                          <p:spTgt spid="1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49" presetClass="entr" presetSubtype="0" decel="10000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 calcmode="lin" valueType="num">
                                      <p:cBhvr>
                                        <p:cTn id="20" dur="500" fill="hold"/>
                                        <p:tgtEl>
                                          <p:spTgt spid="13"/>
                                        </p:tgtEl>
                                        <p:attrNameLst>
                                          <p:attrName>style.rotation</p:attrName>
                                        </p:attrNameLst>
                                      </p:cBhvr>
                                      <p:tavLst>
                                        <p:tav tm="0">
                                          <p:val>
                                            <p:fltVal val="360"/>
                                          </p:val>
                                        </p:tav>
                                        <p:tav tm="100000">
                                          <p:val>
                                            <p:fltVal val="0"/>
                                          </p:val>
                                        </p:tav>
                                      </p:tavLst>
                                    </p:anim>
                                    <p:animEffect transition="in" filter="fade">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1031" descr="H:\PDSA\Website\Images\Landing page\PDSA Ed Prog logo.jpg"/>
          <p:cNvPicPr>
            <a:picLocks noChangeAspect="1" noChangeArrowheads="1"/>
          </p:cNvPicPr>
          <p:nvPr/>
        </p:nvPicPr>
        <p:blipFill>
          <a:blip r:embed="rId3" cstate="print"/>
          <a:srcRect/>
          <a:stretch>
            <a:fillRect/>
          </a:stretch>
        </p:blipFill>
        <p:spPr bwMode="auto">
          <a:xfrm>
            <a:off x="8229600" y="5715000"/>
            <a:ext cx="762000" cy="1001713"/>
          </a:xfrm>
          <a:prstGeom prst="rect">
            <a:avLst/>
          </a:prstGeom>
          <a:noFill/>
          <a:ln w="9525">
            <a:noFill/>
            <a:miter lim="800000"/>
            <a:headEnd/>
            <a:tailEnd/>
          </a:ln>
        </p:spPr>
      </p:pic>
      <p:sp>
        <p:nvSpPr>
          <p:cNvPr id="14341" name="Rectangle 3"/>
          <p:cNvSpPr txBox="1">
            <a:spLocks noChangeArrowheads="1"/>
          </p:cNvSpPr>
          <p:nvPr/>
        </p:nvSpPr>
        <p:spPr bwMode="auto">
          <a:xfrm>
            <a:off x="357188" y="4643438"/>
            <a:ext cx="7143750" cy="642937"/>
          </a:xfrm>
          <a:prstGeom prst="rect">
            <a:avLst/>
          </a:prstGeom>
          <a:noFill/>
          <a:ln w="9525">
            <a:noFill/>
            <a:miter lim="800000"/>
            <a:headEnd/>
            <a:tailEnd/>
          </a:ln>
        </p:spPr>
        <p:txBody>
          <a:bodyPr/>
          <a:lstStyle/>
          <a:p>
            <a:pPr marL="342900" indent="-342900">
              <a:lnSpc>
                <a:spcPct val="90000"/>
              </a:lnSpc>
              <a:spcBef>
                <a:spcPct val="20000"/>
              </a:spcBef>
              <a:buSzPct val="80000"/>
              <a:buFontTx/>
              <a:buBlip>
                <a:blip r:embed="rId4"/>
              </a:buBlip>
            </a:pPr>
            <a:endParaRPr lang="en-GB" sz="2400">
              <a:latin typeface="Futura Lt BT" pitchFamily="34" charset="0"/>
            </a:endParaRPr>
          </a:p>
        </p:txBody>
      </p:sp>
      <p:sp>
        <p:nvSpPr>
          <p:cNvPr id="8" name="Horizontal Scroll 7"/>
          <p:cNvSpPr/>
          <p:nvPr/>
        </p:nvSpPr>
        <p:spPr>
          <a:xfrm>
            <a:off x="428596" y="1500174"/>
            <a:ext cx="8143875" cy="200025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342900" indent="-342900" algn="ctr">
              <a:lnSpc>
                <a:spcPct val="90000"/>
              </a:lnSpc>
              <a:spcBef>
                <a:spcPct val="20000"/>
              </a:spcBef>
              <a:buSzPct val="80000"/>
              <a:defRPr/>
            </a:pPr>
            <a:r>
              <a:rPr lang="en-GB" sz="4800" dirty="0">
                <a:latin typeface="Futura Lt BT" pitchFamily="34" charset="0"/>
              </a:rPr>
              <a:t>How much does it cost to run PDSA each year</a:t>
            </a:r>
            <a:r>
              <a:rPr lang="en-GB" sz="4800" dirty="0">
                <a:latin typeface="Arial" pitchFamily="34" charset="0"/>
                <a:cs typeface="Arial" pitchFamily="34" charset="0"/>
              </a:rPr>
              <a:t>?</a:t>
            </a:r>
          </a:p>
        </p:txBody>
      </p:sp>
      <p:sp>
        <p:nvSpPr>
          <p:cNvPr id="9" name="5-Point Star 8"/>
          <p:cNvSpPr/>
          <p:nvPr/>
        </p:nvSpPr>
        <p:spPr>
          <a:xfrm>
            <a:off x="1428750" y="3786190"/>
            <a:ext cx="5786456" cy="2928935"/>
          </a:xfrm>
          <a:prstGeom prst="star5">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en-GB" sz="5000" dirty="0"/>
              <a:t>£54 million!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70" decel="100000"/>
                                        <p:tgtEl>
                                          <p:spTgt spid="8"/>
                                        </p:tgtEl>
                                      </p:cBhvr>
                                    </p:animEffect>
                                    <p:animScale>
                                      <p:cBhvr>
                                        <p:cTn id="8" dur="770" decel="100000"/>
                                        <p:tgtEl>
                                          <p:spTgt spid="8"/>
                                        </p:tgtEl>
                                      </p:cBhvr>
                                      <p:from x="10000" y="10000"/>
                                      <p:to x="200000" y="450000"/>
                                    </p:animScale>
                                    <p:animScale>
                                      <p:cBhvr>
                                        <p:cTn id="9" dur="1230" accel="100000" fill="hold">
                                          <p:stCondLst>
                                            <p:cond delay="770"/>
                                          </p:stCondLst>
                                        </p:cTn>
                                        <p:tgtEl>
                                          <p:spTgt spid="8"/>
                                        </p:tgtEl>
                                      </p:cBhvr>
                                      <p:from x="200000" y="450000"/>
                                      <p:to x="100000" y="100000"/>
                                    </p:animScale>
                                    <p:set>
                                      <p:cBhvr>
                                        <p:cTn id="10" dur="770" fill="hold"/>
                                        <p:tgtEl>
                                          <p:spTgt spid="8"/>
                                        </p:tgtEl>
                                        <p:attrNameLst>
                                          <p:attrName>ppt_x</p:attrName>
                                        </p:attrNameLst>
                                      </p:cBhvr>
                                      <p:to>
                                        <p:strVal val="(0.5)"/>
                                      </p:to>
                                    </p:set>
                                    <p:anim from="(0.5)" to="(#ppt_x)" calcmode="lin" valueType="num">
                                      <p:cBhvr>
                                        <p:cTn id="11" dur="1230" accel="100000" fill="hold">
                                          <p:stCondLst>
                                            <p:cond delay="770"/>
                                          </p:stCondLst>
                                        </p:cTn>
                                        <p:tgtEl>
                                          <p:spTgt spid="8"/>
                                        </p:tgtEl>
                                        <p:attrNameLst>
                                          <p:attrName>ppt_x</p:attrName>
                                        </p:attrNameLst>
                                      </p:cBhvr>
                                    </p:anim>
                                    <p:set>
                                      <p:cBhvr>
                                        <p:cTn id="12" dur="770" fill="hold"/>
                                        <p:tgtEl>
                                          <p:spTgt spid="8"/>
                                        </p:tgtEl>
                                        <p:attrNameLst>
                                          <p:attrName>ppt_y</p:attrName>
                                        </p:attrNameLst>
                                      </p:cBhvr>
                                      <p:to>
                                        <p:strVal val="(#ppt_y+0.4)"/>
                                      </p:to>
                                    </p:set>
                                    <p:anim from="(#ppt_y+0.4)" to="(#ppt_y)" calcmode="lin" valueType="num">
                                      <p:cBhvr>
                                        <p:cTn id="13" dur="1230" accel="100000" fill="hold">
                                          <p:stCondLst>
                                            <p:cond delay="770"/>
                                          </p:stCondLst>
                                        </p:cTn>
                                        <p:tgtEl>
                                          <p:spTgt spid="8"/>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49" presetClass="entr" presetSubtype="0" decel="10000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 calcmode="lin" valueType="num">
                                      <p:cBhvr>
                                        <p:cTn id="20" dur="500" fill="hold"/>
                                        <p:tgtEl>
                                          <p:spTgt spid="9"/>
                                        </p:tgtEl>
                                        <p:attrNameLst>
                                          <p:attrName>style.rotation</p:attrName>
                                        </p:attrNameLst>
                                      </p:cBhvr>
                                      <p:tavLst>
                                        <p:tav tm="0">
                                          <p:val>
                                            <p:fltVal val="360"/>
                                          </p:val>
                                        </p:tav>
                                        <p:tav tm="100000">
                                          <p:val>
                                            <p:fltVal val="0"/>
                                          </p:val>
                                        </p:tav>
                                      </p:tavLst>
                                    </p:anim>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1031" descr="H:\PDSA\Website\Images\Landing page\PDSA Ed Prog logo.jpg"/>
          <p:cNvPicPr>
            <a:picLocks noChangeAspect="1" noChangeArrowheads="1"/>
          </p:cNvPicPr>
          <p:nvPr/>
        </p:nvPicPr>
        <p:blipFill>
          <a:blip r:embed="rId3" cstate="print"/>
          <a:srcRect/>
          <a:stretch>
            <a:fillRect/>
          </a:stretch>
        </p:blipFill>
        <p:spPr bwMode="auto">
          <a:xfrm>
            <a:off x="8229600" y="5715000"/>
            <a:ext cx="762000" cy="1001713"/>
          </a:xfrm>
          <a:prstGeom prst="rect">
            <a:avLst/>
          </a:prstGeom>
          <a:noFill/>
          <a:ln w="9525">
            <a:noFill/>
            <a:miter lim="800000"/>
            <a:headEnd/>
            <a:tailEnd/>
          </a:ln>
        </p:spPr>
      </p:pic>
      <p:sp>
        <p:nvSpPr>
          <p:cNvPr id="15364" name="TextBox 3"/>
          <p:cNvSpPr txBox="1">
            <a:spLocks noChangeArrowheads="1"/>
          </p:cNvSpPr>
          <p:nvPr/>
        </p:nvSpPr>
        <p:spPr bwMode="auto">
          <a:xfrm>
            <a:off x="1714500" y="1500188"/>
            <a:ext cx="5643563" cy="584200"/>
          </a:xfrm>
          <a:prstGeom prst="rect">
            <a:avLst/>
          </a:prstGeom>
          <a:noFill/>
          <a:ln w="9525">
            <a:noFill/>
            <a:miter lim="800000"/>
            <a:headEnd/>
            <a:tailEnd/>
          </a:ln>
        </p:spPr>
        <p:txBody>
          <a:bodyPr>
            <a:spAutoFit/>
          </a:bodyPr>
          <a:lstStyle/>
          <a:p>
            <a:pPr algn="ctr"/>
            <a:r>
              <a:rPr lang="en-GB" sz="3200" dirty="0">
                <a:solidFill>
                  <a:srgbClr val="0033CC"/>
                </a:solidFill>
                <a:latin typeface="Futura Md BT" pitchFamily="34" charset="0"/>
              </a:rPr>
              <a:t>So what can you and I do?</a:t>
            </a:r>
          </a:p>
        </p:txBody>
      </p:sp>
      <p:sp>
        <p:nvSpPr>
          <p:cNvPr id="15365" name="Rectangle 3"/>
          <p:cNvSpPr txBox="1">
            <a:spLocks noChangeArrowheads="1"/>
          </p:cNvSpPr>
          <p:nvPr/>
        </p:nvSpPr>
        <p:spPr bwMode="auto">
          <a:xfrm>
            <a:off x="357188" y="4643438"/>
            <a:ext cx="7143750" cy="642937"/>
          </a:xfrm>
          <a:prstGeom prst="rect">
            <a:avLst/>
          </a:prstGeom>
          <a:noFill/>
          <a:ln w="9525">
            <a:noFill/>
            <a:miter lim="800000"/>
            <a:headEnd/>
            <a:tailEnd/>
          </a:ln>
        </p:spPr>
        <p:txBody>
          <a:bodyPr/>
          <a:lstStyle/>
          <a:p>
            <a:pPr marL="342900" indent="-342900">
              <a:lnSpc>
                <a:spcPct val="90000"/>
              </a:lnSpc>
              <a:spcBef>
                <a:spcPct val="20000"/>
              </a:spcBef>
              <a:buSzPct val="80000"/>
              <a:buFontTx/>
              <a:buBlip>
                <a:blip r:embed="rId4"/>
              </a:buBlip>
            </a:pPr>
            <a:endParaRPr lang="en-GB" sz="2400">
              <a:latin typeface="Futura Lt BT" pitchFamily="34" charset="0"/>
            </a:endParaRPr>
          </a:p>
        </p:txBody>
      </p:sp>
      <p:sp>
        <p:nvSpPr>
          <p:cNvPr id="15366" name="Rectangle 13"/>
          <p:cNvSpPr>
            <a:spLocks noChangeArrowheads="1"/>
          </p:cNvSpPr>
          <p:nvPr/>
        </p:nvSpPr>
        <p:spPr bwMode="auto">
          <a:xfrm>
            <a:off x="642910" y="2357430"/>
            <a:ext cx="7786716" cy="2554545"/>
          </a:xfrm>
          <a:prstGeom prst="rect">
            <a:avLst/>
          </a:prstGeom>
          <a:noFill/>
          <a:ln w="9525">
            <a:noFill/>
            <a:miter lim="800000"/>
            <a:headEnd/>
            <a:tailEnd/>
          </a:ln>
        </p:spPr>
        <p:txBody>
          <a:bodyPr wrap="square">
            <a:spAutoFit/>
          </a:bodyPr>
          <a:lstStyle/>
          <a:p>
            <a:r>
              <a:rPr lang="en-GB" sz="4000" i="1" dirty="0">
                <a:solidFill>
                  <a:srgbClr val="000000"/>
                </a:solidFill>
                <a:latin typeface="Futura Lt BT" pitchFamily="34" charset="0"/>
              </a:rPr>
              <a:t>Show owners how to care for their animals in sickness and health. Do the same work that we are doing.</a:t>
            </a:r>
          </a:p>
          <a:p>
            <a:r>
              <a:rPr lang="en-GB" sz="4000" i="1" dirty="0">
                <a:solidFill>
                  <a:srgbClr val="000000"/>
                </a:solidFill>
                <a:latin typeface="Futura Lt BT" pitchFamily="34" charset="0"/>
              </a:rPr>
              <a:t>	~ Maria </a:t>
            </a:r>
            <a:r>
              <a:rPr lang="en-GB" sz="4000" i="1" dirty="0" err="1" smtClean="0">
                <a:solidFill>
                  <a:srgbClr val="000000"/>
                </a:solidFill>
                <a:latin typeface="Futura Lt BT" pitchFamily="34" charset="0"/>
              </a:rPr>
              <a:t>Dickin</a:t>
            </a:r>
            <a:r>
              <a:rPr lang="en-GB" sz="4000" i="1" dirty="0" smtClean="0">
                <a:solidFill>
                  <a:srgbClr val="000000"/>
                </a:solidFill>
                <a:latin typeface="Futura Lt BT" pitchFamily="34" charset="0"/>
              </a:rPr>
              <a:t>, PDSA founder</a:t>
            </a:r>
            <a:endParaRPr lang="en-GB" sz="4000" dirty="0">
              <a:latin typeface="Futura L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5366"/>
                                        </p:tgtEl>
                                        <p:attrNameLst>
                                          <p:attrName>style.visibility</p:attrName>
                                        </p:attrNameLst>
                                      </p:cBhvr>
                                      <p:to>
                                        <p:strVal val="visible"/>
                                      </p:to>
                                    </p:set>
                                    <p:animEffect transition="in" filter="box(in)">
                                      <p:cBhvr>
                                        <p:cTn id="7" dur="500"/>
                                        <p:tgtEl>
                                          <p:spTgt spid="15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1500188" y="5510213"/>
            <a:ext cx="6653212" cy="477054"/>
          </a:xfrm>
          <a:prstGeom prst="rect">
            <a:avLst/>
          </a:prstGeom>
          <a:noFill/>
          <a:ln w="9525">
            <a:noFill/>
            <a:miter lim="800000"/>
            <a:headEnd/>
            <a:tailEnd/>
          </a:ln>
        </p:spPr>
        <p:txBody>
          <a:bodyPr>
            <a:spAutoFit/>
          </a:bodyPr>
          <a:lstStyle/>
          <a:p>
            <a:pPr marL="363538" indent="-363538"/>
            <a:r>
              <a:rPr lang="en-GB" sz="2500" b="1" dirty="0" smtClean="0">
                <a:solidFill>
                  <a:srgbClr val="0033CC"/>
                </a:solidFill>
                <a:latin typeface="Futura Lt BT" pitchFamily="34" charset="0"/>
              </a:rPr>
              <a:t>Health</a:t>
            </a:r>
            <a:endParaRPr lang="en-US" sz="2500" b="1" dirty="0">
              <a:solidFill>
                <a:srgbClr val="0033CC"/>
              </a:solidFill>
              <a:latin typeface="Futura Lt BT" pitchFamily="34" charset="0"/>
            </a:endParaRPr>
          </a:p>
        </p:txBody>
      </p:sp>
      <p:sp>
        <p:nvSpPr>
          <p:cNvPr id="8" name="Text Box 4"/>
          <p:cNvSpPr txBox="1">
            <a:spLocks noChangeArrowheads="1"/>
          </p:cNvSpPr>
          <p:nvPr/>
        </p:nvSpPr>
        <p:spPr bwMode="auto">
          <a:xfrm>
            <a:off x="428625" y="2143125"/>
            <a:ext cx="8112125" cy="457200"/>
          </a:xfrm>
          <a:prstGeom prst="rect">
            <a:avLst/>
          </a:prstGeom>
          <a:noFill/>
          <a:ln w="9525">
            <a:noFill/>
            <a:miter lim="800000"/>
            <a:headEnd/>
            <a:tailEnd/>
          </a:ln>
        </p:spPr>
        <p:txBody>
          <a:bodyPr>
            <a:spAutoFit/>
          </a:bodyPr>
          <a:lstStyle/>
          <a:p>
            <a:pPr marL="363538" indent="-363538">
              <a:spcBef>
                <a:spcPct val="50000"/>
              </a:spcBef>
            </a:pPr>
            <a:r>
              <a:rPr lang="en-GB" sz="2400" b="1">
                <a:solidFill>
                  <a:srgbClr val="0033CC"/>
                </a:solidFill>
                <a:latin typeface="Futura Lt BT" pitchFamily="34" charset="0"/>
              </a:rPr>
              <a:t>The five things all animals need are:</a:t>
            </a:r>
            <a:endParaRPr lang="en-GB" sz="1400" b="1">
              <a:solidFill>
                <a:srgbClr val="0033CC"/>
              </a:solidFill>
              <a:latin typeface="Futura Lt BT" pitchFamily="34" charset="0"/>
            </a:endParaRPr>
          </a:p>
        </p:txBody>
      </p:sp>
      <p:sp>
        <p:nvSpPr>
          <p:cNvPr id="9" name="Text Box 5"/>
          <p:cNvSpPr txBox="1">
            <a:spLocks noChangeArrowheads="1"/>
          </p:cNvSpPr>
          <p:nvPr/>
        </p:nvSpPr>
        <p:spPr bwMode="auto">
          <a:xfrm>
            <a:off x="1500188" y="2917825"/>
            <a:ext cx="5143500" cy="784830"/>
          </a:xfrm>
          <a:prstGeom prst="rect">
            <a:avLst/>
          </a:prstGeom>
          <a:noFill/>
          <a:ln w="9525">
            <a:noFill/>
            <a:miter lim="800000"/>
            <a:headEnd/>
            <a:tailEnd/>
          </a:ln>
        </p:spPr>
        <p:txBody>
          <a:bodyPr>
            <a:spAutoFit/>
          </a:bodyPr>
          <a:lstStyle/>
          <a:p>
            <a:pPr marL="363538" indent="-363538">
              <a:spcBef>
                <a:spcPct val="50000"/>
              </a:spcBef>
            </a:pPr>
            <a:r>
              <a:rPr lang="en-GB" sz="2500" b="1" dirty="0" smtClean="0">
                <a:solidFill>
                  <a:srgbClr val="0033CC"/>
                </a:solidFill>
                <a:latin typeface="Futura Lt BT" pitchFamily="34" charset="0"/>
              </a:rPr>
              <a:t>Environment</a:t>
            </a:r>
            <a:endParaRPr lang="en-GB" sz="2500" b="1" dirty="0">
              <a:solidFill>
                <a:srgbClr val="0033CC"/>
              </a:solidFill>
              <a:latin typeface="Futura Lt BT" pitchFamily="34" charset="0"/>
            </a:endParaRPr>
          </a:p>
          <a:p>
            <a:pPr marL="363538" indent="-363538"/>
            <a:endParaRPr lang="en-US" sz="2000" dirty="0">
              <a:solidFill>
                <a:srgbClr val="0033CC"/>
              </a:solidFill>
              <a:latin typeface="Futura Lt BT" pitchFamily="34" charset="0"/>
            </a:endParaRPr>
          </a:p>
        </p:txBody>
      </p:sp>
      <p:sp>
        <p:nvSpPr>
          <p:cNvPr id="10" name="Text Box 6"/>
          <p:cNvSpPr txBox="1">
            <a:spLocks noChangeArrowheads="1"/>
          </p:cNvSpPr>
          <p:nvPr/>
        </p:nvSpPr>
        <p:spPr bwMode="auto">
          <a:xfrm>
            <a:off x="1500188" y="3567113"/>
            <a:ext cx="3135312" cy="477054"/>
          </a:xfrm>
          <a:prstGeom prst="rect">
            <a:avLst/>
          </a:prstGeom>
          <a:noFill/>
          <a:ln w="9525">
            <a:noFill/>
            <a:miter lim="800000"/>
            <a:headEnd/>
            <a:tailEnd/>
          </a:ln>
        </p:spPr>
        <p:txBody>
          <a:bodyPr>
            <a:spAutoFit/>
          </a:bodyPr>
          <a:lstStyle/>
          <a:p>
            <a:pPr marL="363538" indent="-363538"/>
            <a:r>
              <a:rPr lang="en-GB" sz="2500" b="1" dirty="0" smtClean="0">
                <a:solidFill>
                  <a:srgbClr val="0033CC"/>
                </a:solidFill>
                <a:latin typeface="Futura Lt BT" pitchFamily="34" charset="0"/>
              </a:rPr>
              <a:t>Diet</a:t>
            </a:r>
            <a:endParaRPr lang="en-US" sz="2500" b="1" dirty="0">
              <a:solidFill>
                <a:srgbClr val="0033CC"/>
              </a:solidFill>
              <a:latin typeface="Futura Lt BT" pitchFamily="34" charset="0"/>
            </a:endParaRPr>
          </a:p>
        </p:txBody>
      </p:sp>
      <p:sp>
        <p:nvSpPr>
          <p:cNvPr id="11" name="Text Box 7"/>
          <p:cNvSpPr txBox="1">
            <a:spLocks noChangeArrowheads="1"/>
          </p:cNvSpPr>
          <p:nvPr/>
        </p:nvSpPr>
        <p:spPr bwMode="auto">
          <a:xfrm>
            <a:off x="1500188" y="4862513"/>
            <a:ext cx="4572000" cy="477054"/>
          </a:xfrm>
          <a:prstGeom prst="rect">
            <a:avLst/>
          </a:prstGeom>
          <a:noFill/>
          <a:ln w="9525">
            <a:noFill/>
            <a:miter lim="800000"/>
            <a:headEnd/>
            <a:tailEnd/>
          </a:ln>
        </p:spPr>
        <p:txBody>
          <a:bodyPr>
            <a:spAutoFit/>
          </a:bodyPr>
          <a:lstStyle/>
          <a:p>
            <a:pPr marL="363538" indent="-363538"/>
            <a:r>
              <a:rPr lang="en-GB" sz="2500" b="1" dirty="0" smtClean="0">
                <a:solidFill>
                  <a:srgbClr val="0033CC"/>
                </a:solidFill>
                <a:latin typeface="Futura Lt BT" pitchFamily="34" charset="0"/>
              </a:rPr>
              <a:t>Behaviour</a:t>
            </a:r>
            <a:endParaRPr lang="en-US" sz="2000" b="1" dirty="0">
              <a:solidFill>
                <a:srgbClr val="0033CC"/>
              </a:solidFill>
              <a:latin typeface="Futura Lt BT" pitchFamily="34" charset="0"/>
            </a:endParaRPr>
          </a:p>
        </p:txBody>
      </p:sp>
      <p:sp>
        <p:nvSpPr>
          <p:cNvPr id="12" name="Text Box 8"/>
          <p:cNvSpPr txBox="1">
            <a:spLocks noChangeArrowheads="1"/>
          </p:cNvSpPr>
          <p:nvPr/>
        </p:nvSpPr>
        <p:spPr bwMode="auto">
          <a:xfrm>
            <a:off x="1500188" y="4214813"/>
            <a:ext cx="4429125" cy="477054"/>
          </a:xfrm>
          <a:prstGeom prst="rect">
            <a:avLst/>
          </a:prstGeom>
          <a:noFill/>
          <a:ln w="9525">
            <a:noFill/>
            <a:miter lim="800000"/>
            <a:headEnd/>
            <a:tailEnd/>
          </a:ln>
        </p:spPr>
        <p:txBody>
          <a:bodyPr>
            <a:spAutoFit/>
          </a:bodyPr>
          <a:lstStyle/>
          <a:p>
            <a:pPr marL="363538" indent="-363538"/>
            <a:r>
              <a:rPr lang="en-GB" sz="2500" b="1" dirty="0" smtClean="0">
                <a:solidFill>
                  <a:srgbClr val="0033CC"/>
                </a:solidFill>
                <a:latin typeface="Futura Lt BT" pitchFamily="34" charset="0"/>
              </a:rPr>
              <a:t>Companionship</a:t>
            </a:r>
            <a:endParaRPr lang="en-US" sz="2000" b="1" dirty="0">
              <a:solidFill>
                <a:srgbClr val="0033CC"/>
              </a:solidFill>
              <a:latin typeface="Futura Lt BT" pitchFamily="34" charset="0"/>
            </a:endParaRPr>
          </a:p>
        </p:txBody>
      </p:sp>
      <p:sp>
        <p:nvSpPr>
          <p:cNvPr id="13" name="Rectangle 9"/>
          <p:cNvSpPr>
            <a:spLocks noChangeArrowheads="1"/>
          </p:cNvSpPr>
          <p:nvPr/>
        </p:nvSpPr>
        <p:spPr bwMode="auto">
          <a:xfrm>
            <a:off x="785786" y="1142984"/>
            <a:ext cx="7921625" cy="785813"/>
          </a:xfrm>
          <a:prstGeom prst="rect">
            <a:avLst/>
          </a:prstGeom>
          <a:noFill/>
          <a:ln w="9525">
            <a:noFill/>
            <a:miter lim="800000"/>
            <a:headEnd/>
            <a:tailEnd/>
          </a:ln>
        </p:spPr>
        <p:txBody>
          <a:bodyPr/>
          <a:lstStyle/>
          <a:p>
            <a:pPr algn="ctr"/>
            <a:r>
              <a:rPr lang="en-GB" sz="4000" b="1" dirty="0">
                <a:solidFill>
                  <a:srgbClr val="0033CC"/>
                </a:solidFill>
                <a:latin typeface="Futura Md BT" pitchFamily="34" charset="0"/>
              </a:rPr>
              <a:t>What do pets need</a:t>
            </a:r>
            <a:r>
              <a:rPr lang="en-GB" sz="4000" b="1" dirty="0">
                <a:solidFill>
                  <a:srgbClr val="0033CC"/>
                </a:solidFill>
                <a:latin typeface="Calibri" pitchFamily="34" charset="0"/>
              </a:rPr>
              <a:t>?</a:t>
            </a:r>
          </a:p>
        </p:txBody>
      </p:sp>
      <p:pic>
        <p:nvPicPr>
          <p:cNvPr id="14" name="Picture 10" descr="CROSSCIRCLE"/>
          <p:cNvPicPr>
            <a:picLocks noChangeAspect="1" noChangeArrowheads="1"/>
          </p:cNvPicPr>
          <p:nvPr/>
        </p:nvPicPr>
        <p:blipFill>
          <a:blip r:embed="rId3" cstate="print"/>
          <a:srcRect/>
          <a:stretch>
            <a:fillRect/>
          </a:stretch>
        </p:blipFill>
        <p:spPr bwMode="auto">
          <a:xfrm>
            <a:off x="842963" y="5510213"/>
            <a:ext cx="419100" cy="395287"/>
          </a:xfrm>
          <a:prstGeom prst="rect">
            <a:avLst/>
          </a:prstGeom>
          <a:noFill/>
          <a:ln w="9525">
            <a:noFill/>
            <a:miter lim="800000"/>
            <a:headEnd/>
            <a:tailEnd/>
          </a:ln>
        </p:spPr>
      </p:pic>
      <p:pic>
        <p:nvPicPr>
          <p:cNvPr id="15" name="Picture 11" descr="DISHCIRCLE"/>
          <p:cNvPicPr>
            <a:picLocks noChangeAspect="1" noChangeArrowheads="1"/>
          </p:cNvPicPr>
          <p:nvPr/>
        </p:nvPicPr>
        <p:blipFill>
          <a:blip r:embed="rId4" cstate="print"/>
          <a:srcRect/>
          <a:stretch>
            <a:fillRect/>
          </a:stretch>
        </p:blipFill>
        <p:spPr bwMode="auto">
          <a:xfrm>
            <a:off x="838200" y="3581400"/>
            <a:ext cx="422275" cy="457200"/>
          </a:xfrm>
          <a:prstGeom prst="rect">
            <a:avLst/>
          </a:prstGeom>
          <a:noFill/>
          <a:ln w="9525">
            <a:noFill/>
            <a:miter lim="800000"/>
            <a:headEnd/>
            <a:tailEnd/>
          </a:ln>
        </p:spPr>
      </p:pic>
      <p:pic>
        <p:nvPicPr>
          <p:cNvPr id="16" name="Picture 12" descr="HEARSTCIRCLE"/>
          <p:cNvPicPr>
            <a:picLocks noChangeAspect="1" noChangeArrowheads="1"/>
          </p:cNvPicPr>
          <p:nvPr/>
        </p:nvPicPr>
        <p:blipFill>
          <a:blip r:embed="rId5" cstate="print"/>
          <a:srcRect/>
          <a:stretch>
            <a:fillRect/>
          </a:stretch>
        </p:blipFill>
        <p:spPr bwMode="auto">
          <a:xfrm>
            <a:off x="842963" y="4214813"/>
            <a:ext cx="422275" cy="387350"/>
          </a:xfrm>
          <a:prstGeom prst="rect">
            <a:avLst/>
          </a:prstGeom>
          <a:noFill/>
          <a:ln w="9525">
            <a:noFill/>
            <a:miter lim="800000"/>
            <a:headEnd/>
            <a:tailEnd/>
          </a:ln>
        </p:spPr>
      </p:pic>
      <p:pic>
        <p:nvPicPr>
          <p:cNvPr id="17" name="Picture 13" descr="HOUSECIRCLE"/>
          <p:cNvPicPr>
            <a:picLocks noChangeAspect="1" noChangeArrowheads="1"/>
          </p:cNvPicPr>
          <p:nvPr/>
        </p:nvPicPr>
        <p:blipFill>
          <a:blip r:embed="rId6" cstate="print"/>
          <a:srcRect/>
          <a:stretch>
            <a:fillRect/>
          </a:stretch>
        </p:blipFill>
        <p:spPr bwMode="auto">
          <a:xfrm>
            <a:off x="838200" y="2895600"/>
            <a:ext cx="422275" cy="387350"/>
          </a:xfrm>
          <a:prstGeom prst="rect">
            <a:avLst/>
          </a:prstGeom>
          <a:noFill/>
          <a:ln w="9525">
            <a:noFill/>
            <a:miter lim="800000"/>
            <a:headEnd/>
            <a:tailEnd/>
          </a:ln>
        </p:spPr>
      </p:pic>
      <p:pic>
        <p:nvPicPr>
          <p:cNvPr id="18" name="Picture 14" descr="PAWCIRCLE"/>
          <p:cNvPicPr>
            <a:picLocks noChangeAspect="1" noChangeArrowheads="1"/>
          </p:cNvPicPr>
          <p:nvPr/>
        </p:nvPicPr>
        <p:blipFill>
          <a:blip r:embed="rId7" cstate="print"/>
          <a:srcRect/>
          <a:stretch>
            <a:fillRect/>
          </a:stretch>
        </p:blipFill>
        <p:spPr bwMode="auto">
          <a:xfrm>
            <a:off x="842963" y="4862513"/>
            <a:ext cx="422275" cy="388937"/>
          </a:xfrm>
          <a:prstGeom prst="rect">
            <a:avLst/>
          </a:prstGeom>
          <a:noFill/>
          <a:ln w="9525">
            <a:noFill/>
            <a:miter lim="800000"/>
            <a:headEnd/>
            <a:tailEnd/>
          </a:ln>
        </p:spPr>
      </p:pic>
      <p:pic>
        <p:nvPicPr>
          <p:cNvPr id="16399" name="Picture 1040" descr="H:\PDSA\Website\Images\Landing page\PDSA Ed Prog logo.jpg"/>
          <p:cNvPicPr>
            <a:picLocks noChangeAspect="1" noChangeArrowheads="1"/>
          </p:cNvPicPr>
          <p:nvPr/>
        </p:nvPicPr>
        <p:blipFill>
          <a:blip r:embed="rId8" cstate="print"/>
          <a:srcRect/>
          <a:stretch>
            <a:fillRect/>
          </a:stretch>
        </p:blipFill>
        <p:spPr bwMode="auto">
          <a:xfrm>
            <a:off x="8229600" y="5715000"/>
            <a:ext cx="762000" cy="1001713"/>
          </a:xfrm>
          <a:prstGeom prst="rect">
            <a:avLst/>
          </a:prstGeom>
          <a:noFill/>
          <a:ln w="9525">
            <a:noFill/>
            <a:miter lim="800000"/>
            <a:headEnd/>
            <a:tailEnd/>
          </a:ln>
        </p:spPr>
      </p:pic>
      <p:pic>
        <p:nvPicPr>
          <p:cNvPr id="16400" name="Picture 17" descr="\\Falcon\user_data\Direct_Marketing\Youth and Education team\IMAGES\1_Animal_Image_Library\Cats and dogs\MM-2004-P&amp;K007.jpg"/>
          <p:cNvPicPr>
            <a:picLocks noChangeAspect="1" noChangeArrowheads="1"/>
          </p:cNvPicPr>
          <p:nvPr/>
        </p:nvPicPr>
        <p:blipFill>
          <a:blip r:embed="rId9" cstate="print"/>
          <a:srcRect/>
          <a:stretch>
            <a:fillRect/>
          </a:stretch>
        </p:blipFill>
        <p:spPr bwMode="auto">
          <a:xfrm>
            <a:off x="5022850" y="2857500"/>
            <a:ext cx="4121150" cy="25717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ox(in)">
                                      <p:cBhvr>
                                        <p:cTn id="12" dur="500"/>
                                        <p:tgtEl>
                                          <p:spTgt spid="8"/>
                                        </p:tgtEl>
                                      </p:cBhvr>
                                    </p:animEffect>
                                  </p:childTnLst>
                                </p:cTn>
                              </p:par>
                              <p:par>
                                <p:cTn id="13" presetID="3" presetClass="entr" presetSubtype="1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linds(horizontal)">
                                      <p:cBhvr>
                                        <p:cTn id="15" dur="500"/>
                                        <p:tgtEl>
                                          <p:spTgt spid="14"/>
                                        </p:tgtEl>
                                      </p:cBhvr>
                                    </p:animEffect>
                                  </p:childTnLst>
                                </p:cTn>
                              </p:par>
                              <p:par>
                                <p:cTn id="16" presetID="3" presetClass="entr" presetSubtype="1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linds(horizontal)">
                                      <p:cBhvr>
                                        <p:cTn id="18" dur="500"/>
                                        <p:tgtEl>
                                          <p:spTgt spid="17"/>
                                        </p:tgtEl>
                                      </p:cBhvr>
                                    </p:animEffect>
                                  </p:childTnLst>
                                </p:cTn>
                              </p:par>
                              <p:par>
                                <p:cTn id="19" presetID="3" presetClass="entr" presetSubtype="1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linds(horizontal)">
                                      <p:cBhvr>
                                        <p:cTn id="21" dur="500"/>
                                        <p:tgtEl>
                                          <p:spTgt spid="15"/>
                                        </p:tgtEl>
                                      </p:cBhvr>
                                    </p:animEffect>
                                  </p:childTnLst>
                                </p:cTn>
                              </p:par>
                              <p:par>
                                <p:cTn id="22" presetID="3" presetClass="entr" presetSubtype="10"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linds(horizontal)">
                                      <p:cBhvr>
                                        <p:cTn id="24" dur="500"/>
                                        <p:tgtEl>
                                          <p:spTgt spid="16"/>
                                        </p:tgtEl>
                                      </p:cBhvr>
                                    </p:animEffect>
                                  </p:childTnLst>
                                </p:cTn>
                              </p:par>
                              <p:par>
                                <p:cTn id="25" presetID="3" presetClass="entr" presetSubtype="1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linds(horizontal)">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blinds(horizontal)">
                                      <p:cBhvr>
                                        <p:cTn id="5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DSA Ed Prog logo.jpg"/>
          <p:cNvPicPr>
            <a:picLocks noChangeAspect="1"/>
          </p:cNvPicPr>
          <p:nvPr/>
        </p:nvPicPr>
        <p:blipFill>
          <a:blip r:embed="rId3" cstate="print"/>
          <a:stretch>
            <a:fillRect/>
          </a:stretch>
        </p:blipFill>
        <p:spPr>
          <a:xfrm>
            <a:off x="8215338" y="5715016"/>
            <a:ext cx="785786" cy="1034468"/>
          </a:xfrm>
          <a:prstGeom prst="roundRect">
            <a:avLst/>
          </a:prstGeom>
        </p:spPr>
      </p:pic>
      <p:pic>
        <p:nvPicPr>
          <p:cNvPr id="11" name="Picture 10" descr="Jamie Redknapp"/>
          <p:cNvPicPr/>
          <p:nvPr/>
        </p:nvPicPr>
        <p:blipFill>
          <a:blip r:embed="rId4" cstate="print"/>
          <a:srcRect/>
          <a:stretch>
            <a:fillRect/>
          </a:stretch>
        </p:blipFill>
        <p:spPr bwMode="auto">
          <a:xfrm>
            <a:off x="6786578" y="4786322"/>
            <a:ext cx="2357422" cy="2071678"/>
          </a:xfrm>
          <a:prstGeom prst="rect">
            <a:avLst/>
          </a:prstGeom>
          <a:noFill/>
          <a:ln w="9525">
            <a:noFill/>
            <a:miter lim="800000"/>
            <a:headEnd/>
            <a:tailEnd/>
          </a:ln>
        </p:spPr>
      </p:pic>
      <p:pic>
        <p:nvPicPr>
          <p:cNvPr id="13" name="Picture 12" descr="Simon Cowell"/>
          <p:cNvPicPr/>
          <p:nvPr/>
        </p:nvPicPr>
        <p:blipFill>
          <a:blip r:embed="rId5" cstate="print"/>
          <a:srcRect/>
          <a:stretch>
            <a:fillRect/>
          </a:stretch>
        </p:blipFill>
        <p:spPr bwMode="auto">
          <a:xfrm>
            <a:off x="0" y="4357694"/>
            <a:ext cx="2143108" cy="2500306"/>
          </a:xfrm>
          <a:prstGeom prst="rect">
            <a:avLst/>
          </a:prstGeom>
          <a:noFill/>
          <a:ln w="9525">
            <a:noFill/>
            <a:miter lim="800000"/>
            <a:headEnd/>
            <a:tailEnd/>
          </a:ln>
        </p:spPr>
      </p:pic>
      <p:pic>
        <p:nvPicPr>
          <p:cNvPr id="14" name="Picture 13" descr="Holly Willoughby"/>
          <p:cNvPicPr/>
          <p:nvPr/>
        </p:nvPicPr>
        <p:blipFill>
          <a:blip r:embed="rId6" cstate="print"/>
          <a:srcRect/>
          <a:stretch>
            <a:fillRect/>
          </a:stretch>
        </p:blipFill>
        <p:spPr bwMode="auto">
          <a:xfrm>
            <a:off x="0" y="0"/>
            <a:ext cx="2000264" cy="2286006"/>
          </a:xfrm>
          <a:prstGeom prst="rect">
            <a:avLst/>
          </a:prstGeom>
          <a:noFill/>
          <a:ln w="9525">
            <a:noFill/>
            <a:miter lim="800000"/>
            <a:headEnd/>
            <a:tailEnd/>
          </a:ln>
        </p:spPr>
      </p:pic>
      <p:pic>
        <p:nvPicPr>
          <p:cNvPr id="15" name="Picture 14" descr="Sir Elton John"/>
          <p:cNvPicPr/>
          <p:nvPr/>
        </p:nvPicPr>
        <p:blipFill>
          <a:blip r:embed="rId7" cstate="print"/>
          <a:srcRect/>
          <a:stretch>
            <a:fillRect/>
          </a:stretch>
        </p:blipFill>
        <p:spPr bwMode="auto">
          <a:xfrm>
            <a:off x="6815123" y="0"/>
            <a:ext cx="2328877" cy="2171707"/>
          </a:xfrm>
          <a:prstGeom prst="rect">
            <a:avLst/>
          </a:prstGeom>
          <a:noFill/>
          <a:ln w="9525">
            <a:noFill/>
            <a:miter lim="800000"/>
            <a:headEnd/>
            <a:tailEnd/>
          </a:ln>
        </p:spPr>
      </p:pic>
      <p:sp>
        <p:nvSpPr>
          <p:cNvPr id="16" name="Text Box 5"/>
          <p:cNvSpPr txBox="1">
            <a:spLocks noChangeArrowheads="1"/>
          </p:cNvSpPr>
          <p:nvPr/>
        </p:nvSpPr>
        <p:spPr bwMode="auto">
          <a:xfrm>
            <a:off x="285721" y="2643182"/>
            <a:ext cx="8858279" cy="630942"/>
          </a:xfrm>
          <a:prstGeom prst="rect">
            <a:avLst/>
          </a:prstGeom>
          <a:noFill/>
          <a:ln w="9525">
            <a:noFill/>
            <a:miter lim="800000"/>
            <a:headEnd/>
            <a:tailEnd/>
          </a:ln>
        </p:spPr>
        <p:txBody>
          <a:bodyPr wrap="square">
            <a:spAutoFit/>
          </a:bodyPr>
          <a:lstStyle/>
          <a:p>
            <a:pPr marL="363538" indent="-363538"/>
            <a:r>
              <a:rPr lang="en-US" sz="3500" b="1" dirty="0" smtClean="0">
                <a:solidFill>
                  <a:srgbClr val="002060"/>
                </a:solidFill>
                <a:latin typeface="Futura Lt BT" pitchFamily="34" charset="0"/>
              </a:rPr>
              <a:t>What do these celebrities have in common?</a:t>
            </a:r>
            <a:endParaRPr lang="en-US" sz="3500" b="1" dirty="0">
              <a:solidFill>
                <a:srgbClr val="002060"/>
              </a:solidFill>
              <a:latin typeface="Futura L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1060</TotalTime>
  <Words>450</Words>
  <Application>Microsoft Office PowerPoint</Application>
  <PresentationFormat>On-screen Show (4:3)</PresentationFormat>
  <Paragraphs>59</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Flow</vt:lpstr>
      <vt:lpstr>Slide 1</vt:lpstr>
      <vt:lpstr>Slide 2</vt:lpstr>
      <vt:lpstr>Slide 3</vt:lpstr>
      <vt:lpstr>Slide 4</vt:lpstr>
      <vt:lpstr>Slide 5</vt:lpstr>
      <vt:lpstr>Slide 6</vt:lpstr>
      <vt:lpstr>Slide 7</vt:lpstr>
      <vt:lpstr>Slide 8</vt:lpstr>
      <vt:lpstr>Slide 9</vt:lpstr>
    </vt:vector>
  </TitlesOfParts>
  <Company>pdsa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Evans_L</dc:creator>
  <cp:lastModifiedBy>Alson Bramley</cp:lastModifiedBy>
  <cp:revision>115</cp:revision>
  <dcterms:created xsi:type="dcterms:W3CDTF">2011-05-03T10:01:31Z</dcterms:created>
  <dcterms:modified xsi:type="dcterms:W3CDTF">2012-07-11T09:51:23Z</dcterms:modified>
</cp:coreProperties>
</file>