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handoutMasterIdLst>
    <p:handoutMasterId r:id="rId12"/>
  </p:handoutMasterIdLst>
  <p:sldIdLst>
    <p:sldId id="301" r:id="rId2"/>
    <p:sldId id="304" r:id="rId3"/>
    <p:sldId id="258" r:id="rId4"/>
    <p:sldId id="325" r:id="rId5"/>
    <p:sldId id="326" r:id="rId6"/>
    <p:sldId id="327" r:id="rId7"/>
    <p:sldId id="328" r:id="rId8"/>
    <p:sldId id="329" r:id="rId9"/>
    <p:sldId id="330" r:id="rId10"/>
  </p:sldIdLst>
  <p:sldSz cx="9144000" cy="6858000" type="screen4x3"/>
  <p:notesSz cx="6805613" cy="99393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212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544" autoAdjust="0"/>
  </p:normalViewPr>
  <p:slideViewPr>
    <p:cSldViewPr>
      <p:cViewPr varScale="1">
        <p:scale>
          <a:sx n="74" d="100"/>
          <a:sy n="74" d="100"/>
        </p:scale>
        <p:origin x="-18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168252-F62A-4863-8CF6-1D6DB64D5128}" type="datetimeFigureOut">
              <a:rPr lang="en-US" smtClean="0"/>
              <a:pPr/>
              <a:t>7/11/2012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F274D-EC84-4AB1-9167-BCF7548CF606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C60ECC1-A76D-4AA5-B984-C6DF1C3C328B}" type="datetimeFigureOut">
              <a:rPr lang="en-US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1186"/>
            <a:ext cx="544449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1EE7599-404A-4B28-9FCE-46B5662610F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A11D32E-9A4D-4513-B0D8-2874A1DF1352}" type="slidenum">
              <a:rPr lang="en-GB" smtClean="0"/>
              <a:pPr/>
              <a:t>2</a:t>
            </a:fld>
            <a:endParaRPr lang="en-GB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GB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dirty="0" smtClean="0"/>
              <a:t>For</a:t>
            </a:r>
            <a:r>
              <a:rPr lang="en-GB" baseline="0" dirty="0" smtClean="0"/>
              <a:t> less able students, a frame may be given from which they can plan their speech. For more able students, let them get plan their </a:t>
            </a:r>
            <a:r>
              <a:rPr lang="en-GB" baseline="0" dirty="0" smtClean="0"/>
              <a:t>own speeches.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GB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i="1" dirty="0" smtClean="0"/>
              <a:t>‘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GB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i="1" smtClean="0"/>
              <a:t>‘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GB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i="1" smtClean="0"/>
              <a:t>‘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GB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i="1" smtClean="0"/>
              <a:t>‘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GB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i="1" smtClean="0"/>
              <a:t>‘</a:t>
            </a:r>
            <a:endParaRPr lang="en-GB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71740-2147-4742-BA74-F5915B587468}" type="slidenum">
              <a:rPr lang="en-GB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AB23E6-E9EC-407C-8D12-7E6E6060D6CD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891478-1181-411A-9FBC-8C20DC312D6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AE2BBAA-CD30-4F95-B062-75095EE1208F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9DB790-B137-4549-8982-EACC80D5DDD5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37492B-7128-4340-9FE4-D080B2FEFCC4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863D25-2D4F-443F-B74B-8F6152472292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305FE1-B08B-413D-9D7D-17CA2122C9C7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76C7B-F7FD-478B-A2F0-5C9B4353226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87C2494-CE52-4E42-84E2-95006B8D11AD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0039F4-AD83-43E0-8D5A-197BD155CC28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DD25A4-2A81-4E3D-9333-3F85639CAC68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01ABCB-8179-4000-9F17-6B3BAA3EC6AC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24303D-B8C5-40CF-9DD7-110CC76142BC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83FAD0-CF37-4392-AF15-C7963FBEA6A4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E0098-D859-44FB-A13A-CA202009689A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6635E24-9B51-446B-8B66-965DBC14945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EF0F5E-0534-4DB1-B011-606428682A0E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F37658-EFDD-4651-BFA4-579601119F33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C7FD3D5-45BD-4115-B302-FF11CD002A10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9F40D-102D-4A7D-B95B-97C327F4A0DD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06CE655-8A89-421C-B477-00F13A6C7D31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517D15AD-2C02-4794-8C12-C4D9A34DDF7A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1293CB8-3032-47B1-B72E-E5012EFFE019}" type="datetimeFigureOut">
              <a:rPr lang="en-US" smtClean="0"/>
              <a:pPr>
                <a:defRPr/>
              </a:pPr>
              <a:t>7/11/2012</a:t>
            </a:fld>
            <a:endParaRPr lang="en-GB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634F97F-59DD-4DBD-8148-E8EC2EBBDBC2}" type="slidenum">
              <a:rPr lang="en-GB" smtClean="0"/>
              <a:pPr>
                <a:defRPr/>
              </a:pPr>
              <a:t>‹#›</a:t>
            </a:fld>
            <a:endParaRPr lang="en-GB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PDSA_BLUE_StandSi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1214422"/>
            <a:ext cx="5608638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W:\Direct_Marketing\Youth and Education team\IMAGES\1_Animal_Image_Library\Cats\Oct - Cat_white out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3265" y="3214686"/>
            <a:ext cx="1860736" cy="3643338"/>
          </a:xfrm>
          <a:prstGeom prst="rect">
            <a:avLst/>
          </a:prstGeom>
          <a:noFill/>
        </p:spPr>
      </p:pic>
      <p:pic>
        <p:nvPicPr>
          <p:cNvPr id="9" name="Picture 19" descr="shutterstock_4748857[1].jpg"/>
          <p:cNvPicPr>
            <a:picLocks noChangeAspect="1"/>
          </p:cNvPicPr>
          <p:nvPr/>
        </p:nvPicPr>
        <p:blipFill>
          <a:blip r:embed="rId6" cstate="print"/>
          <a:srcRect l="53" t="9375" r="4736" b="5208"/>
          <a:stretch>
            <a:fillRect/>
          </a:stretch>
        </p:blipFill>
        <p:spPr bwMode="auto">
          <a:xfrm>
            <a:off x="0" y="3786188"/>
            <a:ext cx="2303463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1026"/>
          <p:cNvSpPr>
            <a:spLocks noChangeArrowheads="1"/>
          </p:cNvSpPr>
          <p:nvPr/>
        </p:nvSpPr>
        <p:spPr bwMode="auto">
          <a:xfrm>
            <a:off x="228600" y="928670"/>
            <a:ext cx="8915400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dirty="0" smtClean="0">
                <a:solidFill>
                  <a:srgbClr val="0033CC"/>
                </a:solidFill>
                <a:latin typeface="Calibri" pitchFamily="34" charset="0"/>
              </a:rPr>
              <a:t>Learning </a:t>
            </a:r>
            <a:r>
              <a:rPr lang="en-GB" sz="4000" dirty="0" smtClean="0">
                <a:solidFill>
                  <a:srgbClr val="0033CC"/>
                </a:solidFill>
                <a:latin typeface="Calibri" pitchFamily="34" charset="0"/>
              </a:rPr>
              <a:t>o</a:t>
            </a:r>
            <a:r>
              <a:rPr lang="en-GB" sz="4000" dirty="0" smtClean="0">
                <a:solidFill>
                  <a:srgbClr val="0033CC"/>
                </a:solidFill>
                <a:latin typeface="Calibri" pitchFamily="34" charset="0"/>
              </a:rPr>
              <a:t>bjective</a:t>
            </a:r>
            <a:endParaRPr lang="en-GB" sz="4000" dirty="0" smtClean="0">
              <a:solidFill>
                <a:srgbClr val="0033CC"/>
              </a:solidFill>
              <a:latin typeface="Calibri" pitchFamily="34" charset="0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endParaRPr lang="en-GB" sz="4000" dirty="0" smtClean="0">
              <a:solidFill>
                <a:srgbClr val="002060"/>
              </a:solidFill>
              <a:latin typeface="Futura Lt BT"/>
              <a:ea typeface="Times New Roman"/>
              <a:cs typeface="Tahoma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</a:pPr>
            <a:r>
              <a:rPr lang="en-GB" sz="4000" dirty="0" smtClean="0">
                <a:solidFill>
                  <a:srgbClr val="002060"/>
                </a:solidFill>
                <a:latin typeface="Futura Lt BT"/>
                <a:ea typeface="Times New Roman"/>
                <a:cs typeface="Tahoma"/>
              </a:rPr>
              <a:t>To be able to work in groups to produce a presentation.</a:t>
            </a:r>
            <a:endParaRPr lang="en-GB" sz="4400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lvl="0" algn="ctr"/>
            <a:endParaRPr lang="en-GB" sz="4000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642918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400" b="1" dirty="0" smtClean="0">
                <a:solidFill>
                  <a:srgbClr val="0033CC"/>
                </a:solidFill>
                <a:latin typeface="Futura Md BT" pitchFamily="34" charset="0"/>
              </a:rPr>
              <a:t>Speaking and Listening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5364" name="Rectangle 1028"/>
          <p:cNvSpPr>
            <a:spLocks noChangeArrowheads="1"/>
          </p:cNvSpPr>
          <p:nvPr/>
        </p:nvSpPr>
        <p:spPr bwMode="auto">
          <a:xfrm>
            <a:off x="285720" y="1500174"/>
            <a:ext cx="242889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80000"/>
              <a:buFont typeface="Arial" charset="0"/>
              <a:buBlip>
                <a:blip r:embed="rId3"/>
              </a:buBlip>
            </a:pPr>
            <a:r>
              <a:rPr lang="en-GB" sz="3200" dirty="0" smtClean="0">
                <a:latin typeface="Futura Lt BT" pitchFamily="34" charset="0"/>
              </a:rPr>
              <a:t>Level 5</a:t>
            </a:r>
            <a:endParaRPr lang="en-GB" sz="3200" dirty="0">
              <a:latin typeface="Futura Lt BT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028"/>
          <p:cNvSpPr>
            <a:spLocks noChangeArrowheads="1"/>
          </p:cNvSpPr>
          <p:nvPr/>
        </p:nvSpPr>
        <p:spPr bwMode="auto">
          <a:xfrm>
            <a:off x="214282" y="3143248"/>
            <a:ext cx="242889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80000"/>
              <a:buFont typeface="Arial" charset="0"/>
              <a:buBlip>
                <a:blip r:embed="rId3"/>
              </a:buBlip>
            </a:pPr>
            <a:r>
              <a:rPr lang="en-GB" sz="3200" dirty="0" smtClean="0">
                <a:latin typeface="Futura Lt BT" pitchFamily="34" charset="0"/>
              </a:rPr>
              <a:t>Level 6</a:t>
            </a:r>
            <a:endParaRPr lang="en-GB" sz="3200" dirty="0">
              <a:latin typeface="Futura Lt BT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sp>
        <p:nvSpPr>
          <p:cNvPr id="8" name="Rectangle 1028"/>
          <p:cNvSpPr>
            <a:spLocks noChangeArrowheads="1"/>
          </p:cNvSpPr>
          <p:nvPr/>
        </p:nvSpPr>
        <p:spPr bwMode="auto">
          <a:xfrm>
            <a:off x="214282" y="4929198"/>
            <a:ext cx="242889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80000"/>
              <a:buFont typeface="Arial" charset="0"/>
              <a:buBlip>
                <a:blip r:embed="rId3"/>
              </a:buBlip>
            </a:pPr>
            <a:r>
              <a:rPr lang="en-GB" sz="3200" dirty="0" smtClean="0">
                <a:latin typeface="Futura Lt BT" pitchFamily="34" charset="0"/>
              </a:rPr>
              <a:t>Level 7</a:t>
            </a:r>
            <a:endParaRPr lang="en-GB" sz="3200" dirty="0">
              <a:latin typeface="Futura Lt BT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sp>
        <p:nvSpPr>
          <p:cNvPr id="9" name="Rectangle 1028"/>
          <p:cNvSpPr>
            <a:spLocks noChangeArrowheads="1"/>
          </p:cNvSpPr>
          <p:nvPr/>
        </p:nvSpPr>
        <p:spPr bwMode="auto">
          <a:xfrm>
            <a:off x="3428992" y="1571612"/>
            <a:ext cx="550072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SzPct val="80000"/>
              <a:buFont typeface="Arial" charset="0"/>
              <a:buBlip>
                <a:blip r:embed="rId3"/>
              </a:buBlip>
            </a:pPr>
            <a:endParaRPr lang="en-GB" sz="3200" dirty="0">
              <a:latin typeface="Futura Lt BT" pitchFamily="34" charset="0"/>
            </a:endParaRP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86050" y="1428736"/>
            <a:ext cx="5929354" cy="1246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 smtClean="0">
                <a:latin typeface="Futura Lt BT" pitchFamily="34" charset="0"/>
              </a:rPr>
              <a:t>Pay attention to what others say, ask questions. Talk confidently and interest the listener with tone of voice and expression.</a:t>
            </a:r>
            <a:endParaRPr lang="en-GB" sz="2500" dirty="0">
              <a:latin typeface="Futura Lt BT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14612" y="3071810"/>
            <a:ext cx="60722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 smtClean="0">
                <a:latin typeface="Futura Lt BT" pitchFamily="34" charset="0"/>
              </a:rPr>
              <a:t>Take an active part in discussions, showing understanding of others. Talk is quite confident and speaker interests the audience.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643174" y="4857760"/>
            <a:ext cx="607223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500" dirty="0" smtClean="0">
                <a:latin typeface="Futura Lt BT" pitchFamily="34" charset="0"/>
              </a:rPr>
              <a:t>Make significant contributions to discussions, evaluating others’ ideas. Talk is well organised and creative and tone of voice matches audience.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  <p:bldP spid="7" grpId="0" autoUpdateAnimBg="0"/>
      <p:bldP spid="8" grpId="0" autoUpdateAnimBg="0"/>
      <p:bldP spid="9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642918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Speaking and Listening </a:t>
            </a:r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task</a:t>
            </a:r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: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5364" name="Rectangle 1028"/>
          <p:cNvSpPr>
            <a:spLocks noChangeArrowheads="1"/>
          </p:cNvSpPr>
          <p:nvPr/>
        </p:nvSpPr>
        <p:spPr bwMode="auto">
          <a:xfrm>
            <a:off x="928662" y="1714488"/>
            <a:ext cx="646271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57158" y="1714488"/>
            <a:ext cx="8001056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 You</a:t>
            </a:r>
            <a:r>
              <a:rPr kumimoji="0" lang="en-GB" sz="22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 will work together in groups to produce a 10 minute presentation.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GB" sz="2200" baseline="0" dirty="0" smtClean="0">
                <a:solidFill>
                  <a:srgbClr val="002060"/>
                </a:solidFill>
                <a:latin typeface="Futura Lt BT" pitchFamily="34" charset="0"/>
              </a:rPr>
              <a:t> The presentation will be given</a:t>
            </a:r>
            <a:r>
              <a:rPr lang="en-GB" sz="2200" dirty="0" smtClean="0">
                <a:solidFill>
                  <a:srgbClr val="002060"/>
                </a:solidFill>
                <a:latin typeface="Futura Lt BT" pitchFamily="34" charset="0"/>
              </a:rPr>
              <a:t> to the Senior Management Team at school.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en-GB" sz="2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The</a:t>
            </a:r>
            <a:r>
              <a:rPr kumimoji="0" lang="en-GB" sz="22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 purpose of the presentation will be to persuade the audience to allow you to do fundraising at the school.</a:t>
            </a:r>
            <a:endParaRPr kumimoji="0" lang="en-GB" sz="22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utura Lt BT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14282" y="4116979"/>
            <a:ext cx="821537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2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Futura Lt BT" pitchFamily="34" charset="0"/>
              </a:rPr>
              <a:t>Hints and </a:t>
            </a:r>
            <a:r>
              <a:rPr kumimoji="0" lang="en-GB" sz="2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Futura Lt BT" pitchFamily="34" charset="0"/>
              </a:rPr>
              <a:t>tips</a:t>
            </a:r>
            <a:r>
              <a:rPr kumimoji="0" lang="en-GB" sz="22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Futura Lt BT" pitchFamily="34" charset="0"/>
              </a:rPr>
              <a:t>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GB" sz="2200" b="1" baseline="0" dirty="0" smtClean="0">
                <a:solidFill>
                  <a:srgbClr val="FF0000"/>
                </a:solidFill>
                <a:latin typeface="Futura Lt BT" pitchFamily="34" charset="0"/>
              </a:rPr>
              <a:t> Consider your audience</a:t>
            </a:r>
            <a:r>
              <a:rPr lang="en-GB" sz="2200" b="1" dirty="0" smtClean="0">
                <a:solidFill>
                  <a:srgbClr val="FF0000"/>
                </a:solidFill>
                <a:latin typeface="Futura Lt BT" pitchFamily="34" charset="0"/>
              </a:rPr>
              <a:t> and purpose when you plan your content.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GB" sz="2200" b="1" dirty="0" smtClean="0">
                <a:solidFill>
                  <a:srgbClr val="FF0000"/>
                </a:solidFill>
                <a:latin typeface="Futura Lt BT" pitchFamily="34" charset="0"/>
              </a:rPr>
              <a:t> Think about how you structure your talk, and remember to use persuasive </a:t>
            </a:r>
            <a:r>
              <a:rPr lang="en-GB" sz="2200" b="1" dirty="0" smtClean="0">
                <a:solidFill>
                  <a:srgbClr val="FF0000"/>
                </a:solidFill>
                <a:latin typeface="Futura Lt BT" pitchFamily="34" charset="0"/>
              </a:rPr>
              <a:t>techniques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en-GB" sz="2200" b="1" dirty="0" smtClean="0">
                <a:solidFill>
                  <a:srgbClr val="FF0000"/>
                </a:solidFill>
                <a:latin typeface="Futura Lt BT" pitchFamily="34" charset="0"/>
              </a:rPr>
              <a:t> Anticipate </a:t>
            </a:r>
            <a:r>
              <a:rPr lang="en-GB" sz="2200" b="1" dirty="0" smtClean="0">
                <a:solidFill>
                  <a:srgbClr val="FF0000"/>
                </a:solidFill>
                <a:latin typeface="Futura Lt BT" pitchFamily="34" charset="0"/>
              </a:rPr>
              <a:t>arguments your audience may have, coming up with solutions to counter-act them.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en-GB" sz="2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Futura Lt B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642918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TRUE or FALSE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5364" name="Rectangle 1028"/>
          <p:cNvSpPr>
            <a:spLocks noChangeArrowheads="1"/>
          </p:cNvSpPr>
          <p:nvPr/>
        </p:nvSpPr>
        <p:spPr bwMode="auto">
          <a:xfrm>
            <a:off x="928662" y="1714488"/>
            <a:ext cx="646271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1857364"/>
            <a:ext cx="80010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A</a:t>
            </a:r>
            <a:r>
              <a:rPr kumimoji="0" lang="en-GB" sz="4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 speaker should make eye contact with the audience as much as possible.</a:t>
            </a:r>
            <a:endParaRPr kumimoji="0" lang="en-GB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utura Lt BT" pitchFamily="34" charset="0"/>
            </a:endParaRPr>
          </a:p>
        </p:txBody>
      </p:sp>
      <p:sp>
        <p:nvSpPr>
          <p:cNvPr id="6" name="Rectangle 1026"/>
          <p:cNvSpPr>
            <a:spLocks noChangeArrowheads="1"/>
          </p:cNvSpPr>
          <p:nvPr/>
        </p:nvSpPr>
        <p:spPr bwMode="auto">
          <a:xfrm>
            <a:off x="-214346" y="407194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TRUE!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642918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TRUE or FALSE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5364" name="Rectangle 1028"/>
          <p:cNvSpPr>
            <a:spLocks noChangeArrowheads="1"/>
          </p:cNvSpPr>
          <p:nvPr/>
        </p:nvSpPr>
        <p:spPr bwMode="auto">
          <a:xfrm>
            <a:off x="928662" y="1714488"/>
            <a:ext cx="646271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2165141"/>
            <a:ext cx="80010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sz="4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A</a:t>
            </a:r>
            <a:r>
              <a:rPr kumimoji="0" lang="en-GB" sz="4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 speaker should fidget, playing with hands or paper during the talk.</a:t>
            </a:r>
            <a:endParaRPr kumimoji="0" lang="en-GB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utura Lt BT" pitchFamily="34" charset="0"/>
            </a:endParaRPr>
          </a:p>
        </p:txBody>
      </p:sp>
      <p:sp>
        <p:nvSpPr>
          <p:cNvPr id="6" name="Rectangle 1026"/>
          <p:cNvSpPr>
            <a:spLocks noChangeArrowheads="1"/>
          </p:cNvSpPr>
          <p:nvPr/>
        </p:nvSpPr>
        <p:spPr bwMode="auto">
          <a:xfrm>
            <a:off x="-214346" y="407194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FALSE!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642918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TRUE or FALSE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5364" name="Rectangle 1028"/>
          <p:cNvSpPr>
            <a:spLocks noChangeArrowheads="1"/>
          </p:cNvSpPr>
          <p:nvPr/>
        </p:nvSpPr>
        <p:spPr bwMode="auto">
          <a:xfrm>
            <a:off x="928662" y="1714488"/>
            <a:ext cx="646271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1857365"/>
            <a:ext cx="80010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sz="4000" b="1" dirty="0" smtClean="0">
                <a:solidFill>
                  <a:srgbClr val="002060"/>
                </a:solidFill>
                <a:latin typeface="Futura Lt BT" pitchFamily="34" charset="0"/>
              </a:rPr>
              <a:t>S</a:t>
            </a:r>
            <a:r>
              <a:rPr kumimoji="0" lang="en-GB" sz="4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peakers </a:t>
            </a:r>
            <a:r>
              <a:rPr kumimoji="0" lang="en-GB" sz="4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Futura Lt BT" pitchFamily="34" charset="0"/>
              </a:rPr>
              <a:t>should vary their tone of voice and expression to keep the audienc</a:t>
            </a:r>
            <a:r>
              <a:rPr lang="en-GB" sz="4000" b="1" dirty="0" smtClean="0">
                <a:solidFill>
                  <a:srgbClr val="002060"/>
                </a:solidFill>
                <a:latin typeface="Futura Lt BT" pitchFamily="34" charset="0"/>
              </a:rPr>
              <a:t>e interested.</a:t>
            </a:r>
            <a:endParaRPr kumimoji="0" lang="en-GB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utura Lt BT" pitchFamily="34" charset="0"/>
            </a:endParaRPr>
          </a:p>
        </p:txBody>
      </p:sp>
      <p:sp>
        <p:nvSpPr>
          <p:cNvPr id="6" name="Rectangle 1026"/>
          <p:cNvSpPr>
            <a:spLocks noChangeArrowheads="1"/>
          </p:cNvSpPr>
          <p:nvPr/>
        </p:nvSpPr>
        <p:spPr bwMode="auto">
          <a:xfrm>
            <a:off x="-214346" y="442913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TRUE!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642918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TRUE or FALSE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5364" name="Rectangle 1028"/>
          <p:cNvSpPr>
            <a:spLocks noChangeArrowheads="1"/>
          </p:cNvSpPr>
          <p:nvPr/>
        </p:nvSpPr>
        <p:spPr bwMode="auto">
          <a:xfrm>
            <a:off x="928662" y="1714488"/>
            <a:ext cx="646271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1857366"/>
            <a:ext cx="8001056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sz="4000" b="1" dirty="0" smtClean="0">
                <a:solidFill>
                  <a:srgbClr val="002060"/>
                </a:solidFill>
                <a:latin typeface="Futura Lt BT" pitchFamily="34" charset="0"/>
              </a:rPr>
              <a:t>Humour and stories work well as long as they are tied </a:t>
            </a:r>
            <a:r>
              <a:rPr lang="en-GB" sz="4000" b="1" dirty="0" smtClean="0">
                <a:solidFill>
                  <a:srgbClr val="002060"/>
                </a:solidFill>
                <a:latin typeface="Futura Lt BT" pitchFamily="34" charset="0"/>
              </a:rPr>
              <a:t>into </a:t>
            </a:r>
            <a:r>
              <a:rPr lang="en-GB" sz="4000" b="1" dirty="0" smtClean="0">
                <a:solidFill>
                  <a:srgbClr val="002060"/>
                </a:solidFill>
                <a:latin typeface="Futura Lt BT" pitchFamily="34" charset="0"/>
              </a:rPr>
              <a:t>the message.</a:t>
            </a:r>
            <a:endParaRPr kumimoji="0" lang="en-GB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utura Lt BT" pitchFamily="34" charset="0"/>
            </a:endParaRPr>
          </a:p>
        </p:txBody>
      </p:sp>
      <p:sp>
        <p:nvSpPr>
          <p:cNvPr id="6" name="Rectangle 1026"/>
          <p:cNvSpPr>
            <a:spLocks noChangeArrowheads="1"/>
          </p:cNvSpPr>
          <p:nvPr/>
        </p:nvSpPr>
        <p:spPr bwMode="auto">
          <a:xfrm>
            <a:off x="-214346" y="407194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TRUE!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ChangeArrowheads="1"/>
          </p:cNvSpPr>
          <p:nvPr/>
        </p:nvSpPr>
        <p:spPr bwMode="auto">
          <a:xfrm>
            <a:off x="228600" y="642918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TRUE or FALSE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  <p:sp>
        <p:nvSpPr>
          <p:cNvPr id="15364" name="Rectangle 1028"/>
          <p:cNvSpPr>
            <a:spLocks noChangeArrowheads="1"/>
          </p:cNvSpPr>
          <p:nvPr/>
        </p:nvSpPr>
        <p:spPr bwMode="auto">
          <a:xfrm>
            <a:off x="928662" y="1714488"/>
            <a:ext cx="6462713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GB" sz="3200" dirty="0">
              <a:solidFill>
                <a:srgbClr val="000066"/>
              </a:solidFill>
              <a:latin typeface="Futura Lt BT" pitchFamily="34" charset="0"/>
            </a:endParaRPr>
          </a:p>
        </p:txBody>
      </p:sp>
      <p:pic>
        <p:nvPicPr>
          <p:cNvPr id="3079" name="Picture 1033" descr="H:\PDSA\Website\Images\Landing page\PDSA Ed Prog 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29600" y="5715000"/>
            <a:ext cx="762000" cy="100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2165143"/>
            <a:ext cx="800105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GB" sz="4000" b="1" dirty="0" smtClean="0">
                <a:solidFill>
                  <a:srgbClr val="002060"/>
                </a:solidFill>
                <a:latin typeface="Futura Lt BT" pitchFamily="34" charset="0"/>
              </a:rPr>
              <a:t>‘Winging it’ is usually the best way to approach a speech.</a:t>
            </a:r>
            <a:endParaRPr kumimoji="0" lang="en-GB" sz="4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Futura Lt BT" pitchFamily="34" charset="0"/>
            </a:endParaRPr>
          </a:p>
        </p:txBody>
      </p:sp>
      <p:sp>
        <p:nvSpPr>
          <p:cNvPr id="6" name="Rectangle 1026"/>
          <p:cNvSpPr>
            <a:spLocks noChangeArrowheads="1"/>
          </p:cNvSpPr>
          <p:nvPr/>
        </p:nvSpPr>
        <p:spPr bwMode="auto">
          <a:xfrm>
            <a:off x="-214346" y="4071942"/>
            <a:ext cx="89154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GB" sz="4000" b="1" dirty="0" smtClean="0">
                <a:solidFill>
                  <a:srgbClr val="0033CC"/>
                </a:solidFill>
                <a:latin typeface="Calibri" pitchFamily="34" charset="0"/>
              </a:rPr>
              <a:t>FALSE!</a:t>
            </a:r>
            <a:endParaRPr lang="en-GB" sz="4000" b="1" dirty="0">
              <a:solidFill>
                <a:srgbClr val="0033CC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1280</TotalTime>
  <Words>335</Words>
  <Application>Microsoft Office PowerPoint</Application>
  <PresentationFormat>On-screen Show (4:3)</PresentationFormat>
  <Paragraphs>48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Flow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pdsa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Evans_L</dc:creator>
  <cp:lastModifiedBy>Alson Bramley</cp:lastModifiedBy>
  <cp:revision>137</cp:revision>
  <dcterms:created xsi:type="dcterms:W3CDTF">2011-05-03T10:01:31Z</dcterms:created>
  <dcterms:modified xsi:type="dcterms:W3CDTF">2012-07-11T11:04:58Z</dcterms:modified>
</cp:coreProperties>
</file>