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4"/>
  </p:notesMasterIdLst>
  <p:sldIdLst>
    <p:sldId id="301" r:id="rId2"/>
    <p:sldId id="304" r:id="rId3"/>
    <p:sldId id="258" r:id="rId4"/>
    <p:sldId id="331" r:id="rId5"/>
    <p:sldId id="332" r:id="rId6"/>
    <p:sldId id="333" r:id="rId7"/>
    <p:sldId id="325" r:id="rId8"/>
    <p:sldId id="334" r:id="rId9"/>
    <p:sldId id="326" r:id="rId10"/>
    <p:sldId id="335" r:id="rId11"/>
    <p:sldId id="336" r:id="rId12"/>
    <p:sldId id="337"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212F"/>
    <a:srgbClr val="00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544" autoAdjust="0"/>
  </p:normalViewPr>
  <p:slideViewPr>
    <p:cSldViewPr>
      <p:cViewPr varScale="1">
        <p:scale>
          <a:sx n="74" d="100"/>
          <a:sy n="74" d="100"/>
        </p:scale>
        <p:origin x="-186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EC60ECC1-A76D-4AA5-B984-C6DF1C3C328B}" type="datetimeFigureOut">
              <a:rPr lang="en-US"/>
              <a:pPr>
                <a:defRPr/>
              </a:pPr>
              <a:t>7/11/2012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1EE7599-404A-4B28-9FCE-46B5662610F1}"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1</a:t>
            </a:fld>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i="1" dirty="0" smtClean="0"/>
              <a:t>‘</a:t>
            </a:r>
            <a:r>
              <a:rPr lang="en-GB" dirty="0" smtClean="0"/>
              <a:t>For 6 marks, this does not give enough examples and analysis. It does use PEE and quotes from the text to support the ideas and links ideas to audience and purpose, but could be more specific.</a:t>
            </a:r>
            <a:r>
              <a:rPr lang="en-GB" baseline="0" dirty="0" smtClean="0"/>
              <a:t> Quotes are relevant and explained in terms of persuasive nature. </a:t>
            </a:r>
            <a:endParaRPr lang="en-GB" dirty="0" smtClean="0"/>
          </a:p>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10</a:t>
            </a:fld>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dirty="0" smtClean="0"/>
              <a:t>Analysis of language and structure intertwined and also linked to a specific audience</a:t>
            </a:r>
            <a:r>
              <a:rPr lang="en-GB" baseline="0" dirty="0" smtClean="0"/>
              <a:t> and purpose. Language is analysed in terms of persuasive purpose throughout and relevant examples are used throughout the answer. </a:t>
            </a: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11</a:t>
            </a:fld>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i="1" dirty="0" smtClean="0"/>
              <a:t>‘</a:t>
            </a: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12</a:t>
            </a:fld>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11D32E-9A4D-4513-B0D8-2874A1DF1352}" type="slidenum">
              <a:rPr lang="en-GB" smtClean="0"/>
              <a:pPr/>
              <a:t>2</a:t>
            </a:fld>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3</a:t>
            </a:fld>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4</a:t>
            </a:fld>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5</a:t>
            </a:fld>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6</a:t>
            </a:fld>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7</a:t>
            </a:fld>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8</a:t>
            </a:fld>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i="1" dirty="0" smtClean="0"/>
              <a:t>‘</a:t>
            </a: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9</a:t>
            </a:fld>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a:defRPr/>
            </a:pPr>
            <a:fld id="{53AB23E6-E9EC-407C-8D12-7E6E6060D6CD}" type="datetimeFigureOut">
              <a:rPr lang="en-US" smtClean="0"/>
              <a:pPr>
                <a:defRPr/>
              </a:pPr>
              <a:t>7/11/2012</a:t>
            </a:fld>
            <a:endParaRPr lang="en-GB"/>
          </a:p>
        </p:txBody>
      </p:sp>
      <p:sp>
        <p:nvSpPr>
          <p:cNvPr id="19" name="Footer Placeholder 18"/>
          <p:cNvSpPr>
            <a:spLocks noGrp="1"/>
          </p:cNvSpPr>
          <p:nvPr>
            <p:ph type="ftr" sz="quarter" idx="11"/>
          </p:nvPr>
        </p:nvSpPr>
        <p:spPr/>
        <p:txBody>
          <a:bodyPr/>
          <a:lstStyle/>
          <a:p>
            <a:pPr>
              <a:defRPr/>
            </a:pPr>
            <a:endParaRPr lang="en-GB"/>
          </a:p>
        </p:txBody>
      </p:sp>
      <p:sp>
        <p:nvSpPr>
          <p:cNvPr id="27" name="Slide Number Placeholder 26"/>
          <p:cNvSpPr>
            <a:spLocks noGrp="1"/>
          </p:cNvSpPr>
          <p:nvPr>
            <p:ph type="sldNum" sz="quarter" idx="12"/>
          </p:nvPr>
        </p:nvSpPr>
        <p:spPr/>
        <p:txBody>
          <a:bodyPr/>
          <a:lstStyle/>
          <a:p>
            <a:pPr>
              <a:defRPr/>
            </a:pPr>
            <a:fld id="{37891478-1181-411A-9FBC-8C20DC312D65}" type="slidenum">
              <a:rPr lang="en-GB" smtClean="0"/>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5AE2BBAA-CD30-4F95-B062-75095EE1208F}" type="datetimeFigureOut">
              <a:rPr lang="en-US" smtClean="0"/>
              <a:pPr>
                <a:defRPr/>
              </a:pPr>
              <a:t>7/11/2012</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469DB790-B137-4549-8982-EACC80D5DDD5}" type="slidenum">
              <a:rPr lang="en-GB" smtClean="0"/>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4E37492B-7128-4340-9FE4-D080B2FEFCC4}" type="datetimeFigureOut">
              <a:rPr lang="en-US" smtClean="0"/>
              <a:pPr>
                <a:defRPr/>
              </a:pPr>
              <a:t>7/11/2012</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BA863D25-2D4F-443F-B74B-8F6152472292}" type="slidenum">
              <a:rPr lang="en-GB" smtClean="0"/>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36305FE1-B08B-413D-9D7D-17CA2122C9C7}" type="datetimeFigureOut">
              <a:rPr lang="en-US" smtClean="0"/>
              <a:pPr>
                <a:defRPr/>
              </a:pPr>
              <a:t>7/11/2012</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D5F76C7B-F7FD-478B-A2F0-5C9B43532264}" type="slidenum">
              <a:rPr lang="en-GB" smtClean="0"/>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F87C2494-CE52-4E42-84E2-95006B8D11AD}" type="datetimeFigureOut">
              <a:rPr lang="en-US" smtClean="0"/>
              <a:pPr>
                <a:defRPr/>
              </a:pPr>
              <a:t>7/11/2012</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9E0039F4-AD83-43E0-8D5A-197BD155CC28}" type="slidenum">
              <a:rPr lang="en-GB" smtClean="0"/>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02DD25A4-2A81-4E3D-9333-3F85639CAC68}" type="datetimeFigureOut">
              <a:rPr lang="en-US" smtClean="0"/>
              <a:pPr>
                <a:defRPr/>
              </a:pPr>
              <a:t>7/11/2012</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F801ABCB-8179-4000-9F17-6B3BAA3EC6AC}" type="slidenum">
              <a:rPr lang="en-GB" smtClean="0"/>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fld id="{CF24303D-B8C5-40CF-9DD7-110CC76142BC}" type="datetimeFigureOut">
              <a:rPr lang="en-US" smtClean="0"/>
              <a:pPr>
                <a:defRPr/>
              </a:pPr>
              <a:t>7/11/2012</a:t>
            </a:fld>
            <a:endParaRPr lang="en-GB"/>
          </a:p>
        </p:txBody>
      </p:sp>
      <p:sp>
        <p:nvSpPr>
          <p:cNvPr id="8" name="Footer Placeholder 7"/>
          <p:cNvSpPr>
            <a:spLocks noGrp="1"/>
          </p:cNvSpPr>
          <p:nvPr>
            <p:ph type="ftr" sz="quarter" idx="11"/>
          </p:nvPr>
        </p:nvSpPr>
        <p:spPr/>
        <p:txBody>
          <a:bodyPr/>
          <a:lstStyle/>
          <a:p>
            <a:pPr>
              <a:defRPr/>
            </a:pPr>
            <a:endParaRPr lang="en-GB"/>
          </a:p>
        </p:txBody>
      </p:sp>
      <p:sp>
        <p:nvSpPr>
          <p:cNvPr id="9" name="Slide Number Placeholder 8"/>
          <p:cNvSpPr>
            <a:spLocks noGrp="1"/>
          </p:cNvSpPr>
          <p:nvPr>
            <p:ph type="sldNum" sz="quarter" idx="12"/>
          </p:nvPr>
        </p:nvSpPr>
        <p:spPr/>
        <p:txBody>
          <a:bodyPr/>
          <a:lstStyle/>
          <a:p>
            <a:pPr>
              <a:defRPr/>
            </a:pPr>
            <a:fld id="{8583FAD0-CF37-4392-AF15-C7963FBEA6A4}" type="slidenum">
              <a:rPr lang="en-GB" smtClean="0"/>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DBFE0098-D859-44FB-A13A-CA202009689A}" type="datetimeFigureOut">
              <a:rPr lang="en-US" smtClean="0"/>
              <a:pPr>
                <a:defRPr/>
              </a:pPr>
              <a:t>7/11/2012</a:t>
            </a:fld>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66635E24-9B51-446B-8B66-965DBC14945D}" type="slidenum">
              <a:rPr lang="en-GB" smtClean="0"/>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65EF0F5E-0534-4DB1-B011-606428682A0E}" type="datetimeFigureOut">
              <a:rPr lang="en-US" smtClean="0"/>
              <a:pPr>
                <a:defRPr/>
              </a:pPr>
              <a:t>7/11/2012</a:t>
            </a:fld>
            <a:endParaRPr lang="en-GB"/>
          </a:p>
        </p:txBody>
      </p:sp>
      <p:sp>
        <p:nvSpPr>
          <p:cNvPr id="3" name="Footer Placeholder 2"/>
          <p:cNvSpPr>
            <a:spLocks noGrp="1"/>
          </p:cNvSpPr>
          <p:nvPr>
            <p:ph type="ftr" sz="quarter" idx="11"/>
          </p:nvPr>
        </p:nvSpPr>
        <p:spPr/>
        <p:txBody>
          <a:bodyPr/>
          <a:lstStyle/>
          <a:p>
            <a:pPr>
              <a:defRPr/>
            </a:pPr>
            <a:endParaRPr lang="en-GB"/>
          </a:p>
        </p:txBody>
      </p:sp>
      <p:sp>
        <p:nvSpPr>
          <p:cNvPr id="4" name="Slide Number Placeholder 3"/>
          <p:cNvSpPr>
            <a:spLocks noGrp="1"/>
          </p:cNvSpPr>
          <p:nvPr>
            <p:ph type="sldNum" sz="quarter" idx="12"/>
          </p:nvPr>
        </p:nvSpPr>
        <p:spPr/>
        <p:txBody>
          <a:bodyPr/>
          <a:lstStyle/>
          <a:p>
            <a:pPr>
              <a:defRPr/>
            </a:pPr>
            <a:fld id="{1EF37658-EFDD-4651-BFA4-579601119F33}" type="slidenum">
              <a:rPr lang="en-GB" smtClean="0"/>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3C7FD3D5-45BD-4115-B302-FF11CD002A10}" type="datetimeFigureOut">
              <a:rPr lang="en-US" smtClean="0"/>
              <a:pPr>
                <a:defRPr/>
              </a:pPr>
              <a:t>7/11/2012</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B0A9F40D-102D-4A7D-B95B-97C327F4A0DD}" type="slidenum">
              <a:rPr lang="en-GB" smtClean="0"/>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306CE655-8A89-421C-B477-00F13A6C7D31}" type="datetimeFigureOut">
              <a:rPr lang="en-US" smtClean="0"/>
              <a:pPr>
                <a:defRPr/>
              </a:pPr>
              <a:t>7/11/2012</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a:xfrm>
            <a:off x="8077200" y="6356350"/>
            <a:ext cx="609600" cy="365125"/>
          </a:xfrm>
        </p:spPr>
        <p:txBody>
          <a:bodyPr/>
          <a:lstStyle/>
          <a:p>
            <a:pPr>
              <a:defRPr/>
            </a:pPr>
            <a:fld id="{517D15AD-2C02-4794-8C12-C4D9A34DDF7A}" type="slidenum">
              <a:rPr lang="en-GB" smtClean="0"/>
              <a:pPr>
                <a:defRPr/>
              </a:pPr>
              <a:t>‹#›</a:t>
            </a:fld>
            <a:endParaRPr lang="en-GB"/>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21293CB8-3032-47B1-B72E-E5012EFFE019}" type="datetimeFigureOut">
              <a:rPr lang="en-US" smtClean="0"/>
              <a:pPr>
                <a:defRPr/>
              </a:pPr>
              <a:t>7/11/2012</a:t>
            </a:fld>
            <a:endParaRPr lang="en-GB"/>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GB"/>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4634F97F-59DD-4DBD-8148-E8EC2EBBDBC2}" type="slidenum">
              <a:rPr lang="en-GB" smtClean="0"/>
              <a:pPr>
                <a:defRPr/>
              </a:pPr>
              <a:t>‹#›</a:t>
            </a:fld>
            <a:endParaRPr lang="en-GB"/>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1033"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pic>
        <p:nvPicPr>
          <p:cNvPr id="7" name="Picture 6" descr="PDSA_BLUE_StandSig"/>
          <p:cNvPicPr>
            <a:picLocks noChangeAspect="1" noChangeArrowheads="1"/>
          </p:cNvPicPr>
          <p:nvPr/>
        </p:nvPicPr>
        <p:blipFill>
          <a:blip r:embed="rId4" cstate="print"/>
          <a:srcRect/>
          <a:stretch>
            <a:fillRect/>
          </a:stretch>
        </p:blipFill>
        <p:spPr bwMode="auto">
          <a:xfrm>
            <a:off x="1785918" y="1214422"/>
            <a:ext cx="5608638" cy="3406775"/>
          </a:xfrm>
          <a:prstGeom prst="rect">
            <a:avLst/>
          </a:prstGeom>
          <a:noFill/>
          <a:ln w="9525">
            <a:noFill/>
            <a:miter lim="800000"/>
            <a:headEnd/>
            <a:tailEnd/>
          </a:ln>
        </p:spPr>
      </p:pic>
      <p:pic>
        <p:nvPicPr>
          <p:cNvPr id="8" name="Picture 7" descr="W:\Direct_Marketing\Youth and Education team\IMAGES\1_Animal_Image_Library\Cats\Oct - Cat_white out.jpg"/>
          <p:cNvPicPr>
            <a:picLocks noChangeAspect="1" noChangeArrowheads="1"/>
          </p:cNvPicPr>
          <p:nvPr/>
        </p:nvPicPr>
        <p:blipFill>
          <a:blip r:embed="rId5" cstate="print"/>
          <a:srcRect/>
          <a:stretch>
            <a:fillRect/>
          </a:stretch>
        </p:blipFill>
        <p:spPr bwMode="auto">
          <a:xfrm>
            <a:off x="7283265" y="3214686"/>
            <a:ext cx="1860736" cy="3643338"/>
          </a:xfrm>
          <a:prstGeom prst="rect">
            <a:avLst/>
          </a:prstGeom>
          <a:noFill/>
        </p:spPr>
      </p:pic>
      <p:pic>
        <p:nvPicPr>
          <p:cNvPr id="9" name="Picture 19" descr="shutterstock_4748857[1].jpg"/>
          <p:cNvPicPr>
            <a:picLocks noChangeAspect="1"/>
          </p:cNvPicPr>
          <p:nvPr/>
        </p:nvPicPr>
        <p:blipFill>
          <a:blip r:embed="rId6" cstate="print"/>
          <a:srcRect l="53" t="9375" r="4736" b="5208"/>
          <a:stretch>
            <a:fillRect/>
          </a:stretch>
        </p:blipFill>
        <p:spPr bwMode="auto">
          <a:xfrm>
            <a:off x="0" y="3786188"/>
            <a:ext cx="2303463" cy="3071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285784" y="642918"/>
            <a:ext cx="8915400" cy="852488"/>
          </a:xfrm>
          <a:prstGeom prst="rect">
            <a:avLst/>
          </a:prstGeom>
          <a:noFill/>
          <a:ln w="9525">
            <a:noFill/>
            <a:miter lim="800000"/>
            <a:headEnd/>
            <a:tailEnd/>
          </a:ln>
        </p:spPr>
        <p:txBody>
          <a:bodyPr/>
          <a:lstStyle/>
          <a:p>
            <a:pPr algn="ctr"/>
            <a:r>
              <a:rPr lang="en-GB" sz="4000" b="1" dirty="0" smtClean="0">
                <a:solidFill>
                  <a:srgbClr val="0033CC"/>
                </a:solidFill>
                <a:latin typeface="Calibri" pitchFamily="34" charset="0"/>
              </a:rPr>
              <a:t>Answer</a:t>
            </a: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928662" y="1714488"/>
            <a:ext cx="6462713" cy="2857520"/>
          </a:xfrm>
          <a:prstGeom prst="rect">
            <a:avLst/>
          </a:prstGeom>
          <a:noFill/>
          <a:ln w="9525">
            <a:noFill/>
            <a:miter lim="800000"/>
            <a:headEnd/>
            <a:tailEnd/>
          </a:ln>
        </p:spPr>
        <p:txBody>
          <a:bodyPr/>
          <a:lstStyle/>
          <a:p>
            <a:pPr marL="342900" indent="-342900">
              <a:spcBef>
                <a:spcPct val="20000"/>
              </a:spcBef>
              <a:buFont typeface="Arial" charset="0"/>
              <a:buNone/>
            </a:pPr>
            <a:endParaRPr lang="en-GB" sz="3200" dirty="0">
              <a:solidFill>
                <a:srgbClr val="000066"/>
              </a:solidFill>
              <a:latin typeface="Futura Lt BT" pitchFamily="34" charset="0"/>
            </a:endParaRPr>
          </a:p>
        </p:txBody>
      </p:sp>
      <p:pic>
        <p:nvPicPr>
          <p:cNvPr id="3079" name="Picture 1033"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sp>
        <p:nvSpPr>
          <p:cNvPr id="6" name="Rectangle 1026"/>
          <p:cNvSpPr>
            <a:spLocks noChangeArrowheads="1"/>
          </p:cNvSpPr>
          <p:nvPr/>
        </p:nvSpPr>
        <p:spPr bwMode="auto">
          <a:xfrm>
            <a:off x="-214346" y="4071942"/>
            <a:ext cx="8915400" cy="852488"/>
          </a:xfrm>
          <a:prstGeom prst="rect">
            <a:avLst/>
          </a:prstGeom>
          <a:noFill/>
          <a:ln w="9525">
            <a:noFill/>
            <a:miter lim="800000"/>
            <a:headEnd/>
            <a:tailEnd/>
          </a:ln>
        </p:spPr>
        <p:txBody>
          <a:bodyPr/>
          <a:lstStyle/>
          <a:p>
            <a:pPr algn="ctr"/>
            <a:endParaRPr lang="en-GB" sz="4000" b="1" dirty="0">
              <a:solidFill>
                <a:srgbClr val="0033CC"/>
              </a:solidFill>
              <a:latin typeface="Calibri" pitchFamily="34" charset="0"/>
            </a:endParaRPr>
          </a:p>
        </p:txBody>
      </p:sp>
      <p:sp>
        <p:nvSpPr>
          <p:cNvPr id="9" name="Rectangle 1"/>
          <p:cNvSpPr>
            <a:spLocks noChangeArrowheads="1"/>
          </p:cNvSpPr>
          <p:nvPr/>
        </p:nvSpPr>
        <p:spPr bwMode="auto">
          <a:xfrm>
            <a:off x="1428728" y="2225566"/>
            <a:ext cx="642942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GB" sz="2000" b="1" i="0" u="none" strike="noStrike" cap="none" normalizeH="0" baseline="0" dirty="0" smtClean="0">
                <a:ln>
                  <a:noFill/>
                </a:ln>
                <a:solidFill>
                  <a:srgbClr val="002060"/>
                </a:solidFill>
                <a:effectLst/>
                <a:latin typeface="Futura Lt BT" pitchFamily="34" charset="0"/>
              </a:rPr>
              <a:t>The</a:t>
            </a:r>
            <a:r>
              <a:rPr kumimoji="0" lang="en-GB" sz="2000" b="1" i="0" u="none" strike="noStrike" cap="none" normalizeH="0" dirty="0" smtClean="0">
                <a:ln>
                  <a:noFill/>
                </a:ln>
                <a:solidFill>
                  <a:srgbClr val="002060"/>
                </a:solidFill>
                <a:effectLst/>
                <a:latin typeface="Futura Lt BT" pitchFamily="34" charset="0"/>
              </a:rPr>
              <a:t> writer uses many persuasive techniques to try to get people to </a:t>
            </a:r>
            <a:r>
              <a:rPr kumimoji="0" lang="en-GB" sz="2000" b="1" i="0" u="none" strike="noStrike" cap="none" normalizeH="0" dirty="0" smtClean="0">
                <a:ln>
                  <a:noFill/>
                </a:ln>
                <a:solidFill>
                  <a:srgbClr val="002060"/>
                </a:solidFill>
                <a:effectLst/>
                <a:latin typeface="Futura Lt BT" pitchFamily="34" charset="0"/>
              </a:rPr>
              <a:t>donate to </a:t>
            </a:r>
            <a:r>
              <a:rPr kumimoji="0" lang="en-GB" sz="2000" b="1" i="0" u="none" strike="noStrike" cap="none" normalizeH="0" dirty="0" smtClean="0">
                <a:ln>
                  <a:noFill/>
                </a:ln>
                <a:solidFill>
                  <a:srgbClr val="002060"/>
                </a:solidFill>
                <a:effectLst/>
                <a:latin typeface="Futura Lt BT" pitchFamily="34" charset="0"/>
              </a:rPr>
              <a:t>PDSA. The rhetorical question ‘Will you be there in our time of need?’ appeals to the reader by using the </a:t>
            </a:r>
            <a:r>
              <a:rPr kumimoji="0" lang="en-GB" sz="2000" b="1" i="0" u="none" strike="noStrike" cap="none" normalizeH="0" dirty="0" smtClean="0">
                <a:ln>
                  <a:noFill/>
                </a:ln>
                <a:solidFill>
                  <a:srgbClr val="002060"/>
                </a:solidFill>
                <a:effectLst/>
                <a:latin typeface="Futura Lt BT" pitchFamily="34" charset="0"/>
              </a:rPr>
              <a:t>word ‘</a:t>
            </a:r>
            <a:r>
              <a:rPr kumimoji="0" lang="en-GB" sz="2000" b="1" i="0" u="none" strike="noStrike" cap="none" normalizeH="0" dirty="0" smtClean="0">
                <a:ln>
                  <a:noFill/>
                </a:ln>
                <a:solidFill>
                  <a:srgbClr val="002060"/>
                </a:solidFill>
                <a:effectLst/>
                <a:latin typeface="Futura Lt BT" pitchFamily="34" charset="0"/>
              </a:rPr>
              <a:t>you’ and asking them an emotional question. This would make the reader want to give money to a charity. They also uses facts like ‘one in five UK households’ to reinforce their message and give authority</a:t>
            </a:r>
            <a:r>
              <a:rPr lang="en-GB" sz="2000" b="1" dirty="0" smtClean="0">
                <a:solidFill>
                  <a:srgbClr val="002060"/>
                </a:solidFill>
                <a:latin typeface="Futura Lt BT" pitchFamily="34" charset="0"/>
              </a:rPr>
              <a:t>. The structure of the letter  also grabs the readers attention because of the strong titles and images.</a:t>
            </a:r>
            <a:endParaRPr kumimoji="0" lang="en-GB" sz="2000" b="1" i="0" u="none" strike="noStrike" cap="none" normalizeH="0" baseline="0" dirty="0" smtClean="0">
              <a:ln>
                <a:noFill/>
              </a:ln>
              <a:solidFill>
                <a:srgbClr val="002060"/>
              </a:solidFill>
              <a:effectLst/>
              <a:latin typeface="Futura Lt BT" pitchFamily="34" charset="0"/>
            </a:endParaRPr>
          </a:p>
        </p:txBody>
      </p:sp>
      <p:sp>
        <p:nvSpPr>
          <p:cNvPr id="10" name="TextBox 9"/>
          <p:cNvSpPr txBox="1"/>
          <p:nvPr/>
        </p:nvSpPr>
        <p:spPr>
          <a:xfrm>
            <a:off x="6072198" y="928670"/>
            <a:ext cx="2857520" cy="923330"/>
          </a:xfrm>
          <a:prstGeom prst="rect">
            <a:avLst/>
          </a:prstGeom>
          <a:noFill/>
        </p:spPr>
        <p:txBody>
          <a:bodyPr wrap="square" rtlCol="0">
            <a:spAutoFit/>
          </a:bodyPr>
          <a:lstStyle/>
          <a:p>
            <a:r>
              <a:rPr lang="en-GB" dirty="0" smtClean="0"/>
              <a:t>Student uses examples from text to back up answer.</a:t>
            </a:r>
            <a:endParaRPr lang="en-GB" dirty="0"/>
          </a:p>
        </p:txBody>
      </p:sp>
      <p:cxnSp>
        <p:nvCxnSpPr>
          <p:cNvPr id="14" name="Straight Arrow Connector 13"/>
          <p:cNvCxnSpPr/>
          <p:nvPr/>
        </p:nvCxnSpPr>
        <p:spPr>
          <a:xfrm rot="10800000" flipV="1">
            <a:off x="5715008" y="1643050"/>
            <a:ext cx="1714512" cy="107157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7715240" y="2643182"/>
            <a:ext cx="1428760" cy="1200329"/>
          </a:xfrm>
          <a:prstGeom prst="rect">
            <a:avLst/>
          </a:prstGeom>
          <a:noFill/>
        </p:spPr>
        <p:txBody>
          <a:bodyPr wrap="square" rtlCol="0">
            <a:spAutoFit/>
          </a:bodyPr>
          <a:lstStyle/>
          <a:p>
            <a:r>
              <a:rPr lang="en-GB" dirty="0" smtClean="0"/>
              <a:t>Explains quote, could do more analysis</a:t>
            </a:r>
            <a:endParaRPr lang="en-GB" dirty="0"/>
          </a:p>
        </p:txBody>
      </p:sp>
      <p:cxnSp>
        <p:nvCxnSpPr>
          <p:cNvPr id="16" name="Straight Arrow Connector 15"/>
          <p:cNvCxnSpPr/>
          <p:nvPr/>
        </p:nvCxnSpPr>
        <p:spPr>
          <a:xfrm rot="10800000">
            <a:off x="5786446" y="3357562"/>
            <a:ext cx="1928826"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0" y="3143248"/>
            <a:ext cx="1428760" cy="923330"/>
          </a:xfrm>
          <a:prstGeom prst="rect">
            <a:avLst/>
          </a:prstGeom>
          <a:noFill/>
        </p:spPr>
        <p:txBody>
          <a:bodyPr wrap="square" rtlCol="0">
            <a:spAutoFit/>
          </a:bodyPr>
          <a:lstStyle/>
          <a:p>
            <a:r>
              <a:rPr lang="en-GB" dirty="0" smtClean="0"/>
              <a:t>Links analysis to audience</a:t>
            </a:r>
            <a:endParaRPr lang="en-GB" dirty="0"/>
          </a:p>
        </p:txBody>
      </p:sp>
      <p:cxnSp>
        <p:nvCxnSpPr>
          <p:cNvPr id="20" name="Straight Arrow Connector 19"/>
          <p:cNvCxnSpPr/>
          <p:nvPr/>
        </p:nvCxnSpPr>
        <p:spPr>
          <a:xfrm>
            <a:off x="1214414" y="3786190"/>
            <a:ext cx="1928826" cy="14287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1" name="TextBox 20"/>
          <p:cNvSpPr txBox="1"/>
          <p:nvPr/>
        </p:nvSpPr>
        <p:spPr>
          <a:xfrm>
            <a:off x="857224" y="857232"/>
            <a:ext cx="1428760" cy="369332"/>
          </a:xfrm>
          <a:prstGeom prst="rect">
            <a:avLst/>
          </a:prstGeom>
          <a:noFill/>
        </p:spPr>
        <p:txBody>
          <a:bodyPr wrap="square" rtlCol="0">
            <a:spAutoFit/>
          </a:bodyPr>
          <a:lstStyle/>
          <a:p>
            <a:r>
              <a:rPr lang="en-GB" dirty="0" smtClean="0"/>
              <a:t>Purpose</a:t>
            </a:r>
            <a:endParaRPr lang="en-GB" dirty="0"/>
          </a:p>
        </p:txBody>
      </p:sp>
      <p:cxnSp>
        <p:nvCxnSpPr>
          <p:cNvPr id="22" name="Straight Arrow Connector 21"/>
          <p:cNvCxnSpPr/>
          <p:nvPr/>
        </p:nvCxnSpPr>
        <p:spPr>
          <a:xfrm>
            <a:off x="1857356" y="1214422"/>
            <a:ext cx="1928826" cy="128588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6" name="TextBox 25"/>
          <p:cNvSpPr txBox="1"/>
          <p:nvPr/>
        </p:nvSpPr>
        <p:spPr>
          <a:xfrm>
            <a:off x="3786182" y="5572140"/>
            <a:ext cx="3714776" cy="553998"/>
          </a:xfrm>
          <a:prstGeom prst="rect">
            <a:avLst/>
          </a:prstGeom>
          <a:noFill/>
        </p:spPr>
        <p:txBody>
          <a:bodyPr wrap="square" rtlCol="0">
            <a:spAutoFit/>
          </a:bodyPr>
          <a:lstStyle/>
          <a:p>
            <a:r>
              <a:rPr lang="en-GB" sz="3000" dirty="0" smtClean="0"/>
              <a:t>Level 5</a:t>
            </a:r>
            <a:endParaRPr lang="en-GB"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2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285784" y="428604"/>
            <a:ext cx="8915400" cy="852488"/>
          </a:xfrm>
          <a:prstGeom prst="rect">
            <a:avLst/>
          </a:prstGeom>
          <a:noFill/>
          <a:ln w="9525">
            <a:noFill/>
            <a:miter lim="800000"/>
            <a:headEnd/>
            <a:tailEnd/>
          </a:ln>
        </p:spPr>
        <p:txBody>
          <a:bodyPr/>
          <a:lstStyle/>
          <a:p>
            <a:pPr algn="ctr"/>
            <a:r>
              <a:rPr lang="en-GB" sz="4000" b="1" dirty="0" smtClean="0">
                <a:solidFill>
                  <a:srgbClr val="0033CC"/>
                </a:solidFill>
                <a:latin typeface="Calibri" pitchFamily="34" charset="0"/>
              </a:rPr>
              <a:t>Answer</a:t>
            </a: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928662" y="1714488"/>
            <a:ext cx="6462713" cy="2857520"/>
          </a:xfrm>
          <a:prstGeom prst="rect">
            <a:avLst/>
          </a:prstGeom>
          <a:noFill/>
          <a:ln w="9525">
            <a:noFill/>
            <a:miter lim="800000"/>
            <a:headEnd/>
            <a:tailEnd/>
          </a:ln>
        </p:spPr>
        <p:txBody>
          <a:bodyPr/>
          <a:lstStyle/>
          <a:p>
            <a:pPr marL="342900" indent="-342900">
              <a:spcBef>
                <a:spcPct val="20000"/>
              </a:spcBef>
              <a:buFont typeface="Arial" charset="0"/>
              <a:buNone/>
            </a:pPr>
            <a:endParaRPr lang="en-GB" sz="3200" dirty="0">
              <a:solidFill>
                <a:srgbClr val="000066"/>
              </a:solidFill>
              <a:latin typeface="Futura Lt BT" pitchFamily="34" charset="0"/>
            </a:endParaRPr>
          </a:p>
        </p:txBody>
      </p:sp>
      <p:pic>
        <p:nvPicPr>
          <p:cNvPr id="3079" name="Picture 1033"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sp>
        <p:nvSpPr>
          <p:cNvPr id="6" name="Rectangle 1026"/>
          <p:cNvSpPr>
            <a:spLocks noChangeArrowheads="1"/>
          </p:cNvSpPr>
          <p:nvPr/>
        </p:nvSpPr>
        <p:spPr bwMode="auto">
          <a:xfrm>
            <a:off x="-214346" y="4071942"/>
            <a:ext cx="8915400" cy="852488"/>
          </a:xfrm>
          <a:prstGeom prst="rect">
            <a:avLst/>
          </a:prstGeom>
          <a:noFill/>
          <a:ln w="9525">
            <a:noFill/>
            <a:miter lim="800000"/>
            <a:headEnd/>
            <a:tailEnd/>
          </a:ln>
        </p:spPr>
        <p:txBody>
          <a:bodyPr/>
          <a:lstStyle/>
          <a:p>
            <a:pPr algn="ctr"/>
            <a:endParaRPr lang="en-GB" sz="4000" b="1" dirty="0">
              <a:solidFill>
                <a:srgbClr val="0033CC"/>
              </a:solidFill>
              <a:latin typeface="Calibri" pitchFamily="34" charset="0"/>
            </a:endParaRPr>
          </a:p>
        </p:txBody>
      </p:sp>
      <p:sp>
        <p:nvSpPr>
          <p:cNvPr id="9" name="Rectangle 1"/>
          <p:cNvSpPr>
            <a:spLocks noChangeArrowheads="1"/>
          </p:cNvSpPr>
          <p:nvPr/>
        </p:nvSpPr>
        <p:spPr bwMode="auto">
          <a:xfrm>
            <a:off x="500034" y="1214422"/>
            <a:ext cx="8286776"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GB" sz="2000" b="1" i="0" u="none" strike="noStrike" cap="none" normalizeH="0" baseline="0" dirty="0" smtClean="0">
                <a:ln>
                  <a:noFill/>
                </a:ln>
                <a:solidFill>
                  <a:srgbClr val="002060"/>
                </a:solidFill>
                <a:effectLst/>
                <a:latin typeface="Futura Lt BT" pitchFamily="34" charset="0"/>
              </a:rPr>
              <a:t>The writer employs</a:t>
            </a:r>
            <a:r>
              <a:rPr kumimoji="0" lang="en-GB" sz="2000" b="1" i="0" u="none" strike="noStrike" cap="none" normalizeH="0" dirty="0" smtClean="0">
                <a:ln>
                  <a:noFill/>
                </a:ln>
                <a:solidFill>
                  <a:srgbClr val="002060"/>
                </a:solidFill>
                <a:effectLst/>
                <a:latin typeface="Futura Lt BT" pitchFamily="34" charset="0"/>
              </a:rPr>
              <a:t> a number of persuasive language techniques and structural devices to persuade supporters to </a:t>
            </a:r>
            <a:r>
              <a:rPr kumimoji="0" lang="en-GB" sz="2000" b="1" i="0" u="none" strike="noStrike" cap="none" normalizeH="0" dirty="0" smtClean="0">
                <a:ln>
                  <a:noFill/>
                </a:ln>
                <a:solidFill>
                  <a:srgbClr val="002060"/>
                </a:solidFill>
                <a:effectLst/>
                <a:latin typeface="Futura Lt BT" pitchFamily="34" charset="0"/>
              </a:rPr>
              <a:t>donate to </a:t>
            </a:r>
            <a:r>
              <a:rPr kumimoji="0" lang="en-GB" sz="2000" b="1" i="0" u="none" strike="noStrike" cap="none" normalizeH="0" dirty="0" smtClean="0">
                <a:ln>
                  <a:noFill/>
                </a:ln>
                <a:solidFill>
                  <a:srgbClr val="002060"/>
                </a:solidFill>
                <a:effectLst/>
                <a:latin typeface="Futura Lt BT" pitchFamily="34" charset="0"/>
              </a:rPr>
              <a:t>the charity. The writer outlines the problem </a:t>
            </a:r>
            <a:r>
              <a:rPr kumimoji="0" lang="en-GB" sz="2000" b="1" i="0" u="none" strike="noStrike" cap="none" normalizeH="0" dirty="0" smtClean="0">
                <a:ln>
                  <a:noFill/>
                </a:ln>
                <a:solidFill>
                  <a:srgbClr val="002060"/>
                </a:solidFill>
                <a:effectLst/>
                <a:latin typeface="Futura Lt BT" pitchFamily="34" charset="0"/>
              </a:rPr>
              <a:t>PDSA </a:t>
            </a:r>
            <a:r>
              <a:rPr kumimoji="0" lang="en-GB" sz="2000" b="1" i="0" u="none" strike="noStrike" cap="none" normalizeH="0" dirty="0" smtClean="0">
                <a:ln>
                  <a:noFill/>
                </a:ln>
                <a:solidFill>
                  <a:srgbClr val="002060"/>
                </a:solidFill>
                <a:effectLst/>
                <a:latin typeface="Futura Lt BT" pitchFamily="34" charset="0"/>
              </a:rPr>
              <a:t>is facing, using hyperbolic adjectives, such as ‘urgent’ and ‘extraordinary’ to emphasise the serious nature of this appeal to the reader. The opening of the letter immediately establishes an honest tone, ‘I thought long and hard before sending you this letter.’ This makes the letter personal for the reader and makes them believe the trustworthiness of the writer. Once the problem of the economic situation is outlined, the reader is given a solution to the problem, ‘will you be there in our time of need?’ The solution is that they donate money to the charity. This question is repeated three times with slight re-wording, bringing the message home to the reader. The personification of PDSA as a ‘vital safety net for the pets’ adds to the urgency of the tone and the writer also addresses potential objections the reader may have by explaining that they receive a ‘Best Friends welcome pack’.</a:t>
            </a:r>
            <a:endParaRPr kumimoji="0" lang="en-GB" sz="2000" b="1" i="0" u="none" strike="noStrike" cap="none" normalizeH="0" baseline="0" dirty="0" smtClean="0">
              <a:ln>
                <a:noFill/>
              </a:ln>
              <a:solidFill>
                <a:srgbClr val="002060"/>
              </a:solidFill>
              <a:effectLst/>
              <a:latin typeface="Futura Lt BT" pitchFamily="34" charset="0"/>
            </a:endParaRPr>
          </a:p>
        </p:txBody>
      </p:sp>
      <p:sp>
        <p:nvSpPr>
          <p:cNvPr id="26" name="TextBox 25"/>
          <p:cNvSpPr txBox="1"/>
          <p:nvPr/>
        </p:nvSpPr>
        <p:spPr>
          <a:xfrm>
            <a:off x="3286116" y="6000768"/>
            <a:ext cx="3714776" cy="553998"/>
          </a:xfrm>
          <a:prstGeom prst="rect">
            <a:avLst/>
          </a:prstGeom>
          <a:noFill/>
        </p:spPr>
        <p:txBody>
          <a:bodyPr wrap="square" rtlCol="0">
            <a:spAutoFit/>
          </a:bodyPr>
          <a:lstStyle/>
          <a:p>
            <a:r>
              <a:rPr lang="en-GB" sz="3000" dirty="0" smtClean="0"/>
              <a:t>Level 7</a:t>
            </a:r>
            <a:endParaRPr lang="en-GB"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228600" y="642918"/>
            <a:ext cx="8915400" cy="852488"/>
          </a:xfrm>
          <a:prstGeom prst="rect">
            <a:avLst/>
          </a:prstGeom>
          <a:noFill/>
          <a:ln w="9525">
            <a:noFill/>
            <a:miter lim="800000"/>
            <a:headEnd/>
            <a:tailEnd/>
          </a:ln>
        </p:spPr>
        <p:txBody>
          <a:bodyPr/>
          <a:lstStyle/>
          <a:p>
            <a:pPr algn="ctr"/>
            <a:r>
              <a:rPr lang="en-GB" sz="4000" b="1" dirty="0" smtClean="0">
                <a:solidFill>
                  <a:srgbClr val="0033CC"/>
                </a:solidFill>
                <a:latin typeface="Calibri" pitchFamily="34" charset="0"/>
              </a:rPr>
              <a:t>Reading level criteria</a:t>
            </a: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928662" y="1714488"/>
            <a:ext cx="6462713" cy="2857520"/>
          </a:xfrm>
          <a:prstGeom prst="rect">
            <a:avLst/>
          </a:prstGeom>
          <a:noFill/>
          <a:ln w="9525">
            <a:noFill/>
            <a:miter lim="800000"/>
            <a:headEnd/>
            <a:tailEnd/>
          </a:ln>
        </p:spPr>
        <p:txBody>
          <a:bodyPr/>
          <a:lstStyle/>
          <a:p>
            <a:pPr marL="342900" indent="-342900">
              <a:spcBef>
                <a:spcPct val="20000"/>
              </a:spcBef>
              <a:buFont typeface="Arial" charset="0"/>
              <a:buNone/>
            </a:pPr>
            <a:endParaRPr lang="en-GB" sz="3200" dirty="0">
              <a:solidFill>
                <a:srgbClr val="000066"/>
              </a:solidFill>
              <a:latin typeface="Futura Lt BT" pitchFamily="34" charset="0"/>
            </a:endParaRPr>
          </a:p>
        </p:txBody>
      </p:sp>
      <p:pic>
        <p:nvPicPr>
          <p:cNvPr id="3079" name="Picture 1033"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sp>
        <p:nvSpPr>
          <p:cNvPr id="2049" name="Rectangle 1"/>
          <p:cNvSpPr>
            <a:spLocks noChangeArrowheads="1"/>
          </p:cNvSpPr>
          <p:nvPr/>
        </p:nvSpPr>
        <p:spPr bwMode="auto">
          <a:xfrm>
            <a:off x="214282" y="1736512"/>
            <a:ext cx="8286808"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GB" sz="2000" b="1" i="0" u="none" strike="noStrike" cap="none" normalizeH="0" baseline="0" dirty="0" smtClean="0">
                <a:ln>
                  <a:noFill/>
                </a:ln>
                <a:solidFill>
                  <a:srgbClr val="002060"/>
                </a:solidFill>
                <a:effectLst/>
                <a:latin typeface="Futura Lt BT" pitchFamily="34" charset="0"/>
              </a:rPr>
              <a:t>Level 5: I use relevant</a:t>
            </a:r>
            <a:r>
              <a:rPr kumimoji="0" lang="en-GB" sz="2000" b="1" i="0" u="none" strike="noStrike" cap="none" normalizeH="0" dirty="0" smtClean="0">
                <a:ln>
                  <a:noFill/>
                </a:ln>
                <a:solidFill>
                  <a:srgbClr val="002060"/>
                </a:solidFill>
                <a:effectLst/>
                <a:latin typeface="Futura Lt BT" pitchFamily="34" charset="0"/>
              </a:rPr>
              <a:t> quotes to back up ideas. I show understanding of how the text appeals to audience and achieves purpose. </a:t>
            </a:r>
            <a:r>
              <a:rPr kumimoji="0" lang="en-GB" sz="2000" b="1" i="0" u="none" strike="noStrike" cap="none" normalizeH="0" baseline="0" dirty="0" smtClean="0">
                <a:ln>
                  <a:noFill/>
                </a:ln>
                <a:solidFill>
                  <a:srgbClr val="002060"/>
                </a:solidFill>
                <a:effectLst/>
                <a:latin typeface="Futura Lt BT" pitchFamily="34" charset="0"/>
              </a:rPr>
              <a:t> </a:t>
            </a:r>
          </a:p>
        </p:txBody>
      </p:sp>
      <p:sp>
        <p:nvSpPr>
          <p:cNvPr id="6" name="Rectangle 1026"/>
          <p:cNvSpPr>
            <a:spLocks noChangeArrowheads="1"/>
          </p:cNvSpPr>
          <p:nvPr/>
        </p:nvSpPr>
        <p:spPr bwMode="auto">
          <a:xfrm>
            <a:off x="-214346" y="4071942"/>
            <a:ext cx="8915400" cy="852488"/>
          </a:xfrm>
          <a:prstGeom prst="rect">
            <a:avLst/>
          </a:prstGeom>
          <a:noFill/>
          <a:ln w="9525">
            <a:noFill/>
            <a:miter lim="800000"/>
            <a:headEnd/>
            <a:tailEnd/>
          </a:ln>
        </p:spPr>
        <p:txBody>
          <a:bodyPr/>
          <a:lstStyle/>
          <a:p>
            <a:pPr algn="ctr"/>
            <a:endParaRPr lang="en-GB" sz="4000" b="1" dirty="0">
              <a:solidFill>
                <a:srgbClr val="0033CC"/>
              </a:solidFill>
              <a:latin typeface="Calibri" pitchFamily="34" charset="0"/>
            </a:endParaRPr>
          </a:p>
        </p:txBody>
      </p:sp>
      <p:sp>
        <p:nvSpPr>
          <p:cNvPr id="7" name="Rectangle 1"/>
          <p:cNvSpPr>
            <a:spLocks noChangeArrowheads="1"/>
          </p:cNvSpPr>
          <p:nvPr/>
        </p:nvSpPr>
        <p:spPr bwMode="auto">
          <a:xfrm>
            <a:off x="142844" y="3082823"/>
            <a:ext cx="8643998"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GB" sz="2000" b="1" i="0" u="none" strike="noStrike" cap="none" normalizeH="0" baseline="0" dirty="0" smtClean="0">
                <a:ln>
                  <a:noFill/>
                </a:ln>
                <a:solidFill>
                  <a:srgbClr val="002060"/>
                </a:solidFill>
                <a:effectLst/>
                <a:latin typeface="Futura Lt BT" pitchFamily="34" charset="0"/>
              </a:rPr>
              <a:t>Level 6: I use important quotes </a:t>
            </a:r>
            <a:r>
              <a:rPr kumimoji="0" lang="en-GB" sz="2000" b="1" i="0" u="none" strike="noStrike" cap="none" normalizeH="0" dirty="0" smtClean="0">
                <a:ln>
                  <a:noFill/>
                </a:ln>
                <a:solidFill>
                  <a:srgbClr val="002060"/>
                </a:solidFill>
                <a:effectLst/>
                <a:latin typeface="Futura Lt BT" pitchFamily="34" charset="0"/>
              </a:rPr>
              <a:t>to support analysis of language and structure. Sometimes I explain how the writer’s choice of </a:t>
            </a:r>
            <a:r>
              <a:rPr kumimoji="0" lang="en-GB" sz="2000" b="1" i="0" u="none" strike="noStrike" cap="none" normalizeH="0" smtClean="0">
                <a:ln>
                  <a:noFill/>
                </a:ln>
                <a:solidFill>
                  <a:srgbClr val="002060"/>
                </a:solidFill>
                <a:effectLst/>
                <a:latin typeface="Futura Lt BT" pitchFamily="34" charset="0"/>
              </a:rPr>
              <a:t>language affects </a:t>
            </a:r>
            <a:r>
              <a:rPr kumimoji="0" lang="en-GB" sz="2000" b="1" i="0" u="none" strike="noStrike" cap="none" normalizeH="0" dirty="0" smtClean="0">
                <a:ln>
                  <a:noFill/>
                </a:ln>
                <a:solidFill>
                  <a:srgbClr val="002060"/>
                </a:solidFill>
                <a:effectLst/>
                <a:latin typeface="Futura Lt BT" pitchFamily="34" charset="0"/>
              </a:rPr>
              <a:t>the overall text and effect on the reader. I comment on a variety of persuasive techniques. </a:t>
            </a:r>
            <a:endParaRPr kumimoji="0" lang="en-GB" sz="2000" b="1" i="0" u="none" strike="noStrike" cap="none" normalizeH="0" baseline="0" dirty="0" smtClean="0">
              <a:ln>
                <a:noFill/>
              </a:ln>
              <a:solidFill>
                <a:srgbClr val="002060"/>
              </a:solidFill>
              <a:effectLst/>
              <a:latin typeface="Futura Lt BT" pitchFamily="34" charset="0"/>
            </a:endParaRPr>
          </a:p>
        </p:txBody>
      </p:sp>
      <p:sp>
        <p:nvSpPr>
          <p:cNvPr id="8" name="Rectangle 1"/>
          <p:cNvSpPr>
            <a:spLocks noChangeArrowheads="1"/>
          </p:cNvSpPr>
          <p:nvPr/>
        </p:nvSpPr>
        <p:spPr bwMode="auto">
          <a:xfrm>
            <a:off x="142844" y="4890798"/>
            <a:ext cx="8358246"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GB" sz="2000" b="1" i="0" u="none" strike="noStrike" cap="none" normalizeH="0" baseline="0" dirty="0" smtClean="0">
                <a:ln>
                  <a:noFill/>
                </a:ln>
                <a:solidFill>
                  <a:srgbClr val="002060"/>
                </a:solidFill>
                <a:effectLst/>
                <a:latin typeface="Futura Lt BT" pitchFamily="34" charset="0"/>
              </a:rPr>
              <a:t>Level 7: I explain</a:t>
            </a:r>
            <a:r>
              <a:rPr kumimoji="0" lang="en-GB" sz="2000" b="1" i="0" u="none" strike="noStrike" cap="none" normalizeH="0" dirty="0" smtClean="0">
                <a:ln>
                  <a:noFill/>
                </a:ln>
                <a:solidFill>
                  <a:srgbClr val="002060"/>
                </a:solidFill>
                <a:effectLst/>
                <a:latin typeface="Futura Lt BT" pitchFamily="34" charset="0"/>
              </a:rPr>
              <a:t> how particular language choices and techniques achieve an effect. I explain how a viewpoint develops over a whole text. I tease out hidden meanings, not always choosing the obvious technique to analyse. </a:t>
            </a:r>
            <a:endParaRPr kumimoji="0" lang="en-GB" sz="2000" b="1" i="0" u="none" strike="noStrike" cap="none" normalizeH="0" baseline="0" dirty="0" smtClean="0">
              <a:ln>
                <a:noFill/>
              </a:ln>
              <a:solidFill>
                <a:srgbClr val="002060"/>
              </a:solidFill>
              <a:effectLst/>
              <a:latin typeface="Futura L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033"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sp>
        <p:nvSpPr>
          <p:cNvPr id="8" name="Rectangle 1026"/>
          <p:cNvSpPr>
            <a:spLocks noChangeArrowheads="1"/>
          </p:cNvSpPr>
          <p:nvPr/>
        </p:nvSpPr>
        <p:spPr bwMode="auto">
          <a:xfrm>
            <a:off x="228600" y="928670"/>
            <a:ext cx="8915400" cy="3714776"/>
          </a:xfrm>
          <a:prstGeom prst="rect">
            <a:avLst/>
          </a:prstGeom>
          <a:noFill/>
          <a:ln w="9525">
            <a:noFill/>
            <a:miter lim="800000"/>
            <a:headEnd/>
            <a:tailEnd/>
          </a:ln>
        </p:spPr>
        <p:txBody>
          <a:bodyPr/>
          <a:lstStyle/>
          <a:p>
            <a:pPr algn="ctr"/>
            <a:r>
              <a:rPr lang="en-GB" sz="4000" dirty="0" smtClean="0">
                <a:solidFill>
                  <a:srgbClr val="0033CC"/>
                </a:solidFill>
                <a:latin typeface="Calibri" pitchFamily="34" charset="0"/>
              </a:rPr>
              <a:t>Learning </a:t>
            </a:r>
            <a:r>
              <a:rPr lang="en-GB" sz="4000" dirty="0" smtClean="0">
                <a:solidFill>
                  <a:srgbClr val="0033CC"/>
                </a:solidFill>
                <a:latin typeface="Calibri" pitchFamily="34" charset="0"/>
              </a:rPr>
              <a:t>objective</a:t>
            </a:r>
            <a:endParaRPr lang="en-GB" sz="4000" dirty="0" smtClean="0">
              <a:solidFill>
                <a:srgbClr val="0033CC"/>
              </a:solidFill>
              <a:latin typeface="Calibri" pitchFamily="34" charset="0"/>
            </a:endParaRPr>
          </a:p>
          <a:p>
            <a:pPr marL="342900" lvl="0" indent="-342900">
              <a:spcAft>
                <a:spcPts val="0"/>
              </a:spcAft>
              <a:buFont typeface="+mj-lt"/>
              <a:buAutoNum type="arabicPeriod"/>
            </a:pPr>
            <a:endParaRPr lang="en-GB" sz="4000" dirty="0" smtClean="0">
              <a:solidFill>
                <a:srgbClr val="002060"/>
              </a:solidFill>
              <a:latin typeface="Futura Lt BT"/>
              <a:ea typeface="Times New Roman"/>
              <a:cs typeface="Tahoma"/>
            </a:endParaRPr>
          </a:p>
          <a:p>
            <a:pPr>
              <a:spcAft>
                <a:spcPts val="0"/>
              </a:spcAft>
            </a:pPr>
            <a:r>
              <a:rPr lang="en-GB" sz="4000" dirty="0" smtClean="0">
                <a:solidFill>
                  <a:schemeClr val="accent1"/>
                </a:solidFill>
                <a:latin typeface="Futura Lt BT"/>
                <a:ea typeface="Times New Roman"/>
                <a:cs typeface="Tahoma"/>
              </a:rPr>
              <a:t>1. To understand how to use PEE to analyse persuasive writing.</a:t>
            </a:r>
            <a:endParaRPr lang="en-GB" sz="4400" dirty="0" smtClean="0">
              <a:solidFill>
                <a:schemeClr val="accent1"/>
              </a:solidFill>
              <a:latin typeface="Times New Roman"/>
              <a:ea typeface="Times New Roman"/>
            </a:endParaRPr>
          </a:p>
          <a:p>
            <a:pPr lvl="0" algn="ctr"/>
            <a:endParaRPr lang="en-GB" sz="4000" dirty="0">
              <a:solidFill>
                <a:srgbClr val="0033CC"/>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0" y="857232"/>
            <a:ext cx="8915400" cy="852488"/>
          </a:xfrm>
          <a:prstGeom prst="rect">
            <a:avLst/>
          </a:prstGeom>
          <a:noFill/>
          <a:ln w="9525">
            <a:noFill/>
            <a:miter lim="800000"/>
            <a:headEnd/>
            <a:tailEnd/>
          </a:ln>
        </p:spPr>
        <p:txBody>
          <a:bodyPr/>
          <a:lstStyle/>
          <a:p>
            <a:pPr algn="ctr"/>
            <a:r>
              <a:rPr lang="en-GB" sz="4000" b="1" dirty="0" smtClean="0">
                <a:solidFill>
                  <a:srgbClr val="0033CC"/>
                </a:solidFill>
                <a:latin typeface="Calibri" pitchFamily="34" charset="0"/>
              </a:rPr>
              <a:t>Formal or Informal?</a:t>
            </a: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1643042" y="2143116"/>
            <a:ext cx="5643602"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5000" dirty="0" smtClean="0">
                <a:solidFill>
                  <a:srgbClr val="000066"/>
                </a:solidFill>
                <a:latin typeface="Futura Lt BT" pitchFamily="34" charset="0"/>
              </a:rPr>
              <a:t>‘Good morning, Sir’</a:t>
            </a:r>
            <a:endParaRPr lang="en-GB" sz="5000" dirty="0">
              <a:solidFill>
                <a:srgbClr val="000066"/>
              </a:solidFill>
              <a:latin typeface="Futura Lt BT" pitchFamily="34" charset="0"/>
            </a:endParaRPr>
          </a:p>
        </p:txBody>
      </p:sp>
      <p:sp>
        <p:nvSpPr>
          <p:cNvPr id="9" name="Rectangle 1028"/>
          <p:cNvSpPr>
            <a:spLocks noChangeArrowheads="1"/>
          </p:cNvSpPr>
          <p:nvPr/>
        </p:nvSpPr>
        <p:spPr bwMode="auto">
          <a:xfrm>
            <a:off x="3428992" y="1571612"/>
            <a:ext cx="5500726" cy="857256"/>
          </a:xfrm>
          <a:prstGeom prst="rect">
            <a:avLst/>
          </a:prstGeom>
          <a:noFill/>
          <a:ln w="9525">
            <a:noFill/>
            <a:miter lim="800000"/>
            <a:headEnd/>
            <a:tailEnd/>
          </a:ln>
        </p:spPr>
        <p:txBody>
          <a:bodyPr/>
          <a:lstStyle/>
          <a:p>
            <a:pPr marL="342900" indent="-342900">
              <a:spcBef>
                <a:spcPct val="20000"/>
              </a:spcBef>
              <a:buSzPct val="80000"/>
              <a:buFont typeface="Arial" charset="0"/>
              <a:buBlip>
                <a:blip r:embed="rId3"/>
              </a:buBlip>
            </a:pPr>
            <a:endParaRPr lang="en-GB" sz="3200" dirty="0">
              <a:latin typeface="Futura Lt BT" pitchFamily="34" charset="0"/>
            </a:endParaRPr>
          </a:p>
          <a:p>
            <a:pPr marL="342900" indent="-342900">
              <a:spcBef>
                <a:spcPct val="20000"/>
              </a:spcBef>
              <a:buFont typeface="Arial" charset="0"/>
              <a:buNone/>
            </a:pPr>
            <a:endParaRPr lang="en-GB" sz="3200" dirty="0">
              <a:solidFill>
                <a:srgbClr val="000066"/>
              </a:solidFill>
              <a:latin typeface="Futura Lt BT" pitchFamily="34" charset="0"/>
            </a:endParaRPr>
          </a:p>
        </p:txBody>
      </p:sp>
      <p:sp>
        <p:nvSpPr>
          <p:cNvPr id="13" name="Rectangle 1028"/>
          <p:cNvSpPr>
            <a:spLocks noChangeArrowheads="1"/>
          </p:cNvSpPr>
          <p:nvPr/>
        </p:nvSpPr>
        <p:spPr bwMode="auto">
          <a:xfrm>
            <a:off x="1928794" y="4286256"/>
            <a:ext cx="4572032"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7000" dirty="0" smtClean="0">
                <a:solidFill>
                  <a:srgbClr val="000066"/>
                </a:solidFill>
                <a:latin typeface="Futura Lt BT" pitchFamily="34" charset="0"/>
              </a:rPr>
              <a:t>Formal!</a:t>
            </a:r>
            <a:endParaRPr lang="en-GB" sz="7000" dirty="0">
              <a:solidFill>
                <a:srgbClr val="000066"/>
              </a:solidFill>
              <a:latin typeface="Futura L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9" grpId="0" autoUpdateAnimBg="0"/>
      <p:bldP spid="13"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0" y="857232"/>
            <a:ext cx="8915400" cy="852488"/>
          </a:xfrm>
          <a:prstGeom prst="rect">
            <a:avLst/>
          </a:prstGeom>
          <a:noFill/>
          <a:ln w="9525">
            <a:noFill/>
            <a:miter lim="800000"/>
            <a:headEnd/>
            <a:tailEnd/>
          </a:ln>
        </p:spPr>
        <p:txBody>
          <a:bodyPr/>
          <a:lstStyle/>
          <a:p>
            <a:pPr algn="ctr"/>
            <a:r>
              <a:rPr lang="en-GB" sz="4000" b="1" dirty="0" smtClean="0">
                <a:solidFill>
                  <a:srgbClr val="0033CC"/>
                </a:solidFill>
                <a:latin typeface="Calibri" pitchFamily="34" charset="0"/>
              </a:rPr>
              <a:t>Formal or Informal?</a:t>
            </a: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1643042" y="2143116"/>
            <a:ext cx="5643602"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5000" dirty="0" smtClean="0">
                <a:solidFill>
                  <a:srgbClr val="000066"/>
                </a:solidFill>
                <a:latin typeface="Futura Lt BT" pitchFamily="34" charset="0"/>
              </a:rPr>
              <a:t>‘</a:t>
            </a:r>
            <a:r>
              <a:rPr lang="en-GB" sz="5000" dirty="0" err="1" smtClean="0">
                <a:solidFill>
                  <a:srgbClr val="000066"/>
                </a:solidFill>
                <a:latin typeface="Futura Lt BT" pitchFamily="34" charset="0"/>
              </a:rPr>
              <a:t>Hiya</a:t>
            </a:r>
            <a:r>
              <a:rPr lang="en-GB" sz="5000" dirty="0" smtClean="0">
                <a:solidFill>
                  <a:srgbClr val="000066"/>
                </a:solidFill>
                <a:latin typeface="Futura Lt BT" pitchFamily="34" charset="0"/>
              </a:rPr>
              <a:t> mate’</a:t>
            </a:r>
            <a:endParaRPr lang="en-GB" sz="5000" dirty="0">
              <a:solidFill>
                <a:srgbClr val="000066"/>
              </a:solidFill>
              <a:latin typeface="Futura Lt BT" pitchFamily="34" charset="0"/>
            </a:endParaRPr>
          </a:p>
        </p:txBody>
      </p:sp>
      <p:sp>
        <p:nvSpPr>
          <p:cNvPr id="9" name="Rectangle 1028"/>
          <p:cNvSpPr>
            <a:spLocks noChangeArrowheads="1"/>
          </p:cNvSpPr>
          <p:nvPr/>
        </p:nvSpPr>
        <p:spPr bwMode="auto">
          <a:xfrm>
            <a:off x="3428992" y="1571612"/>
            <a:ext cx="5500726" cy="857256"/>
          </a:xfrm>
          <a:prstGeom prst="rect">
            <a:avLst/>
          </a:prstGeom>
          <a:noFill/>
          <a:ln w="9525">
            <a:noFill/>
            <a:miter lim="800000"/>
            <a:headEnd/>
            <a:tailEnd/>
          </a:ln>
        </p:spPr>
        <p:txBody>
          <a:bodyPr/>
          <a:lstStyle/>
          <a:p>
            <a:pPr marL="342900" indent="-342900">
              <a:spcBef>
                <a:spcPct val="20000"/>
              </a:spcBef>
              <a:buSzPct val="80000"/>
              <a:buFont typeface="Arial" charset="0"/>
              <a:buBlip>
                <a:blip r:embed="rId3"/>
              </a:buBlip>
            </a:pPr>
            <a:endParaRPr lang="en-GB" sz="3200" dirty="0">
              <a:latin typeface="Futura Lt BT" pitchFamily="34" charset="0"/>
            </a:endParaRPr>
          </a:p>
          <a:p>
            <a:pPr marL="342900" indent="-342900">
              <a:spcBef>
                <a:spcPct val="20000"/>
              </a:spcBef>
              <a:buFont typeface="Arial" charset="0"/>
              <a:buNone/>
            </a:pPr>
            <a:endParaRPr lang="en-GB" sz="3200" dirty="0">
              <a:solidFill>
                <a:srgbClr val="000066"/>
              </a:solidFill>
              <a:latin typeface="Futura Lt BT" pitchFamily="34" charset="0"/>
            </a:endParaRPr>
          </a:p>
        </p:txBody>
      </p:sp>
      <p:sp>
        <p:nvSpPr>
          <p:cNvPr id="13" name="Rectangle 1028"/>
          <p:cNvSpPr>
            <a:spLocks noChangeArrowheads="1"/>
          </p:cNvSpPr>
          <p:nvPr/>
        </p:nvSpPr>
        <p:spPr bwMode="auto">
          <a:xfrm>
            <a:off x="1928794" y="4286256"/>
            <a:ext cx="4572032"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7000" dirty="0" smtClean="0">
                <a:solidFill>
                  <a:srgbClr val="000066"/>
                </a:solidFill>
                <a:latin typeface="Futura Lt BT" pitchFamily="34" charset="0"/>
              </a:rPr>
              <a:t>Informal!</a:t>
            </a:r>
            <a:endParaRPr lang="en-GB" sz="7000" dirty="0">
              <a:solidFill>
                <a:srgbClr val="000066"/>
              </a:solidFill>
              <a:latin typeface="Futura L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9" grpId="0" autoUpdateAnimBg="0"/>
      <p:bldP spid="1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0" y="857232"/>
            <a:ext cx="8915400" cy="852488"/>
          </a:xfrm>
          <a:prstGeom prst="rect">
            <a:avLst/>
          </a:prstGeom>
          <a:noFill/>
          <a:ln w="9525">
            <a:noFill/>
            <a:miter lim="800000"/>
            <a:headEnd/>
            <a:tailEnd/>
          </a:ln>
        </p:spPr>
        <p:txBody>
          <a:bodyPr/>
          <a:lstStyle/>
          <a:p>
            <a:pPr algn="ctr"/>
            <a:r>
              <a:rPr lang="en-GB" sz="4000" b="1" dirty="0" smtClean="0">
                <a:solidFill>
                  <a:srgbClr val="0033CC"/>
                </a:solidFill>
                <a:latin typeface="Calibri" pitchFamily="34" charset="0"/>
              </a:rPr>
              <a:t>Formal or Informal?</a:t>
            </a: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714348" y="1785926"/>
            <a:ext cx="7643866"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3000" dirty="0" smtClean="0">
                <a:solidFill>
                  <a:srgbClr val="000066"/>
                </a:solidFill>
                <a:latin typeface="Futura Lt BT" pitchFamily="34" charset="0"/>
              </a:rPr>
              <a:t>If you want to save pets, give money to PDSA!</a:t>
            </a:r>
            <a:endParaRPr lang="en-GB" sz="3000" dirty="0">
              <a:solidFill>
                <a:srgbClr val="000066"/>
              </a:solidFill>
              <a:latin typeface="Futura Lt BT" pitchFamily="34" charset="0"/>
            </a:endParaRPr>
          </a:p>
        </p:txBody>
      </p:sp>
      <p:sp>
        <p:nvSpPr>
          <p:cNvPr id="9" name="Rectangle 1028"/>
          <p:cNvSpPr>
            <a:spLocks noChangeArrowheads="1"/>
          </p:cNvSpPr>
          <p:nvPr/>
        </p:nvSpPr>
        <p:spPr bwMode="auto">
          <a:xfrm>
            <a:off x="3428992" y="1571612"/>
            <a:ext cx="5500726" cy="857256"/>
          </a:xfrm>
          <a:prstGeom prst="rect">
            <a:avLst/>
          </a:prstGeom>
          <a:noFill/>
          <a:ln w="9525">
            <a:noFill/>
            <a:miter lim="800000"/>
            <a:headEnd/>
            <a:tailEnd/>
          </a:ln>
        </p:spPr>
        <p:txBody>
          <a:bodyPr/>
          <a:lstStyle/>
          <a:p>
            <a:pPr marL="342900" indent="-342900">
              <a:spcBef>
                <a:spcPct val="20000"/>
              </a:spcBef>
              <a:buSzPct val="80000"/>
              <a:buFont typeface="Arial" charset="0"/>
              <a:buBlip>
                <a:blip r:embed="rId3"/>
              </a:buBlip>
            </a:pPr>
            <a:endParaRPr lang="en-GB" sz="3200" dirty="0">
              <a:latin typeface="Futura Lt BT" pitchFamily="34" charset="0"/>
            </a:endParaRPr>
          </a:p>
          <a:p>
            <a:pPr marL="342900" indent="-342900">
              <a:spcBef>
                <a:spcPct val="20000"/>
              </a:spcBef>
              <a:buFont typeface="Arial" charset="0"/>
              <a:buNone/>
            </a:pPr>
            <a:endParaRPr lang="en-GB" sz="3200" dirty="0">
              <a:solidFill>
                <a:srgbClr val="000066"/>
              </a:solidFill>
              <a:latin typeface="Futura Lt BT" pitchFamily="34" charset="0"/>
            </a:endParaRPr>
          </a:p>
        </p:txBody>
      </p:sp>
      <p:sp>
        <p:nvSpPr>
          <p:cNvPr id="13" name="Rectangle 1028"/>
          <p:cNvSpPr>
            <a:spLocks noChangeArrowheads="1"/>
          </p:cNvSpPr>
          <p:nvPr/>
        </p:nvSpPr>
        <p:spPr bwMode="auto">
          <a:xfrm>
            <a:off x="285720" y="5357826"/>
            <a:ext cx="4572032"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7000" dirty="0" smtClean="0">
                <a:solidFill>
                  <a:srgbClr val="000066"/>
                </a:solidFill>
                <a:latin typeface="Futura Lt BT" pitchFamily="34" charset="0"/>
              </a:rPr>
              <a:t>Informal!</a:t>
            </a:r>
            <a:endParaRPr lang="en-GB" sz="7000" dirty="0">
              <a:solidFill>
                <a:srgbClr val="000066"/>
              </a:solidFill>
              <a:latin typeface="Futura Lt BT" pitchFamily="34" charset="0"/>
            </a:endParaRPr>
          </a:p>
        </p:txBody>
      </p:sp>
      <p:sp>
        <p:nvSpPr>
          <p:cNvPr id="6" name="Rectangle 1028"/>
          <p:cNvSpPr>
            <a:spLocks noChangeArrowheads="1"/>
          </p:cNvSpPr>
          <p:nvPr/>
        </p:nvSpPr>
        <p:spPr bwMode="auto">
          <a:xfrm>
            <a:off x="428596" y="3571876"/>
            <a:ext cx="8001056"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3000" dirty="0" smtClean="0">
                <a:solidFill>
                  <a:srgbClr val="000066"/>
                </a:solidFill>
                <a:latin typeface="Futura Lt BT" pitchFamily="34" charset="0"/>
              </a:rPr>
              <a:t>Should you realise that animal welfare is crucially important, please call and donate to PDSA.</a:t>
            </a:r>
            <a:endParaRPr lang="en-GB" sz="3000" dirty="0">
              <a:solidFill>
                <a:srgbClr val="000066"/>
              </a:solidFill>
              <a:latin typeface="Futura Lt BT" pitchFamily="34" charset="0"/>
            </a:endParaRPr>
          </a:p>
        </p:txBody>
      </p:sp>
      <p:sp>
        <p:nvSpPr>
          <p:cNvPr id="7" name="Rectangle 1028"/>
          <p:cNvSpPr>
            <a:spLocks noChangeArrowheads="1"/>
          </p:cNvSpPr>
          <p:nvPr/>
        </p:nvSpPr>
        <p:spPr bwMode="auto">
          <a:xfrm>
            <a:off x="4571968" y="5357826"/>
            <a:ext cx="4572032"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7000" dirty="0" smtClean="0">
                <a:solidFill>
                  <a:srgbClr val="000066"/>
                </a:solidFill>
                <a:latin typeface="Futura Lt BT" pitchFamily="34" charset="0"/>
              </a:rPr>
              <a:t>Formal!</a:t>
            </a:r>
            <a:endParaRPr lang="en-GB" sz="7000" dirty="0">
              <a:solidFill>
                <a:srgbClr val="000066"/>
              </a:solidFill>
              <a:latin typeface="Futura L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9" grpId="0" autoUpdateAnimBg="0"/>
      <p:bldP spid="13" grpId="0" autoUpdateAnimBg="0"/>
      <p:bldP spid="6" grpId="0" autoUpdateAnimBg="0"/>
      <p:bldP spid="7"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0" y="857232"/>
            <a:ext cx="8915400" cy="852488"/>
          </a:xfrm>
          <a:prstGeom prst="rect">
            <a:avLst/>
          </a:prstGeom>
          <a:noFill/>
          <a:ln w="9525">
            <a:noFill/>
            <a:miter lim="800000"/>
            <a:headEnd/>
            <a:tailEnd/>
          </a:ln>
        </p:spPr>
        <p:txBody>
          <a:bodyPr/>
          <a:lstStyle/>
          <a:p>
            <a:pPr algn="ctr"/>
            <a:r>
              <a:rPr lang="en-GB" sz="4000" b="1" dirty="0" smtClean="0">
                <a:solidFill>
                  <a:srgbClr val="0033CC"/>
                </a:solidFill>
                <a:latin typeface="Calibri" pitchFamily="34" charset="0"/>
              </a:rPr>
              <a:t>Formal or Informal?</a:t>
            </a: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357158" y="1785926"/>
            <a:ext cx="8001056"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3000" dirty="0" smtClean="0">
                <a:solidFill>
                  <a:srgbClr val="000066"/>
                </a:solidFill>
                <a:latin typeface="Futura Lt BT" pitchFamily="34" charset="0"/>
              </a:rPr>
              <a:t>Some people are struggling to make ends meet and might need the vets at PDSA.</a:t>
            </a:r>
            <a:endParaRPr lang="en-GB" sz="3000" dirty="0">
              <a:solidFill>
                <a:srgbClr val="000066"/>
              </a:solidFill>
              <a:latin typeface="Futura Lt BT" pitchFamily="34" charset="0"/>
            </a:endParaRPr>
          </a:p>
        </p:txBody>
      </p:sp>
      <p:sp>
        <p:nvSpPr>
          <p:cNvPr id="9" name="Rectangle 1028"/>
          <p:cNvSpPr>
            <a:spLocks noChangeArrowheads="1"/>
          </p:cNvSpPr>
          <p:nvPr/>
        </p:nvSpPr>
        <p:spPr bwMode="auto">
          <a:xfrm>
            <a:off x="3428992" y="1571612"/>
            <a:ext cx="5500726" cy="857256"/>
          </a:xfrm>
          <a:prstGeom prst="rect">
            <a:avLst/>
          </a:prstGeom>
          <a:noFill/>
          <a:ln w="9525">
            <a:noFill/>
            <a:miter lim="800000"/>
            <a:headEnd/>
            <a:tailEnd/>
          </a:ln>
        </p:spPr>
        <p:txBody>
          <a:bodyPr/>
          <a:lstStyle/>
          <a:p>
            <a:pPr marL="342900" indent="-342900">
              <a:spcBef>
                <a:spcPct val="20000"/>
              </a:spcBef>
              <a:buSzPct val="80000"/>
              <a:buFont typeface="Arial" charset="0"/>
              <a:buBlip>
                <a:blip r:embed="rId3"/>
              </a:buBlip>
            </a:pPr>
            <a:endParaRPr lang="en-GB" sz="3200" dirty="0">
              <a:latin typeface="Futura Lt BT" pitchFamily="34" charset="0"/>
            </a:endParaRPr>
          </a:p>
          <a:p>
            <a:pPr marL="342900" indent="-342900">
              <a:spcBef>
                <a:spcPct val="20000"/>
              </a:spcBef>
              <a:buFont typeface="Arial" charset="0"/>
              <a:buNone/>
            </a:pPr>
            <a:endParaRPr lang="en-GB" sz="3200" dirty="0">
              <a:solidFill>
                <a:srgbClr val="000066"/>
              </a:solidFill>
              <a:latin typeface="Futura Lt BT" pitchFamily="34" charset="0"/>
            </a:endParaRPr>
          </a:p>
        </p:txBody>
      </p:sp>
      <p:sp>
        <p:nvSpPr>
          <p:cNvPr id="13" name="Rectangle 1028"/>
          <p:cNvSpPr>
            <a:spLocks noChangeArrowheads="1"/>
          </p:cNvSpPr>
          <p:nvPr/>
        </p:nvSpPr>
        <p:spPr bwMode="auto">
          <a:xfrm>
            <a:off x="285720" y="5357826"/>
            <a:ext cx="4572032"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7000" dirty="0" smtClean="0">
                <a:solidFill>
                  <a:srgbClr val="000066"/>
                </a:solidFill>
                <a:latin typeface="Futura Lt BT" pitchFamily="34" charset="0"/>
              </a:rPr>
              <a:t>Informal!</a:t>
            </a:r>
            <a:endParaRPr lang="en-GB" sz="7000" dirty="0">
              <a:solidFill>
                <a:srgbClr val="000066"/>
              </a:solidFill>
              <a:latin typeface="Futura Lt BT" pitchFamily="34" charset="0"/>
            </a:endParaRPr>
          </a:p>
        </p:txBody>
      </p:sp>
      <p:sp>
        <p:nvSpPr>
          <p:cNvPr id="6" name="Rectangle 1028"/>
          <p:cNvSpPr>
            <a:spLocks noChangeArrowheads="1"/>
          </p:cNvSpPr>
          <p:nvPr/>
        </p:nvSpPr>
        <p:spPr bwMode="auto">
          <a:xfrm>
            <a:off x="428596" y="3571876"/>
            <a:ext cx="8001056"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3000" dirty="0" smtClean="0">
                <a:solidFill>
                  <a:srgbClr val="000066"/>
                </a:solidFill>
                <a:latin typeface="Futura Lt BT" pitchFamily="34" charset="0"/>
              </a:rPr>
              <a:t>A large proportion of the population has a reduced amount of disposable income and therefore may require the services of PDSA.</a:t>
            </a:r>
            <a:endParaRPr lang="en-GB" sz="3000" dirty="0">
              <a:solidFill>
                <a:srgbClr val="000066"/>
              </a:solidFill>
              <a:latin typeface="Futura Lt BT" pitchFamily="34" charset="0"/>
            </a:endParaRPr>
          </a:p>
        </p:txBody>
      </p:sp>
      <p:sp>
        <p:nvSpPr>
          <p:cNvPr id="7" name="Rectangle 1028"/>
          <p:cNvSpPr>
            <a:spLocks noChangeArrowheads="1"/>
          </p:cNvSpPr>
          <p:nvPr/>
        </p:nvSpPr>
        <p:spPr bwMode="auto">
          <a:xfrm>
            <a:off x="4357686" y="5572140"/>
            <a:ext cx="4572032"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7000" dirty="0" smtClean="0">
                <a:solidFill>
                  <a:srgbClr val="000066"/>
                </a:solidFill>
                <a:latin typeface="Futura Lt BT" pitchFamily="34" charset="0"/>
              </a:rPr>
              <a:t>Formal!</a:t>
            </a:r>
            <a:endParaRPr lang="en-GB" sz="7000" dirty="0">
              <a:solidFill>
                <a:srgbClr val="000066"/>
              </a:solidFill>
              <a:latin typeface="Futura L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9" grpId="0" autoUpdateAnimBg="0"/>
      <p:bldP spid="13" grpId="0" autoUpdateAnimBg="0"/>
      <p:bldP spid="6" grpId="0" autoUpdateAnimBg="0"/>
      <p:bldP spid="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228600" y="642918"/>
            <a:ext cx="8915400" cy="852488"/>
          </a:xfrm>
          <a:prstGeom prst="rect">
            <a:avLst/>
          </a:prstGeom>
          <a:noFill/>
          <a:ln w="9525">
            <a:noFill/>
            <a:miter lim="800000"/>
            <a:headEnd/>
            <a:tailEnd/>
          </a:ln>
        </p:spPr>
        <p:txBody>
          <a:bodyPr/>
          <a:lstStyle/>
          <a:p>
            <a:pPr algn="ct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928662" y="1714488"/>
            <a:ext cx="6462713" cy="2857520"/>
          </a:xfrm>
          <a:prstGeom prst="rect">
            <a:avLst/>
          </a:prstGeom>
          <a:noFill/>
          <a:ln w="9525">
            <a:noFill/>
            <a:miter lim="800000"/>
            <a:headEnd/>
            <a:tailEnd/>
          </a:ln>
        </p:spPr>
        <p:txBody>
          <a:bodyPr/>
          <a:lstStyle/>
          <a:p>
            <a:pPr marL="342900" indent="-342900">
              <a:spcBef>
                <a:spcPct val="20000"/>
              </a:spcBef>
              <a:buFont typeface="Arial" charset="0"/>
              <a:buNone/>
            </a:pPr>
            <a:endParaRPr lang="en-GB" sz="3200" dirty="0">
              <a:solidFill>
                <a:srgbClr val="000066"/>
              </a:solidFill>
              <a:latin typeface="Futura Lt BT" pitchFamily="34" charset="0"/>
            </a:endParaRPr>
          </a:p>
        </p:txBody>
      </p:sp>
      <p:sp>
        <p:nvSpPr>
          <p:cNvPr id="18433" name="Rectangle 1"/>
          <p:cNvSpPr>
            <a:spLocks noChangeArrowheads="1"/>
          </p:cNvSpPr>
          <p:nvPr/>
        </p:nvSpPr>
        <p:spPr bwMode="auto">
          <a:xfrm>
            <a:off x="6572264" y="714356"/>
            <a:ext cx="2571736" cy="93871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0" marR="0" lvl="0" indent="457200" algn="r"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  Julie Barker</a:t>
            </a:r>
            <a:endParaRPr kumimoji="0" lang="en-GB" sz="800" b="0" i="0" u="none" strike="noStrike" cap="none" normalizeH="0" baseline="0" dirty="0" smtClean="0">
              <a:ln>
                <a:noFill/>
              </a:ln>
              <a:solidFill>
                <a:schemeClr val="tx1"/>
              </a:solidFill>
              <a:effectLst/>
              <a:latin typeface="Arial" pitchFamily="34" charset="0"/>
            </a:endParaRPr>
          </a:p>
          <a:p>
            <a:pPr marL="0" marR="0" lvl="0" indent="457200" algn="r"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           Falsity High School</a:t>
            </a:r>
          </a:p>
          <a:p>
            <a:pPr marL="0" marR="0" lvl="0" indent="457200" algn="r"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Falsity Street</a:t>
            </a:r>
            <a:endParaRPr kumimoji="0" lang="en-GB" sz="800" b="0" i="0" u="none" strike="noStrike" cap="none" normalizeH="0" baseline="0" dirty="0" smtClean="0">
              <a:ln>
                <a:noFill/>
              </a:ln>
              <a:solidFill>
                <a:schemeClr val="tx1"/>
              </a:solidFill>
              <a:effectLst/>
              <a:latin typeface="Arial" pitchFamily="34" charset="0"/>
            </a:endParaRPr>
          </a:p>
          <a:p>
            <a:pPr marL="0" marR="0" lvl="0" indent="457200" algn="r"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       Sample</a:t>
            </a:r>
            <a:endParaRPr kumimoji="0" lang="en-GB" sz="800" b="0" i="0" u="none" strike="noStrike" cap="none" normalizeH="0" baseline="0" dirty="0" smtClean="0">
              <a:ln>
                <a:noFill/>
              </a:ln>
              <a:solidFill>
                <a:schemeClr val="tx1"/>
              </a:solidFill>
              <a:effectLst/>
              <a:latin typeface="Arial" pitchFamily="34" charset="0"/>
            </a:endParaRPr>
          </a:p>
          <a:p>
            <a:pPr marL="0" marR="0" lvl="0" indent="457200" algn="r"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         SY7 6YR</a:t>
            </a:r>
            <a:endParaRPr kumimoji="0" lang="en-GB" sz="1800" b="0" i="0" u="none" strike="noStrike" cap="none" normalizeH="0" baseline="0" dirty="0" smtClean="0">
              <a:ln>
                <a:noFill/>
              </a:ln>
              <a:solidFill>
                <a:schemeClr val="tx1"/>
              </a:solidFill>
              <a:effectLst/>
              <a:latin typeface="Arial" pitchFamily="34" charset="0"/>
            </a:endParaRPr>
          </a:p>
        </p:txBody>
      </p:sp>
      <p:sp>
        <p:nvSpPr>
          <p:cNvPr id="18434" name="Rectangle 2"/>
          <p:cNvSpPr>
            <a:spLocks noChangeArrowheads="1"/>
          </p:cNvSpPr>
          <p:nvPr/>
        </p:nvSpPr>
        <p:spPr bwMode="auto">
          <a:xfrm>
            <a:off x="0" y="16430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Owner/Proprietor</a:t>
            </a:r>
            <a:endParaRPr kumimoji="0" lang="en-GB"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Sample Social Club</a:t>
            </a:r>
            <a:endParaRPr kumimoji="0" lang="en-GB"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False Street</a:t>
            </a:r>
            <a:endParaRPr kumimoji="0" lang="en-GB"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Sample</a:t>
            </a:r>
            <a:endParaRPr kumimoji="0" lang="en-GB"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SY4 8TG</a:t>
            </a:r>
            <a:endParaRPr kumimoji="0" lang="en-GB" sz="1800" b="0" i="0" u="none" strike="noStrike" cap="none" normalizeH="0" baseline="0" dirty="0" smtClean="0">
              <a:ln>
                <a:noFill/>
              </a:ln>
              <a:solidFill>
                <a:schemeClr val="tx1"/>
              </a:solidFill>
              <a:effectLst/>
              <a:latin typeface="Arial" pitchFamily="34" charset="0"/>
            </a:endParaRPr>
          </a:p>
        </p:txBody>
      </p:sp>
      <p:sp>
        <p:nvSpPr>
          <p:cNvPr id="18435" name="Rectangle 3"/>
          <p:cNvSpPr>
            <a:spLocks noChangeArrowheads="1"/>
          </p:cNvSpPr>
          <p:nvPr/>
        </p:nvSpPr>
        <p:spPr bwMode="auto">
          <a:xfrm>
            <a:off x="7824408" y="2383787"/>
            <a:ext cx="1319592"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28 February 2012</a:t>
            </a:r>
            <a:endParaRPr kumimoji="0" lang="en-GB" sz="1800" b="0" i="0" u="none" strike="noStrike" cap="none" normalizeH="0" baseline="0" dirty="0" smtClean="0">
              <a:ln>
                <a:noFill/>
              </a:ln>
              <a:solidFill>
                <a:schemeClr val="tx1"/>
              </a:solidFill>
              <a:effectLst/>
              <a:latin typeface="Arial" pitchFamily="34" charset="0"/>
            </a:endParaRPr>
          </a:p>
        </p:txBody>
      </p:sp>
      <p:sp>
        <p:nvSpPr>
          <p:cNvPr id="18436" name="Rectangle 4"/>
          <p:cNvSpPr>
            <a:spLocks noChangeArrowheads="1"/>
          </p:cNvSpPr>
          <p:nvPr/>
        </p:nvSpPr>
        <p:spPr bwMode="auto">
          <a:xfrm>
            <a:off x="0" y="2740977"/>
            <a:ext cx="1178528"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Dear Sir/Madam</a:t>
            </a:r>
            <a:endParaRPr kumimoji="0" lang="en-GB" sz="1800" b="0" i="0" u="none" strike="noStrike" cap="none" normalizeH="0" baseline="0" dirty="0" smtClean="0">
              <a:ln>
                <a:noFill/>
              </a:ln>
              <a:solidFill>
                <a:schemeClr val="tx1"/>
              </a:solidFill>
              <a:effectLst/>
              <a:latin typeface="Arial" pitchFamily="34" charset="0"/>
            </a:endParaRPr>
          </a:p>
        </p:txBody>
      </p:sp>
      <p:sp>
        <p:nvSpPr>
          <p:cNvPr id="18437" name="Rectangle 5"/>
          <p:cNvSpPr>
            <a:spLocks noChangeArrowheads="1"/>
          </p:cNvSpPr>
          <p:nvPr/>
        </p:nvSpPr>
        <p:spPr bwMode="auto">
          <a:xfrm>
            <a:off x="0" y="3143248"/>
            <a:ext cx="9144000" cy="6001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I am writing to request the use of your social club for a charity event which I am organising. The exciting event is an Under 18s night. We would need use of your club for one evening between 6pm and 10pm, preferably a Thursday evening and we will be selling snacks and soft drinks as well as hiring a DJ to entertain the guests. </a:t>
            </a:r>
            <a:endParaRPr kumimoji="0" lang="en-GB" sz="1800" b="0" i="0" u="none" strike="noStrike" cap="none" normalizeH="0" baseline="0" dirty="0" smtClean="0">
              <a:ln>
                <a:noFill/>
              </a:ln>
              <a:solidFill>
                <a:schemeClr val="tx1"/>
              </a:solidFill>
              <a:effectLst/>
              <a:latin typeface="Arial" pitchFamily="34" charset="0"/>
            </a:endParaRPr>
          </a:p>
        </p:txBody>
      </p:sp>
      <p:sp>
        <p:nvSpPr>
          <p:cNvPr id="18438" name="Rectangle 6"/>
          <p:cNvSpPr>
            <a:spLocks noChangeArrowheads="1"/>
          </p:cNvSpPr>
          <p:nvPr/>
        </p:nvSpPr>
        <p:spPr bwMode="auto">
          <a:xfrm>
            <a:off x="0" y="3857628"/>
            <a:ext cx="9358346"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You may </a:t>
            </a: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think</a:t>
            </a:r>
            <a:r>
              <a:rPr kumimoji="0" lang="en-GB" sz="1100" b="0" i="0" u="none" strike="noStrike" cap="none" normalizeH="0" dirty="0" smtClean="0">
                <a:ln>
                  <a:noFill/>
                </a:ln>
                <a:solidFill>
                  <a:schemeClr val="tx1"/>
                </a:solidFill>
                <a:effectLst/>
                <a:latin typeface="Futura Lt BT" pitchFamily="34" charset="0"/>
                <a:ea typeface="Calibri" pitchFamily="34" charset="0"/>
                <a:cs typeface="Times New Roman" pitchFamily="18" charset="0"/>
              </a:rPr>
              <a:t> </a:t>
            </a: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that </a:t>
            </a: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you will lose out on business if you allow this event to go ahead in your establishment; however, there are many reasons why you should endeavour to donate your venue for charity.</a:t>
            </a:r>
            <a:endParaRPr kumimoji="0" lang="en-GB" sz="1800" b="0" i="0" u="none" strike="noStrike" cap="none" normalizeH="0" baseline="0" dirty="0" smtClean="0">
              <a:ln>
                <a:noFill/>
              </a:ln>
              <a:solidFill>
                <a:schemeClr val="tx1"/>
              </a:solidFill>
              <a:effectLst/>
              <a:latin typeface="Arial" pitchFamily="34" charset="0"/>
            </a:endParaRPr>
          </a:p>
        </p:txBody>
      </p:sp>
      <p:sp>
        <p:nvSpPr>
          <p:cNvPr id="18439" name="Rectangle 7"/>
          <p:cNvSpPr>
            <a:spLocks noChangeArrowheads="1"/>
          </p:cNvSpPr>
          <p:nvPr/>
        </p:nvSpPr>
        <p:spPr bwMode="auto">
          <a:xfrm>
            <a:off x="0" y="4357694"/>
            <a:ext cx="9144000" cy="6001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First, </a:t>
            </a: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the charity I wish to raise money for is PDSA. This is a highly worthy cause, providing treatment for 2.2 million pets of people in need each year. Without the PDSA, </a:t>
            </a: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9,600 pets </a:t>
            </a: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would suffer each day. </a:t>
            </a: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PDSA </a:t>
            </a: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also </a:t>
            </a: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teaches </a:t>
            </a: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thousands of people each year about responsible pet ownership; this is important both for animal welfare and to develop more responsible citizens.</a:t>
            </a:r>
            <a:endParaRPr kumimoji="0" lang="en-GB" sz="1800" b="0" i="0" u="none" strike="noStrike" cap="none" normalizeH="0" baseline="0" dirty="0" smtClean="0">
              <a:ln>
                <a:noFill/>
              </a:ln>
              <a:solidFill>
                <a:schemeClr val="tx1"/>
              </a:solidFill>
              <a:effectLst/>
              <a:latin typeface="Arial" pitchFamily="34" charset="0"/>
            </a:endParaRPr>
          </a:p>
        </p:txBody>
      </p:sp>
      <p:sp>
        <p:nvSpPr>
          <p:cNvPr id="18440" name="Rectangle 8"/>
          <p:cNvSpPr>
            <a:spLocks noChangeArrowheads="1"/>
          </p:cNvSpPr>
          <p:nvPr/>
        </p:nvSpPr>
        <p:spPr bwMode="auto">
          <a:xfrm>
            <a:off x="0" y="5156714"/>
            <a:ext cx="8786842" cy="6001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Moreover, think of the positive marketing this will bring to your social club. We intend to invite up to 150 people to the Under 18s night and we will advertise the event and location. So, even though you may lose out on business that evening, the benefits far outweigh the drawbacks. </a:t>
            </a:r>
            <a:r>
              <a:rPr lang="en-GB" sz="1100" dirty="0" smtClean="0">
                <a:latin typeface="Futura Lt BT" pitchFamily="34" charset="0"/>
              </a:rPr>
              <a:t>More people will know about the good causes that you support and as a result you will attract a wider range of customers to your social club.</a:t>
            </a:r>
            <a:endParaRPr kumimoji="0" lang="en-GB" sz="1100" b="0" i="0" u="none" strike="noStrike" cap="none" normalizeH="0" baseline="0" dirty="0" smtClean="0">
              <a:ln>
                <a:noFill/>
              </a:ln>
              <a:solidFill>
                <a:schemeClr val="tx1"/>
              </a:solidFill>
              <a:effectLst/>
              <a:latin typeface="Futura Lt BT" pitchFamily="34" charset="0"/>
            </a:endParaRPr>
          </a:p>
        </p:txBody>
      </p:sp>
      <p:sp>
        <p:nvSpPr>
          <p:cNvPr id="18441" name="Rectangle 9"/>
          <p:cNvSpPr>
            <a:spLocks noChangeArrowheads="1"/>
          </p:cNvSpPr>
          <p:nvPr/>
        </p:nvSpPr>
        <p:spPr bwMode="auto">
          <a:xfrm>
            <a:off x="0" y="5951278"/>
            <a:ext cx="9001092"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Thank you in advance for your </a:t>
            </a: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help </a:t>
            </a: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with this matter.</a:t>
            </a:r>
            <a:endParaRPr kumimoji="0" lang="en-GB"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Please do not hesitate to get in contact should you have any queries.</a:t>
            </a:r>
            <a:endParaRPr kumimoji="0" lang="en-GB"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Yours Faithfully,</a:t>
            </a:r>
            <a:endParaRPr kumimoji="0" lang="en-GB"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Julie Barker</a:t>
            </a:r>
            <a:endParaRPr kumimoji="0" lang="en-GB"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228600" y="642918"/>
            <a:ext cx="8915400" cy="852488"/>
          </a:xfrm>
          <a:prstGeom prst="rect">
            <a:avLst/>
          </a:prstGeom>
          <a:noFill/>
          <a:ln w="9525">
            <a:noFill/>
            <a:miter lim="800000"/>
            <a:headEnd/>
            <a:tailEnd/>
          </a:ln>
        </p:spPr>
        <p:txBody>
          <a:bodyPr/>
          <a:lstStyle/>
          <a:p>
            <a:pPr algn="ct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928662" y="1714488"/>
            <a:ext cx="6462713" cy="2857520"/>
          </a:xfrm>
          <a:prstGeom prst="rect">
            <a:avLst/>
          </a:prstGeom>
          <a:noFill/>
          <a:ln w="9525">
            <a:noFill/>
            <a:miter lim="800000"/>
            <a:headEnd/>
            <a:tailEnd/>
          </a:ln>
        </p:spPr>
        <p:txBody>
          <a:bodyPr/>
          <a:lstStyle/>
          <a:p>
            <a:pPr marL="342900" indent="-342900">
              <a:spcBef>
                <a:spcPct val="20000"/>
              </a:spcBef>
              <a:buFont typeface="Arial" charset="0"/>
              <a:buNone/>
            </a:pPr>
            <a:endParaRPr lang="en-GB" sz="3200" dirty="0">
              <a:solidFill>
                <a:srgbClr val="000066"/>
              </a:solidFill>
              <a:latin typeface="Futura Lt BT" pitchFamily="34" charset="0"/>
            </a:endParaRPr>
          </a:p>
        </p:txBody>
      </p:sp>
      <p:sp>
        <p:nvSpPr>
          <p:cNvPr id="39937" name="Rectangle 1"/>
          <p:cNvSpPr>
            <a:spLocks noChangeArrowheads="1"/>
          </p:cNvSpPr>
          <p:nvPr/>
        </p:nvSpPr>
        <p:spPr bwMode="auto">
          <a:xfrm>
            <a:off x="0" y="1571612"/>
            <a:ext cx="314324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10</a:t>
            </a:r>
            <a:r>
              <a:rPr lang="en-GB" sz="1200" baseline="30000" dirty="0" smtClean="0">
                <a:latin typeface="Futura Lt BT" pitchFamily="34" charset="0"/>
                <a:ea typeface="Calibri" pitchFamily="34" charset="0"/>
                <a:cs typeface="Times New Roman" pitchFamily="18" charset="0"/>
              </a:rPr>
              <a:t>   </a:t>
            </a:r>
            <a:r>
              <a:rPr lang="en-GB" sz="1200" dirty="0" smtClean="0">
                <a:latin typeface="Futura Lt BT" pitchFamily="34" charset="0"/>
                <a:ea typeface="Calibri" pitchFamily="34" charset="0"/>
                <a:cs typeface="Times New Roman" pitchFamily="18" charset="0"/>
              </a:rPr>
              <a:t>Ma</a:t>
            </a: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rch 2012</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Dear John</a:t>
            </a:r>
            <a:endParaRPr kumimoji="0" lang="en-GB" sz="1200" b="0" i="0" u="none" strike="noStrike" cap="none" normalizeH="0" baseline="0" dirty="0" smtClean="0">
              <a:ln>
                <a:noFill/>
              </a:ln>
              <a:solidFill>
                <a:schemeClr val="tx1"/>
              </a:solidFill>
              <a:effectLst/>
              <a:latin typeface="Arial" pitchFamily="34" charset="0"/>
            </a:endParaRPr>
          </a:p>
        </p:txBody>
      </p:sp>
      <p:sp>
        <p:nvSpPr>
          <p:cNvPr id="39938" name="Rectangle 2"/>
          <p:cNvSpPr>
            <a:spLocks noChangeArrowheads="1"/>
          </p:cNvSpPr>
          <p:nvPr/>
        </p:nvSpPr>
        <p:spPr bwMode="auto">
          <a:xfrm>
            <a:off x="0" y="2426680"/>
            <a:ext cx="850109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It was lovely meeting you on Wednesday.  I really enjoyed our chat about the importance </a:t>
            </a: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of</a:t>
            </a:r>
            <a:r>
              <a:rPr kumimoji="0" lang="en-GB" sz="1200" b="0" i="0" u="none" strike="noStrike" cap="none" normalizeH="0" dirty="0" smtClean="0">
                <a:ln>
                  <a:noFill/>
                </a:ln>
                <a:solidFill>
                  <a:schemeClr val="tx1"/>
                </a:solidFill>
                <a:effectLst/>
                <a:latin typeface="Futura Lt BT" pitchFamily="34" charset="0"/>
                <a:ea typeface="Calibri" pitchFamily="34" charset="0"/>
                <a:cs typeface="Times New Roman" pitchFamily="18" charset="0"/>
              </a:rPr>
              <a:t> </a:t>
            </a:r>
            <a:r>
              <a:rPr lang="en-GB" sz="1200" dirty="0" smtClean="0">
                <a:latin typeface="Futura Lt BT"/>
                <a:ea typeface="Calibri"/>
                <a:cs typeface="Times New Roman"/>
              </a:rPr>
              <a:t>teaching people to care for their pets. Don’t you agree that this is an issue we need to take action on immediately</a:t>
            </a:r>
            <a:r>
              <a:rPr lang="en-GB" sz="1200" dirty="0" smtClean="0">
                <a:latin typeface="Calibri"/>
                <a:ea typeface="Calibri"/>
                <a:cs typeface="Times New Roman"/>
              </a:rPr>
              <a:t>?</a:t>
            </a:r>
            <a:endParaRPr kumimoji="0" lang="en-GB" sz="1200" b="0" i="0" u="none" strike="noStrike" cap="none" normalizeH="0" baseline="0" dirty="0" smtClean="0">
              <a:ln>
                <a:noFill/>
              </a:ln>
              <a:solidFill>
                <a:schemeClr val="tx1"/>
              </a:solidFill>
              <a:effectLst/>
              <a:latin typeface="Arial" pitchFamily="34" charset="0"/>
            </a:endParaRPr>
          </a:p>
        </p:txBody>
      </p:sp>
      <p:sp>
        <p:nvSpPr>
          <p:cNvPr id="39939" name="Rectangle 3"/>
          <p:cNvSpPr>
            <a:spLocks noChangeArrowheads="1"/>
          </p:cNvSpPr>
          <p:nvPr/>
        </p:nvSpPr>
        <p:spPr bwMode="auto">
          <a:xfrm>
            <a:off x="0" y="3214686"/>
            <a:ext cx="9144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On that note, I have decided to organise an Under 18s night to raise money for the PDSA, a veterinary charity who teach people about the very animal welfare issues we were discussing over coffee. It will be held on Thursday 24</a:t>
            </a:r>
            <a:r>
              <a:rPr kumimoji="0" lang="en-GB" sz="1200" b="0" i="0" u="none" strike="noStrike" cap="none" normalizeH="0" baseline="30000" dirty="0" smtClean="0">
                <a:ln>
                  <a:noFill/>
                </a:ln>
                <a:solidFill>
                  <a:schemeClr val="tx1"/>
                </a:solidFill>
                <a:effectLst/>
                <a:latin typeface="Futura Lt BT" pitchFamily="34" charset="0"/>
                <a:ea typeface="Calibri" pitchFamily="34" charset="0"/>
                <a:cs typeface="Times New Roman" pitchFamily="18" charset="0"/>
              </a:rPr>
              <a:t>th</a:t>
            </a: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 April at Sample Social Club, between 6 and 10pm. We will charge </a:t>
            </a:r>
            <a:r>
              <a:rPr kumimoji="0" lang="en-GB" sz="12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3.50 for a ticket and donate this money to PDSA.</a:t>
            </a:r>
            <a:endParaRPr kumimoji="0" lang="en-GB" sz="1200" b="0" i="0" u="none" strike="noStrike" cap="none" normalizeH="0" baseline="0" dirty="0" smtClean="0">
              <a:ln>
                <a:noFill/>
              </a:ln>
              <a:solidFill>
                <a:schemeClr val="tx1"/>
              </a:solidFill>
              <a:effectLst/>
              <a:latin typeface="Arial" pitchFamily="34" charset="0"/>
            </a:endParaRPr>
          </a:p>
        </p:txBody>
      </p:sp>
      <p:sp>
        <p:nvSpPr>
          <p:cNvPr id="39940" name="Rectangle 4"/>
          <p:cNvSpPr>
            <a:spLocks noChangeArrowheads="1"/>
          </p:cNvSpPr>
          <p:nvPr/>
        </p:nvSpPr>
        <p:spPr bwMode="auto">
          <a:xfrm>
            <a:off x="0" y="4214818"/>
            <a:ext cx="892971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However, with it being an Under 18s night, I legally need one supervising adult per 25 children attending. I wondered if you would mind giving your time for a worthy cause by being a supervisor for the evening. All it would mean for you would be to be aware of health and safety and to supervise the evening. </a:t>
            </a:r>
            <a:endParaRPr kumimoji="0" lang="en-GB" sz="1200" b="0" i="0" u="none" strike="noStrike" cap="none" normalizeH="0" baseline="0" dirty="0" smtClean="0">
              <a:ln>
                <a:noFill/>
              </a:ln>
              <a:solidFill>
                <a:schemeClr val="tx1"/>
              </a:solidFill>
              <a:effectLst/>
              <a:latin typeface="Arial" pitchFamily="34" charset="0"/>
            </a:endParaRPr>
          </a:p>
        </p:txBody>
      </p:sp>
      <p:sp>
        <p:nvSpPr>
          <p:cNvPr id="39941" name="Rectangle 5"/>
          <p:cNvSpPr>
            <a:spLocks noChangeArrowheads="1"/>
          </p:cNvSpPr>
          <p:nvPr/>
        </p:nvSpPr>
        <p:spPr bwMode="auto">
          <a:xfrm>
            <a:off x="0" y="5070945"/>
            <a:ext cx="878684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Let me know if you could spare just </a:t>
            </a:r>
            <a:r>
              <a:rPr lang="en-GB" sz="1200" dirty="0" smtClean="0">
                <a:latin typeface="Futura Lt BT" pitchFamily="34" charset="0"/>
                <a:ea typeface="Calibri" pitchFamily="34" charset="0"/>
                <a:cs typeface="Times New Roman" pitchFamily="18" charset="0"/>
              </a:rPr>
              <a:t>four</a:t>
            </a: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 hours </a:t>
            </a: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to help save the lives of sick and injured pets and teach more people about how to care for their pets.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Thanks,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Futura Lt BT" pitchFamily="34" charset="0"/>
                <a:ea typeface="Calibri" pitchFamily="34" charset="0"/>
                <a:cs typeface="Times New Roman" pitchFamily="18" charset="0"/>
              </a:rPr>
              <a:t>Julie</a:t>
            </a:r>
            <a:endParaRPr kumimoji="0" lang="en-GB" sz="12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228600" y="642918"/>
            <a:ext cx="8915400" cy="852488"/>
          </a:xfrm>
          <a:prstGeom prst="rect">
            <a:avLst/>
          </a:prstGeom>
          <a:noFill/>
          <a:ln w="9525">
            <a:noFill/>
            <a:miter lim="800000"/>
            <a:headEnd/>
            <a:tailEnd/>
          </a:ln>
        </p:spPr>
        <p:txBody>
          <a:bodyPr/>
          <a:lstStyle/>
          <a:p>
            <a:pPr algn="ctr"/>
            <a:r>
              <a:rPr lang="en-GB" sz="4000" b="1" dirty="0" smtClean="0">
                <a:solidFill>
                  <a:srgbClr val="0033CC"/>
                </a:solidFill>
                <a:latin typeface="Calibri" pitchFamily="34" charset="0"/>
              </a:rPr>
              <a:t>TASK</a:t>
            </a: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928662" y="1714488"/>
            <a:ext cx="6462713" cy="2857520"/>
          </a:xfrm>
          <a:prstGeom prst="rect">
            <a:avLst/>
          </a:prstGeom>
          <a:noFill/>
          <a:ln w="9525">
            <a:noFill/>
            <a:miter lim="800000"/>
            <a:headEnd/>
            <a:tailEnd/>
          </a:ln>
        </p:spPr>
        <p:txBody>
          <a:bodyPr/>
          <a:lstStyle/>
          <a:p>
            <a:pPr marL="342900" indent="-342900">
              <a:spcBef>
                <a:spcPct val="20000"/>
              </a:spcBef>
              <a:buFont typeface="Arial" charset="0"/>
              <a:buNone/>
            </a:pPr>
            <a:endParaRPr lang="en-GB" sz="3200" dirty="0">
              <a:solidFill>
                <a:srgbClr val="000066"/>
              </a:solidFill>
              <a:latin typeface="Futura Lt BT" pitchFamily="34" charset="0"/>
            </a:endParaRPr>
          </a:p>
        </p:txBody>
      </p:sp>
      <p:pic>
        <p:nvPicPr>
          <p:cNvPr id="3079" name="Picture 1033"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sp>
        <p:nvSpPr>
          <p:cNvPr id="2049" name="Rectangle 1"/>
          <p:cNvSpPr>
            <a:spLocks noChangeArrowheads="1"/>
          </p:cNvSpPr>
          <p:nvPr/>
        </p:nvSpPr>
        <p:spPr bwMode="auto">
          <a:xfrm>
            <a:off x="214282" y="1428736"/>
            <a:ext cx="828680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GB" sz="4000" b="1" i="0" u="none" strike="noStrike" cap="none" normalizeH="0" baseline="0" dirty="0" smtClean="0">
                <a:ln>
                  <a:noFill/>
                </a:ln>
                <a:solidFill>
                  <a:srgbClr val="002060"/>
                </a:solidFill>
                <a:effectLst/>
                <a:latin typeface="Futura Lt BT" pitchFamily="34" charset="0"/>
              </a:rPr>
              <a:t>1. Annotate</a:t>
            </a:r>
            <a:r>
              <a:rPr kumimoji="0" lang="en-GB" sz="4000" b="1" i="0" u="none" strike="noStrike" cap="none" normalizeH="0" dirty="0" smtClean="0">
                <a:ln>
                  <a:noFill/>
                </a:ln>
                <a:solidFill>
                  <a:srgbClr val="002060"/>
                </a:solidFill>
                <a:effectLst/>
                <a:latin typeface="Futura Lt BT" pitchFamily="34" charset="0"/>
              </a:rPr>
              <a:t> the PDSA Best Friends letter for persuasive techniques. </a:t>
            </a:r>
            <a:endParaRPr kumimoji="0" lang="en-GB" sz="4000" b="1" i="0" u="none" strike="noStrike" cap="none" normalizeH="0" baseline="0" dirty="0" smtClean="0">
              <a:ln>
                <a:noFill/>
              </a:ln>
              <a:solidFill>
                <a:srgbClr val="002060"/>
              </a:solidFill>
              <a:effectLst/>
              <a:latin typeface="Futura Lt BT" pitchFamily="34" charset="0"/>
            </a:endParaRPr>
          </a:p>
        </p:txBody>
      </p:sp>
      <p:sp>
        <p:nvSpPr>
          <p:cNvPr id="6" name="Rectangle 1026"/>
          <p:cNvSpPr>
            <a:spLocks noChangeArrowheads="1"/>
          </p:cNvSpPr>
          <p:nvPr/>
        </p:nvSpPr>
        <p:spPr bwMode="auto">
          <a:xfrm>
            <a:off x="-214346" y="4071942"/>
            <a:ext cx="8915400" cy="852488"/>
          </a:xfrm>
          <a:prstGeom prst="rect">
            <a:avLst/>
          </a:prstGeom>
          <a:noFill/>
          <a:ln w="9525">
            <a:noFill/>
            <a:miter lim="800000"/>
            <a:headEnd/>
            <a:tailEnd/>
          </a:ln>
        </p:spPr>
        <p:txBody>
          <a:bodyPr/>
          <a:lstStyle/>
          <a:p>
            <a:pPr algn="ctr"/>
            <a:endParaRPr lang="en-GB" sz="4000" b="1" dirty="0">
              <a:solidFill>
                <a:srgbClr val="0033CC"/>
              </a:solidFill>
              <a:latin typeface="Calibri" pitchFamily="34" charset="0"/>
            </a:endParaRPr>
          </a:p>
        </p:txBody>
      </p:sp>
      <p:sp>
        <p:nvSpPr>
          <p:cNvPr id="7" name="Rectangle 1"/>
          <p:cNvSpPr>
            <a:spLocks noChangeArrowheads="1"/>
          </p:cNvSpPr>
          <p:nvPr/>
        </p:nvSpPr>
        <p:spPr bwMode="auto">
          <a:xfrm>
            <a:off x="142844" y="3236710"/>
            <a:ext cx="8643998"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GB" sz="4000" b="1" i="0" u="none" strike="noStrike" cap="none" normalizeH="0" baseline="0" dirty="0" smtClean="0">
                <a:ln>
                  <a:noFill/>
                </a:ln>
                <a:solidFill>
                  <a:srgbClr val="002060"/>
                </a:solidFill>
                <a:effectLst/>
                <a:latin typeface="Futura Lt BT" pitchFamily="34" charset="0"/>
              </a:rPr>
              <a:t>2. Fill in the PEE grid using</a:t>
            </a:r>
            <a:r>
              <a:rPr kumimoji="0" lang="en-GB" sz="4000" b="1" i="0" u="none" strike="noStrike" cap="none" normalizeH="0" dirty="0" smtClean="0">
                <a:ln>
                  <a:noFill/>
                </a:ln>
                <a:solidFill>
                  <a:srgbClr val="002060"/>
                </a:solidFill>
                <a:effectLst/>
                <a:latin typeface="Futura Lt BT" pitchFamily="34" charset="0"/>
              </a:rPr>
              <a:t> your notes. </a:t>
            </a:r>
            <a:endParaRPr kumimoji="0" lang="en-GB" sz="4000" b="1" i="0" u="none" strike="noStrike" cap="none" normalizeH="0" baseline="0" dirty="0" smtClean="0">
              <a:ln>
                <a:noFill/>
              </a:ln>
              <a:solidFill>
                <a:srgbClr val="002060"/>
              </a:solidFill>
              <a:effectLst/>
              <a:latin typeface="Futura Lt BT" pitchFamily="34" charset="0"/>
            </a:endParaRPr>
          </a:p>
        </p:txBody>
      </p:sp>
      <p:sp>
        <p:nvSpPr>
          <p:cNvPr id="8" name="Rectangle 1"/>
          <p:cNvSpPr>
            <a:spLocks noChangeArrowheads="1"/>
          </p:cNvSpPr>
          <p:nvPr/>
        </p:nvSpPr>
        <p:spPr bwMode="auto">
          <a:xfrm>
            <a:off x="142844" y="4429132"/>
            <a:ext cx="835824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GB" sz="4000" b="1" i="0" u="none" strike="noStrike" cap="none" normalizeH="0" baseline="0" dirty="0" smtClean="0">
                <a:ln>
                  <a:noFill/>
                </a:ln>
                <a:solidFill>
                  <a:srgbClr val="002060"/>
                </a:solidFill>
                <a:effectLst/>
                <a:latin typeface="Futura Lt BT" pitchFamily="34" charset="0"/>
              </a:rPr>
              <a:t>3. Extension: Write out</a:t>
            </a:r>
            <a:r>
              <a:rPr kumimoji="0" lang="en-GB" sz="4000" b="1" i="0" u="none" strike="noStrike" cap="none" normalizeH="0" dirty="0" smtClean="0">
                <a:ln>
                  <a:noFill/>
                </a:ln>
                <a:solidFill>
                  <a:srgbClr val="002060"/>
                </a:solidFill>
                <a:effectLst/>
                <a:latin typeface="Futura Lt BT" pitchFamily="34" charset="0"/>
              </a:rPr>
              <a:t> into an exam answer, using connectives and paragraphs.</a:t>
            </a:r>
            <a:endParaRPr kumimoji="0" lang="en-GB" sz="4000" b="1" i="0" u="none" strike="noStrike" cap="none" normalizeH="0" baseline="0" dirty="0" smtClean="0">
              <a:ln>
                <a:noFill/>
              </a:ln>
              <a:solidFill>
                <a:srgbClr val="002060"/>
              </a:solidFill>
              <a:effectLst/>
              <a:latin typeface="Futura L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1551</TotalTime>
  <Words>1236</Words>
  <Application>Microsoft Office PowerPoint</Application>
  <PresentationFormat>On-screen Show (4:3)</PresentationFormat>
  <Paragraphs>84</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Flow</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pdsa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Evans_L</dc:creator>
  <cp:lastModifiedBy>Alson Bramley</cp:lastModifiedBy>
  <cp:revision>160</cp:revision>
  <dcterms:created xsi:type="dcterms:W3CDTF">2011-05-03T10:01:31Z</dcterms:created>
  <dcterms:modified xsi:type="dcterms:W3CDTF">2012-07-11T12:11:44Z</dcterms:modified>
</cp:coreProperties>
</file>