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7"/>
  </p:notesMasterIdLst>
  <p:handoutMasterIdLst>
    <p:handoutMasterId r:id="rId8"/>
  </p:handoutMasterIdLst>
  <p:sldIdLst>
    <p:sldId id="301" r:id="rId2"/>
    <p:sldId id="304" r:id="rId3"/>
    <p:sldId id="258" r:id="rId4"/>
    <p:sldId id="331" r:id="rId5"/>
    <p:sldId id="337" r:id="rId6"/>
  </p:sldIdLst>
  <p:sldSz cx="9144000" cy="6858000" type="screen4x3"/>
  <p:notesSz cx="6805613" cy="99393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5212F"/>
    <a:srgbClr val="0033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544" autoAdjust="0"/>
  </p:normalViewPr>
  <p:slideViewPr>
    <p:cSldViewPr>
      <p:cViewPr varScale="1">
        <p:scale>
          <a:sx n="74" d="100"/>
          <a:sy n="74" d="100"/>
        </p:scale>
        <p:origin x="-186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812795C0-D7DA-460D-AA98-00522D497E50}" type="datetimeFigureOut">
              <a:rPr lang="en-US" smtClean="0"/>
              <a:pPr/>
              <a:t>7/11/2012</a:t>
            </a:fld>
            <a:endParaRPr lang="en-GB"/>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3449557C-240B-4179-81D8-195E01A9ACB1}"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6967"/>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a:p>
        </p:txBody>
      </p:sp>
      <p:sp>
        <p:nvSpPr>
          <p:cNvPr id="3" name="Date Placeholder 2"/>
          <p:cNvSpPr>
            <a:spLocks noGrp="1"/>
          </p:cNvSpPr>
          <p:nvPr>
            <p:ph type="dt" idx="1"/>
          </p:nvPr>
        </p:nvSpPr>
        <p:spPr>
          <a:xfrm>
            <a:off x="3854939" y="0"/>
            <a:ext cx="2949099" cy="496967"/>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EC60ECC1-A76D-4AA5-B984-C6DF1C3C328B}" type="datetimeFigureOut">
              <a:rPr lang="en-US"/>
              <a:pPr>
                <a:defRPr/>
              </a:pPr>
              <a:t>7/11/2012</a:t>
            </a:fld>
            <a:endParaRPr lang="en-GB"/>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0562" y="4721186"/>
            <a:ext cx="5444490" cy="447270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smtClean="0"/>
          </a:p>
        </p:txBody>
      </p:sp>
      <p:sp>
        <p:nvSpPr>
          <p:cNvPr id="6" name="Footer Placeholder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a:p>
        </p:txBody>
      </p:sp>
      <p:sp>
        <p:nvSpPr>
          <p:cNvPr id="7" name="Slide Number Placeholder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1EE7599-404A-4B28-9FCE-46B5662610F1}"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1</a:t>
            </a:fld>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430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11D32E-9A4D-4513-B0D8-2874A1DF1352}" type="slidenum">
              <a:rPr lang="en-GB" smtClean="0"/>
              <a:pPr/>
              <a:t>2</a:t>
            </a:fld>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3</a:t>
            </a:fld>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4</a:t>
            </a:fld>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dirty="0" smtClean="0"/>
          </a:p>
        </p:txBody>
      </p:sp>
      <p:sp>
        <p:nvSpPr>
          <p:cNvPr id="12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9971740-2147-4742-BA74-F5915B587468}" type="slidenum">
              <a:rPr lang="en-GB" smtClean="0"/>
              <a:pPr fontAlgn="base">
                <a:spcBef>
                  <a:spcPct val="0"/>
                </a:spcBef>
                <a:spcAft>
                  <a:spcPct val="0"/>
                </a:spcAft>
                <a:defRPr/>
              </a:pPr>
              <a:t>5</a:t>
            </a:fld>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pPr>
              <a:defRPr/>
            </a:pPr>
            <a:fld id="{53AB23E6-E9EC-407C-8D12-7E6E6060D6CD}" type="datetimeFigureOut">
              <a:rPr lang="en-US" smtClean="0"/>
              <a:pPr>
                <a:defRPr/>
              </a:pPr>
              <a:t>7/11/2012</a:t>
            </a:fld>
            <a:endParaRPr lang="en-GB"/>
          </a:p>
        </p:txBody>
      </p:sp>
      <p:sp>
        <p:nvSpPr>
          <p:cNvPr id="19" name="Footer Placeholder 18"/>
          <p:cNvSpPr>
            <a:spLocks noGrp="1"/>
          </p:cNvSpPr>
          <p:nvPr>
            <p:ph type="ftr" sz="quarter" idx="11"/>
          </p:nvPr>
        </p:nvSpPr>
        <p:spPr/>
        <p:txBody>
          <a:bodyPr/>
          <a:lstStyle/>
          <a:p>
            <a:pPr>
              <a:defRPr/>
            </a:pPr>
            <a:endParaRPr lang="en-GB"/>
          </a:p>
        </p:txBody>
      </p:sp>
      <p:sp>
        <p:nvSpPr>
          <p:cNvPr id="27" name="Slide Number Placeholder 26"/>
          <p:cNvSpPr>
            <a:spLocks noGrp="1"/>
          </p:cNvSpPr>
          <p:nvPr>
            <p:ph type="sldNum" sz="quarter" idx="12"/>
          </p:nvPr>
        </p:nvSpPr>
        <p:spPr/>
        <p:txBody>
          <a:bodyPr/>
          <a:lstStyle/>
          <a:p>
            <a:pPr>
              <a:defRPr/>
            </a:pPr>
            <a:fld id="{37891478-1181-411A-9FBC-8C20DC312D65}"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5AE2BBAA-CD30-4F95-B062-75095EE1208F}"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469DB790-B137-4549-8982-EACC80D5DDD5}" type="slidenum">
              <a:rPr lang="en-GB" smtClean="0"/>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4E37492B-7128-4340-9FE4-D080B2FEFCC4}"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BA863D25-2D4F-443F-B74B-8F6152472292}" type="slidenum">
              <a:rPr lang="en-GB" smtClean="0"/>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36305FE1-B08B-413D-9D7D-17CA2122C9C7}"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D5F76C7B-F7FD-478B-A2F0-5C9B43532264}" type="slidenum">
              <a:rPr lang="en-GB" smtClean="0"/>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fld id="{F87C2494-CE52-4E42-84E2-95006B8D11AD}" type="datetimeFigureOut">
              <a:rPr lang="en-US" smtClean="0"/>
              <a:pPr>
                <a:defRPr/>
              </a:pPr>
              <a:t>7/11/2012</a:t>
            </a:fld>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pPr>
              <a:defRPr/>
            </a:pPr>
            <a:fld id="{9E0039F4-AD83-43E0-8D5A-197BD155CC28}" type="slidenum">
              <a:rPr lang="en-GB" smtClean="0"/>
              <a:pPr>
                <a:defRPr/>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02DD25A4-2A81-4E3D-9333-3F85639CAC68}"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F801ABCB-8179-4000-9F17-6B3BAA3EC6AC}" type="slidenum">
              <a:rPr lang="en-GB" smtClean="0"/>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fld id="{CF24303D-B8C5-40CF-9DD7-110CC76142BC}" type="datetimeFigureOut">
              <a:rPr lang="en-US" smtClean="0"/>
              <a:pPr>
                <a:defRPr/>
              </a:pPr>
              <a:t>7/11/2012</a:t>
            </a:fld>
            <a:endParaRPr lang="en-GB"/>
          </a:p>
        </p:txBody>
      </p:sp>
      <p:sp>
        <p:nvSpPr>
          <p:cNvPr id="8" name="Footer Placeholder 7"/>
          <p:cNvSpPr>
            <a:spLocks noGrp="1"/>
          </p:cNvSpPr>
          <p:nvPr>
            <p:ph type="ftr" sz="quarter" idx="11"/>
          </p:nvPr>
        </p:nvSpPr>
        <p:spPr/>
        <p:txBody>
          <a:bodyPr/>
          <a:lstStyle/>
          <a:p>
            <a:pPr>
              <a:defRPr/>
            </a:pPr>
            <a:endParaRPr lang="en-GB"/>
          </a:p>
        </p:txBody>
      </p:sp>
      <p:sp>
        <p:nvSpPr>
          <p:cNvPr id="9" name="Slide Number Placeholder 8"/>
          <p:cNvSpPr>
            <a:spLocks noGrp="1"/>
          </p:cNvSpPr>
          <p:nvPr>
            <p:ph type="sldNum" sz="quarter" idx="12"/>
          </p:nvPr>
        </p:nvSpPr>
        <p:spPr/>
        <p:txBody>
          <a:bodyPr/>
          <a:lstStyle/>
          <a:p>
            <a:pPr>
              <a:defRPr/>
            </a:pPr>
            <a:fld id="{8583FAD0-CF37-4392-AF15-C7963FBEA6A4}" type="slidenum">
              <a:rPr lang="en-GB" smtClean="0"/>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DBFE0098-D859-44FB-A13A-CA202009689A}" type="datetimeFigureOut">
              <a:rPr lang="en-US" smtClean="0"/>
              <a:pPr>
                <a:defRPr/>
              </a:pPr>
              <a:t>7/11/2012</a:t>
            </a:fld>
            <a:endParaRPr lang="en-GB"/>
          </a:p>
        </p:txBody>
      </p:sp>
      <p:sp>
        <p:nvSpPr>
          <p:cNvPr id="4" name="Footer Placeholder 3"/>
          <p:cNvSpPr>
            <a:spLocks noGrp="1"/>
          </p:cNvSpPr>
          <p:nvPr>
            <p:ph type="ftr" sz="quarter" idx="11"/>
          </p:nvPr>
        </p:nvSpPr>
        <p:spPr/>
        <p:txBody>
          <a:bodyPr/>
          <a:lstStyle/>
          <a:p>
            <a:pPr>
              <a:defRPr/>
            </a:pPr>
            <a:endParaRPr lang="en-GB"/>
          </a:p>
        </p:txBody>
      </p:sp>
      <p:sp>
        <p:nvSpPr>
          <p:cNvPr id="5" name="Slide Number Placeholder 4"/>
          <p:cNvSpPr>
            <a:spLocks noGrp="1"/>
          </p:cNvSpPr>
          <p:nvPr>
            <p:ph type="sldNum" sz="quarter" idx="12"/>
          </p:nvPr>
        </p:nvSpPr>
        <p:spPr/>
        <p:txBody>
          <a:bodyPr/>
          <a:lstStyle/>
          <a:p>
            <a:pPr>
              <a:defRPr/>
            </a:pPr>
            <a:fld id="{66635E24-9B51-446B-8B66-965DBC14945D}" type="slidenum">
              <a:rPr lang="en-GB" smtClean="0"/>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65EF0F5E-0534-4DB1-B011-606428682A0E}" type="datetimeFigureOut">
              <a:rPr lang="en-US" smtClean="0"/>
              <a:pPr>
                <a:defRPr/>
              </a:pPr>
              <a:t>7/11/2012</a:t>
            </a:fld>
            <a:endParaRPr lang="en-GB"/>
          </a:p>
        </p:txBody>
      </p:sp>
      <p:sp>
        <p:nvSpPr>
          <p:cNvPr id="3" name="Footer Placeholder 2"/>
          <p:cNvSpPr>
            <a:spLocks noGrp="1"/>
          </p:cNvSpPr>
          <p:nvPr>
            <p:ph type="ftr" sz="quarter" idx="11"/>
          </p:nvPr>
        </p:nvSpPr>
        <p:spPr/>
        <p:txBody>
          <a:bodyPr/>
          <a:lstStyle/>
          <a:p>
            <a:pPr>
              <a:defRPr/>
            </a:pPr>
            <a:endParaRPr lang="en-GB"/>
          </a:p>
        </p:txBody>
      </p:sp>
      <p:sp>
        <p:nvSpPr>
          <p:cNvPr id="4" name="Slide Number Placeholder 3"/>
          <p:cNvSpPr>
            <a:spLocks noGrp="1"/>
          </p:cNvSpPr>
          <p:nvPr>
            <p:ph type="sldNum" sz="quarter" idx="12"/>
          </p:nvPr>
        </p:nvSpPr>
        <p:spPr/>
        <p:txBody>
          <a:bodyPr/>
          <a:lstStyle/>
          <a:p>
            <a:pPr>
              <a:defRPr/>
            </a:pPr>
            <a:fld id="{1EF37658-EFDD-4651-BFA4-579601119F33}" type="slidenum">
              <a:rPr lang="en-GB" smtClean="0"/>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fld id="{3C7FD3D5-45BD-4115-B302-FF11CD002A10}"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p:txBody>
          <a:bodyPr/>
          <a:lstStyle/>
          <a:p>
            <a:pPr>
              <a:defRPr/>
            </a:pPr>
            <a:fld id="{B0A9F40D-102D-4A7D-B95B-97C327F4A0DD}" type="slidenum">
              <a:rPr lang="en-GB" smtClean="0"/>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fld id="{306CE655-8A89-421C-B477-00F13A6C7D31}" type="datetimeFigureOut">
              <a:rPr lang="en-US" smtClean="0"/>
              <a:pPr>
                <a:defRPr/>
              </a:pPr>
              <a:t>7/11/2012</a:t>
            </a:fld>
            <a:endParaRPr lang="en-GB"/>
          </a:p>
        </p:txBody>
      </p:sp>
      <p:sp>
        <p:nvSpPr>
          <p:cNvPr id="6" name="Footer Placeholder 5"/>
          <p:cNvSpPr>
            <a:spLocks noGrp="1"/>
          </p:cNvSpPr>
          <p:nvPr>
            <p:ph type="ftr" sz="quarter" idx="11"/>
          </p:nvPr>
        </p:nvSpPr>
        <p:spPr/>
        <p:txBody>
          <a:bodyPr/>
          <a:lstStyle/>
          <a:p>
            <a:pPr>
              <a:defRPr/>
            </a:pPr>
            <a:endParaRPr lang="en-GB"/>
          </a:p>
        </p:txBody>
      </p:sp>
      <p:sp>
        <p:nvSpPr>
          <p:cNvPr id="7" name="Slide Number Placeholder 6"/>
          <p:cNvSpPr>
            <a:spLocks noGrp="1"/>
          </p:cNvSpPr>
          <p:nvPr>
            <p:ph type="sldNum" sz="quarter" idx="12"/>
          </p:nvPr>
        </p:nvSpPr>
        <p:spPr>
          <a:xfrm>
            <a:off x="8077200" y="6356350"/>
            <a:ext cx="609600" cy="365125"/>
          </a:xfrm>
        </p:spPr>
        <p:txBody>
          <a:bodyPr/>
          <a:lstStyle/>
          <a:p>
            <a:pPr>
              <a:defRPr/>
            </a:pPr>
            <a:fld id="{517D15AD-2C02-4794-8C12-C4D9A34DDF7A}" type="slidenum">
              <a:rPr lang="en-GB" smtClean="0"/>
              <a:pPr>
                <a:defRPr/>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21293CB8-3032-47B1-B72E-E5012EFFE019}" type="datetimeFigureOut">
              <a:rPr lang="en-US" smtClean="0"/>
              <a:pPr>
                <a:defRPr/>
              </a:pPr>
              <a:t>7/11/2012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4634F97F-59DD-4DBD-8148-E8EC2EBBDBC2}" type="slidenum">
              <a:rPr lang="en-GB" smtClean="0"/>
              <a:pPr>
                <a:defRPr/>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pic>
        <p:nvPicPr>
          <p:cNvPr id="7" name="Picture 6" descr="PDSA_BLUE_StandSig"/>
          <p:cNvPicPr>
            <a:picLocks noChangeAspect="1" noChangeArrowheads="1"/>
          </p:cNvPicPr>
          <p:nvPr/>
        </p:nvPicPr>
        <p:blipFill>
          <a:blip r:embed="rId4" cstate="print"/>
          <a:srcRect/>
          <a:stretch>
            <a:fillRect/>
          </a:stretch>
        </p:blipFill>
        <p:spPr bwMode="auto">
          <a:xfrm>
            <a:off x="1785918" y="1214422"/>
            <a:ext cx="5608638" cy="3406775"/>
          </a:xfrm>
          <a:prstGeom prst="rect">
            <a:avLst/>
          </a:prstGeom>
          <a:noFill/>
          <a:ln w="9525">
            <a:noFill/>
            <a:miter lim="800000"/>
            <a:headEnd/>
            <a:tailEnd/>
          </a:ln>
        </p:spPr>
      </p:pic>
      <p:pic>
        <p:nvPicPr>
          <p:cNvPr id="8" name="Picture 7" descr="W:\Direct_Marketing\Youth and Education team\IMAGES\1_Animal_Image_Library\Cats\Oct - Cat_white out.jpg"/>
          <p:cNvPicPr>
            <a:picLocks noChangeAspect="1" noChangeArrowheads="1"/>
          </p:cNvPicPr>
          <p:nvPr/>
        </p:nvPicPr>
        <p:blipFill>
          <a:blip r:embed="rId5" cstate="print"/>
          <a:srcRect/>
          <a:stretch>
            <a:fillRect/>
          </a:stretch>
        </p:blipFill>
        <p:spPr bwMode="auto">
          <a:xfrm>
            <a:off x="7283265" y="3214686"/>
            <a:ext cx="1860736" cy="3643338"/>
          </a:xfrm>
          <a:prstGeom prst="rect">
            <a:avLst/>
          </a:prstGeom>
          <a:noFill/>
        </p:spPr>
      </p:pic>
      <p:pic>
        <p:nvPicPr>
          <p:cNvPr id="9" name="Picture 19" descr="shutterstock_4748857[1].jpg"/>
          <p:cNvPicPr>
            <a:picLocks noChangeAspect="1"/>
          </p:cNvPicPr>
          <p:nvPr/>
        </p:nvPicPr>
        <p:blipFill>
          <a:blip r:embed="rId6" cstate="print"/>
          <a:srcRect l="53" t="9375" r="4736" b="5208"/>
          <a:stretch>
            <a:fillRect/>
          </a:stretch>
        </p:blipFill>
        <p:spPr bwMode="auto">
          <a:xfrm>
            <a:off x="0" y="3786188"/>
            <a:ext cx="2303463" cy="3071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033" descr="H:\PDSA\Website\Images\Landing page\PDSA Ed Prog logo.jpg"/>
          <p:cNvPicPr>
            <a:picLocks noChangeAspect="1" noChangeArrowheads="1"/>
          </p:cNvPicPr>
          <p:nvPr/>
        </p:nvPicPr>
        <p:blipFill>
          <a:blip r:embed="rId3" cstate="print"/>
          <a:srcRect/>
          <a:stretch>
            <a:fillRect/>
          </a:stretch>
        </p:blipFill>
        <p:spPr bwMode="auto">
          <a:xfrm>
            <a:off x="8229600" y="5715000"/>
            <a:ext cx="762000" cy="1001713"/>
          </a:xfrm>
          <a:prstGeom prst="rect">
            <a:avLst/>
          </a:prstGeom>
          <a:noFill/>
          <a:ln w="9525">
            <a:noFill/>
            <a:miter lim="800000"/>
            <a:headEnd/>
            <a:tailEnd/>
          </a:ln>
        </p:spPr>
      </p:pic>
      <p:sp>
        <p:nvSpPr>
          <p:cNvPr id="8" name="Rectangle 1026"/>
          <p:cNvSpPr>
            <a:spLocks noChangeArrowheads="1"/>
          </p:cNvSpPr>
          <p:nvPr/>
        </p:nvSpPr>
        <p:spPr bwMode="auto">
          <a:xfrm>
            <a:off x="228600" y="928670"/>
            <a:ext cx="8915400" cy="3714776"/>
          </a:xfrm>
          <a:prstGeom prst="rect">
            <a:avLst/>
          </a:prstGeom>
          <a:noFill/>
          <a:ln w="9525">
            <a:noFill/>
            <a:miter lim="800000"/>
            <a:headEnd/>
            <a:tailEnd/>
          </a:ln>
        </p:spPr>
        <p:txBody>
          <a:bodyPr/>
          <a:lstStyle/>
          <a:p>
            <a:pPr algn="ctr"/>
            <a:r>
              <a:rPr lang="en-GB" sz="4000" dirty="0" smtClean="0">
                <a:solidFill>
                  <a:srgbClr val="0033CC"/>
                </a:solidFill>
                <a:latin typeface="Calibri" pitchFamily="34" charset="0"/>
              </a:rPr>
              <a:t>Learning objective</a:t>
            </a:r>
          </a:p>
          <a:p>
            <a:pPr marL="342900" lvl="0" indent="-342900">
              <a:spcAft>
                <a:spcPts val="0"/>
              </a:spcAft>
              <a:buFont typeface="+mj-lt"/>
              <a:buAutoNum type="arabicPeriod"/>
            </a:pPr>
            <a:endParaRPr lang="en-GB" sz="4000" dirty="0" smtClean="0">
              <a:solidFill>
                <a:srgbClr val="002060"/>
              </a:solidFill>
              <a:latin typeface="Futura Lt BT"/>
              <a:ea typeface="Times New Roman"/>
              <a:cs typeface="Tahoma"/>
            </a:endParaRPr>
          </a:p>
          <a:p>
            <a:pPr algn="ctr"/>
            <a:r>
              <a:rPr lang="en-GB" sz="4000" dirty="0" smtClean="0">
                <a:solidFill>
                  <a:schemeClr val="accent1"/>
                </a:solidFill>
                <a:latin typeface="Futura Lt BT"/>
                <a:ea typeface="Times New Roman"/>
                <a:cs typeface="Tahoma"/>
              </a:rPr>
              <a:t>1. To apply persuasive devices to writing for an audience and purpose. </a:t>
            </a:r>
            <a:endParaRPr lang="en-GB" sz="4000" dirty="0">
              <a:solidFill>
                <a:schemeClr val="accent1"/>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857232"/>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Writing levels criteria</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285720" y="1643050"/>
            <a:ext cx="8572560" cy="1357322"/>
          </a:xfrm>
          <a:prstGeom prst="rect">
            <a:avLst/>
          </a:prstGeom>
          <a:noFill/>
          <a:ln w="9525">
            <a:noFill/>
            <a:miter lim="800000"/>
            <a:headEnd/>
            <a:tailEnd/>
          </a:ln>
        </p:spPr>
        <p:txBody>
          <a:bodyPr/>
          <a:lstStyle/>
          <a:p>
            <a:pPr marL="342900" indent="-342900">
              <a:spcBef>
                <a:spcPct val="20000"/>
              </a:spcBef>
              <a:buFont typeface="Arial" charset="0"/>
              <a:buNone/>
            </a:pPr>
            <a:r>
              <a:rPr lang="en-GB" sz="2000" b="1" dirty="0" smtClean="0">
                <a:solidFill>
                  <a:srgbClr val="000066"/>
                </a:solidFill>
                <a:latin typeface="Futura Lt BT" pitchFamily="34" charset="0"/>
              </a:rPr>
              <a:t>Level 5</a:t>
            </a:r>
            <a:r>
              <a:rPr lang="en-GB" sz="2000" dirty="0" smtClean="0">
                <a:solidFill>
                  <a:srgbClr val="000066"/>
                </a:solidFill>
                <a:latin typeface="Futura Lt BT" pitchFamily="34" charset="0"/>
              </a:rPr>
              <a:t>: Sentences are varied, including complex ones. A range of punctuation is used correctly, including commas and speech marks. Persuasive techniques are used correctly to engage the reader. Work is organised correctly, using paragraphs, and the message is clear.</a:t>
            </a:r>
            <a:endParaRPr lang="en-GB" sz="2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6" name="Rectangle 1028"/>
          <p:cNvSpPr>
            <a:spLocks noChangeArrowheads="1"/>
          </p:cNvSpPr>
          <p:nvPr/>
        </p:nvSpPr>
        <p:spPr bwMode="auto">
          <a:xfrm>
            <a:off x="285720" y="3143248"/>
            <a:ext cx="8572560" cy="1643074"/>
          </a:xfrm>
          <a:prstGeom prst="rect">
            <a:avLst/>
          </a:prstGeom>
          <a:noFill/>
          <a:ln w="9525">
            <a:noFill/>
            <a:miter lim="800000"/>
            <a:headEnd/>
            <a:tailEnd/>
          </a:ln>
        </p:spPr>
        <p:txBody>
          <a:bodyPr/>
          <a:lstStyle/>
          <a:p>
            <a:pPr marL="342900" indent="-342900">
              <a:spcBef>
                <a:spcPct val="20000"/>
              </a:spcBef>
              <a:buFont typeface="Arial" charset="0"/>
              <a:buNone/>
            </a:pPr>
            <a:r>
              <a:rPr lang="en-GB" sz="2000" b="1" dirty="0" smtClean="0">
                <a:solidFill>
                  <a:srgbClr val="000066"/>
                </a:solidFill>
                <a:latin typeface="Futura Lt BT" pitchFamily="34" charset="0"/>
              </a:rPr>
              <a:t>Level 6</a:t>
            </a:r>
            <a:r>
              <a:rPr lang="en-GB" sz="2000" dirty="0" smtClean="0">
                <a:solidFill>
                  <a:srgbClr val="000066"/>
                </a:solidFill>
                <a:latin typeface="Futura Lt BT" pitchFamily="34" charset="0"/>
              </a:rPr>
              <a:t>: Sentences are varied and used for effect, e.g. short sentences for emphasis, complex for explanation of a point. Style of writing matches audience and purpose. A range of punctuation is used for clarification and effect. Ideas are organised into well-developed and linked paragraphs. The message is fluently conveyed. </a:t>
            </a:r>
            <a:endParaRPr lang="en-GB" sz="2000" dirty="0">
              <a:solidFill>
                <a:srgbClr val="000066"/>
              </a:solidFill>
              <a:latin typeface="Futura Lt BT" pitchFamily="34" charset="0"/>
            </a:endParaRPr>
          </a:p>
        </p:txBody>
      </p:sp>
      <p:sp>
        <p:nvSpPr>
          <p:cNvPr id="7" name="Rectangle 1028"/>
          <p:cNvSpPr>
            <a:spLocks noChangeArrowheads="1"/>
          </p:cNvSpPr>
          <p:nvPr/>
        </p:nvSpPr>
        <p:spPr bwMode="auto">
          <a:xfrm>
            <a:off x="285720" y="4929198"/>
            <a:ext cx="8572560" cy="1643074"/>
          </a:xfrm>
          <a:prstGeom prst="rect">
            <a:avLst/>
          </a:prstGeom>
          <a:noFill/>
          <a:ln w="9525">
            <a:noFill/>
            <a:miter lim="800000"/>
            <a:headEnd/>
            <a:tailEnd/>
          </a:ln>
        </p:spPr>
        <p:txBody>
          <a:bodyPr/>
          <a:lstStyle/>
          <a:p>
            <a:pPr marL="342900" indent="-342900">
              <a:spcBef>
                <a:spcPct val="20000"/>
              </a:spcBef>
              <a:buFont typeface="Arial" charset="0"/>
              <a:buNone/>
            </a:pPr>
            <a:r>
              <a:rPr lang="en-GB" sz="2000" b="1" dirty="0" smtClean="0">
                <a:solidFill>
                  <a:srgbClr val="000066"/>
                </a:solidFill>
                <a:latin typeface="Futura Lt BT" pitchFamily="34" charset="0"/>
              </a:rPr>
              <a:t>Level 7: </a:t>
            </a:r>
            <a:r>
              <a:rPr lang="en-GB" sz="2000" dirty="0" smtClean="0">
                <a:solidFill>
                  <a:srgbClr val="000066"/>
                </a:solidFill>
                <a:latin typeface="Futura Lt BT" pitchFamily="34" charset="0"/>
              </a:rPr>
              <a:t>Writing is confident and shows appropriate and imaginative choices of persuasive and language techniques. Writing is coherent and gives clear points of view, taking account of different perspectives, e.g. resolves problems the reader may have. Paragraphing and punctuation are used to make the sequence of ideas clear and interesting to the reader. </a:t>
            </a:r>
            <a:endParaRPr lang="en-GB" sz="20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6" grpId="0" autoUpdateAnimBg="0"/>
      <p:bldP spid="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857232"/>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Persuasive writing assessment</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357158" y="1643050"/>
            <a:ext cx="8501122" cy="3071834"/>
          </a:xfrm>
          <a:prstGeom prst="rect">
            <a:avLst/>
          </a:prstGeom>
          <a:noFill/>
          <a:ln w="9525">
            <a:noFill/>
            <a:miter lim="800000"/>
            <a:headEnd/>
            <a:tailEnd/>
          </a:ln>
        </p:spPr>
        <p:txBody>
          <a:bodyPr/>
          <a:lstStyle/>
          <a:p>
            <a:pPr marL="342900" indent="-342900" algn="ctr">
              <a:spcBef>
                <a:spcPct val="20000"/>
              </a:spcBef>
              <a:buFont typeface="Arial" charset="0"/>
              <a:buNone/>
            </a:pPr>
            <a:r>
              <a:rPr lang="en-GB" sz="4000" dirty="0" smtClean="0">
                <a:solidFill>
                  <a:srgbClr val="000066"/>
                </a:solidFill>
                <a:latin typeface="Futura Lt BT" pitchFamily="34" charset="0"/>
              </a:rPr>
              <a:t>Write </a:t>
            </a:r>
            <a:r>
              <a:rPr lang="en-GB" sz="4000" dirty="0" smtClean="0">
                <a:solidFill>
                  <a:srgbClr val="000066"/>
                </a:solidFill>
                <a:latin typeface="Futura Lt BT" pitchFamily="34" charset="0"/>
              </a:rPr>
              <a:t>a persuasive </a:t>
            </a:r>
            <a:r>
              <a:rPr lang="en-GB" sz="4000" dirty="0" smtClean="0">
                <a:solidFill>
                  <a:srgbClr val="000066"/>
                </a:solidFill>
                <a:latin typeface="Futura Lt BT" pitchFamily="34" charset="0"/>
              </a:rPr>
              <a:t>letter to your </a:t>
            </a:r>
            <a:r>
              <a:rPr lang="en-GB" sz="4000" dirty="0" err="1" smtClean="0">
                <a:solidFill>
                  <a:srgbClr val="000066"/>
                </a:solidFill>
                <a:latin typeface="Futura Lt BT" pitchFamily="34" charset="0"/>
              </a:rPr>
              <a:t>headteacher</a:t>
            </a:r>
            <a:r>
              <a:rPr lang="en-GB" sz="4000" dirty="0" smtClean="0">
                <a:solidFill>
                  <a:srgbClr val="000066"/>
                </a:solidFill>
                <a:latin typeface="Futura Lt BT" pitchFamily="34" charset="0"/>
              </a:rPr>
              <a:t> for permission to do </a:t>
            </a:r>
            <a:r>
              <a:rPr lang="en-GB" sz="4000" dirty="0" smtClean="0">
                <a:solidFill>
                  <a:srgbClr val="000066"/>
                </a:solidFill>
                <a:latin typeface="Futura Lt BT" pitchFamily="34" charset="0"/>
              </a:rPr>
              <a:t>a whole-school fundraising activity </a:t>
            </a:r>
            <a:r>
              <a:rPr lang="en-GB" sz="4000" dirty="0" smtClean="0">
                <a:solidFill>
                  <a:srgbClr val="000066"/>
                </a:solidFill>
                <a:latin typeface="Futura Lt BT" pitchFamily="34" charset="0"/>
              </a:rPr>
              <a:t>for PDSA</a:t>
            </a:r>
            <a:r>
              <a:rPr lang="en-GB" sz="4000" dirty="0" smtClean="0">
                <a:solidFill>
                  <a:srgbClr val="000066"/>
                </a:solidFill>
                <a:latin typeface="Futura Lt BT" pitchFamily="34" charset="0"/>
              </a:rPr>
              <a:t>. </a:t>
            </a:r>
          </a:p>
          <a:p>
            <a:pPr marL="342900" indent="-342900" algn="ctr">
              <a:spcBef>
                <a:spcPct val="20000"/>
              </a:spcBef>
              <a:buFont typeface="Arial" charset="0"/>
              <a:buNone/>
            </a:pPr>
            <a:endParaRPr lang="en-GB" sz="4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3" name="Rectangle 1028"/>
          <p:cNvSpPr>
            <a:spLocks noChangeArrowheads="1"/>
          </p:cNvSpPr>
          <p:nvPr/>
        </p:nvSpPr>
        <p:spPr bwMode="auto">
          <a:xfrm>
            <a:off x="2214546" y="4929198"/>
            <a:ext cx="457203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3500" dirty="0" smtClean="0">
                <a:solidFill>
                  <a:srgbClr val="000066"/>
                </a:solidFill>
                <a:latin typeface="Futura Lt BT" pitchFamily="34" charset="0"/>
              </a:rPr>
              <a:t>20 marks</a:t>
            </a:r>
            <a:endParaRPr lang="en-GB" sz="35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1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ChangeArrowheads="1"/>
          </p:cNvSpPr>
          <p:nvPr/>
        </p:nvSpPr>
        <p:spPr bwMode="auto">
          <a:xfrm>
            <a:off x="0" y="642918"/>
            <a:ext cx="8915400" cy="852488"/>
          </a:xfrm>
          <a:prstGeom prst="rect">
            <a:avLst/>
          </a:prstGeom>
          <a:noFill/>
          <a:ln w="9525">
            <a:noFill/>
            <a:miter lim="800000"/>
            <a:headEnd/>
            <a:tailEnd/>
          </a:ln>
        </p:spPr>
        <p:txBody>
          <a:bodyPr/>
          <a:lstStyle/>
          <a:p>
            <a:pPr algn="ctr"/>
            <a:r>
              <a:rPr lang="en-GB" sz="4000" b="1" dirty="0" smtClean="0">
                <a:solidFill>
                  <a:srgbClr val="0033CC"/>
                </a:solidFill>
                <a:latin typeface="Calibri" pitchFamily="34" charset="0"/>
              </a:rPr>
              <a:t>LET</a:t>
            </a:r>
            <a:endParaRPr lang="en-GB" sz="4000" b="1" dirty="0">
              <a:solidFill>
                <a:srgbClr val="0033CC"/>
              </a:solidFill>
              <a:latin typeface="Calibri" pitchFamily="34" charset="0"/>
            </a:endParaRPr>
          </a:p>
        </p:txBody>
      </p:sp>
      <p:sp>
        <p:nvSpPr>
          <p:cNvPr id="15364" name="Rectangle 1028"/>
          <p:cNvSpPr>
            <a:spLocks noChangeArrowheads="1"/>
          </p:cNvSpPr>
          <p:nvPr/>
        </p:nvSpPr>
        <p:spPr bwMode="auto">
          <a:xfrm>
            <a:off x="285720" y="1428736"/>
            <a:ext cx="278608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2000" dirty="0" smtClean="0">
                <a:solidFill>
                  <a:srgbClr val="000066"/>
                </a:solidFill>
                <a:latin typeface="Futura Lt BT" pitchFamily="34" charset="0"/>
              </a:rPr>
              <a:t>What I have Learned in this unit</a:t>
            </a:r>
            <a:endParaRPr lang="en-GB" sz="2000" dirty="0">
              <a:solidFill>
                <a:srgbClr val="000066"/>
              </a:solidFill>
              <a:latin typeface="Futura Lt BT" pitchFamily="34" charset="0"/>
            </a:endParaRPr>
          </a:p>
        </p:txBody>
      </p:sp>
      <p:sp>
        <p:nvSpPr>
          <p:cNvPr id="9" name="Rectangle 1028"/>
          <p:cNvSpPr>
            <a:spLocks noChangeArrowheads="1"/>
          </p:cNvSpPr>
          <p:nvPr/>
        </p:nvSpPr>
        <p:spPr bwMode="auto">
          <a:xfrm>
            <a:off x="3428992" y="1571612"/>
            <a:ext cx="5500726" cy="857256"/>
          </a:xfrm>
          <a:prstGeom prst="rect">
            <a:avLst/>
          </a:prstGeom>
          <a:noFill/>
          <a:ln w="9525">
            <a:noFill/>
            <a:miter lim="800000"/>
            <a:headEnd/>
            <a:tailEnd/>
          </a:ln>
        </p:spPr>
        <p:txBody>
          <a:bodyPr/>
          <a:lstStyle/>
          <a:p>
            <a:pPr marL="342900" indent="-342900">
              <a:spcBef>
                <a:spcPct val="20000"/>
              </a:spcBef>
              <a:buSzPct val="80000"/>
              <a:buFont typeface="Arial" charset="0"/>
              <a:buBlip>
                <a:blip r:embed="rId3"/>
              </a:buBlip>
            </a:pPr>
            <a:endParaRPr lang="en-GB" sz="3200" dirty="0">
              <a:latin typeface="Futura Lt BT" pitchFamily="34" charset="0"/>
            </a:endParaRPr>
          </a:p>
          <a:p>
            <a:pPr marL="342900" indent="-342900">
              <a:spcBef>
                <a:spcPct val="20000"/>
              </a:spcBef>
              <a:buFont typeface="Arial" charset="0"/>
              <a:buNone/>
            </a:pPr>
            <a:endParaRPr lang="en-GB" sz="3200" dirty="0">
              <a:solidFill>
                <a:srgbClr val="000066"/>
              </a:solidFill>
              <a:latin typeface="Futura Lt BT" pitchFamily="34" charset="0"/>
            </a:endParaRPr>
          </a:p>
        </p:txBody>
      </p:sp>
      <p:sp>
        <p:nvSpPr>
          <p:cNvPr id="13" name="Rectangle 1028"/>
          <p:cNvSpPr>
            <a:spLocks noChangeArrowheads="1"/>
          </p:cNvSpPr>
          <p:nvPr/>
        </p:nvSpPr>
        <p:spPr bwMode="auto">
          <a:xfrm>
            <a:off x="1214414" y="5715016"/>
            <a:ext cx="6786610"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3500" dirty="0" smtClean="0">
                <a:solidFill>
                  <a:srgbClr val="000066"/>
                </a:solidFill>
                <a:latin typeface="Futura Lt BT" pitchFamily="34" charset="0"/>
              </a:rPr>
              <a:t>Try to write 3 things in each column</a:t>
            </a:r>
            <a:endParaRPr lang="en-GB" sz="3500" dirty="0">
              <a:solidFill>
                <a:srgbClr val="000066"/>
              </a:solidFill>
              <a:latin typeface="Futura Lt BT" pitchFamily="34" charset="0"/>
            </a:endParaRPr>
          </a:p>
        </p:txBody>
      </p:sp>
      <p:cxnSp>
        <p:nvCxnSpPr>
          <p:cNvPr id="7" name="Straight Connector 6"/>
          <p:cNvCxnSpPr/>
          <p:nvPr/>
        </p:nvCxnSpPr>
        <p:spPr>
          <a:xfrm>
            <a:off x="428596" y="2143116"/>
            <a:ext cx="807249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1428728" y="3286124"/>
            <a:ext cx="342902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4214810" y="3214686"/>
            <a:ext cx="3357586" cy="71438"/>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1028"/>
          <p:cNvSpPr>
            <a:spLocks noChangeArrowheads="1"/>
          </p:cNvSpPr>
          <p:nvPr/>
        </p:nvSpPr>
        <p:spPr bwMode="auto">
          <a:xfrm>
            <a:off x="3143240" y="1428736"/>
            <a:ext cx="278608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2000" dirty="0" smtClean="0">
                <a:solidFill>
                  <a:srgbClr val="000066"/>
                </a:solidFill>
                <a:latin typeface="Futura Lt BT" pitchFamily="34" charset="0"/>
              </a:rPr>
              <a:t>What I have Enjoyed in this unit</a:t>
            </a:r>
            <a:endParaRPr lang="en-GB" sz="2000" dirty="0">
              <a:solidFill>
                <a:srgbClr val="000066"/>
              </a:solidFill>
              <a:latin typeface="Futura Lt BT" pitchFamily="34" charset="0"/>
            </a:endParaRPr>
          </a:p>
        </p:txBody>
      </p:sp>
      <p:sp>
        <p:nvSpPr>
          <p:cNvPr id="16" name="Rectangle 1028"/>
          <p:cNvSpPr>
            <a:spLocks noChangeArrowheads="1"/>
          </p:cNvSpPr>
          <p:nvPr/>
        </p:nvSpPr>
        <p:spPr bwMode="auto">
          <a:xfrm>
            <a:off x="5929322" y="1428736"/>
            <a:ext cx="2786082" cy="857256"/>
          </a:xfrm>
          <a:prstGeom prst="rect">
            <a:avLst/>
          </a:prstGeom>
          <a:noFill/>
          <a:ln w="9525">
            <a:noFill/>
            <a:miter lim="800000"/>
            <a:headEnd/>
            <a:tailEnd/>
          </a:ln>
        </p:spPr>
        <p:txBody>
          <a:bodyPr/>
          <a:lstStyle/>
          <a:p>
            <a:pPr marL="342900" indent="-342900" algn="ctr">
              <a:spcBef>
                <a:spcPct val="20000"/>
              </a:spcBef>
              <a:buFont typeface="Arial" charset="0"/>
              <a:buNone/>
            </a:pPr>
            <a:r>
              <a:rPr lang="en-GB" sz="2000" dirty="0" smtClean="0">
                <a:solidFill>
                  <a:srgbClr val="000066"/>
                </a:solidFill>
                <a:latin typeface="Futura Lt BT" pitchFamily="34" charset="0"/>
              </a:rPr>
              <a:t>My Targets for the next unit</a:t>
            </a:r>
            <a:endParaRPr lang="en-GB" sz="2000" dirty="0">
              <a:solidFill>
                <a:srgbClr val="000066"/>
              </a:solidFill>
              <a:latin typeface="Futura L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nodePh="1">
                                  <p:stCondLst>
                                    <p:cond delay="0"/>
                                  </p:stCondLst>
                                  <p:endCondLst>
                                    <p:cond evt="begin" delay="0">
                                      <p:tn val="10"/>
                                    </p:cond>
                                  </p:end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9" grpId="0" autoUpdateAnimBg="0"/>
      <p:bldP spid="13" grpId="0" autoUpdateAnimBg="0"/>
      <p:bldP spid="15" grpId="0" autoUpdateAnimBg="0"/>
      <p:bldP spid="16" grpId="0" autoUpdateAnimBg="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1649</TotalTime>
  <Words>245</Words>
  <Application>Microsoft Office PowerPoint</Application>
  <PresentationFormat>On-screen Show (4:3)</PresentationFormat>
  <Paragraphs>20</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Flow</vt:lpstr>
      <vt:lpstr>Slide 1</vt:lpstr>
      <vt:lpstr>Slide 2</vt:lpstr>
      <vt:lpstr>Slide 3</vt:lpstr>
      <vt:lpstr>Slide 4</vt:lpstr>
      <vt:lpstr>Slide 5</vt:lpstr>
    </vt:vector>
  </TitlesOfParts>
  <Company>pdsa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Evans_L</dc:creator>
  <cp:lastModifiedBy>Alson Bramley</cp:lastModifiedBy>
  <cp:revision>166</cp:revision>
  <dcterms:created xsi:type="dcterms:W3CDTF">2011-05-03T10:01:31Z</dcterms:created>
  <dcterms:modified xsi:type="dcterms:W3CDTF">2012-07-11T12:24:32Z</dcterms:modified>
</cp:coreProperties>
</file>