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6" r:id="rId2"/>
    <p:sldId id="267" r:id="rId3"/>
    <p:sldId id="276" r:id="rId4"/>
    <p:sldId id="268" r:id="rId5"/>
    <p:sldId id="269" r:id="rId6"/>
    <p:sldId id="270" r:id="rId7"/>
    <p:sldId id="271" r:id="rId8"/>
    <p:sldId id="272"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28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0" y="72"/>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C8ABC97-2C86-4115-AF38-08E8136AA756}" type="datetimeFigureOut">
              <a:rPr lang="en-US"/>
              <a:pPr>
                <a:defRPr/>
              </a:pPr>
              <a:t>2/14/2017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A89DFFCA-D338-4679-8231-AE37E8F89C37}"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15ACF62-1582-49BD-BD06-BE2866F5FC23}" type="slidenum">
              <a:rPr lang="en-GB" smtClean="0"/>
              <a:pPr/>
              <a:t>1</a:t>
            </a:fld>
            <a:endParaRPr lang="en-GB" dirty="0"/>
          </a:p>
        </p:txBody>
      </p:sp>
    </p:spTree>
    <p:extLst>
      <p:ext uri="{BB962C8B-B14F-4D97-AF65-F5344CB8AC3E}">
        <p14:creationId xmlns:p14="http://schemas.microsoft.com/office/powerpoint/2010/main" val="2428414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PDSA’s latest TV advert</a:t>
            </a:r>
            <a:endParaRPr lang="en-GB" dirty="0"/>
          </a:p>
        </p:txBody>
      </p:sp>
      <p:sp>
        <p:nvSpPr>
          <p:cNvPr id="4" name="Slide Number Placeholder 3"/>
          <p:cNvSpPr>
            <a:spLocks noGrp="1"/>
          </p:cNvSpPr>
          <p:nvPr>
            <p:ph type="sldNum" sz="quarter" idx="10"/>
          </p:nvPr>
        </p:nvSpPr>
        <p:spPr/>
        <p:txBody>
          <a:bodyPr/>
          <a:lstStyle/>
          <a:p>
            <a:fld id="{A89DFFCA-D338-4679-8231-AE37E8F89C37}" type="slidenum">
              <a:rPr lang="en-GB" altLang="en-US" smtClean="0"/>
              <a:pPr/>
              <a:t>2</a:t>
            </a:fld>
            <a:endParaRPr lang="en-GB" altLang="en-US"/>
          </a:p>
        </p:txBody>
      </p:sp>
    </p:spTree>
    <p:extLst>
      <p:ext uri="{BB962C8B-B14F-4D97-AF65-F5344CB8AC3E}">
        <p14:creationId xmlns:p14="http://schemas.microsoft.com/office/powerpoint/2010/main" val="195916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b="1" dirty="0">
                <a:latin typeface="+mn-lt"/>
              </a:rPr>
              <a:t>Maria Dickin – The Animals’ Hero!</a:t>
            </a:r>
          </a:p>
          <a:p>
            <a:endParaRPr lang="en-GB" sz="1100" b="1" dirty="0">
              <a:latin typeface="+mn-lt"/>
            </a:endParaRPr>
          </a:p>
          <a:p>
            <a:r>
              <a:rPr lang="en-GB" sz="1100" dirty="0">
                <a:latin typeface="+mn-lt"/>
              </a:rPr>
              <a:t>Maria </a:t>
            </a:r>
            <a:r>
              <a:rPr lang="en-GB" sz="1100" dirty="0" err="1">
                <a:latin typeface="+mn-lt"/>
              </a:rPr>
              <a:t>Dickin</a:t>
            </a:r>
            <a:r>
              <a:rPr lang="en-GB" sz="1100" dirty="0">
                <a:latin typeface="+mn-lt"/>
              </a:rPr>
              <a:t> was the founder of PDSA and was born in London in 1870. </a:t>
            </a:r>
          </a:p>
          <a:p>
            <a:r>
              <a:rPr lang="en-GB" sz="1100" dirty="0">
                <a:latin typeface="+mn-lt"/>
              </a:rPr>
              <a:t>She was horrified by the terrible poverty she witnessed at the end of WW1 – especially the sight of sick and injured pets who were in desperate need of veterinary care. Dogs, cats and lots of other animals had no choice but to scavenge from the gutters; many in pain and suffering - all because their owners simply couldn’t afford to pay for vet treatment.</a:t>
            </a:r>
          </a:p>
          <a:p>
            <a:r>
              <a:rPr lang="en-GB" sz="1100" dirty="0">
                <a:latin typeface="+mn-lt"/>
              </a:rPr>
              <a:t>In 1917, Maria rented a small basement room in Whitechapel in London and with the help of a vet friend, she opened it up to the public and PDSA was born.</a:t>
            </a:r>
          </a:p>
          <a:p>
            <a:endParaRPr lang="en-GB" sz="1100" dirty="0">
              <a:latin typeface="+mn-lt"/>
            </a:endParaRPr>
          </a:p>
          <a:p>
            <a:r>
              <a:rPr lang="en-GB" sz="1100" dirty="0">
                <a:latin typeface="+mn-lt"/>
              </a:rPr>
              <a:t>She put a sign on the door which said:</a:t>
            </a:r>
          </a:p>
          <a:p>
            <a:endParaRPr lang="en-GB" sz="1100" dirty="0">
              <a:latin typeface="+mn-lt"/>
            </a:endParaRPr>
          </a:p>
          <a:p>
            <a:r>
              <a:rPr lang="en-GB" sz="1100" dirty="0">
                <a:latin typeface="+mn-lt"/>
              </a:rPr>
              <a:t>“Bring your sick pets, do not let them suffer, all animals treated, all treatments are free”.</a:t>
            </a:r>
          </a:p>
          <a:p>
            <a:endParaRPr lang="en-GB" sz="1100" dirty="0">
              <a:latin typeface="+mn-lt"/>
            </a:endParaRPr>
          </a:p>
          <a:p>
            <a:pPr defTabSz="838621">
              <a:defRPr/>
            </a:pPr>
            <a:r>
              <a:rPr lang="en-GB" sz="1100" dirty="0">
                <a:latin typeface="+mn-lt"/>
              </a:rPr>
              <a:t>On that very first day, PDSA had 100’s of people turn up with their animals. They brought all kinds of creatures, including chickens, hens and goats and it was so busy, that the police had to come and control the crowd!</a:t>
            </a:r>
            <a:r>
              <a:rPr lang="en-GB" dirty="0" smtClean="0"/>
              <a:t> </a:t>
            </a:r>
          </a:p>
          <a:p>
            <a:pPr defTabSz="838621">
              <a:defRPr/>
            </a:pPr>
            <a:endParaRPr lang="en-GB" dirty="0" smtClean="0"/>
          </a:p>
          <a:p>
            <a:endParaRPr lang="en-GB" sz="1100" dirty="0">
              <a:latin typeface="+mn-lt"/>
            </a:endParaRPr>
          </a:p>
          <a:p>
            <a:endParaRPr lang="en-GB" sz="1100" dirty="0">
              <a:latin typeface="+mn-lt"/>
            </a:endParaRPr>
          </a:p>
          <a:p>
            <a:endParaRPr lang="en-GB" sz="1100" dirty="0">
              <a:latin typeface="+mn-lt"/>
            </a:endParaRPr>
          </a:p>
          <a:p>
            <a:endParaRPr lang="en-GB" sz="1100" dirty="0">
              <a:latin typeface="+mn-lt"/>
            </a:endParaRPr>
          </a:p>
          <a:p>
            <a:endParaRPr lang="en-GB" sz="1100" dirty="0">
              <a:latin typeface="+mn-lt"/>
            </a:endParaRPr>
          </a:p>
          <a:p>
            <a:endParaRPr lang="en-GB" sz="1100" dirty="0">
              <a:latin typeface="+mn-lt"/>
            </a:endParaRPr>
          </a:p>
          <a:p>
            <a:endParaRPr lang="en-GB" dirty="0" smtClean="0"/>
          </a:p>
        </p:txBody>
      </p:sp>
      <p:sp>
        <p:nvSpPr>
          <p:cNvPr id="4" name="Slide Number Placeholder 3"/>
          <p:cNvSpPr>
            <a:spLocks noGrp="1"/>
          </p:cNvSpPr>
          <p:nvPr>
            <p:ph type="sldNum" sz="quarter" idx="10"/>
          </p:nvPr>
        </p:nvSpPr>
        <p:spPr/>
        <p:txBody>
          <a:bodyPr/>
          <a:lstStyle/>
          <a:p>
            <a:fld id="{DF66F51B-6F89-4CF5-964A-15978AB1ED1B}" type="slidenum">
              <a:rPr lang="en-GB" smtClean="0"/>
              <a:pPr/>
              <a:t>3</a:t>
            </a:fld>
            <a:endParaRPr lang="en-GB"/>
          </a:p>
        </p:txBody>
      </p:sp>
    </p:spTree>
    <p:extLst>
      <p:ext uri="{BB962C8B-B14F-4D97-AF65-F5344CB8AC3E}">
        <p14:creationId xmlns:p14="http://schemas.microsoft.com/office/powerpoint/2010/main" val="2123900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Mention:</a:t>
            </a:r>
          </a:p>
          <a:p>
            <a:endParaRPr lang="en-GB" dirty="0" smtClean="0"/>
          </a:p>
          <a:p>
            <a:pPr>
              <a:buFont typeface="Arial" pitchFamily="34" charset="0"/>
              <a:buChar char="•"/>
            </a:pPr>
            <a:r>
              <a:rPr lang="en-GB" dirty="0" smtClean="0"/>
              <a:t>That</a:t>
            </a:r>
            <a:r>
              <a:rPr lang="en-GB" baseline="0" dirty="0" smtClean="0"/>
              <a:t> PDSA are a charity and explain what that means.</a:t>
            </a:r>
          </a:p>
          <a:p>
            <a:pPr>
              <a:buFont typeface="Arial" pitchFamily="34" charset="0"/>
              <a:buChar char="•"/>
            </a:pPr>
            <a:r>
              <a:rPr lang="en-GB" baseline="0" dirty="0" smtClean="0"/>
              <a:t>Explain that PDSA treat pets for a voluntary donation, when people can’t afford to take their pet to a private vet.</a:t>
            </a:r>
          </a:p>
          <a:p>
            <a:pPr>
              <a:buFont typeface="Arial" pitchFamily="34" charset="0"/>
              <a:buChar char="•"/>
            </a:pPr>
            <a:r>
              <a:rPr lang="en-GB" baseline="0" dirty="0" smtClean="0"/>
              <a:t>Ask them what would happen to these poorly pets if PDSA weren’t there.</a:t>
            </a:r>
          </a:p>
          <a:p>
            <a:pPr>
              <a:buFont typeface="Arial" pitchFamily="34" charset="0"/>
              <a:buChar char="•"/>
            </a:pPr>
            <a:r>
              <a:rPr lang="en-GB" baseline="0" dirty="0" smtClean="0"/>
              <a:t>Ask them where they think the money comes from for PDSA to treat sick and injured pets – from people doing fundraising and from people donating money</a:t>
            </a:r>
          </a:p>
          <a:p>
            <a:pPr>
              <a:buFont typeface="Arial" pitchFamily="34" charset="0"/>
              <a:buChar char="•"/>
            </a:pPr>
            <a:r>
              <a:rPr lang="en-GB" baseline="0" dirty="0" smtClean="0"/>
              <a:t>Ask them if they’ve noticed any PDSA charity shops and explain what they do</a:t>
            </a:r>
          </a:p>
          <a:p>
            <a:pPr>
              <a:buFont typeface="Arial" pitchFamily="34" charset="0"/>
              <a:buNone/>
            </a:pPr>
            <a:endParaRPr lang="en-GB" baseline="0" dirty="0" smtClean="0"/>
          </a:p>
          <a:p>
            <a:pPr>
              <a:buFont typeface="Arial" pitchFamily="34" charset="0"/>
              <a:buNone/>
            </a:pPr>
            <a:endParaRPr lang="en-GB" baseline="0" dirty="0" smtClean="0"/>
          </a:p>
          <a:p>
            <a:pPr>
              <a:buFont typeface="Arial" pitchFamily="34" charset="0"/>
              <a:buNone/>
            </a:pPr>
            <a:endParaRPr lang="en-GB" baseline="0" dirty="0" smtClean="0"/>
          </a:p>
        </p:txBody>
      </p:sp>
      <p:sp>
        <p:nvSpPr>
          <p:cNvPr id="4" name="Slide Number Placeholder 3"/>
          <p:cNvSpPr>
            <a:spLocks noGrp="1"/>
          </p:cNvSpPr>
          <p:nvPr>
            <p:ph type="sldNum" sz="quarter" idx="10"/>
          </p:nvPr>
        </p:nvSpPr>
        <p:spPr/>
        <p:txBody>
          <a:bodyPr/>
          <a:lstStyle/>
          <a:p>
            <a:fld id="{2CF8F773-EE7B-415C-9670-94845D9FC280}" type="slidenum">
              <a:rPr lang="en-GB" smtClean="0"/>
              <a:pPr/>
              <a:t>4</a:t>
            </a:fld>
            <a:endParaRPr lang="en-GB" dirty="0"/>
          </a:p>
        </p:txBody>
      </p:sp>
    </p:spTree>
    <p:extLst>
      <p:ext uri="{BB962C8B-B14F-4D97-AF65-F5344CB8AC3E}">
        <p14:creationId xmlns:p14="http://schemas.microsoft.com/office/powerpoint/2010/main" val="1027722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GB" baseline="0" dirty="0" smtClean="0"/>
              <a:t>Explain that pets are just like us and need a variety of things to keep them happy and healthy even though they are very different from us and from each other (different species)</a:t>
            </a:r>
          </a:p>
          <a:p>
            <a:pPr>
              <a:buFont typeface="Arial" pitchFamily="34" charset="0"/>
              <a:buNone/>
            </a:pPr>
            <a:r>
              <a:rPr lang="en-GB" baseline="0" dirty="0" smtClean="0"/>
              <a:t>For instance; you wouldn’t keep a dog in a rabbit hutch or a cat in a fish tank!</a:t>
            </a:r>
          </a:p>
          <a:p>
            <a:pPr>
              <a:buFont typeface="Arial" pitchFamily="34" charset="0"/>
              <a:buNone/>
            </a:pPr>
            <a:endParaRPr lang="en-GB" baseline="0" dirty="0" smtClean="0"/>
          </a:p>
          <a:p>
            <a:pPr>
              <a:buFont typeface="Arial" pitchFamily="34" charset="0"/>
              <a:buNone/>
            </a:pPr>
            <a:r>
              <a:rPr lang="en-GB" baseline="0" dirty="0" smtClean="0"/>
              <a:t>Environment – animals need a clean, safe environment with enough space</a:t>
            </a:r>
          </a:p>
          <a:p>
            <a:pPr>
              <a:buFont typeface="Arial" pitchFamily="34" charset="0"/>
              <a:buNone/>
            </a:pPr>
            <a:r>
              <a:rPr lang="en-GB" baseline="0" dirty="0" smtClean="0"/>
              <a:t>Diet – animals need the right kind of food in the right amount and 24 hour access to fresh clean water</a:t>
            </a:r>
          </a:p>
          <a:p>
            <a:pPr>
              <a:buFont typeface="Arial" pitchFamily="34" charset="0"/>
              <a:buNone/>
            </a:pPr>
            <a:r>
              <a:rPr lang="en-GB" baseline="0" dirty="0" smtClean="0"/>
              <a:t>Behaviour – animals need to be able to express their normal behaviour; they need to exercise, to play and do specific things, depending on the species</a:t>
            </a:r>
          </a:p>
          <a:p>
            <a:pPr>
              <a:buFont typeface="Arial" pitchFamily="34" charset="0"/>
              <a:buNone/>
            </a:pPr>
            <a:r>
              <a:rPr lang="en-GB" baseline="0" dirty="0" smtClean="0"/>
              <a:t>Health – animals need to be kept in good health. This means taking them to the vet when they’re ill, but also making sure we keep them healthy.</a:t>
            </a:r>
          </a:p>
          <a:p>
            <a:pPr>
              <a:buFont typeface="Arial" pitchFamily="34" charset="0"/>
              <a:buNone/>
            </a:pPr>
            <a:r>
              <a:rPr lang="en-GB" baseline="0" dirty="0" smtClean="0"/>
              <a:t>Companionship – animals need the company of people and sometimes other animals, depending on the species.</a:t>
            </a:r>
          </a:p>
          <a:p>
            <a:pPr>
              <a:buFont typeface="Arial" pitchFamily="34" charset="0"/>
              <a:buNone/>
            </a:pPr>
            <a:endParaRPr lang="en-GB" baseline="0" dirty="0" smtClean="0"/>
          </a:p>
          <a:p>
            <a:pPr>
              <a:buFont typeface="Arial" pitchFamily="34" charset="0"/>
              <a:buNone/>
            </a:pPr>
            <a:r>
              <a:rPr lang="en-GB" baseline="0" dirty="0" smtClean="0"/>
              <a:t>Responsibility: Stress to the children that if they have a pet, that it’s their responsibility to make sure that all these welfare needs are met.  People who don’t provide these needs are now breaking the law.</a:t>
            </a:r>
          </a:p>
          <a:p>
            <a:pPr>
              <a:buFont typeface="Arial" pitchFamily="34" charset="0"/>
              <a:buNone/>
            </a:pPr>
            <a:endParaRPr lang="en-GB" baseline="0" dirty="0" smtClean="0"/>
          </a:p>
          <a:p>
            <a:pPr>
              <a:buFont typeface="Arial" pitchFamily="34" charset="0"/>
              <a:buNone/>
            </a:pPr>
            <a:endParaRPr lang="en-GB" baseline="0" dirty="0" smtClean="0"/>
          </a:p>
        </p:txBody>
      </p:sp>
      <p:sp>
        <p:nvSpPr>
          <p:cNvPr id="4" name="Slide Number Placeholder 3"/>
          <p:cNvSpPr>
            <a:spLocks noGrp="1"/>
          </p:cNvSpPr>
          <p:nvPr>
            <p:ph type="sldNum" sz="quarter" idx="10"/>
          </p:nvPr>
        </p:nvSpPr>
        <p:spPr/>
        <p:txBody>
          <a:bodyPr/>
          <a:lstStyle/>
          <a:p>
            <a:fld id="{2CF8F773-EE7B-415C-9670-94845D9FC280}" type="slidenum">
              <a:rPr lang="en-GB" smtClean="0"/>
              <a:pPr/>
              <a:t>5</a:t>
            </a:fld>
            <a:endParaRPr lang="en-GB" dirty="0"/>
          </a:p>
        </p:txBody>
      </p:sp>
    </p:spTree>
    <p:extLst>
      <p:ext uri="{BB962C8B-B14F-4D97-AF65-F5344CB8AC3E}">
        <p14:creationId xmlns:p14="http://schemas.microsoft.com/office/powerpoint/2010/main" val="320561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GB" baseline="0" dirty="0" smtClean="0"/>
              <a:t>Can you guess what things we’d need to provide a cat with keep it happy?</a:t>
            </a:r>
          </a:p>
          <a:p>
            <a:pPr>
              <a:buFont typeface="Arial" pitchFamily="34" charset="0"/>
              <a:buNone/>
            </a:pPr>
            <a:r>
              <a:rPr lang="en-GB" baseline="0" dirty="0" smtClean="0"/>
              <a:t>Nice soft bed – high up off the floor</a:t>
            </a:r>
          </a:p>
          <a:p>
            <a:pPr>
              <a:buFont typeface="Arial" pitchFamily="34" charset="0"/>
              <a:buNone/>
            </a:pPr>
            <a:r>
              <a:rPr lang="en-GB" baseline="0" dirty="0" smtClean="0"/>
              <a:t>Scratch post – display natural scratching/scent marking/climbing behaviours – up high away from dangers</a:t>
            </a:r>
          </a:p>
          <a:p>
            <a:pPr>
              <a:buFont typeface="Arial" pitchFamily="34" charset="0"/>
              <a:buNone/>
            </a:pPr>
            <a:r>
              <a:rPr lang="en-GB" baseline="0" dirty="0" smtClean="0"/>
              <a:t>Fresh water</a:t>
            </a:r>
          </a:p>
          <a:p>
            <a:pPr>
              <a:buFont typeface="Arial" pitchFamily="34" charset="0"/>
              <a:buNone/>
            </a:pPr>
            <a:r>
              <a:rPr lang="en-GB" baseline="0" dirty="0" smtClean="0"/>
              <a:t>Food – complete balanced diet with no human food or milk (milk can cause tummy upsets in cats</a:t>
            </a:r>
          </a:p>
          <a:p>
            <a:pPr>
              <a:buFont typeface="Arial" pitchFamily="34" charset="0"/>
              <a:buNone/>
            </a:pPr>
            <a:r>
              <a:rPr lang="en-GB" baseline="0" dirty="0" smtClean="0"/>
              <a:t>Litter tray – at least one per cat in household in different areas of house</a:t>
            </a:r>
          </a:p>
          <a:p>
            <a:pPr>
              <a:buFont typeface="Arial" pitchFamily="34" charset="0"/>
              <a:buNone/>
            </a:pPr>
            <a:r>
              <a:rPr lang="en-GB" baseline="0" dirty="0" smtClean="0"/>
              <a:t>Toys – Cats prefer toys where they can practice stalking/hunting behaviours</a:t>
            </a:r>
          </a:p>
          <a:p>
            <a:pPr>
              <a:buFont typeface="Arial" pitchFamily="34" charset="0"/>
              <a:buNone/>
            </a:pPr>
            <a:r>
              <a:rPr lang="en-GB" baseline="0" dirty="0" smtClean="0"/>
              <a:t>Companionship – cats are solitary and prefer to be the only cat in the house. They do like to spend some time with people, but they like</a:t>
            </a:r>
          </a:p>
          <a:p>
            <a:pPr>
              <a:buFont typeface="Arial" pitchFamily="34" charset="0"/>
              <a:buNone/>
            </a:pPr>
            <a:r>
              <a:rPr lang="en-GB" baseline="0" dirty="0" smtClean="0"/>
              <a:t>their own space too.</a:t>
            </a:r>
          </a:p>
        </p:txBody>
      </p:sp>
      <p:sp>
        <p:nvSpPr>
          <p:cNvPr id="4" name="Slide Number Placeholder 3"/>
          <p:cNvSpPr>
            <a:spLocks noGrp="1"/>
          </p:cNvSpPr>
          <p:nvPr>
            <p:ph type="sldNum" sz="quarter" idx="10"/>
          </p:nvPr>
        </p:nvSpPr>
        <p:spPr/>
        <p:txBody>
          <a:bodyPr/>
          <a:lstStyle/>
          <a:p>
            <a:fld id="{2CF8F773-EE7B-415C-9670-94845D9FC280}" type="slidenum">
              <a:rPr lang="en-GB" smtClean="0"/>
              <a:pPr/>
              <a:t>6</a:t>
            </a:fld>
            <a:endParaRPr lang="en-GB" dirty="0"/>
          </a:p>
        </p:txBody>
      </p:sp>
    </p:spTree>
    <p:extLst>
      <p:ext uri="{BB962C8B-B14F-4D97-AF65-F5344CB8AC3E}">
        <p14:creationId xmlns:p14="http://schemas.microsoft.com/office/powerpoint/2010/main" val="2622733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 do you think rabbits need</a:t>
            </a:r>
            <a:r>
              <a:rPr lang="en-GB" baseline="0" dirty="0" smtClean="0"/>
              <a:t>?</a:t>
            </a:r>
          </a:p>
          <a:p>
            <a:pPr marL="171450" indent="-171450">
              <a:buFont typeface="Arial" panose="020B0604020202020204" pitchFamily="34" charset="0"/>
              <a:buChar char="•"/>
            </a:pPr>
            <a:r>
              <a:rPr lang="en-GB" baseline="0" dirty="0" smtClean="0"/>
              <a:t>Big hutch with plenty of room to run around – stress how much space a rabbit needs – a hutch alone is not enough – they are not ‘easy’ pets to care for</a:t>
            </a:r>
          </a:p>
          <a:p>
            <a:pPr marL="171450" indent="-171450">
              <a:buFont typeface="Arial" panose="020B0604020202020204" pitchFamily="34" charset="0"/>
              <a:buChar char="•"/>
            </a:pPr>
            <a:r>
              <a:rPr lang="en-GB" baseline="0" dirty="0" smtClean="0"/>
              <a:t>Food – pellets are better than muesli as contain all nutrients. They need lots of hay &amp; grass, a few fresh greens, &amp; water all the time from a bottle</a:t>
            </a:r>
          </a:p>
          <a:p>
            <a:pPr marL="171450" indent="-171450">
              <a:buFont typeface="Arial" panose="020B0604020202020204" pitchFamily="34" charset="0"/>
              <a:buChar char="•"/>
            </a:pPr>
            <a:r>
              <a:rPr lang="en-GB" baseline="0" dirty="0" smtClean="0"/>
              <a:t>Toys to play with</a:t>
            </a:r>
          </a:p>
          <a:p>
            <a:pPr marL="171450" indent="-171450">
              <a:buFont typeface="Arial" panose="020B0604020202020204" pitchFamily="34" charset="0"/>
              <a:buChar char="•"/>
            </a:pPr>
            <a:r>
              <a:rPr lang="en-GB" baseline="0" dirty="0" smtClean="0"/>
              <a:t>Friends – rabbits hate being alone – a lone bunny will be a very worried bunny!</a:t>
            </a:r>
            <a:endParaRPr lang="en-GB" dirty="0"/>
          </a:p>
        </p:txBody>
      </p:sp>
      <p:sp>
        <p:nvSpPr>
          <p:cNvPr id="4" name="Slide Number Placeholder 3"/>
          <p:cNvSpPr>
            <a:spLocks noGrp="1"/>
          </p:cNvSpPr>
          <p:nvPr>
            <p:ph type="sldNum" sz="quarter" idx="10"/>
          </p:nvPr>
        </p:nvSpPr>
        <p:spPr/>
        <p:txBody>
          <a:bodyPr/>
          <a:lstStyle/>
          <a:p>
            <a:fld id="{C3EFA93C-652C-41A1-B038-E478FEC9B3B5}" type="slidenum">
              <a:rPr lang="en-GB" smtClean="0"/>
              <a:pPr/>
              <a:t>7</a:t>
            </a:fld>
            <a:endParaRPr lang="en-GB"/>
          </a:p>
        </p:txBody>
      </p:sp>
    </p:spTree>
    <p:extLst>
      <p:ext uri="{BB962C8B-B14F-4D97-AF65-F5344CB8AC3E}">
        <p14:creationId xmlns:p14="http://schemas.microsoft.com/office/powerpoint/2010/main" val="1988231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What do</a:t>
            </a:r>
            <a:r>
              <a:rPr lang="en-GB" baseline="0" dirty="0" smtClean="0"/>
              <a:t> dogs need?</a:t>
            </a:r>
          </a:p>
          <a:p>
            <a:r>
              <a:rPr lang="en-GB" baseline="0" dirty="0" smtClean="0"/>
              <a:t>Their bond with us is very strong so it’s important to spend time out and about in new places for your dog to explore and have lots of exercise</a:t>
            </a:r>
          </a:p>
          <a:p>
            <a:endParaRPr lang="en-GB" baseline="0" dirty="0" smtClean="0"/>
          </a:p>
          <a:p>
            <a:r>
              <a:rPr lang="en-GB" baseline="0" dirty="0" smtClean="0"/>
              <a:t>They need a lot of exercise – at least 2 walks a day, with time off the lead to run</a:t>
            </a:r>
          </a:p>
          <a:p>
            <a:r>
              <a:rPr lang="en-GB" baseline="0" dirty="0" smtClean="0"/>
              <a:t>They need toys to play with and for you to play games with them</a:t>
            </a:r>
          </a:p>
          <a:p>
            <a:r>
              <a:rPr lang="en-GB" baseline="0" dirty="0" smtClean="0"/>
              <a:t>They need a nice clean, safe and comfy bed where they won’t be disturbed</a:t>
            </a:r>
          </a:p>
          <a:p>
            <a:r>
              <a:rPr lang="en-GB" baseline="0" dirty="0" smtClean="0"/>
              <a:t>They need sometimes to play with other dogs, although they don’t need to live with one</a:t>
            </a:r>
          </a:p>
          <a:p>
            <a:r>
              <a:rPr lang="en-GB" baseline="0" dirty="0" smtClean="0"/>
              <a:t>They need the right type of food, in the right amount with no human food and no milk. They need 24 hour access to fresh water</a:t>
            </a:r>
          </a:p>
          <a:p>
            <a:r>
              <a:rPr lang="en-GB" baseline="0" dirty="0" smtClean="0"/>
              <a:t>They need to be groomed to keep their skin and coat healthy</a:t>
            </a:r>
          </a:p>
          <a:p>
            <a:endParaRPr lang="en-GB" baseline="0" dirty="0" smtClean="0"/>
          </a:p>
          <a:p>
            <a:endParaRPr lang="en-GB"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C3EFA93C-652C-41A1-B038-E478FEC9B3B5}" type="slidenum">
              <a:rPr lang="en-GB" smtClean="0"/>
              <a:pPr/>
              <a:t>8</a:t>
            </a:fld>
            <a:endParaRPr lang="en-GB"/>
          </a:p>
        </p:txBody>
      </p:sp>
    </p:spTree>
    <p:extLst>
      <p:ext uri="{BB962C8B-B14F-4D97-AF65-F5344CB8AC3E}">
        <p14:creationId xmlns:p14="http://schemas.microsoft.com/office/powerpoint/2010/main" val="160056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A385E4E5-01B1-4095-9DD2-D77317960BB2}" type="datetimeFigureOut">
              <a:rPr lang="en-US"/>
              <a:pPr>
                <a:defRPr/>
              </a:pPr>
              <a:t>2/14/2017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C0459B5A-6506-460E-AE14-BB52AD786EDD}" type="slidenum">
              <a:rPr lang="en-GB" altLang="en-US"/>
              <a:pPr/>
              <a:t>‹#›</a:t>
            </a:fld>
            <a:endParaRPr lang="en-GB" altLang="en-US"/>
          </a:p>
        </p:txBody>
      </p:sp>
    </p:spTree>
    <p:extLst>
      <p:ext uri="{BB962C8B-B14F-4D97-AF65-F5344CB8AC3E}">
        <p14:creationId xmlns:p14="http://schemas.microsoft.com/office/powerpoint/2010/main" val="4124132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1FA5AF41-FB0A-46BA-968B-01663154B1CA}" type="datetimeFigureOut">
              <a:rPr lang="en-US"/>
              <a:pPr>
                <a:defRPr/>
              </a:pPr>
              <a:t>2/14/2017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1D7FF27C-E8AA-4FC2-BF36-1EBA910FCB20}" type="slidenum">
              <a:rPr lang="en-GB" altLang="en-US"/>
              <a:pPr/>
              <a:t>‹#›</a:t>
            </a:fld>
            <a:endParaRPr lang="en-GB" altLang="en-US"/>
          </a:p>
        </p:txBody>
      </p:sp>
    </p:spTree>
    <p:extLst>
      <p:ext uri="{BB962C8B-B14F-4D97-AF65-F5344CB8AC3E}">
        <p14:creationId xmlns:p14="http://schemas.microsoft.com/office/powerpoint/2010/main" val="2430672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BC5C4406-358C-4845-B046-3FEFA3F8AF78}" type="datetimeFigureOut">
              <a:rPr lang="en-US"/>
              <a:pPr>
                <a:defRPr/>
              </a:pPr>
              <a:t>2/14/2017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6B9B3681-7778-4E33-9ABB-4DE0A26D66CC}" type="slidenum">
              <a:rPr lang="en-GB" altLang="en-US"/>
              <a:pPr/>
              <a:t>‹#›</a:t>
            </a:fld>
            <a:endParaRPr lang="en-GB" altLang="en-US"/>
          </a:p>
        </p:txBody>
      </p:sp>
    </p:spTree>
    <p:extLst>
      <p:ext uri="{BB962C8B-B14F-4D97-AF65-F5344CB8AC3E}">
        <p14:creationId xmlns:p14="http://schemas.microsoft.com/office/powerpoint/2010/main" val="1028795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_2nd choice">
    <p:spTree>
      <p:nvGrpSpPr>
        <p:cNvPr id="1" name=""/>
        <p:cNvGrpSpPr/>
        <p:nvPr/>
      </p:nvGrpSpPr>
      <p:grpSpPr>
        <a:xfrm>
          <a:off x="0" y="0"/>
          <a:ext cx="0" cy="0"/>
          <a:chOff x="0" y="0"/>
          <a:chExt cx="0" cy="0"/>
        </a:xfrm>
      </p:grpSpPr>
      <p:sp>
        <p:nvSpPr>
          <p:cNvPr id="7" name="bk object 16"/>
          <p:cNvSpPr/>
          <p:nvPr userDrawn="1"/>
        </p:nvSpPr>
        <p:spPr>
          <a:xfrm>
            <a:off x="7957578" y="6237679"/>
            <a:ext cx="977680" cy="395755"/>
          </a:xfrm>
          <a:prstGeom prst="rect">
            <a:avLst/>
          </a:prstGeom>
          <a:blipFill>
            <a:blip r:embed="rId2" cstate="print"/>
            <a:stretch>
              <a:fillRect/>
            </a:stretch>
          </a:blipFill>
        </p:spPr>
        <p:txBody>
          <a:bodyPr wrap="square" lIns="0" tIns="0" rIns="0" bIns="0" rtlCol="0"/>
          <a:lstStyle/>
          <a:p>
            <a:endParaRPr dirty="0">
              <a:latin typeface="Arial" pitchFamily="34" charset="0"/>
            </a:endParaRPr>
          </a:p>
        </p:txBody>
      </p:sp>
      <p:sp>
        <p:nvSpPr>
          <p:cNvPr id="10" name="object 4"/>
          <p:cNvSpPr/>
          <p:nvPr userDrawn="1"/>
        </p:nvSpPr>
        <p:spPr>
          <a:xfrm>
            <a:off x="215492" y="244844"/>
            <a:ext cx="8712321" cy="0"/>
          </a:xfrm>
          <a:custGeom>
            <a:avLst/>
            <a:gdLst/>
            <a:ahLst/>
            <a:cxnLst/>
            <a:rect l="l" t="t" r="r" b="b"/>
            <a:pathLst>
              <a:path w="10188575">
                <a:moveTo>
                  <a:pt x="0" y="0"/>
                </a:moveTo>
                <a:lnTo>
                  <a:pt x="10188003" y="0"/>
                </a:lnTo>
              </a:path>
            </a:pathLst>
          </a:custGeom>
          <a:ln w="37274">
            <a:solidFill>
              <a:srgbClr val="009A97"/>
            </a:solidFill>
          </a:ln>
        </p:spPr>
        <p:txBody>
          <a:bodyPr wrap="square" lIns="0" tIns="0" rIns="0" bIns="0" rtlCol="0"/>
          <a:lstStyle/>
          <a:p>
            <a:endParaRPr dirty="0">
              <a:latin typeface="Arial" pitchFamily="34" charset="0"/>
            </a:endParaRPr>
          </a:p>
        </p:txBody>
      </p:sp>
      <p:sp>
        <p:nvSpPr>
          <p:cNvPr id="11" name="object 5"/>
          <p:cNvSpPr/>
          <p:nvPr userDrawn="1"/>
        </p:nvSpPr>
        <p:spPr>
          <a:xfrm>
            <a:off x="4286646" y="6031136"/>
            <a:ext cx="3899232" cy="620732"/>
          </a:xfrm>
          <a:custGeom>
            <a:avLst/>
            <a:gdLst/>
            <a:ahLst/>
            <a:cxnLst/>
            <a:rect l="l" t="t" r="r" b="b"/>
            <a:pathLst>
              <a:path w="4559934" h="684529">
                <a:moveTo>
                  <a:pt x="0" y="683996"/>
                </a:moveTo>
                <a:lnTo>
                  <a:pt x="4559744" y="683996"/>
                </a:lnTo>
                <a:lnTo>
                  <a:pt x="4559744" y="0"/>
                </a:lnTo>
                <a:lnTo>
                  <a:pt x="0" y="0"/>
                </a:lnTo>
                <a:lnTo>
                  <a:pt x="0" y="683996"/>
                </a:lnTo>
                <a:close/>
              </a:path>
            </a:pathLst>
          </a:custGeom>
          <a:solidFill>
            <a:srgbClr val="FFFFFF"/>
          </a:solidFill>
        </p:spPr>
        <p:txBody>
          <a:bodyPr wrap="square" lIns="0" tIns="0" rIns="0" bIns="0" rtlCol="0"/>
          <a:lstStyle/>
          <a:p>
            <a:endParaRPr dirty="0">
              <a:latin typeface="Arial" pitchFamily="34" charset="0"/>
            </a:endParaRPr>
          </a:p>
        </p:txBody>
      </p:sp>
      <p:sp>
        <p:nvSpPr>
          <p:cNvPr id="12" name="object 6"/>
          <p:cNvSpPr/>
          <p:nvPr userDrawn="1"/>
        </p:nvSpPr>
        <p:spPr>
          <a:xfrm>
            <a:off x="215492" y="6022976"/>
            <a:ext cx="8712321" cy="0"/>
          </a:xfrm>
          <a:custGeom>
            <a:avLst/>
            <a:gdLst/>
            <a:ahLst/>
            <a:cxnLst/>
            <a:rect l="l" t="t" r="r" b="b"/>
            <a:pathLst>
              <a:path w="10188575">
                <a:moveTo>
                  <a:pt x="0" y="0"/>
                </a:moveTo>
                <a:lnTo>
                  <a:pt x="10188003" y="0"/>
                </a:lnTo>
              </a:path>
            </a:pathLst>
          </a:custGeom>
          <a:ln w="37274">
            <a:solidFill>
              <a:srgbClr val="009A97"/>
            </a:solidFill>
          </a:ln>
        </p:spPr>
        <p:txBody>
          <a:bodyPr wrap="square" lIns="0" tIns="0" rIns="0" bIns="0" rtlCol="0"/>
          <a:lstStyle/>
          <a:p>
            <a:endParaRPr dirty="0">
              <a:latin typeface="Arial" pitchFamily="34" charset="0"/>
            </a:endParaRPr>
          </a:p>
        </p:txBody>
      </p:sp>
      <p:sp>
        <p:nvSpPr>
          <p:cNvPr id="13" name="object 7"/>
          <p:cNvSpPr/>
          <p:nvPr userDrawn="1"/>
        </p:nvSpPr>
        <p:spPr>
          <a:xfrm>
            <a:off x="7957578" y="6237679"/>
            <a:ext cx="977680" cy="395755"/>
          </a:xfrm>
          <a:prstGeom prst="rect">
            <a:avLst/>
          </a:prstGeom>
          <a:blipFill>
            <a:blip r:embed="rId2" cstate="print"/>
            <a:stretch>
              <a:fillRect/>
            </a:stretch>
          </a:blipFill>
        </p:spPr>
        <p:txBody>
          <a:bodyPr wrap="square" lIns="0" tIns="0" rIns="0" bIns="0" rtlCol="0"/>
          <a:lstStyle/>
          <a:p>
            <a:endParaRPr dirty="0">
              <a:latin typeface="Arial" pitchFamily="34" charset="0"/>
            </a:endParaRPr>
          </a:p>
        </p:txBody>
      </p:sp>
      <p:sp>
        <p:nvSpPr>
          <p:cNvPr id="15" name="Text Placeholder 21"/>
          <p:cNvSpPr>
            <a:spLocks noGrp="1"/>
          </p:cNvSpPr>
          <p:nvPr>
            <p:ph type="body" sz="quarter" idx="11" hasCustomPrompt="1"/>
          </p:nvPr>
        </p:nvSpPr>
        <p:spPr>
          <a:xfrm>
            <a:off x="662451" y="5304257"/>
            <a:ext cx="3127639" cy="218008"/>
          </a:xfrm>
          <a:prstGeom prst="rect">
            <a:avLst/>
          </a:prstGeom>
        </p:spPr>
        <p:txBody>
          <a:bodyPr vert="horz" wrap="square" lIns="0" tIns="0" rIns="0" bIns="0" rtlCol="0">
            <a:spAutoFit/>
          </a:bodyPr>
          <a:lstStyle>
            <a:lvl1pPr marL="11132" algn="l" defTabSz="801472" rtl="0" eaLnBrk="1" latinLnBrk="0" hangingPunct="1">
              <a:lnSpc>
                <a:spcPts val="1451"/>
              </a:lnSpc>
              <a:defRPr lang="en-GB" sz="1200" b="1" kern="1200" spc="-13" dirty="0">
                <a:solidFill>
                  <a:srgbClr val="6BB4B5"/>
                </a:solidFill>
                <a:latin typeface="Arial"/>
                <a:ea typeface="+mn-ea"/>
                <a:cs typeface="Arial"/>
              </a:defRPr>
            </a:lvl1pPr>
          </a:lstStyle>
          <a:p>
            <a:pPr marL="12700">
              <a:lnSpc>
                <a:spcPts val="1655"/>
              </a:lnSpc>
            </a:pPr>
            <a:r>
              <a:rPr lang="en-GB" sz="1200" b="1" spc="-13" dirty="0" smtClean="0">
                <a:solidFill>
                  <a:srgbClr val="6BB4B5"/>
                </a:solidFill>
                <a:latin typeface="Arial"/>
                <a:cs typeface="Arial"/>
              </a:rPr>
              <a:t>Date or name etc here</a:t>
            </a:r>
            <a:endParaRPr lang="en-GB" sz="1200" dirty="0">
              <a:solidFill>
                <a:srgbClr val="6BB4B5"/>
              </a:solidFill>
              <a:latin typeface="Arial"/>
              <a:cs typeface="Arial"/>
            </a:endParaRPr>
          </a:p>
        </p:txBody>
      </p:sp>
      <p:sp>
        <p:nvSpPr>
          <p:cNvPr id="16" name="Title 23"/>
          <p:cNvSpPr>
            <a:spLocks noGrp="1"/>
          </p:cNvSpPr>
          <p:nvPr>
            <p:ph type="title" hasCustomPrompt="1"/>
          </p:nvPr>
        </p:nvSpPr>
        <p:spPr>
          <a:xfrm>
            <a:off x="662451" y="3912688"/>
            <a:ext cx="3127639" cy="1381965"/>
          </a:xfrm>
          <a:prstGeom prst="rect">
            <a:avLst/>
          </a:prstGeom>
        </p:spPr>
        <p:txBody>
          <a:bodyPr lIns="0"/>
          <a:lstStyle>
            <a:lvl1pPr>
              <a:defRPr sz="2500" b="1">
                <a:solidFill>
                  <a:srgbClr val="008988"/>
                </a:solidFill>
                <a:latin typeface="Arial" pitchFamily="34" charset="0"/>
                <a:cs typeface="Arial" pitchFamily="34" charset="0"/>
              </a:defRPr>
            </a:lvl1pPr>
          </a:lstStyle>
          <a:p>
            <a:r>
              <a:rPr lang="en-US" dirty="0" smtClean="0"/>
              <a:t>Title text here</a:t>
            </a:r>
            <a:endParaRPr lang="en-GB" dirty="0"/>
          </a:p>
        </p:txBody>
      </p:sp>
    </p:spTree>
    <p:extLst>
      <p:ext uri="{BB962C8B-B14F-4D97-AF65-F5344CB8AC3E}">
        <p14:creationId xmlns:p14="http://schemas.microsoft.com/office/powerpoint/2010/main" val="421820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and pictur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957578" y="6237679"/>
            <a:ext cx="977680" cy="395755"/>
          </a:xfrm>
          <a:prstGeom prst="rect">
            <a:avLst/>
          </a:prstGeom>
          <a:blipFill>
            <a:blip r:embed="rId2" cstate="print"/>
            <a:stretch>
              <a:fillRect/>
            </a:stretch>
          </a:blipFill>
        </p:spPr>
        <p:txBody>
          <a:bodyPr wrap="square" lIns="0" tIns="0" rIns="0" bIns="0" rtlCol="0"/>
          <a:lstStyle/>
          <a:p>
            <a:endParaRPr dirty="0">
              <a:latin typeface="Arial" pitchFamily="34" charset="0"/>
            </a:endParaRPr>
          </a:p>
        </p:txBody>
      </p:sp>
      <p:sp>
        <p:nvSpPr>
          <p:cNvPr id="17" name="bk object 17"/>
          <p:cNvSpPr/>
          <p:nvPr/>
        </p:nvSpPr>
        <p:spPr>
          <a:xfrm>
            <a:off x="215492" y="6080109"/>
            <a:ext cx="8712321" cy="0"/>
          </a:xfrm>
          <a:custGeom>
            <a:avLst/>
            <a:gdLst/>
            <a:ahLst/>
            <a:cxnLst/>
            <a:rect l="l" t="t" r="r" b="b"/>
            <a:pathLst>
              <a:path w="10188575">
                <a:moveTo>
                  <a:pt x="0" y="0"/>
                </a:moveTo>
                <a:lnTo>
                  <a:pt x="10188003" y="0"/>
                </a:lnTo>
              </a:path>
            </a:pathLst>
          </a:custGeom>
          <a:ln w="37274">
            <a:solidFill>
              <a:srgbClr val="009A97"/>
            </a:solidFill>
          </a:ln>
        </p:spPr>
        <p:txBody>
          <a:bodyPr wrap="square" lIns="0" tIns="0" rIns="0" bIns="0" rtlCol="0"/>
          <a:lstStyle/>
          <a:p>
            <a:endParaRPr dirty="0">
              <a:latin typeface="Arial" pitchFamily="34" charset="0"/>
            </a:endParaRPr>
          </a:p>
        </p:txBody>
      </p:sp>
      <p:sp>
        <p:nvSpPr>
          <p:cNvPr id="18" name="bk object 18"/>
          <p:cNvSpPr/>
          <p:nvPr/>
        </p:nvSpPr>
        <p:spPr>
          <a:xfrm>
            <a:off x="215492" y="244844"/>
            <a:ext cx="8712321" cy="0"/>
          </a:xfrm>
          <a:custGeom>
            <a:avLst/>
            <a:gdLst/>
            <a:ahLst/>
            <a:cxnLst/>
            <a:rect l="l" t="t" r="r" b="b"/>
            <a:pathLst>
              <a:path w="10188575">
                <a:moveTo>
                  <a:pt x="0" y="0"/>
                </a:moveTo>
                <a:lnTo>
                  <a:pt x="10188003" y="0"/>
                </a:lnTo>
              </a:path>
            </a:pathLst>
          </a:custGeom>
          <a:ln w="37274">
            <a:solidFill>
              <a:srgbClr val="009A97"/>
            </a:solidFill>
          </a:ln>
        </p:spPr>
        <p:txBody>
          <a:bodyPr wrap="square" lIns="0" tIns="0" rIns="0" bIns="0" rtlCol="0"/>
          <a:lstStyle/>
          <a:p>
            <a:endParaRPr dirty="0">
              <a:latin typeface="Arial" pitchFamily="34" charset="0"/>
            </a:endParaRPr>
          </a:p>
        </p:txBody>
      </p:sp>
      <p:sp>
        <p:nvSpPr>
          <p:cNvPr id="19" name="bk object 19"/>
          <p:cNvSpPr/>
          <p:nvPr/>
        </p:nvSpPr>
        <p:spPr>
          <a:xfrm>
            <a:off x="227856" y="190758"/>
            <a:ext cx="292130" cy="309790"/>
          </a:xfrm>
          <a:custGeom>
            <a:avLst/>
            <a:gdLst/>
            <a:ahLst/>
            <a:cxnLst/>
            <a:rect l="l" t="t" r="r" b="b"/>
            <a:pathLst>
              <a:path w="341630" h="341630">
                <a:moveTo>
                  <a:pt x="171399" y="0"/>
                </a:moveTo>
                <a:lnTo>
                  <a:pt x="128163" y="5458"/>
                </a:lnTo>
                <a:lnTo>
                  <a:pt x="89028" y="20918"/>
                </a:lnTo>
                <a:lnTo>
                  <a:pt x="55355" y="45009"/>
                </a:lnTo>
                <a:lnTo>
                  <a:pt x="28502" y="76357"/>
                </a:lnTo>
                <a:lnTo>
                  <a:pt x="9827" y="113590"/>
                </a:lnTo>
                <a:lnTo>
                  <a:pt x="691" y="155335"/>
                </a:lnTo>
                <a:lnTo>
                  <a:pt x="0" y="170016"/>
                </a:lnTo>
                <a:lnTo>
                  <a:pt x="622" y="184824"/>
                </a:lnTo>
                <a:lnTo>
                  <a:pt x="9555" y="226900"/>
                </a:lnTo>
                <a:lnTo>
                  <a:pt x="28023" y="264402"/>
                </a:lnTo>
                <a:lnTo>
                  <a:pt x="54654" y="295977"/>
                </a:lnTo>
                <a:lnTo>
                  <a:pt x="88078" y="320276"/>
                </a:lnTo>
                <a:lnTo>
                  <a:pt x="126926" y="335947"/>
                </a:lnTo>
                <a:lnTo>
                  <a:pt x="169827" y="341638"/>
                </a:lnTo>
                <a:lnTo>
                  <a:pt x="170878" y="341638"/>
                </a:lnTo>
                <a:lnTo>
                  <a:pt x="213886" y="336164"/>
                </a:lnTo>
                <a:lnTo>
                  <a:pt x="252914" y="320652"/>
                </a:lnTo>
                <a:lnTo>
                  <a:pt x="286517" y="296485"/>
                </a:lnTo>
                <a:lnTo>
                  <a:pt x="313314" y="265044"/>
                </a:lnTo>
                <a:lnTo>
                  <a:pt x="331927" y="227707"/>
                </a:lnTo>
                <a:lnTo>
                  <a:pt x="340975" y="185856"/>
                </a:lnTo>
                <a:lnTo>
                  <a:pt x="341627" y="171141"/>
                </a:lnTo>
                <a:lnTo>
                  <a:pt x="341003" y="156384"/>
                </a:lnTo>
                <a:lnTo>
                  <a:pt x="332044" y="114426"/>
                </a:lnTo>
                <a:lnTo>
                  <a:pt x="313527" y="77001"/>
                </a:lnTo>
                <a:lnTo>
                  <a:pt x="286828" y="45478"/>
                </a:lnTo>
                <a:lnTo>
                  <a:pt x="253323" y="21224"/>
                </a:lnTo>
                <a:lnTo>
                  <a:pt x="214388" y="5609"/>
                </a:lnTo>
                <a:lnTo>
                  <a:pt x="171399" y="0"/>
                </a:lnTo>
                <a:close/>
              </a:path>
            </a:pathLst>
          </a:custGeom>
          <a:solidFill>
            <a:srgbClr val="FFFFFF"/>
          </a:solidFill>
        </p:spPr>
        <p:txBody>
          <a:bodyPr wrap="square" lIns="0" tIns="0" rIns="0" bIns="0" rtlCol="0"/>
          <a:lstStyle/>
          <a:p>
            <a:endParaRPr dirty="0">
              <a:latin typeface="Arial" pitchFamily="34" charset="0"/>
            </a:endParaRPr>
          </a:p>
        </p:txBody>
      </p:sp>
      <p:sp>
        <p:nvSpPr>
          <p:cNvPr id="20" name="bk object 20"/>
          <p:cNvSpPr/>
          <p:nvPr/>
        </p:nvSpPr>
        <p:spPr>
          <a:xfrm>
            <a:off x="0" y="1"/>
            <a:ext cx="374122" cy="469292"/>
          </a:xfrm>
          <a:custGeom>
            <a:avLst/>
            <a:gdLst/>
            <a:ahLst/>
            <a:cxnLst/>
            <a:rect l="l" t="t" r="r" b="b"/>
            <a:pathLst>
              <a:path w="437515" h="517525">
                <a:moveTo>
                  <a:pt x="388600" y="0"/>
                </a:moveTo>
                <a:lnTo>
                  <a:pt x="0" y="0"/>
                </a:lnTo>
                <a:lnTo>
                  <a:pt x="0" y="503355"/>
                </a:lnTo>
                <a:lnTo>
                  <a:pt x="13539" y="507271"/>
                </a:lnTo>
                <a:lnTo>
                  <a:pt x="40223" y="512729"/>
                </a:lnTo>
                <a:lnTo>
                  <a:pt x="67619" y="516068"/>
                </a:lnTo>
                <a:lnTo>
                  <a:pt x="95639" y="517200"/>
                </a:lnTo>
                <a:lnTo>
                  <a:pt x="123659" y="516068"/>
                </a:lnTo>
                <a:lnTo>
                  <a:pt x="177740" y="507271"/>
                </a:lnTo>
                <a:lnTo>
                  <a:pt x="228622" y="490352"/>
                </a:lnTo>
                <a:lnTo>
                  <a:pt x="275602" y="466015"/>
                </a:lnTo>
                <a:lnTo>
                  <a:pt x="317977" y="434961"/>
                </a:lnTo>
                <a:lnTo>
                  <a:pt x="355043" y="397895"/>
                </a:lnTo>
                <a:lnTo>
                  <a:pt x="386096" y="355521"/>
                </a:lnTo>
                <a:lnTo>
                  <a:pt x="410434" y="308540"/>
                </a:lnTo>
                <a:lnTo>
                  <a:pt x="427353" y="257658"/>
                </a:lnTo>
                <a:lnTo>
                  <a:pt x="436150" y="203578"/>
                </a:lnTo>
                <a:lnTo>
                  <a:pt x="437282" y="175558"/>
                </a:lnTo>
                <a:lnTo>
                  <a:pt x="436150" y="147538"/>
                </a:lnTo>
                <a:lnTo>
                  <a:pt x="427353" y="93457"/>
                </a:lnTo>
                <a:lnTo>
                  <a:pt x="410434" y="42575"/>
                </a:lnTo>
                <a:lnTo>
                  <a:pt x="399149" y="18553"/>
                </a:lnTo>
                <a:lnTo>
                  <a:pt x="388600" y="0"/>
                </a:lnTo>
              </a:path>
            </a:pathLst>
          </a:custGeom>
          <a:solidFill>
            <a:srgbClr val="FFFFFF"/>
          </a:solidFill>
        </p:spPr>
        <p:txBody>
          <a:bodyPr wrap="square" lIns="0" tIns="0" rIns="0" bIns="0" rtlCol="0"/>
          <a:lstStyle/>
          <a:p>
            <a:endParaRPr dirty="0">
              <a:latin typeface="Arial" pitchFamily="34" charset="0"/>
            </a:endParaRPr>
          </a:p>
        </p:txBody>
      </p:sp>
      <p:sp>
        <p:nvSpPr>
          <p:cNvPr id="21" name="bk object 21"/>
          <p:cNvSpPr/>
          <p:nvPr/>
        </p:nvSpPr>
        <p:spPr>
          <a:xfrm>
            <a:off x="0" y="0"/>
            <a:ext cx="375207" cy="467565"/>
          </a:xfrm>
          <a:custGeom>
            <a:avLst/>
            <a:gdLst/>
            <a:ahLst/>
            <a:cxnLst/>
            <a:rect l="l" t="t" r="r" b="b"/>
            <a:pathLst>
              <a:path w="438784" h="515620">
                <a:moveTo>
                  <a:pt x="390803" y="0"/>
                </a:moveTo>
                <a:lnTo>
                  <a:pt x="0" y="0"/>
                </a:lnTo>
                <a:lnTo>
                  <a:pt x="0" y="501115"/>
                </a:lnTo>
                <a:lnTo>
                  <a:pt x="14651" y="505354"/>
                </a:lnTo>
                <a:lnTo>
                  <a:pt x="41336" y="510811"/>
                </a:lnTo>
                <a:lnTo>
                  <a:pt x="68732" y="514150"/>
                </a:lnTo>
                <a:lnTo>
                  <a:pt x="96752" y="515283"/>
                </a:lnTo>
                <a:lnTo>
                  <a:pt x="124772" y="514150"/>
                </a:lnTo>
                <a:lnTo>
                  <a:pt x="178853" y="505354"/>
                </a:lnTo>
                <a:lnTo>
                  <a:pt x="229735" y="488435"/>
                </a:lnTo>
                <a:lnTo>
                  <a:pt x="276715" y="464097"/>
                </a:lnTo>
                <a:lnTo>
                  <a:pt x="319089" y="433043"/>
                </a:lnTo>
                <a:lnTo>
                  <a:pt x="356155" y="395977"/>
                </a:lnTo>
                <a:lnTo>
                  <a:pt x="387209" y="353603"/>
                </a:lnTo>
                <a:lnTo>
                  <a:pt x="411547" y="306623"/>
                </a:lnTo>
                <a:lnTo>
                  <a:pt x="428466" y="255741"/>
                </a:lnTo>
                <a:lnTo>
                  <a:pt x="437262" y="201660"/>
                </a:lnTo>
                <a:lnTo>
                  <a:pt x="438395" y="173640"/>
                </a:lnTo>
                <a:lnTo>
                  <a:pt x="437262" y="145620"/>
                </a:lnTo>
                <a:lnTo>
                  <a:pt x="428466" y="91539"/>
                </a:lnTo>
                <a:lnTo>
                  <a:pt x="411547" y="40657"/>
                </a:lnTo>
                <a:lnTo>
                  <a:pt x="390803" y="0"/>
                </a:lnTo>
                <a:close/>
              </a:path>
            </a:pathLst>
          </a:custGeom>
          <a:solidFill>
            <a:srgbClr val="5ECFCC"/>
          </a:solidFill>
        </p:spPr>
        <p:txBody>
          <a:bodyPr wrap="square" lIns="0" tIns="0" rIns="0" bIns="0" rtlCol="0"/>
          <a:lstStyle/>
          <a:p>
            <a:endParaRPr dirty="0">
              <a:latin typeface="Arial" pitchFamily="34" charset="0"/>
            </a:endParaRPr>
          </a:p>
        </p:txBody>
      </p:sp>
      <p:sp>
        <p:nvSpPr>
          <p:cNvPr id="22" name="bk object 22"/>
          <p:cNvSpPr/>
          <p:nvPr/>
        </p:nvSpPr>
        <p:spPr>
          <a:xfrm>
            <a:off x="227856" y="190758"/>
            <a:ext cx="292130" cy="309790"/>
          </a:xfrm>
          <a:custGeom>
            <a:avLst/>
            <a:gdLst/>
            <a:ahLst/>
            <a:cxnLst/>
            <a:rect l="l" t="t" r="r" b="b"/>
            <a:pathLst>
              <a:path w="341630" h="341630">
                <a:moveTo>
                  <a:pt x="171399" y="0"/>
                </a:moveTo>
                <a:lnTo>
                  <a:pt x="128163" y="5458"/>
                </a:lnTo>
                <a:lnTo>
                  <a:pt x="89028" y="20918"/>
                </a:lnTo>
                <a:lnTo>
                  <a:pt x="55355" y="45009"/>
                </a:lnTo>
                <a:lnTo>
                  <a:pt x="28502" y="76357"/>
                </a:lnTo>
                <a:lnTo>
                  <a:pt x="9827" y="113590"/>
                </a:lnTo>
                <a:lnTo>
                  <a:pt x="691" y="155335"/>
                </a:lnTo>
                <a:lnTo>
                  <a:pt x="0" y="170016"/>
                </a:lnTo>
                <a:lnTo>
                  <a:pt x="622" y="184824"/>
                </a:lnTo>
                <a:lnTo>
                  <a:pt x="9555" y="226900"/>
                </a:lnTo>
                <a:lnTo>
                  <a:pt x="28023" y="264402"/>
                </a:lnTo>
                <a:lnTo>
                  <a:pt x="54654" y="295977"/>
                </a:lnTo>
                <a:lnTo>
                  <a:pt x="88078" y="320276"/>
                </a:lnTo>
                <a:lnTo>
                  <a:pt x="126926" y="335947"/>
                </a:lnTo>
                <a:lnTo>
                  <a:pt x="169827" y="341638"/>
                </a:lnTo>
                <a:lnTo>
                  <a:pt x="170878" y="341638"/>
                </a:lnTo>
                <a:lnTo>
                  <a:pt x="213886" y="336164"/>
                </a:lnTo>
                <a:lnTo>
                  <a:pt x="252914" y="320652"/>
                </a:lnTo>
                <a:lnTo>
                  <a:pt x="286517" y="296485"/>
                </a:lnTo>
                <a:lnTo>
                  <a:pt x="313314" y="265044"/>
                </a:lnTo>
                <a:lnTo>
                  <a:pt x="331927" y="227707"/>
                </a:lnTo>
                <a:lnTo>
                  <a:pt x="340975" y="185856"/>
                </a:lnTo>
                <a:lnTo>
                  <a:pt x="341627" y="171141"/>
                </a:lnTo>
                <a:lnTo>
                  <a:pt x="341003" y="156384"/>
                </a:lnTo>
                <a:lnTo>
                  <a:pt x="332044" y="114426"/>
                </a:lnTo>
                <a:lnTo>
                  <a:pt x="313527" y="77001"/>
                </a:lnTo>
                <a:lnTo>
                  <a:pt x="286828" y="45478"/>
                </a:lnTo>
                <a:lnTo>
                  <a:pt x="253323" y="21224"/>
                </a:lnTo>
                <a:lnTo>
                  <a:pt x="214388" y="5609"/>
                </a:lnTo>
                <a:lnTo>
                  <a:pt x="171399" y="0"/>
                </a:lnTo>
                <a:close/>
              </a:path>
            </a:pathLst>
          </a:custGeom>
          <a:solidFill>
            <a:srgbClr val="EB3C8C"/>
          </a:solidFill>
        </p:spPr>
        <p:txBody>
          <a:bodyPr wrap="square" lIns="0" tIns="0" rIns="0" bIns="0" rtlCol="0"/>
          <a:lstStyle/>
          <a:p>
            <a:endParaRPr dirty="0">
              <a:latin typeface="Arial" pitchFamily="34" charset="0"/>
            </a:endParaRPr>
          </a:p>
        </p:txBody>
      </p:sp>
      <p:sp>
        <p:nvSpPr>
          <p:cNvPr id="2" name="Holder 2"/>
          <p:cNvSpPr>
            <a:spLocks noGrp="1"/>
          </p:cNvSpPr>
          <p:nvPr>
            <p:ph type="title"/>
          </p:nvPr>
        </p:nvSpPr>
        <p:spPr>
          <a:xfrm>
            <a:off x="401815" y="1425151"/>
            <a:ext cx="2410888" cy="3247617"/>
          </a:xfrm>
          <a:prstGeom prst="rect">
            <a:avLst/>
          </a:prstGeom>
        </p:spPr>
        <p:txBody>
          <a:bodyPr lIns="0" tIns="0" rIns="0" bIns="0"/>
          <a:lstStyle>
            <a:lvl1pPr>
              <a:defRPr sz="2500" b="1" i="0">
                <a:solidFill>
                  <a:srgbClr val="008988"/>
                </a:solidFill>
                <a:latin typeface="Arial"/>
                <a:cs typeface="Arial"/>
              </a:defRPr>
            </a:lvl1pPr>
          </a:lstStyle>
          <a:p>
            <a:endParaRPr dirty="0"/>
          </a:p>
        </p:txBody>
      </p:sp>
      <p:sp>
        <p:nvSpPr>
          <p:cNvPr id="12" name="Picture Placeholder 11"/>
          <p:cNvSpPr>
            <a:spLocks noGrp="1"/>
          </p:cNvSpPr>
          <p:nvPr>
            <p:ph type="pic" sz="quarter" idx="10"/>
          </p:nvPr>
        </p:nvSpPr>
        <p:spPr>
          <a:xfrm>
            <a:off x="3399136" y="457776"/>
            <a:ext cx="5538527" cy="5458761"/>
          </a:xfrm>
          <a:prstGeom prst="rect">
            <a:avLst/>
          </a:prstGeom>
        </p:spPr>
        <p:txBody>
          <a:bodyPr/>
          <a:lstStyle/>
          <a:p>
            <a:endParaRPr lang="en-GB" dirty="0"/>
          </a:p>
        </p:txBody>
      </p:sp>
    </p:spTree>
    <p:extLst>
      <p:ext uri="{BB962C8B-B14F-4D97-AF65-F5344CB8AC3E}">
        <p14:creationId xmlns:p14="http://schemas.microsoft.com/office/powerpoint/2010/main" val="798667174"/>
      </p:ext>
    </p:extLst>
  </p:cSld>
  <p:clrMapOvr>
    <a:masterClrMapping/>
  </p:clrMapOvr>
  <p:transition>
    <p:sndAc>
      <p:end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Picture slide">
    <p:bg>
      <p:bgPr>
        <a:solidFill>
          <a:schemeClr val="bg1"/>
        </a:solidFill>
        <a:effectLst/>
      </p:bgPr>
    </p:bg>
    <p:spTree>
      <p:nvGrpSpPr>
        <p:cNvPr id="1" name=""/>
        <p:cNvGrpSpPr/>
        <p:nvPr/>
      </p:nvGrpSpPr>
      <p:grpSpPr>
        <a:xfrm>
          <a:off x="0" y="0"/>
          <a:ext cx="0" cy="0"/>
          <a:chOff x="0" y="0"/>
          <a:chExt cx="0" cy="0"/>
        </a:xfrm>
      </p:grpSpPr>
      <p:sp>
        <p:nvSpPr>
          <p:cNvPr id="17" name="bk object 17"/>
          <p:cNvSpPr/>
          <p:nvPr/>
        </p:nvSpPr>
        <p:spPr>
          <a:xfrm>
            <a:off x="215493" y="6080109"/>
            <a:ext cx="8712321" cy="0"/>
          </a:xfrm>
          <a:custGeom>
            <a:avLst/>
            <a:gdLst/>
            <a:ahLst/>
            <a:cxnLst/>
            <a:rect l="l" t="t" r="r" b="b"/>
            <a:pathLst>
              <a:path w="10188575">
                <a:moveTo>
                  <a:pt x="0" y="0"/>
                </a:moveTo>
                <a:lnTo>
                  <a:pt x="10188003" y="0"/>
                </a:lnTo>
              </a:path>
            </a:pathLst>
          </a:custGeom>
          <a:ln w="37274">
            <a:solidFill>
              <a:srgbClr val="009A97"/>
            </a:solidFill>
          </a:ln>
        </p:spPr>
        <p:txBody>
          <a:bodyPr wrap="square" lIns="0" tIns="0" rIns="0" bIns="0" rtlCol="0"/>
          <a:lstStyle/>
          <a:p>
            <a:endParaRPr dirty="0">
              <a:latin typeface="Arial" pitchFamily="34" charset="0"/>
            </a:endParaRPr>
          </a:p>
        </p:txBody>
      </p:sp>
      <p:sp>
        <p:nvSpPr>
          <p:cNvPr id="18" name="bk object 18"/>
          <p:cNvSpPr/>
          <p:nvPr/>
        </p:nvSpPr>
        <p:spPr>
          <a:xfrm>
            <a:off x="215493" y="244844"/>
            <a:ext cx="8712321" cy="0"/>
          </a:xfrm>
          <a:custGeom>
            <a:avLst/>
            <a:gdLst/>
            <a:ahLst/>
            <a:cxnLst/>
            <a:rect l="l" t="t" r="r" b="b"/>
            <a:pathLst>
              <a:path w="10188575">
                <a:moveTo>
                  <a:pt x="0" y="0"/>
                </a:moveTo>
                <a:lnTo>
                  <a:pt x="10188003" y="0"/>
                </a:lnTo>
              </a:path>
            </a:pathLst>
          </a:custGeom>
          <a:ln w="37274">
            <a:solidFill>
              <a:srgbClr val="009A97"/>
            </a:solidFill>
          </a:ln>
        </p:spPr>
        <p:txBody>
          <a:bodyPr wrap="square" lIns="0" tIns="0" rIns="0" bIns="0" rtlCol="0"/>
          <a:lstStyle/>
          <a:p>
            <a:endParaRPr dirty="0">
              <a:latin typeface="Arial" pitchFamily="34" charset="0"/>
            </a:endParaRPr>
          </a:p>
        </p:txBody>
      </p:sp>
      <p:sp>
        <p:nvSpPr>
          <p:cNvPr id="19" name="bk object 19"/>
          <p:cNvSpPr/>
          <p:nvPr/>
        </p:nvSpPr>
        <p:spPr>
          <a:xfrm>
            <a:off x="227856" y="190758"/>
            <a:ext cx="292130" cy="309790"/>
          </a:xfrm>
          <a:custGeom>
            <a:avLst/>
            <a:gdLst/>
            <a:ahLst/>
            <a:cxnLst/>
            <a:rect l="l" t="t" r="r" b="b"/>
            <a:pathLst>
              <a:path w="341630" h="341630">
                <a:moveTo>
                  <a:pt x="171399" y="0"/>
                </a:moveTo>
                <a:lnTo>
                  <a:pt x="128163" y="5458"/>
                </a:lnTo>
                <a:lnTo>
                  <a:pt x="89028" y="20918"/>
                </a:lnTo>
                <a:lnTo>
                  <a:pt x="55355" y="45009"/>
                </a:lnTo>
                <a:lnTo>
                  <a:pt x="28502" y="76357"/>
                </a:lnTo>
                <a:lnTo>
                  <a:pt x="9827" y="113590"/>
                </a:lnTo>
                <a:lnTo>
                  <a:pt x="691" y="155335"/>
                </a:lnTo>
                <a:lnTo>
                  <a:pt x="0" y="170016"/>
                </a:lnTo>
                <a:lnTo>
                  <a:pt x="622" y="184824"/>
                </a:lnTo>
                <a:lnTo>
                  <a:pt x="9555" y="226900"/>
                </a:lnTo>
                <a:lnTo>
                  <a:pt x="28023" y="264402"/>
                </a:lnTo>
                <a:lnTo>
                  <a:pt x="54654" y="295977"/>
                </a:lnTo>
                <a:lnTo>
                  <a:pt x="88078" y="320276"/>
                </a:lnTo>
                <a:lnTo>
                  <a:pt x="126926" y="335947"/>
                </a:lnTo>
                <a:lnTo>
                  <a:pt x="169827" y="341638"/>
                </a:lnTo>
                <a:lnTo>
                  <a:pt x="170878" y="341638"/>
                </a:lnTo>
                <a:lnTo>
                  <a:pt x="213886" y="336164"/>
                </a:lnTo>
                <a:lnTo>
                  <a:pt x="252914" y="320652"/>
                </a:lnTo>
                <a:lnTo>
                  <a:pt x="286517" y="296485"/>
                </a:lnTo>
                <a:lnTo>
                  <a:pt x="313314" y="265044"/>
                </a:lnTo>
                <a:lnTo>
                  <a:pt x="331927" y="227707"/>
                </a:lnTo>
                <a:lnTo>
                  <a:pt x="340975" y="185856"/>
                </a:lnTo>
                <a:lnTo>
                  <a:pt x="341627" y="171141"/>
                </a:lnTo>
                <a:lnTo>
                  <a:pt x="341003" y="156384"/>
                </a:lnTo>
                <a:lnTo>
                  <a:pt x="332044" y="114426"/>
                </a:lnTo>
                <a:lnTo>
                  <a:pt x="313527" y="77001"/>
                </a:lnTo>
                <a:lnTo>
                  <a:pt x="286828" y="45478"/>
                </a:lnTo>
                <a:lnTo>
                  <a:pt x="253323" y="21224"/>
                </a:lnTo>
                <a:lnTo>
                  <a:pt x="214388" y="5609"/>
                </a:lnTo>
                <a:lnTo>
                  <a:pt x="171399" y="0"/>
                </a:lnTo>
                <a:close/>
              </a:path>
            </a:pathLst>
          </a:custGeom>
          <a:solidFill>
            <a:srgbClr val="FFFFFF"/>
          </a:solidFill>
        </p:spPr>
        <p:txBody>
          <a:bodyPr wrap="square" lIns="0" tIns="0" rIns="0" bIns="0" rtlCol="0"/>
          <a:lstStyle/>
          <a:p>
            <a:endParaRPr dirty="0">
              <a:latin typeface="Arial" pitchFamily="34" charset="0"/>
            </a:endParaRPr>
          </a:p>
        </p:txBody>
      </p:sp>
      <p:sp>
        <p:nvSpPr>
          <p:cNvPr id="20" name="bk object 20"/>
          <p:cNvSpPr/>
          <p:nvPr/>
        </p:nvSpPr>
        <p:spPr>
          <a:xfrm>
            <a:off x="1" y="1"/>
            <a:ext cx="374122" cy="469292"/>
          </a:xfrm>
          <a:custGeom>
            <a:avLst/>
            <a:gdLst/>
            <a:ahLst/>
            <a:cxnLst/>
            <a:rect l="l" t="t" r="r" b="b"/>
            <a:pathLst>
              <a:path w="437515" h="517525">
                <a:moveTo>
                  <a:pt x="388600" y="0"/>
                </a:moveTo>
                <a:lnTo>
                  <a:pt x="0" y="0"/>
                </a:lnTo>
                <a:lnTo>
                  <a:pt x="0" y="503355"/>
                </a:lnTo>
                <a:lnTo>
                  <a:pt x="13539" y="507271"/>
                </a:lnTo>
                <a:lnTo>
                  <a:pt x="40223" y="512729"/>
                </a:lnTo>
                <a:lnTo>
                  <a:pt x="67619" y="516068"/>
                </a:lnTo>
                <a:lnTo>
                  <a:pt x="95639" y="517200"/>
                </a:lnTo>
                <a:lnTo>
                  <a:pt x="123659" y="516068"/>
                </a:lnTo>
                <a:lnTo>
                  <a:pt x="177740" y="507271"/>
                </a:lnTo>
                <a:lnTo>
                  <a:pt x="228622" y="490352"/>
                </a:lnTo>
                <a:lnTo>
                  <a:pt x="275602" y="466015"/>
                </a:lnTo>
                <a:lnTo>
                  <a:pt x="317977" y="434961"/>
                </a:lnTo>
                <a:lnTo>
                  <a:pt x="355043" y="397895"/>
                </a:lnTo>
                <a:lnTo>
                  <a:pt x="386096" y="355521"/>
                </a:lnTo>
                <a:lnTo>
                  <a:pt x="410434" y="308540"/>
                </a:lnTo>
                <a:lnTo>
                  <a:pt x="427353" y="257658"/>
                </a:lnTo>
                <a:lnTo>
                  <a:pt x="436150" y="203578"/>
                </a:lnTo>
                <a:lnTo>
                  <a:pt x="437282" y="175558"/>
                </a:lnTo>
                <a:lnTo>
                  <a:pt x="436150" y="147538"/>
                </a:lnTo>
                <a:lnTo>
                  <a:pt x="427353" y="93457"/>
                </a:lnTo>
                <a:lnTo>
                  <a:pt x="410434" y="42575"/>
                </a:lnTo>
                <a:lnTo>
                  <a:pt x="399149" y="18553"/>
                </a:lnTo>
                <a:lnTo>
                  <a:pt x="388600" y="0"/>
                </a:lnTo>
              </a:path>
            </a:pathLst>
          </a:custGeom>
          <a:solidFill>
            <a:srgbClr val="FFFFFF"/>
          </a:solidFill>
        </p:spPr>
        <p:txBody>
          <a:bodyPr wrap="square" lIns="0" tIns="0" rIns="0" bIns="0" rtlCol="0"/>
          <a:lstStyle/>
          <a:p>
            <a:endParaRPr dirty="0">
              <a:latin typeface="Arial" pitchFamily="34" charset="0"/>
            </a:endParaRPr>
          </a:p>
        </p:txBody>
      </p:sp>
      <p:sp>
        <p:nvSpPr>
          <p:cNvPr id="21" name="bk object 21"/>
          <p:cNvSpPr/>
          <p:nvPr/>
        </p:nvSpPr>
        <p:spPr>
          <a:xfrm>
            <a:off x="1" y="1"/>
            <a:ext cx="375206" cy="467565"/>
          </a:xfrm>
          <a:custGeom>
            <a:avLst/>
            <a:gdLst/>
            <a:ahLst/>
            <a:cxnLst/>
            <a:rect l="l" t="t" r="r" b="b"/>
            <a:pathLst>
              <a:path w="438784" h="515620">
                <a:moveTo>
                  <a:pt x="390803" y="0"/>
                </a:moveTo>
                <a:lnTo>
                  <a:pt x="0" y="0"/>
                </a:lnTo>
                <a:lnTo>
                  <a:pt x="0" y="501115"/>
                </a:lnTo>
                <a:lnTo>
                  <a:pt x="14651" y="505354"/>
                </a:lnTo>
                <a:lnTo>
                  <a:pt x="41336" y="510811"/>
                </a:lnTo>
                <a:lnTo>
                  <a:pt x="68732" y="514150"/>
                </a:lnTo>
                <a:lnTo>
                  <a:pt x="96752" y="515283"/>
                </a:lnTo>
                <a:lnTo>
                  <a:pt x="124772" y="514150"/>
                </a:lnTo>
                <a:lnTo>
                  <a:pt x="178853" y="505354"/>
                </a:lnTo>
                <a:lnTo>
                  <a:pt x="229735" y="488435"/>
                </a:lnTo>
                <a:lnTo>
                  <a:pt x="276715" y="464097"/>
                </a:lnTo>
                <a:lnTo>
                  <a:pt x="319089" y="433043"/>
                </a:lnTo>
                <a:lnTo>
                  <a:pt x="356155" y="395977"/>
                </a:lnTo>
                <a:lnTo>
                  <a:pt x="387209" y="353603"/>
                </a:lnTo>
                <a:lnTo>
                  <a:pt x="411547" y="306623"/>
                </a:lnTo>
                <a:lnTo>
                  <a:pt x="428466" y="255741"/>
                </a:lnTo>
                <a:lnTo>
                  <a:pt x="437262" y="201660"/>
                </a:lnTo>
                <a:lnTo>
                  <a:pt x="438395" y="173640"/>
                </a:lnTo>
                <a:lnTo>
                  <a:pt x="437262" y="145620"/>
                </a:lnTo>
                <a:lnTo>
                  <a:pt x="428466" y="91539"/>
                </a:lnTo>
                <a:lnTo>
                  <a:pt x="411547" y="40657"/>
                </a:lnTo>
                <a:lnTo>
                  <a:pt x="390803" y="0"/>
                </a:lnTo>
                <a:close/>
              </a:path>
            </a:pathLst>
          </a:custGeom>
          <a:solidFill>
            <a:srgbClr val="5ECFCC"/>
          </a:solidFill>
        </p:spPr>
        <p:txBody>
          <a:bodyPr wrap="square" lIns="0" tIns="0" rIns="0" bIns="0" rtlCol="0"/>
          <a:lstStyle/>
          <a:p>
            <a:endParaRPr dirty="0">
              <a:latin typeface="Arial" pitchFamily="34" charset="0"/>
            </a:endParaRPr>
          </a:p>
        </p:txBody>
      </p:sp>
      <p:sp>
        <p:nvSpPr>
          <p:cNvPr id="22" name="bk object 22"/>
          <p:cNvSpPr/>
          <p:nvPr/>
        </p:nvSpPr>
        <p:spPr>
          <a:xfrm>
            <a:off x="227856" y="190758"/>
            <a:ext cx="292130" cy="309790"/>
          </a:xfrm>
          <a:custGeom>
            <a:avLst/>
            <a:gdLst/>
            <a:ahLst/>
            <a:cxnLst/>
            <a:rect l="l" t="t" r="r" b="b"/>
            <a:pathLst>
              <a:path w="341630" h="341630">
                <a:moveTo>
                  <a:pt x="171399" y="0"/>
                </a:moveTo>
                <a:lnTo>
                  <a:pt x="128163" y="5458"/>
                </a:lnTo>
                <a:lnTo>
                  <a:pt x="89028" y="20918"/>
                </a:lnTo>
                <a:lnTo>
                  <a:pt x="55355" y="45009"/>
                </a:lnTo>
                <a:lnTo>
                  <a:pt x="28502" y="76357"/>
                </a:lnTo>
                <a:lnTo>
                  <a:pt x="9827" y="113590"/>
                </a:lnTo>
                <a:lnTo>
                  <a:pt x="691" y="155335"/>
                </a:lnTo>
                <a:lnTo>
                  <a:pt x="0" y="170016"/>
                </a:lnTo>
                <a:lnTo>
                  <a:pt x="622" y="184824"/>
                </a:lnTo>
                <a:lnTo>
                  <a:pt x="9555" y="226900"/>
                </a:lnTo>
                <a:lnTo>
                  <a:pt x="28023" y="264402"/>
                </a:lnTo>
                <a:lnTo>
                  <a:pt x="54654" y="295977"/>
                </a:lnTo>
                <a:lnTo>
                  <a:pt x="88078" y="320276"/>
                </a:lnTo>
                <a:lnTo>
                  <a:pt x="126926" y="335947"/>
                </a:lnTo>
                <a:lnTo>
                  <a:pt x="169827" y="341638"/>
                </a:lnTo>
                <a:lnTo>
                  <a:pt x="170878" y="341638"/>
                </a:lnTo>
                <a:lnTo>
                  <a:pt x="213886" y="336164"/>
                </a:lnTo>
                <a:lnTo>
                  <a:pt x="252914" y="320652"/>
                </a:lnTo>
                <a:lnTo>
                  <a:pt x="286517" y="296485"/>
                </a:lnTo>
                <a:lnTo>
                  <a:pt x="313314" y="265044"/>
                </a:lnTo>
                <a:lnTo>
                  <a:pt x="331927" y="227707"/>
                </a:lnTo>
                <a:lnTo>
                  <a:pt x="340975" y="185856"/>
                </a:lnTo>
                <a:lnTo>
                  <a:pt x="341627" y="171141"/>
                </a:lnTo>
                <a:lnTo>
                  <a:pt x="341003" y="156384"/>
                </a:lnTo>
                <a:lnTo>
                  <a:pt x="332044" y="114426"/>
                </a:lnTo>
                <a:lnTo>
                  <a:pt x="313527" y="77001"/>
                </a:lnTo>
                <a:lnTo>
                  <a:pt x="286828" y="45478"/>
                </a:lnTo>
                <a:lnTo>
                  <a:pt x="253323" y="21224"/>
                </a:lnTo>
                <a:lnTo>
                  <a:pt x="214388" y="5609"/>
                </a:lnTo>
                <a:lnTo>
                  <a:pt x="171399" y="0"/>
                </a:lnTo>
                <a:close/>
              </a:path>
            </a:pathLst>
          </a:custGeom>
          <a:solidFill>
            <a:srgbClr val="EB3C8C"/>
          </a:solidFill>
        </p:spPr>
        <p:txBody>
          <a:bodyPr wrap="square" lIns="0" tIns="0" rIns="0" bIns="0" rtlCol="0"/>
          <a:lstStyle/>
          <a:p>
            <a:endParaRPr dirty="0">
              <a:latin typeface="Arial" pitchFamily="34" charset="0"/>
            </a:endParaRPr>
          </a:p>
        </p:txBody>
      </p:sp>
      <p:sp>
        <p:nvSpPr>
          <p:cNvPr id="23" name="Picture Placeholder 22"/>
          <p:cNvSpPr>
            <a:spLocks noGrp="1"/>
          </p:cNvSpPr>
          <p:nvPr>
            <p:ph type="pic" sz="quarter" idx="10"/>
          </p:nvPr>
        </p:nvSpPr>
        <p:spPr>
          <a:xfrm>
            <a:off x="662452" y="526874"/>
            <a:ext cx="7949416" cy="5320564"/>
          </a:xfrm>
          <a:prstGeom prst="rect">
            <a:avLst/>
          </a:prstGeom>
        </p:spPr>
        <p:txBody>
          <a:bodyPr/>
          <a:lstStyle/>
          <a:p>
            <a:endParaRPr lang="en-GB"/>
          </a:p>
        </p:txBody>
      </p:sp>
    </p:spTree>
    <p:extLst>
      <p:ext uri="{BB962C8B-B14F-4D97-AF65-F5344CB8AC3E}">
        <p14:creationId xmlns:p14="http://schemas.microsoft.com/office/powerpoint/2010/main" val="1280550930"/>
      </p:ext>
    </p:extLst>
  </p:cSld>
  <p:clrMapOvr>
    <a:masterClrMapping/>
  </p:clrMapOvr>
  <p:transition>
    <p:sndAc>
      <p:end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99454EFD-4630-4DFA-A6C7-D686E7B67281}" type="datetimeFigureOut">
              <a:rPr lang="en-US"/>
              <a:pPr>
                <a:defRPr/>
              </a:pPr>
              <a:t>2/14/2017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D8D35D99-13AB-4725-91C3-5EC5C1907AD3}" type="slidenum">
              <a:rPr lang="en-GB" altLang="en-US"/>
              <a:pPr/>
              <a:t>‹#›</a:t>
            </a:fld>
            <a:endParaRPr lang="en-GB" altLang="en-US"/>
          </a:p>
        </p:txBody>
      </p:sp>
    </p:spTree>
    <p:extLst>
      <p:ext uri="{BB962C8B-B14F-4D97-AF65-F5344CB8AC3E}">
        <p14:creationId xmlns:p14="http://schemas.microsoft.com/office/powerpoint/2010/main" val="3011091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36B7A26-DCE8-46F4-9403-DDBBC0A57FAD}" type="datetimeFigureOut">
              <a:rPr lang="en-US"/>
              <a:pPr>
                <a:defRPr/>
              </a:pPr>
              <a:t>2/14/2017</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B5D0B671-1CF0-4156-9568-1E115C52E051}" type="slidenum">
              <a:rPr lang="en-GB" altLang="en-US"/>
              <a:pPr/>
              <a:t>‹#›</a:t>
            </a:fld>
            <a:endParaRPr lang="en-GB" altLang="en-US"/>
          </a:p>
        </p:txBody>
      </p:sp>
    </p:spTree>
    <p:extLst>
      <p:ext uri="{BB962C8B-B14F-4D97-AF65-F5344CB8AC3E}">
        <p14:creationId xmlns:p14="http://schemas.microsoft.com/office/powerpoint/2010/main" val="1894656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942D4479-9B30-4196-97DB-5779211F96C3}" type="datetimeFigureOut">
              <a:rPr lang="en-US"/>
              <a:pPr>
                <a:defRPr/>
              </a:pPr>
              <a:t>2/14/2017</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BF29048A-9554-43E5-BCDF-A2228BE8BA55}" type="slidenum">
              <a:rPr lang="en-GB" altLang="en-US"/>
              <a:pPr/>
              <a:t>‹#›</a:t>
            </a:fld>
            <a:endParaRPr lang="en-GB" altLang="en-US"/>
          </a:p>
        </p:txBody>
      </p:sp>
    </p:spTree>
    <p:extLst>
      <p:ext uri="{BB962C8B-B14F-4D97-AF65-F5344CB8AC3E}">
        <p14:creationId xmlns:p14="http://schemas.microsoft.com/office/powerpoint/2010/main" val="3782913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9F41B1C1-90CF-4761-BD83-BFCAF66F9200}" type="datetimeFigureOut">
              <a:rPr lang="en-US"/>
              <a:pPr>
                <a:defRPr/>
              </a:pPr>
              <a:t>2/14/2017</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86BB7793-C87C-4EEA-AFAB-0D5A911E4B47}" type="slidenum">
              <a:rPr lang="en-GB" altLang="en-US"/>
              <a:pPr/>
              <a:t>‹#›</a:t>
            </a:fld>
            <a:endParaRPr lang="en-GB" altLang="en-US"/>
          </a:p>
        </p:txBody>
      </p:sp>
    </p:spTree>
    <p:extLst>
      <p:ext uri="{BB962C8B-B14F-4D97-AF65-F5344CB8AC3E}">
        <p14:creationId xmlns:p14="http://schemas.microsoft.com/office/powerpoint/2010/main" val="4157463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4852D7A5-5137-4CD8-A784-C39E7B197A17}" type="datetimeFigureOut">
              <a:rPr lang="en-US"/>
              <a:pPr>
                <a:defRPr/>
              </a:pPr>
              <a:t>2/14/2017</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E1C2718C-C2C5-4630-B2A0-49B6FD164250}" type="slidenum">
              <a:rPr lang="en-GB" altLang="en-US"/>
              <a:pPr/>
              <a:t>‹#›</a:t>
            </a:fld>
            <a:endParaRPr lang="en-GB" altLang="en-US"/>
          </a:p>
        </p:txBody>
      </p:sp>
    </p:spTree>
    <p:extLst>
      <p:ext uri="{BB962C8B-B14F-4D97-AF65-F5344CB8AC3E}">
        <p14:creationId xmlns:p14="http://schemas.microsoft.com/office/powerpoint/2010/main" val="1694686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388E8AD-26BA-4736-ABE5-F514AF9FA39D}" type="datetimeFigureOut">
              <a:rPr lang="en-US"/>
              <a:pPr>
                <a:defRPr/>
              </a:pPr>
              <a:t>2/14/2017</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E0DF852-9765-4168-A737-511C52F7756E}" type="slidenum">
              <a:rPr lang="en-GB" altLang="en-US"/>
              <a:pPr/>
              <a:t>‹#›</a:t>
            </a:fld>
            <a:endParaRPr lang="en-GB" altLang="en-US"/>
          </a:p>
        </p:txBody>
      </p:sp>
    </p:spTree>
    <p:extLst>
      <p:ext uri="{BB962C8B-B14F-4D97-AF65-F5344CB8AC3E}">
        <p14:creationId xmlns:p14="http://schemas.microsoft.com/office/powerpoint/2010/main" val="4037595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48B50AA-3DC3-42AD-9242-7C7E8CAE6FD9}" type="datetimeFigureOut">
              <a:rPr lang="en-US"/>
              <a:pPr>
                <a:defRPr/>
              </a:pPr>
              <a:t>2/14/2017</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FB4C506A-6E51-4E7B-A652-D01DD5A0B7CD}" type="slidenum">
              <a:rPr lang="en-GB" altLang="en-US"/>
              <a:pPr/>
              <a:t>‹#›</a:t>
            </a:fld>
            <a:endParaRPr lang="en-GB" altLang="en-US"/>
          </a:p>
        </p:txBody>
      </p:sp>
    </p:spTree>
    <p:extLst>
      <p:ext uri="{BB962C8B-B14F-4D97-AF65-F5344CB8AC3E}">
        <p14:creationId xmlns:p14="http://schemas.microsoft.com/office/powerpoint/2010/main" val="1685248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E483DDC-CCE0-4662-9BF4-0371D6D1A5CB}" type="datetimeFigureOut">
              <a:rPr lang="en-US"/>
              <a:pPr>
                <a:defRPr/>
              </a:pPr>
              <a:t>2/14/2017</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D85D2FB1-7B37-4177-AC04-D39086E93244}" type="slidenum">
              <a:rPr lang="en-GB" altLang="en-US"/>
              <a:pPr/>
              <a:t>‹#›</a:t>
            </a:fld>
            <a:endParaRPr lang="en-GB" altLang="en-US"/>
          </a:p>
        </p:txBody>
      </p:sp>
    </p:spTree>
    <p:extLst>
      <p:ext uri="{BB962C8B-B14F-4D97-AF65-F5344CB8AC3E}">
        <p14:creationId xmlns:p14="http://schemas.microsoft.com/office/powerpoint/2010/main" val="181826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CDC60F98-5902-4917-B007-DC2300E81645}" type="datetimeFigureOut">
              <a:rPr lang="en-US"/>
              <a:pPr>
                <a:defRPr/>
              </a:pPr>
              <a:t>2/14/2017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75F3C15F-478E-4841-920C-9230E13AC421}"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7.jpg"/><Relationship Id="rId7" Type="http://schemas.openxmlformats.org/officeDocument/2006/relationships/image" Target="../media/image13.jpeg"/><Relationship Id="rId12"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0.jpg"/><Relationship Id="rId11" Type="http://schemas.openxmlformats.org/officeDocument/2006/relationships/image" Target="../media/image22.jpeg"/><Relationship Id="rId5" Type="http://schemas.openxmlformats.org/officeDocument/2006/relationships/image" Target="../media/image19.jpg"/><Relationship Id="rId10" Type="http://schemas.openxmlformats.org/officeDocument/2006/relationships/image" Target="../media/image21.jpeg"/><Relationship Id="rId4" Type="http://schemas.openxmlformats.org/officeDocument/2006/relationships/image" Target="../media/image18.jpg"/><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29.jpeg"/><Relationship Id="rId3" Type="http://schemas.openxmlformats.org/officeDocument/2006/relationships/image" Target="../media/image23.jpeg"/><Relationship Id="rId7" Type="http://schemas.openxmlformats.org/officeDocument/2006/relationships/image" Target="../media/image16.jpeg"/><Relationship Id="rId12"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4.jpeg"/><Relationship Id="rId11" Type="http://schemas.openxmlformats.org/officeDocument/2006/relationships/image" Target="../media/image28.jpeg"/><Relationship Id="rId5" Type="http://schemas.openxmlformats.org/officeDocument/2006/relationships/image" Target="../media/image25.jpeg"/><Relationship Id="rId10" Type="http://schemas.openxmlformats.org/officeDocument/2006/relationships/image" Target="../media/image27.jpeg"/><Relationship Id="rId4" Type="http://schemas.openxmlformats.org/officeDocument/2006/relationships/image" Target="../media/image24.jpg"/><Relationship Id="rId9" Type="http://schemas.openxmlformats.org/officeDocument/2006/relationships/image" Target="../media/image26.jpeg"/></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30.jpeg"/><Relationship Id="rId7" Type="http://schemas.openxmlformats.org/officeDocument/2006/relationships/image" Target="../media/image34.jpg"/><Relationship Id="rId12"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3.jpg"/><Relationship Id="rId11" Type="http://schemas.openxmlformats.org/officeDocument/2006/relationships/image" Target="../media/image12.jpeg"/><Relationship Id="rId5" Type="http://schemas.openxmlformats.org/officeDocument/2006/relationships/image" Target="../media/image32.jpg"/><Relationship Id="rId10" Type="http://schemas.openxmlformats.org/officeDocument/2006/relationships/image" Target="../media/image35.jpeg"/><Relationship Id="rId4" Type="http://schemas.openxmlformats.org/officeDocument/2006/relationships/image" Target="../media/image31.jpe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572571" y="1216982"/>
            <a:ext cx="3571429" cy="4761905"/>
          </a:xfrm>
          <a:prstGeom prst="rect">
            <a:avLst/>
          </a:prstGeom>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69456" y="738853"/>
            <a:ext cx="3528392" cy="1347845"/>
          </a:xfrm>
          <a:prstGeom prst="rect">
            <a:avLst/>
          </a:prstGeom>
          <a:noFill/>
        </p:spPr>
      </p:pic>
      <p:pic>
        <p:nvPicPr>
          <p:cNvPr id="1027" name="Picture 3" descr="W:\Veterinary_Services\Community and Education\IMAGES\1_Animal_Image_Library\Cats\Archive\Cat_white out.jpg"/>
          <p:cNvPicPr>
            <a:picLocks noChangeAspect="1" noChangeArrowheads="1"/>
          </p:cNvPicPr>
          <p:nvPr/>
        </p:nvPicPr>
        <p:blipFill>
          <a:blip r:embed="rId5" cstate="print"/>
          <a:srcRect/>
          <a:stretch>
            <a:fillRect/>
          </a:stretch>
        </p:blipFill>
        <p:spPr bwMode="auto">
          <a:xfrm flipH="1">
            <a:off x="0" y="1412776"/>
            <a:ext cx="2357847" cy="4526132"/>
          </a:xfrm>
          <a:prstGeom prst="rect">
            <a:avLst/>
          </a:prstGeom>
          <a:noFill/>
        </p:spPr>
      </p:pic>
      <p:pic>
        <p:nvPicPr>
          <p:cNvPr id="1029" name="Picture 5" descr="\\falcon\user_data\SHARING FOLDER\!Temporary Sharing - Items will be deleted when 7 days old!\Vicki from Sarah\shutterstock_127511270.jpg"/>
          <p:cNvPicPr>
            <a:picLocks noChangeAspect="1" noChangeArrowheads="1"/>
          </p:cNvPicPr>
          <p:nvPr/>
        </p:nvPicPr>
        <p:blipFill>
          <a:blip r:embed="rId6" cstate="print"/>
          <a:srcRect/>
          <a:stretch>
            <a:fillRect/>
          </a:stretch>
        </p:blipFill>
        <p:spPr bwMode="auto">
          <a:xfrm>
            <a:off x="2987824" y="3284984"/>
            <a:ext cx="2691657" cy="2590173"/>
          </a:xfrm>
          <a:prstGeom prst="rect">
            <a:avLst/>
          </a:prstGeom>
          <a:noFill/>
        </p:spPr>
      </p:pic>
    </p:spTree>
    <p:extLst>
      <p:ext uri="{BB962C8B-B14F-4D97-AF65-F5344CB8AC3E}">
        <p14:creationId xmlns:p14="http://schemas.microsoft.com/office/powerpoint/2010/main" val="19262390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GB" dirty="0"/>
          </a:p>
        </p:txBody>
      </p:sp>
      <p:sp>
        <p:nvSpPr>
          <p:cNvPr id="3" name="Title 2"/>
          <p:cNvSpPr>
            <a:spLocks noGrp="1"/>
          </p:cNvSpPr>
          <p:nvPr>
            <p:ph type="title"/>
          </p:nvPr>
        </p:nvSpPr>
        <p:spPr/>
        <p:txBody>
          <a:bodyPr/>
          <a:lstStyle/>
          <a:p>
            <a:r>
              <a:rPr lang="en-GB" dirty="0" smtClean="0"/>
              <a:t>TV advert here</a:t>
            </a:r>
            <a:endParaRPr lang="en-GB" dirty="0"/>
          </a:p>
        </p:txBody>
      </p:sp>
      <p:pic>
        <p:nvPicPr>
          <p:cNvPr id="4" name="TV ad new approved version 201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9512" y="332656"/>
            <a:ext cx="8784976" cy="5616624"/>
          </a:xfrm>
          <a:prstGeom prst="rect">
            <a:avLst/>
          </a:prstGeom>
        </p:spPr>
      </p:pic>
    </p:spTree>
    <p:extLst>
      <p:ext uri="{BB962C8B-B14F-4D97-AF65-F5344CB8AC3E}">
        <p14:creationId xmlns:p14="http://schemas.microsoft.com/office/powerpoint/2010/main" val="42877871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2655" y="644976"/>
            <a:ext cx="6790303" cy="513346"/>
          </a:xfrm>
          <a:prstGeom prst="rect">
            <a:avLst/>
          </a:prstGeom>
        </p:spPr>
        <p:txBody>
          <a:bodyPr wrap="square">
            <a:spAutoFit/>
          </a:bodyPr>
          <a:lstStyle/>
          <a:p>
            <a:pPr algn="ctr"/>
            <a:r>
              <a:rPr lang="en-GB" sz="2736" dirty="0">
                <a:solidFill>
                  <a:srgbClr val="009999"/>
                </a:solidFill>
                <a:latin typeface="Arial" charset="0"/>
                <a:cs typeface="Arial" charset="0"/>
              </a:rPr>
              <a:t>Maria </a:t>
            </a:r>
            <a:r>
              <a:rPr lang="en-GB" sz="2736" dirty="0" err="1">
                <a:solidFill>
                  <a:srgbClr val="009999"/>
                </a:solidFill>
                <a:latin typeface="Arial" charset="0"/>
                <a:cs typeface="Arial" charset="0"/>
              </a:rPr>
              <a:t>Dickin</a:t>
            </a:r>
            <a:r>
              <a:rPr lang="en-GB" sz="2736" dirty="0">
                <a:solidFill>
                  <a:srgbClr val="009999"/>
                </a:solidFill>
                <a:latin typeface="Arial" charset="0"/>
                <a:cs typeface="Arial" charset="0"/>
              </a:rPr>
              <a:t> CBE (1870–1951) </a:t>
            </a:r>
            <a:endParaRPr lang="en-GB" sz="2736" dirty="0">
              <a:solidFill>
                <a:srgbClr val="009999"/>
              </a:solidFill>
            </a:endParaRPr>
          </a:p>
        </p:txBody>
      </p:sp>
      <p:pic>
        <p:nvPicPr>
          <p:cNvPr id="7" name="Picture Placeholder 4" descr="Maria Di_0.tmp"/>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flipH="1">
            <a:off x="1118566" y="1213589"/>
            <a:ext cx="6834648" cy="4573219"/>
          </a:xfrm>
          <a:prstGeom prst="rect">
            <a:avLst/>
          </a:prstGeom>
          <a:effectLst>
            <a:softEdge rad="317500"/>
          </a:effectLst>
        </p:spPr>
      </p:pic>
    </p:spTree>
    <p:extLst>
      <p:ext uri="{BB962C8B-B14F-4D97-AF65-F5344CB8AC3E}">
        <p14:creationId xmlns:p14="http://schemas.microsoft.com/office/powerpoint/2010/main" val="218364100"/>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AW images_money.JPG"/>
          <p:cNvPicPr>
            <a:picLocks noChangeAspect="1"/>
          </p:cNvPicPr>
          <p:nvPr/>
        </p:nvPicPr>
        <p:blipFill>
          <a:blip r:embed="rId3" cstate="print"/>
          <a:stretch>
            <a:fillRect/>
          </a:stretch>
        </p:blipFill>
        <p:spPr>
          <a:xfrm>
            <a:off x="8036294" y="3645024"/>
            <a:ext cx="2215411" cy="2349340"/>
          </a:xfrm>
          <a:prstGeom prst="rect">
            <a:avLst/>
          </a:prstGeom>
        </p:spPr>
      </p:pic>
      <p:sp>
        <p:nvSpPr>
          <p:cNvPr id="2" name="Title 1"/>
          <p:cNvSpPr>
            <a:spLocks noGrp="1"/>
          </p:cNvSpPr>
          <p:nvPr>
            <p:ph type="title"/>
          </p:nvPr>
        </p:nvSpPr>
        <p:spPr>
          <a:xfrm>
            <a:off x="336656" y="1632446"/>
            <a:ext cx="2939200" cy="3247617"/>
          </a:xfrm>
        </p:spPr>
        <p:txBody>
          <a:bodyPr>
            <a:normAutofit/>
          </a:bodyPr>
          <a:lstStyle/>
          <a:p>
            <a:pPr algn="ctr"/>
            <a:r>
              <a:rPr lang="en-GB" sz="2800" dirty="0" smtClean="0"/>
              <a:t>A little bit about PDSA ... </a:t>
            </a:r>
            <a:endParaRPr lang="en-GB" sz="2800" dirty="0"/>
          </a:p>
        </p:txBody>
      </p:sp>
      <p:sp>
        <p:nvSpPr>
          <p:cNvPr id="4" name="TextBox 3"/>
          <p:cNvSpPr txBox="1"/>
          <p:nvPr/>
        </p:nvSpPr>
        <p:spPr>
          <a:xfrm>
            <a:off x="3073340" y="388677"/>
            <a:ext cx="5864323" cy="357930"/>
          </a:xfrm>
          <a:prstGeom prst="rect">
            <a:avLst/>
          </a:prstGeom>
          <a:noFill/>
        </p:spPr>
        <p:txBody>
          <a:bodyPr wrap="square" lIns="80147" tIns="40074" rIns="80147" bIns="40074" rtlCol="0">
            <a:spAutoFit/>
          </a:bodyPr>
          <a:lstStyle/>
          <a:p>
            <a:endParaRPr lang="en-GB" dirty="0"/>
          </a:p>
        </p:txBody>
      </p:sp>
      <p:pic>
        <p:nvPicPr>
          <p:cNvPr id="7" name="Picture 6" descr="old faithful.jpg"/>
          <p:cNvPicPr>
            <a:picLocks noChangeAspect="1"/>
          </p:cNvPicPr>
          <p:nvPr/>
        </p:nvPicPr>
        <p:blipFill>
          <a:blip r:embed="rId4" cstate="print"/>
          <a:stretch>
            <a:fillRect/>
          </a:stretch>
        </p:blipFill>
        <p:spPr>
          <a:xfrm rot="20852158">
            <a:off x="642908" y="507749"/>
            <a:ext cx="2190644" cy="1953063"/>
          </a:xfrm>
          <a:prstGeom prst="rect">
            <a:avLst/>
          </a:prstGeom>
          <a:ln>
            <a:noFill/>
          </a:ln>
          <a:effectLst>
            <a:outerShdw blurRad="292100" dist="139700" dir="2700000" algn="tl" rotWithShape="0">
              <a:srgbClr val="333333">
                <a:alpha val="65000"/>
              </a:srgbClr>
            </a:outerShdw>
            <a:softEdge rad="31750"/>
          </a:effectLst>
        </p:spPr>
      </p:pic>
      <p:pic>
        <p:nvPicPr>
          <p:cNvPr id="9" name="Picture 8" descr="PDSA-ASTON-186.jpg"/>
          <p:cNvPicPr>
            <a:picLocks noChangeAspect="1"/>
          </p:cNvPicPr>
          <p:nvPr/>
        </p:nvPicPr>
        <p:blipFill>
          <a:blip r:embed="rId5" cstate="print"/>
          <a:stretch>
            <a:fillRect/>
          </a:stretch>
        </p:blipFill>
        <p:spPr>
          <a:xfrm>
            <a:off x="206337" y="3774491"/>
            <a:ext cx="2997322" cy="2119013"/>
          </a:xfrm>
          <a:prstGeom prst="rect">
            <a:avLst/>
          </a:prstGeom>
          <a:ln>
            <a:noFill/>
          </a:ln>
          <a:effectLst>
            <a:outerShdw blurRad="292100" dist="139700" dir="2700000" algn="tl" rotWithShape="0">
              <a:srgbClr val="333333">
                <a:alpha val="65000"/>
              </a:srgbClr>
            </a:outerShdw>
            <a:softEdge rad="31750"/>
          </a:effectLst>
        </p:spPr>
      </p:pic>
      <p:sp>
        <p:nvSpPr>
          <p:cNvPr id="12" name="TextBox 11"/>
          <p:cNvSpPr txBox="1"/>
          <p:nvPr/>
        </p:nvSpPr>
        <p:spPr>
          <a:xfrm>
            <a:off x="3419872" y="354172"/>
            <a:ext cx="4952095" cy="1373592"/>
          </a:xfrm>
          <a:prstGeom prst="rect">
            <a:avLst/>
          </a:prstGeom>
          <a:noFill/>
        </p:spPr>
        <p:txBody>
          <a:bodyPr wrap="square" lIns="80147" tIns="40074" rIns="80147" bIns="40074" rtlCol="0">
            <a:spAutoFit/>
          </a:bodyPr>
          <a:lstStyle/>
          <a:p>
            <a:pPr>
              <a:buFont typeface="Arial" pitchFamily="34" charset="0"/>
              <a:buNone/>
            </a:pPr>
            <a:endParaRPr lang="en-GB" dirty="0" smtClean="0"/>
          </a:p>
          <a:p>
            <a:pPr>
              <a:buClr>
                <a:srgbClr val="008988"/>
              </a:buClr>
              <a:buFont typeface="Arial" pitchFamily="34" charset="0"/>
              <a:buChar char="•"/>
            </a:pPr>
            <a:r>
              <a:rPr lang="en-GB" dirty="0" smtClean="0"/>
              <a:t> </a:t>
            </a:r>
            <a:r>
              <a:rPr lang="en-GB" sz="2200" dirty="0" smtClean="0">
                <a:solidFill>
                  <a:srgbClr val="008988"/>
                </a:solidFill>
                <a:latin typeface="Arial" pitchFamily="34" charset="0"/>
                <a:cs typeface="Arial" pitchFamily="34" charset="0"/>
              </a:rPr>
              <a:t>Our charity is almost </a:t>
            </a:r>
            <a:r>
              <a:rPr lang="en-GB" sz="2200" b="1" dirty="0" smtClean="0">
                <a:solidFill>
                  <a:srgbClr val="008988"/>
                </a:solidFill>
                <a:latin typeface="Arial" pitchFamily="34" charset="0"/>
                <a:cs typeface="Arial" pitchFamily="34" charset="0"/>
              </a:rPr>
              <a:t>100</a:t>
            </a:r>
            <a:r>
              <a:rPr lang="en-GB" sz="2200" dirty="0" smtClean="0">
                <a:solidFill>
                  <a:srgbClr val="008988"/>
                </a:solidFill>
                <a:latin typeface="Arial" pitchFamily="34" charset="0"/>
                <a:cs typeface="Arial" pitchFamily="34" charset="0"/>
              </a:rPr>
              <a:t> years old           and we’ve been treating sick and injured pets since 1917</a:t>
            </a:r>
          </a:p>
        </p:txBody>
      </p:sp>
      <p:sp>
        <p:nvSpPr>
          <p:cNvPr id="13" name="TextBox 12"/>
          <p:cNvSpPr txBox="1"/>
          <p:nvPr/>
        </p:nvSpPr>
        <p:spPr>
          <a:xfrm>
            <a:off x="3419872" y="1844824"/>
            <a:ext cx="4952095" cy="1096593"/>
          </a:xfrm>
          <a:prstGeom prst="rect">
            <a:avLst/>
          </a:prstGeom>
          <a:noFill/>
        </p:spPr>
        <p:txBody>
          <a:bodyPr wrap="square" lIns="80147" tIns="40074" rIns="80147" bIns="40074" rtlCol="0">
            <a:spAutoFit/>
          </a:bodyPr>
          <a:lstStyle/>
          <a:p>
            <a:pPr>
              <a:buClr>
                <a:srgbClr val="008988"/>
              </a:buClr>
              <a:buFont typeface="Arial" pitchFamily="34" charset="0"/>
              <a:buChar char="•"/>
            </a:pPr>
            <a:r>
              <a:rPr lang="en-GB" dirty="0" smtClean="0">
                <a:solidFill>
                  <a:srgbClr val="008988"/>
                </a:solidFill>
              </a:rPr>
              <a:t> </a:t>
            </a:r>
            <a:r>
              <a:rPr lang="en-GB" sz="2200" dirty="0" smtClean="0">
                <a:solidFill>
                  <a:srgbClr val="008988"/>
                </a:solidFill>
                <a:latin typeface="Arial" pitchFamily="34" charset="0"/>
                <a:cs typeface="Arial" pitchFamily="34" charset="0"/>
              </a:rPr>
              <a:t>Half a million sick and injured pets are treated in our </a:t>
            </a:r>
            <a:r>
              <a:rPr lang="en-GB" sz="2200" b="1" dirty="0" smtClean="0">
                <a:solidFill>
                  <a:srgbClr val="008988"/>
                </a:solidFill>
                <a:latin typeface="Arial" pitchFamily="34" charset="0"/>
                <a:cs typeface="Arial" pitchFamily="34" charset="0"/>
              </a:rPr>
              <a:t>51</a:t>
            </a:r>
            <a:r>
              <a:rPr lang="en-GB" sz="2200" dirty="0" smtClean="0">
                <a:solidFill>
                  <a:srgbClr val="008988"/>
                </a:solidFill>
                <a:latin typeface="Arial" pitchFamily="34" charset="0"/>
                <a:cs typeface="Arial" pitchFamily="34" charset="0"/>
              </a:rPr>
              <a:t> Pet Hospitals every year.</a:t>
            </a:r>
          </a:p>
        </p:txBody>
      </p:sp>
      <p:sp>
        <p:nvSpPr>
          <p:cNvPr id="14" name="TextBox 13"/>
          <p:cNvSpPr txBox="1"/>
          <p:nvPr/>
        </p:nvSpPr>
        <p:spPr>
          <a:xfrm>
            <a:off x="3419872" y="3068960"/>
            <a:ext cx="4952095" cy="758039"/>
          </a:xfrm>
          <a:prstGeom prst="rect">
            <a:avLst/>
          </a:prstGeom>
          <a:noFill/>
        </p:spPr>
        <p:txBody>
          <a:bodyPr wrap="square" lIns="80147" tIns="40074" rIns="80147" bIns="40074" rtlCol="0">
            <a:spAutoFit/>
          </a:bodyPr>
          <a:lstStyle/>
          <a:p>
            <a:pPr>
              <a:buClr>
                <a:srgbClr val="008988"/>
              </a:buClr>
              <a:buFont typeface="Arial" pitchFamily="34" charset="0"/>
              <a:buChar char="•"/>
            </a:pPr>
            <a:r>
              <a:rPr lang="en-GB" dirty="0" smtClean="0">
                <a:solidFill>
                  <a:srgbClr val="008988"/>
                </a:solidFill>
              </a:rPr>
              <a:t> </a:t>
            </a:r>
            <a:r>
              <a:rPr lang="en-GB" sz="2200" dirty="0" smtClean="0">
                <a:solidFill>
                  <a:srgbClr val="008988"/>
                </a:solidFill>
                <a:latin typeface="Arial" pitchFamily="34" charset="0"/>
                <a:cs typeface="Arial" pitchFamily="34" charset="0"/>
              </a:rPr>
              <a:t>We have over </a:t>
            </a:r>
            <a:r>
              <a:rPr lang="en-GB" sz="2200" b="1" dirty="0" smtClean="0">
                <a:solidFill>
                  <a:srgbClr val="008988"/>
                </a:solidFill>
                <a:latin typeface="Arial" pitchFamily="34" charset="0"/>
                <a:cs typeface="Arial" pitchFamily="34" charset="0"/>
              </a:rPr>
              <a:t>300</a:t>
            </a:r>
            <a:r>
              <a:rPr lang="en-GB" sz="2200" dirty="0" smtClean="0">
                <a:solidFill>
                  <a:srgbClr val="008988"/>
                </a:solidFill>
                <a:latin typeface="Arial" pitchFamily="34" charset="0"/>
                <a:cs typeface="Arial" pitchFamily="34" charset="0"/>
              </a:rPr>
              <a:t> vets and over</a:t>
            </a:r>
            <a:br>
              <a:rPr lang="en-GB" sz="2200" dirty="0" smtClean="0">
                <a:solidFill>
                  <a:srgbClr val="008988"/>
                </a:solidFill>
                <a:latin typeface="Arial" pitchFamily="34" charset="0"/>
                <a:cs typeface="Arial" pitchFamily="34" charset="0"/>
              </a:rPr>
            </a:br>
            <a:r>
              <a:rPr lang="en-GB" sz="2200" dirty="0" smtClean="0">
                <a:solidFill>
                  <a:srgbClr val="008988"/>
                </a:solidFill>
                <a:latin typeface="Arial" pitchFamily="34" charset="0"/>
                <a:cs typeface="Arial" pitchFamily="34" charset="0"/>
              </a:rPr>
              <a:t> </a:t>
            </a:r>
            <a:r>
              <a:rPr lang="en-GB" sz="2200" b="1" dirty="0" smtClean="0">
                <a:solidFill>
                  <a:srgbClr val="008988"/>
                </a:solidFill>
                <a:latin typeface="Arial" pitchFamily="34" charset="0"/>
                <a:cs typeface="Arial" pitchFamily="34" charset="0"/>
              </a:rPr>
              <a:t>600</a:t>
            </a:r>
            <a:r>
              <a:rPr lang="en-GB" sz="2200" dirty="0" smtClean="0">
                <a:solidFill>
                  <a:srgbClr val="008988"/>
                </a:solidFill>
                <a:latin typeface="Arial" pitchFamily="34" charset="0"/>
                <a:cs typeface="Arial" pitchFamily="34" charset="0"/>
              </a:rPr>
              <a:t> nurses</a:t>
            </a:r>
          </a:p>
        </p:txBody>
      </p:sp>
      <p:sp>
        <p:nvSpPr>
          <p:cNvPr id="17" name="Rectangle 16"/>
          <p:cNvSpPr/>
          <p:nvPr/>
        </p:nvSpPr>
        <p:spPr>
          <a:xfrm>
            <a:off x="3399135" y="3429000"/>
            <a:ext cx="4572000" cy="357930"/>
          </a:xfrm>
          <a:prstGeom prst="rect">
            <a:avLst/>
          </a:prstGeom>
        </p:spPr>
        <p:txBody>
          <a:bodyPr lIns="80147" tIns="40074" rIns="80147" bIns="40074">
            <a:spAutoFit/>
          </a:bodyPr>
          <a:lstStyle/>
          <a:p>
            <a:r>
              <a:rPr lang="en-GB" dirty="0" smtClean="0"/>
              <a:t>  </a:t>
            </a:r>
          </a:p>
        </p:txBody>
      </p:sp>
      <p:sp>
        <p:nvSpPr>
          <p:cNvPr id="18" name="Rectangle 17"/>
          <p:cNvSpPr/>
          <p:nvPr/>
        </p:nvSpPr>
        <p:spPr>
          <a:xfrm>
            <a:off x="3406175" y="4642653"/>
            <a:ext cx="4572000" cy="758039"/>
          </a:xfrm>
          <a:prstGeom prst="rect">
            <a:avLst/>
          </a:prstGeom>
        </p:spPr>
        <p:txBody>
          <a:bodyPr wrap="square" lIns="80147" tIns="40074" rIns="80147" bIns="40074">
            <a:spAutoFit/>
          </a:bodyPr>
          <a:lstStyle/>
          <a:p>
            <a:pPr>
              <a:buFont typeface="Arial" pitchFamily="34" charset="0"/>
              <a:buChar char="•"/>
            </a:pPr>
            <a:r>
              <a:rPr lang="en-GB" dirty="0" smtClean="0">
                <a:solidFill>
                  <a:srgbClr val="008988"/>
                </a:solidFill>
              </a:rPr>
              <a:t> </a:t>
            </a:r>
            <a:r>
              <a:rPr lang="en-GB" sz="2200" dirty="0" smtClean="0">
                <a:solidFill>
                  <a:srgbClr val="008988"/>
                </a:solidFill>
                <a:latin typeface="Arial" pitchFamily="34" charset="0"/>
                <a:cs typeface="Arial" pitchFamily="34" charset="0"/>
              </a:rPr>
              <a:t>It costs more than </a:t>
            </a:r>
            <a:r>
              <a:rPr lang="en-GB" sz="2200" b="1" dirty="0" smtClean="0">
                <a:solidFill>
                  <a:srgbClr val="008988"/>
                </a:solidFill>
                <a:latin typeface="Arial" pitchFamily="34" charset="0"/>
                <a:cs typeface="Arial" pitchFamily="34" charset="0"/>
              </a:rPr>
              <a:t>£1 million </a:t>
            </a:r>
            <a:r>
              <a:rPr lang="en-GB" sz="2200" dirty="0" smtClean="0">
                <a:solidFill>
                  <a:srgbClr val="008988"/>
                </a:solidFill>
                <a:latin typeface="Arial" pitchFamily="34" charset="0"/>
                <a:cs typeface="Arial" pitchFamily="34" charset="0"/>
              </a:rPr>
              <a:t>a week to do our work</a:t>
            </a:r>
          </a:p>
        </p:txBody>
      </p:sp>
      <p:sp>
        <p:nvSpPr>
          <p:cNvPr id="20" name="Rectangle 19"/>
          <p:cNvSpPr/>
          <p:nvPr/>
        </p:nvSpPr>
        <p:spPr>
          <a:xfrm>
            <a:off x="3419872" y="4005064"/>
            <a:ext cx="4572000" cy="419485"/>
          </a:xfrm>
          <a:prstGeom prst="rect">
            <a:avLst/>
          </a:prstGeom>
        </p:spPr>
        <p:txBody>
          <a:bodyPr lIns="80147" tIns="40074" rIns="80147" bIns="40074">
            <a:spAutoFit/>
          </a:bodyPr>
          <a:lstStyle/>
          <a:p>
            <a:pPr>
              <a:buFont typeface="Arial" pitchFamily="34" charset="0"/>
              <a:buChar char="•"/>
            </a:pPr>
            <a:r>
              <a:rPr lang="en-GB" sz="2200" dirty="0" smtClean="0">
                <a:solidFill>
                  <a:srgbClr val="008988"/>
                </a:solidFill>
                <a:latin typeface="Arial" pitchFamily="34" charset="0"/>
                <a:cs typeface="Arial" pitchFamily="34" charset="0"/>
              </a:rPr>
              <a:t> We have about </a:t>
            </a:r>
            <a:r>
              <a:rPr lang="en-GB" sz="2200" b="1" dirty="0" smtClean="0">
                <a:solidFill>
                  <a:srgbClr val="008988"/>
                </a:solidFill>
                <a:latin typeface="Arial" pitchFamily="34" charset="0"/>
                <a:cs typeface="Arial" pitchFamily="34" charset="0"/>
              </a:rPr>
              <a:t>140</a:t>
            </a:r>
            <a:r>
              <a:rPr lang="en-GB" sz="2200" dirty="0" smtClean="0">
                <a:solidFill>
                  <a:srgbClr val="008988"/>
                </a:solidFill>
                <a:latin typeface="Arial" pitchFamily="34" charset="0"/>
                <a:cs typeface="Arial" pitchFamily="34" charset="0"/>
              </a:rPr>
              <a:t> PDSA shops</a:t>
            </a:r>
          </a:p>
        </p:txBody>
      </p:sp>
    </p:spTree>
    <p:extLst>
      <p:ext uri="{BB962C8B-B14F-4D97-AF65-F5344CB8AC3E}">
        <p14:creationId xmlns:p14="http://schemas.microsoft.com/office/powerpoint/2010/main" val="640130501"/>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2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 descr="\\falcon\user_data\Veterinary_Services\Community and Education\PET PROTECTORS\Characters\Rebranded characters\Characters 2015\dodger 2014 1b.JPG"/>
          <p:cNvPicPr>
            <a:picLocks noChangeAspect="1" noChangeArrowheads="1"/>
          </p:cNvPicPr>
          <p:nvPr/>
        </p:nvPicPr>
        <p:blipFill>
          <a:blip r:embed="rId3" cstate="print"/>
          <a:srcRect/>
          <a:stretch>
            <a:fillRect/>
          </a:stretch>
        </p:blipFill>
        <p:spPr bwMode="auto">
          <a:xfrm>
            <a:off x="3294263" y="2913917"/>
            <a:ext cx="2456417" cy="3094532"/>
          </a:xfrm>
          <a:prstGeom prst="rect">
            <a:avLst/>
          </a:prstGeom>
          <a:noFill/>
        </p:spPr>
      </p:pic>
      <p:sp>
        <p:nvSpPr>
          <p:cNvPr id="2" name="Title 1"/>
          <p:cNvSpPr>
            <a:spLocks noGrp="1"/>
          </p:cNvSpPr>
          <p:nvPr>
            <p:ph type="title"/>
          </p:nvPr>
        </p:nvSpPr>
        <p:spPr>
          <a:xfrm>
            <a:off x="336656" y="404665"/>
            <a:ext cx="8627832" cy="648072"/>
          </a:xfrm>
        </p:spPr>
        <p:txBody>
          <a:bodyPr>
            <a:normAutofit/>
          </a:bodyPr>
          <a:lstStyle/>
          <a:p>
            <a:pPr algn="ctr"/>
            <a:r>
              <a:rPr lang="en-GB" sz="2800" dirty="0" smtClean="0"/>
              <a:t>All pets need the right ...</a:t>
            </a:r>
            <a:endParaRPr lang="en-GB" sz="2800" dirty="0"/>
          </a:p>
        </p:txBody>
      </p:sp>
      <p:sp>
        <p:nvSpPr>
          <p:cNvPr id="17" name="Rectangle 16"/>
          <p:cNvSpPr/>
          <p:nvPr/>
        </p:nvSpPr>
        <p:spPr>
          <a:xfrm>
            <a:off x="3399135" y="3429000"/>
            <a:ext cx="4572000" cy="357930"/>
          </a:xfrm>
          <a:prstGeom prst="rect">
            <a:avLst/>
          </a:prstGeom>
        </p:spPr>
        <p:txBody>
          <a:bodyPr lIns="80147" tIns="40074" rIns="80147" bIns="40074">
            <a:spAutoFit/>
          </a:bodyPr>
          <a:lstStyle/>
          <a:p>
            <a:r>
              <a:rPr lang="en-GB" dirty="0" smtClean="0"/>
              <a:t>  </a:t>
            </a:r>
          </a:p>
        </p:txBody>
      </p:sp>
      <p:sp>
        <p:nvSpPr>
          <p:cNvPr id="5" name="TextBox 4"/>
          <p:cNvSpPr txBox="1"/>
          <p:nvPr/>
        </p:nvSpPr>
        <p:spPr>
          <a:xfrm>
            <a:off x="269927" y="6149870"/>
            <a:ext cx="4302073" cy="584775"/>
          </a:xfrm>
          <a:prstGeom prst="rect">
            <a:avLst/>
          </a:prstGeom>
          <a:noFill/>
        </p:spPr>
        <p:txBody>
          <a:bodyPr wrap="square" rtlCol="0">
            <a:spAutoFit/>
          </a:bodyPr>
          <a:lstStyle/>
          <a:p>
            <a:pPr algn="ctr"/>
            <a:r>
              <a:rPr lang="en-GB" sz="3200" dirty="0" smtClean="0">
                <a:solidFill>
                  <a:srgbClr val="008080"/>
                </a:solidFill>
                <a:latin typeface="Arial" pitchFamily="34" charset="0"/>
                <a:cs typeface="Arial" pitchFamily="34" charset="0"/>
              </a:rPr>
              <a:t>The 5 welfare needs</a:t>
            </a:r>
            <a:endParaRPr lang="en-GB" sz="3200" dirty="0">
              <a:solidFill>
                <a:srgbClr val="008080"/>
              </a:solidFill>
              <a:latin typeface="Arial" pitchFamily="34" charset="0"/>
              <a:cs typeface="Arial" pitchFamily="34" charset="0"/>
            </a:endParaRPr>
          </a:p>
        </p:txBody>
      </p:sp>
      <p:pic>
        <p:nvPicPr>
          <p:cNvPr id="8" name="Picture 3" descr="C:\Documents and Settings\Henson_A\My Documents\Amy's\Talkies\New Welfare Symbols\Diet Icon.jpg"/>
          <p:cNvPicPr>
            <a:picLocks noChangeAspect="1" noChangeArrowheads="1"/>
          </p:cNvPicPr>
          <p:nvPr/>
        </p:nvPicPr>
        <p:blipFill>
          <a:blip r:embed="rId4" cstate="print"/>
          <a:srcRect/>
          <a:stretch>
            <a:fillRect/>
          </a:stretch>
        </p:blipFill>
        <p:spPr bwMode="auto">
          <a:xfrm>
            <a:off x="1121318" y="3553030"/>
            <a:ext cx="1392220" cy="1392220"/>
          </a:xfrm>
          <a:prstGeom prst="ellipse">
            <a:avLst/>
          </a:prstGeom>
          <a:noFill/>
        </p:spPr>
      </p:pic>
      <p:pic>
        <p:nvPicPr>
          <p:cNvPr id="9" name="Picture 4" descr="C:\Documents and Settings\Henson_A\My Documents\Amy's\Talkies\New Welfare Symbols\Behaviour Icon.jpg"/>
          <p:cNvPicPr>
            <a:picLocks noChangeAspect="1" noChangeArrowheads="1"/>
          </p:cNvPicPr>
          <p:nvPr/>
        </p:nvPicPr>
        <p:blipFill>
          <a:blip r:embed="rId5" cstate="print"/>
          <a:srcRect/>
          <a:stretch>
            <a:fillRect/>
          </a:stretch>
        </p:blipFill>
        <p:spPr bwMode="auto">
          <a:xfrm>
            <a:off x="3866352" y="1087043"/>
            <a:ext cx="1411296" cy="1411296"/>
          </a:xfrm>
          <a:prstGeom prst="ellipse">
            <a:avLst/>
          </a:prstGeom>
          <a:noFill/>
        </p:spPr>
      </p:pic>
      <p:pic>
        <p:nvPicPr>
          <p:cNvPr id="10" name="Picture 5" descr="C:\Documents and Settings\Henson_A\My Documents\Amy's\Talkies\New Welfare Symbols\Companionship Icon.jpg"/>
          <p:cNvPicPr>
            <a:picLocks noChangeAspect="1" noChangeArrowheads="1"/>
          </p:cNvPicPr>
          <p:nvPr/>
        </p:nvPicPr>
        <p:blipFill>
          <a:blip r:embed="rId6" cstate="print"/>
          <a:srcRect/>
          <a:stretch>
            <a:fillRect/>
          </a:stretch>
        </p:blipFill>
        <p:spPr bwMode="auto">
          <a:xfrm>
            <a:off x="6792593" y="3605022"/>
            <a:ext cx="1283414" cy="1288236"/>
          </a:xfrm>
          <a:prstGeom prst="ellipse">
            <a:avLst/>
          </a:prstGeom>
          <a:noFill/>
        </p:spPr>
      </p:pic>
      <p:pic>
        <p:nvPicPr>
          <p:cNvPr id="11" name="Picture 10" descr="Health Icon.jpg"/>
          <p:cNvPicPr>
            <a:picLocks noChangeAspect="1"/>
          </p:cNvPicPr>
          <p:nvPr/>
        </p:nvPicPr>
        <p:blipFill>
          <a:blip r:embed="rId7" cstate="print"/>
          <a:srcRect/>
          <a:stretch>
            <a:fillRect/>
          </a:stretch>
        </p:blipFill>
        <p:spPr bwMode="auto">
          <a:xfrm>
            <a:off x="6690873" y="1107028"/>
            <a:ext cx="1498520" cy="1371325"/>
          </a:xfrm>
          <a:prstGeom prst="rect">
            <a:avLst/>
          </a:prstGeom>
          <a:noFill/>
          <a:ln w="9525">
            <a:noFill/>
            <a:miter lim="800000"/>
            <a:headEnd/>
            <a:tailEnd/>
          </a:ln>
        </p:spPr>
      </p:pic>
      <p:sp>
        <p:nvSpPr>
          <p:cNvPr id="12" name="TextBox 11"/>
          <p:cNvSpPr txBox="1"/>
          <p:nvPr/>
        </p:nvSpPr>
        <p:spPr>
          <a:xfrm>
            <a:off x="800535" y="2492678"/>
            <a:ext cx="2160240" cy="461665"/>
          </a:xfrm>
          <a:prstGeom prst="rect">
            <a:avLst/>
          </a:prstGeom>
          <a:noFill/>
        </p:spPr>
        <p:txBody>
          <a:bodyPr wrap="square" rtlCol="0">
            <a:spAutoFit/>
          </a:bodyPr>
          <a:lstStyle/>
          <a:p>
            <a:pPr algn="ctr"/>
            <a:r>
              <a:rPr lang="en-GB" sz="2400" dirty="0" smtClean="0">
                <a:solidFill>
                  <a:schemeClr val="accent4"/>
                </a:solidFill>
                <a:latin typeface="Arial" pitchFamily="34" charset="0"/>
                <a:cs typeface="Arial" pitchFamily="34" charset="0"/>
              </a:rPr>
              <a:t>Environment</a:t>
            </a:r>
            <a:endParaRPr lang="en-GB" sz="2400" dirty="0">
              <a:solidFill>
                <a:schemeClr val="accent4"/>
              </a:solidFill>
              <a:latin typeface="Arial" pitchFamily="34" charset="0"/>
              <a:cs typeface="Arial" pitchFamily="34" charset="0"/>
            </a:endParaRPr>
          </a:p>
        </p:txBody>
      </p:sp>
      <p:sp>
        <p:nvSpPr>
          <p:cNvPr id="13" name="TextBox 12"/>
          <p:cNvSpPr txBox="1"/>
          <p:nvPr/>
        </p:nvSpPr>
        <p:spPr>
          <a:xfrm>
            <a:off x="3347864" y="2496082"/>
            <a:ext cx="2448272" cy="461665"/>
          </a:xfrm>
          <a:prstGeom prst="rect">
            <a:avLst/>
          </a:prstGeom>
          <a:noFill/>
        </p:spPr>
        <p:txBody>
          <a:bodyPr wrap="square" rtlCol="0">
            <a:spAutoFit/>
          </a:bodyPr>
          <a:lstStyle/>
          <a:p>
            <a:pPr algn="ctr"/>
            <a:r>
              <a:rPr lang="en-GB" sz="2400" dirty="0" smtClean="0">
                <a:solidFill>
                  <a:schemeClr val="accent3"/>
                </a:solidFill>
                <a:latin typeface="Arial" pitchFamily="34" charset="0"/>
                <a:cs typeface="Arial" pitchFamily="34" charset="0"/>
              </a:rPr>
              <a:t>Behaviour</a:t>
            </a:r>
            <a:endParaRPr lang="en-GB" sz="2400" dirty="0">
              <a:solidFill>
                <a:schemeClr val="accent3"/>
              </a:solidFill>
              <a:latin typeface="Arial" pitchFamily="34" charset="0"/>
              <a:cs typeface="Arial" pitchFamily="34" charset="0"/>
            </a:endParaRPr>
          </a:p>
        </p:txBody>
      </p:sp>
      <p:sp>
        <p:nvSpPr>
          <p:cNvPr id="14" name="TextBox 13"/>
          <p:cNvSpPr txBox="1"/>
          <p:nvPr/>
        </p:nvSpPr>
        <p:spPr>
          <a:xfrm>
            <a:off x="6246168" y="4952095"/>
            <a:ext cx="2376264" cy="461665"/>
          </a:xfrm>
          <a:prstGeom prst="rect">
            <a:avLst/>
          </a:prstGeom>
          <a:noFill/>
        </p:spPr>
        <p:txBody>
          <a:bodyPr wrap="square" rtlCol="0">
            <a:spAutoFit/>
          </a:bodyPr>
          <a:lstStyle/>
          <a:p>
            <a:pPr algn="ctr"/>
            <a:r>
              <a:rPr lang="en-GB" sz="2400" dirty="0" smtClean="0">
                <a:solidFill>
                  <a:schemeClr val="accent2"/>
                </a:solidFill>
                <a:latin typeface="Arial" pitchFamily="34" charset="0"/>
                <a:cs typeface="Arial" pitchFamily="34" charset="0"/>
              </a:rPr>
              <a:t>Companionship</a:t>
            </a:r>
            <a:endParaRPr lang="en-GB" sz="2400" dirty="0">
              <a:solidFill>
                <a:schemeClr val="accent2"/>
              </a:solidFill>
              <a:latin typeface="Arial" pitchFamily="34" charset="0"/>
              <a:cs typeface="Arial" pitchFamily="34" charset="0"/>
            </a:endParaRPr>
          </a:p>
        </p:txBody>
      </p:sp>
      <p:sp>
        <p:nvSpPr>
          <p:cNvPr id="16" name="TextBox 15"/>
          <p:cNvSpPr txBox="1"/>
          <p:nvPr/>
        </p:nvSpPr>
        <p:spPr>
          <a:xfrm>
            <a:off x="865822" y="5082272"/>
            <a:ext cx="1728192" cy="461665"/>
          </a:xfrm>
          <a:prstGeom prst="rect">
            <a:avLst/>
          </a:prstGeom>
          <a:noFill/>
        </p:spPr>
        <p:txBody>
          <a:bodyPr wrap="square" rtlCol="0">
            <a:spAutoFit/>
          </a:bodyPr>
          <a:lstStyle/>
          <a:p>
            <a:pPr algn="ctr"/>
            <a:r>
              <a:rPr lang="en-GB" sz="2400" dirty="0" smtClean="0">
                <a:solidFill>
                  <a:schemeClr val="accent6"/>
                </a:solidFill>
                <a:latin typeface="Arial" pitchFamily="34" charset="0"/>
                <a:cs typeface="Arial" pitchFamily="34" charset="0"/>
              </a:rPr>
              <a:t>Diet</a:t>
            </a:r>
            <a:endParaRPr lang="en-GB" sz="2400" dirty="0">
              <a:solidFill>
                <a:schemeClr val="accent6"/>
              </a:solidFill>
              <a:latin typeface="Arial" pitchFamily="34" charset="0"/>
              <a:cs typeface="Arial" pitchFamily="34" charset="0"/>
            </a:endParaRPr>
          </a:p>
        </p:txBody>
      </p:sp>
      <p:sp>
        <p:nvSpPr>
          <p:cNvPr id="18" name="TextBox 17"/>
          <p:cNvSpPr txBox="1"/>
          <p:nvPr/>
        </p:nvSpPr>
        <p:spPr>
          <a:xfrm>
            <a:off x="6830867" y="2492011"/>
            <a:ext cx="1368152" cy="461665"/>
          </a:xfrm>
          <a:prstGeom prst="rect">
            <a:avLst/>
          </a:prstGeom>
          <a:noFill/>
        </p:spPr>
        <p:txBody>
          <a:bodyPr wrap="square" rtlCol="0">
            <a:spAutoFit/>
          </a:bodyPr>
          <a:lstStyle/>
          <a:p>
            <a:pPr algn="ctr"/>
            <a:r>
              <a:rPr lang="en-GB" sz="2400" dirty="0" smtClean="0">
                <a:solidFill>
                  <a:schemeClr val="accent1"/>
                </a:solidFill>
                <a:latin typeface="Arial" pitchFamily="34" charset="0"/>
                <a:cs typeface="Arial" pitchFamily="34" charset="0"/>
              </a:rPr>
              <a:t>Health</a:t>
            </a:r>
            <a:endParaRPr lang="en-GB" sz="2400" dirty="0">
              <a:solidFill>
                <a:schemeClr val="accent1"/>
              </a:solidFill>
              <a:latin typeface="Arial" pitchFamily="34" charset="0"/>
              <a:cs typeface="Arial" pitchFamily="34" charset="0"/>
            </a:endParaRPr>
          </a:p>
        </p:txBody>
      </p:sp>
      <p:pic>
        <p:nvPicPr>
          <p:cNvPr id="19" name="Picture 2" descr="C:\Documents and Settings\Henson_A\My Documents\Amy's\Talkies\New Welfare Symbols\Environment Icon.jpg"/>
          <p:cNvPicPr>
            <a:picLocks noChangeAspect="1" noChangeArrowheads="1"/>
          </p:cNvPicPr>
          <p:nvPr/>
        </p:nvPicPr>
        <p:blipFill>
          <a:blip r:embed="rId8" cstate="print"/>
          <a:srcRect/>
          <a:stretch>
            <a:fillRect/>
          </a:stretch>
        </p:blipFill>
        <p:spPr bwMode="auto">
          <a:xfrm>
            <a:off x="1115549" y="1046727"/>
            <a:ext cx="1440160" cy="1440160"/>
          </a:xfrm>
          <a:prstGeom prst="ellipse">
            <a:avLst/>
          </a:prstGeom>
          <a:noFill/>
        </p:spPr>
      </p:pic>
    </p:spTree>
    <p:extLst>
      <p:ext uri="{BB962C8B-B14F-4D97-AF65-F5344CB8AC3E}">
        <p14:creationId xmlns:p14="http://schemas.microsoft.com/office/powerpoint/2010/main" val="4251238841"/>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5"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anim calcmode="lin" valueType="num">
                                      <p:cBhvr>
                                        <p:cTn id="48" dur="500" fill="hold"/>
                                        <p:tgtEl>
                                          <p:spTgt spid="5"/>
                                        </p:tgtEl>
                                        <p:attrNameLst>
                                          <p:attrName>style.rotation</p:attrName>
                                        </p:attrNameLst>
                                      </p:cBhvr>
                                      <p:tavLst>
                                        <p:tav tm="0">
                                          <p:val>
                                            <p:fltVal val="720"/>
                                          </p:val>
                                        </p:tav>
                                        <p:tav tm="100000">
                                          <p:val>
                                            <p:fltVal val="0"/>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 calcmode="lin" valueType="num">
                                      <p:cBhvr>
                                        <p:cTn id="50" dur="5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656" y="332657"/>
            <a:ext cx="8267792" cy="720080"/>
          </a:xfrm>
        </p:spPr>
        <p:txBody>
          <a:bodyPr>
            <a:normAutofit/>
          </a:bodyPr>
          <a:lstStyle/>
          <a:p>
            <a:pPr algn="ctr"/>
            <a:r>
              <a:rPr lang="en-GB" sz="2800" dirty="0" smtClean="0"/>
              <a:t>What do cats need?</a:t>
            </a:r>
            <a:endParaRPr lang="en-GB" sz="2800" dirty="0"/>
          </a:p>
        </p:txBody>
      </p:sp>
      <p:sp>
        <p:nvSpPr>
          <p:cNvPr id="17" name="Rectangle 16"/>
          <p:cNvSpPr/>
          <p:nvPr/>
        </p:nvSpPr>
        <p:spPr>
          <a:xfrm>
            <a:off x="3399135" y="3429000"/>
            <a:ext cx="4572000" cy="357930"/>
          </a:xfrm>
          <a:prstGeom prst="rect">
            <a:avLst/>
          </a:prstGeom>
        </p:spPr>
        <p:txBody>
          <a:bodyPr lIns="80147" tIns="40074" rIns="80147" bIns="40074">
            <a:spAutoFit/>
          </a:bodyPr>
          <a:lstStyle/>
          <a:p>
            <a:r>
              <a:rPr lang="en-GB" dirty="0" smtClean="0"/>
              <a:t>  </a:t>
            </a:r>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bwMode="auto">
          <a:xfrm>
            <a:off x="6660232" y="1183684"/>
            <a:ext cx="2229222" cy="1943881"/>
          </a:xfrm>
          <a:prstGeom prst="rect">
            <a:avLst/>
          </a:prstGeom>
          <a:noFill/>
          <a:ln w="9525">
            <a:noFill/>
            <a:miter lim="800000"/>
            <a:headEnd/>
            <a:tailEnd/>
          </a:ln>
        </p:spPr>
      </p:pic>
      <p:pic>
        <p:nvPicPr>
          <p:cNvPr id="7" name="Picture 6"/>
          <p:cNvPicPr/>
          <p:nvPr/>
        </p:nvPicPr>
        <p:blipFill>
          <a:blip r:embed="rId4">
            <a:extLst>
              <a:ext uri="{28A0092B-C50C-407E-A947-70E740481C1C}">
                <a14:useLocalDpi xmlns:a14="http://schemas.microsoft.com/office/drawing/2010/main" val="0"/>
              </a:ext>
            </a:extLst>
          </a:blip>
          <a:stretch>
            <a:fillRect/>
          </a:stretch>
        </p:blipFill>
        <p:spPr bwMode="auto">
          <a:xfrm>
            <a:off x="3378887" y="3781421"/>
            <a:ext cx="2288445" cy="1662461"/>
          </a:xfrm>
          <a:prstGeom prst="rect">
            <a:avLst/>
          </a:prstGeom>
          <a:noFill/>
          <a:ln w="9525">
            <a:noFill/>
            <a:miter lim="800000"/>
            <a:headEnd/>
            <a:tailEnd/>
          </a:ln>
        </p:spPr>
      </p:pic>
      <p:pic>
        <p:nvPicPr>
          <p:cNvPr id="4106" name="Picture 1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5569" y="1155618"/>
            <a:ext cx="2914164" cy="4771360"/>
          </a:xfrm>
          <a:prstGeom prst="rect">
            <a:avLst/>
          </a:prstGeom>
          <a:noFill/>
        </p:spPr>
      </p:pic>
      <p:pic>
        <p:nvPicPr>
          <p:cNvPr id="4112" name="Picture 1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267160" y="3944259"/>
            <a:ext cx="2600305" cy="1726602"/>
          </a:xfrm>
          <a:prstGeom prst="rect">
            <a:avLst/>
          </a:prstGeom>
          <a:noFill/>
        </p:spPr>
      </p:pic>
      <p:pic>
        <p:nvPicPr>
          <p:cNvPr id="19" name="Picture 4" descr="C:\Documents and Settings\Henson_A\My Documents\Amy's\Talkies\New Welfare Symbols\Behaviour Icon.jpg"/>
          <p:cNvPicPr>
            <a:picLocks noChangeAspect="1" noChangeArrowheads="1"/>
          </p:cNvPicPr>
          <p:nvPr/>
        </p:nvPicPr>
        <p:blipFill>
          <a:blip r:embed="rId7" cstate="print"/>
          <a:srcRect/>
          <a:stretch>
            <a:fillRect/>
          </a:stretch>
        </p:blipFill>
        <p:spPr bwMode="auto">
          <a:xfrm>
            <a:off x="4575005" y="3710554"/>
            <a:ext cx="749520" cy="749520"/>
          </a:xfrm>
          <a:prstGeom prst="ellipse">
            <a:avLst/>
          </a:prstGeom>
          <a:noFill/>
        </p:spPr>
      </p:pic>
      <p:pic>
        <p:nvPicPr>
          <p:cNvPr id="20" name="Picture 2" descr="C:\Documents and Settings\Henson_A\My Documents\Amy's\Talkies\New Welfare Symbols\Environment Icon.jpg"/>
          <p:cNvPicPr>
            <a:picLocks noChangeAspect="1" noChangeArrowheads="1"/>
          </p:cNvPicPr>
          <p:nvPr/>
        </p:nvPicPr>
        <p:blipFill>
          <a:blip r:embed="rId8" cstate="print"/>
          <a:srcRect/>
          <a:stretch>
            <a:fillRect/>
          </a:stretch>
        </p:blipFill>
        <p:spPr bwMode="auto">
          <a:xfrm>
            <a:off x="185569" y="743482"/>
            <a:ext cx="1024807" cy="1024807"/>
          </a:xfrm>
          <a:prstGeom prst="ellipse">
            <a:avLst/>
          </a:prstGeom>
          <a:noFill/>
        </p:spPr>
      </p:pic>
      <p:pic>
        <p:nvPicPr>
          <p:cNvPr id="21" name="Picture 5" descr="C:\Documents and Settings\Henson_A\My Documents\Amy's\Talkies\New Welfare Symbols\Companionship Icon.jpg"/>
          <p:cNvPicPr>
            <a:picLocks noChangeAspect="1" noChangeArrowheads="1"/>
          </p:cNvPicPr>
          <p:nvPr/>
        </p:nvPicPr>
        <p:blipFill>
          <a:blip r:embed="rId9" cstate="print"/>
          <a:srcRect/>
          <a:stretch>
            <a:fillRect/>
          </a:stretch>
        </p:blipFill>
        <p:spPr bwMode="auto">
          <a:xfrm>
            <a:off x="8210273" y="5085184"/>
            <a:ext cx="933727" cy="937234"/>
          </a:xfrm>
          <a:prstGeom prst="ellipse">
            <a:avLst/>
          </a:prstGeom>
          <a:noFill/>
        </p:spPr>
      </p:pic>
      <p:pic>
        <p:nvPicPr>
          <p:cNvPr id="2054" name="Picture 6"/>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385363" y="1978554"/>
            <a:ext cx="1668436" cy="111117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Documents and Settings\Henson_A\My Documents\Amy's\Talkies\New Welfare Symbols\Environment Icon.jpg"/>
          <p:cNvPicPr>
            <a:picLocks noChangeAspect="1" noChangeArrowheads="1"/>
          </p:cNvPicPr>
          <p:nvPr/>
        </p:nvPicPr>
        <p:blipFill>
          <a:blip r:embed="rId8" cstate="print"/>
          <a:srcRect/>
          <a:stretch>
            <a:fillRect/>
          </a:stretch>
        </p:blipFill>
        <p:spPr bwMode="auto">
          <a:xfrm>
            <a:off x="6659387" y="1155618"/>
            <a:ext cx="958142" cy="958142"/>
          </a:xfrm>
          <a:prstGeom prst="ellipse">
            <a:avLst/>
          </a:prstGeom>
          <a:noFill/>
        </p:spPr>
      </p:pic>
      <p:pic>
        <p:nvPicPr>
          <p:cNvPr id="23" name="Picture 18"/>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3382990" y="2153085"/>
            <a:ext cx="1153837" cy="775995"/>
          </a:xfrm>
          <a:prstGeom prst="rect">
            <a:avLst/>
          </a:prstGeom>
          <a:noFill/>
        </p:spPr>
      </p:pic>
      <p:pic>
        <p:nvPicPr>
          <p:cNvPr id="16" name="Picture 3" descr="C:\Documents and Settings\Henson_A\My Documents\Amy's\Talkies\New Welfare Symbols\Diet Icon.jpg"/>
          <p:cNvPicPr>
            <a:picLocks noChangeAspect="1" noChangeArrowheads="1"/>
          </p:cNvPicPr>
          <p:nvPr/>
        </p:nvPicPr>
        <p:blipFill>
          <a:blip r:embed="rId12" cstate="print"/>
          <a:srcRect/>
          <a:stretch>
            <a:fillRect/>
          </a:stretch>
        </p:blipFill>
        <p:spPr bwMode="auto">
          <a:xfrm>
            <a:off x="4127212" y="1373432"/>
            <a:ext cx="895585" cy="895585"/>
          </a:xfrm>
          <a:prstGeom prst="ellipse">
            <a:avLst/>
          </a:prstGeom>
          <a:noFill/>
        </p:spPr>
      </p:pic>
    </p:spTree>
    <p:extLst>
      <p:ext uri="{BB962C8B-B14F-4D97-AF65-F5344CB8AC3E}">
        <p14:creationId xmlns:p14="http://schemas.microsoft.com/office/powerpoint/2010/main" val="1983208290"/>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06"/>
                                        </p:tgtEl>
                                        <p:attrNameLst>
                                          <p:attrName>style.visibility</p:attrName>
                                        </p:attrNameLst>
                                      </p:cBhvr>
                                      <p:to>
                                        <p:strVal val="visible"/>
                                      </p:to>
                                    </p:set>
                                    <p:animEffect transition="in" filter="box(in)">
                                      <p:cBhvr>
                                        <p:cTn id="7" dur="500"/>
                                        <p:tgtEl>
                                          <p:spTgt spid="41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ox(i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ox(i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box(in)">
                                      <p:cBhvr>
                                        <p:cTn id="22" dur="500"/>
                                        <p:tgtEl>
                                          <p:spTgt spid="205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ox(i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4112"/>
                                        </p:tgtEl>
                                        <p:attrNameLst>
                                          <p:attrName>style.visibility</p:attrName>
                                        </p:attrNameLst>
                                      </p:cBhvr>
                                      <p:to>
                                        <p:strVal val="visible"/>
                                      </p:to>
                                    </p:set>
                                    <p:animEffect transition="in" filter="box(in)">
                                      <p:cBhvr>
                                        <p:cTn id="42" dur="500"/>
                                        <p:tgtEl>
                                          <p:spTgt spid="4112"/>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ox(in)">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ox(in)">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ox(in)">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404664"/>
            <a:ext cx="7992888" cy="491681"/>
          </a:xfrm>
        </p:spPr>
        <p:txBody>
          <a:bodyPr>
            <a:normAutofit/>
          </a:bodyPr>
          <a:lstStyle/>
          <a:p>
            <a:r>
              <a:rPr lang="en-GB" sz="2800" dirty="0" smtClean="0"/>
              <a:t>What do rabbits need?</a:t>
            </a:r>
            <a:endParaRPr lang="en-GB" sz="2800" dirty="0"/>
          </a:p>
        </p:txBody>
      </p:sp>
      <p:pic>
        <p:nvPicPr>
          <p:cNvPr id="29699" name="Picture 3" descr="\\Falcon\user_data\Veterinary_Services\Pet Health\Community and Education\IMAGES\NONE BRAND\Wefare needs vet approved\A large hutch with an attached run is ideal for rabbits.jpg"/>
          <p:cNvPicPr>
            <a:picLocks noChangeAspect="1" noChangeArrowheads="1"/>
          </p:cNvPicPr>
          <p:nvPr/>
        </p:nvPicPr>
        <p:blipFill>
          <a:blip r:embed="rId3" cstate="print"/>
          <a:srcRect/>
          <a:stretch>
            <a:fillRect/>
          </a:stretch>
        </p:blipFill>
        <p:spPr bwMode="auto">
          <a:xfrm>
            <a:off x="179512" y="1124744"/>
            <a:ext cx="4176464" cy="4845849"/>
          </a:xfrm>
          <a:prstGeom prst="rect">
            <a:avLst/>
          </a:prstGeom>
          <a:noFill/>
        </p:spPr>
      </p:pic>
      <p:pic>
        <p:nvPicPr>
          <p:cNvPr id="297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539454" y="834598"/>
            <a:ext cx="2479955" cy="2520280"/>
          </a:xfrm>
          <a:prstGeom prst="rect">
            <a:avLst/>
          </a:prstGeom>
          <a:noFill/>
        </p:spPr>
      </p:pic>
      <p:pic>
        <p:nvPicPr>
          <p:cNvPr id="29711" name="Picture 1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802705" y="1761254"/>
            <a:ext cx="1479295" cy="1443791"/>
          </a:xfrm>
          <a:prstGeom prst="rect">
            <a:avLst/>
          </a:prstGeom>
          <a:noFill/>
        </p:spPr>
      </p:pic>
      <p:pic>
        <p:nvPicPr>
          <p:cNvPr id="13" name="Picture 5" descr="C:\Documents and Settings\Henson_A\My Documents\Amy's\Talkies\New Welfare Symbols\Companionship Icon.jpg"/>
          <p:cNvPicPr>
            <a:picLocks noChangeAspect="1" noChangeArrowheads="1"/>
          </p:cNvPicPr>
          <p:nvPr/>
        </p:nvPicPr>
        <p:blipFill>
          <a:blip r:embed="rId6" cstate="print"/>
          <a:srcRect/>
          <a:stretch>
            <a:fillRect/>
          </a:stretch>
        </p:blipFill>
        <p:spPr bwMode="auto">
          <a:xfrm>
            <a:off x="8060468" y="2355580"/>
            <a:ext cx="1014935" cy="1018748"/>
          </a:xfrm>
          <a:prstGeom prst="ellipse">
            <a:avLst/>
          </a:prstGeom>
          <a:noFill/>
        </p:spPr>
      </p:pic>
      <p:pic>
        <p:nvPicPr>
          <p:cNvPr id="14" name="Picture 2" descr="C:\Documents and Settings\Henson_A\My Documents\Amy's\Talkies\New Welfare Symbols\Environment Icon.jpg"/>
          <p:cNvPicPr>
            <a:picLocks noChangeAspect="1" noChangeArrowheads="1"/>
          </p:cNvPicPr>
          <p:nvPr/>
        </p:nvPicPr>
        <p:blipFill>
          <a:blip r:embed="rId7" cstate="print"/>
          <a:srcRect/>
          <a:stretch>
            <a:fillRect/>
          </a:stretch>
        </p:blipFill>
        <p:spPr bwMode="auto">
          <a:xfrm>
            <a:off x="237848" y="1143795"/>
            <a:ext cx="1035456" cy="1035456"/>
          </a:xfrm>
          <a:prstGeom prst="ellipse">
            <a:avLst/>
          </a:prstGeom>
          <a:noFill/>
        </p:spPr>
      </p:pic>
      <p:pic>
        <p:nvPicPr>
          <p:cNvPr id="15" name="Picture 4" descr="C:\Documents and Settings\Henson_A\My Documents\Amy's\Talkies\New Welfare Symbols\Behaviour Icon.jpg"/>
          <p:cNvPicPr>
            <a:picLocks noChangeAspect="1" noChangeArrowheads="1"/>
          </p:cNvPicPr>
          <p:nvPr/>
        </p:nvPicPr>
        <p:blipFill>
          <a:blip r:embed="rId8" cstate="print"/>
          <a:srcRect/>
          <a:stretch>
            <a:fillRect/>
          </a:stretch>
        </p:blipFill>
        <p:spPr bwMode="auto">
          <a:xfrm>
            <a:off x="4465572" y="1045721"/>
            <a:ext cx="1008112" cy="1008112"/>
          </a:xfrm>
          <a:prstGeom prst="ellipse">
            <a:avLst/>
          </a:prstGeom>
          <a:noFill/>
        </p:spPr>
      </p:pic>
      <p:pic>
        <p:nvPicPr>
          <p:cNvPr id="29718" name="Picture 2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210000" y="4818019"/>
            <a:ext cx="1837977" cy="790330"/>
          </a:xfrm>
          <a:prstGeom prst="rect">
            <a:avLst/>
          </a:prstGeom>
          <a:noFill/>
        </p:spPr>
      </p:pic>
      <p:pic>
        <p:nvPicPr>
          <p:cNvPr id="29716" name="Picture 20"/>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30129" y="3595446"/>
            <a:ext cx="1835696" cy="1222573"/>
          </a:xfrm>
          <a:prstGeom prst="rect">
            <a:avLst/>
          </a:prstGeom>
          <a:noFill/>
        </p:spPr>
      </p:pic>
      <p:pic>
        <p:nvPicPr>
          <p:cNvPr id="29720" name="Picture 24"/>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000769" y="4674507"/>
            <a:ext cx="1930112" cy="1289314"/>
          </a:xfrm>
          <a:prstGeom prst="rect">
            <a:avLst/>
          </a:prstGeom>
          <a:noFill/>
        </p:spPr>
      </p:pic>
      <p:pic>
        <p:nvPicPr>
          <p:cNvPr id="12" name="Picture 3" descr="C:\Documents and Settings\Henson_A\My Documents\Amy's\Talkies\New Welfare Symbols\Diet Icon.jpg"/>
          <p:cNvPicPr>
            <a:picLocks noChangeAspect="1" noChangeArrowheads="1"/>
          </p:cNvPicPr>
          <p:nvPr/>
        </p:nvPicPr>
        <p:blipFill>
          <a:blip r:embed="rId12" cstate="print"/>
          <a:srcRect/>
          <a:stretch>
            <a:fillRect/>
          </a:stretch>
        </p:blipFill>
        <p:spPr bwMode="auto">
          <a:xfrm>
            <a:off x="5038440" y="3804156"/>
            <a:ext cx="1032927" cy="1032927"/>
          </a:xfrm>
          <a:prstGeom prst="ellipse">
            <a:avLst/>
          </a:prstGeom>
          <a:noFill/>
        </p:spPr>
      </p:pic>
      <p:pic>
        <p:nvPicPr>
          <p:cNvPr id="29712" name="Picture 16" descr="\\Falcon\user_data\Veterinary_Services\Pet Health\Community and Education\IMAGES\NONE BRAND\Wefare needs vet approved\VETS_shutterstock_180410333.jpg"/>
          <p:cNvPicPr>
            <a:picLocks noChangeAspect="1" noChangeArrowheads="1"/>
          </p:cNvPicPr>
          <p:nvPr/>
        </p:nvPicPr>
        <p:blipFill>
          <a:blip r:embed="rId13" cstate="print"/>
          <a:srcRect/>
          <a:stretch>
            <a:fillRect/>
          </a:stretch>
        </p:blipFill>
        <p:spPr bwMode="auto">
          <a:xfrm flipH="1">
            <a:off x="8144168" y="3547668"/>
            <a:ext cx="786713" cy="1267236"/>
          </a:xfrm>
          <a:prstGeom prst="rect">
            <a:avLst/>
          </a:prstGeom>
          <a:noFill/>
        </p:spPr>
      </p:pic>
    </p:spTree>
    <p:extLst>
      <p:ext uri="{BB962C8B-B14F-4D97-AF65-F5344CB8AC3E}">
        <p14:creationId xmlns:p14="http://schemas.microsoft.com/office/powerpoint/2010/main" val="3846159437"/>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ox(in)">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9720"/>
                                        </p:tgtEl>
                                        <p:attrNameLst>
                                          <p:attrName>style.visibility</p:attrName>
                                        </p:attrNameLst>
                                      </p:cBhvr>
                                      <p:to>
                                        <p:strVal val="visible"/>
                                      </p:to>
                                    </p:set>
                                    <p:animEffect transition="in" filter="box(in)">
                                      <p:cBhvr>
                                        <p:cTn id="17" dur="500"/>
                                        <p:tgtEl>
                                          <p:spTgt spid="2972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9718"/>
                                        </p:tgtEl>
                                        <p:attrNameLst>
                                          <p:attrName>style.visibility</p:attrName>
                                        </p:attrNameLst>
                                      </p:cBhvr>
                                      <p:to>
                                        <p:strVal val="visible"/>
                                      </p:to>
                                    </p:set>
                                    <p:animEffect transition="in" filter="box(in)">
                                      <p:cBhvr>
                                        <p:cTn id="22" dur="500"/>
                                        <p:tgtEl>
                                          <p:spTgt spid="2971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9716"/>
                                        </p:tgtEl>
                                        <p:attrNameLst>
                                          <p:attrName>style.visibility</p:attrName>
                                        </p:attrNameLst>
                                      </p:cBhvr>
                                      <p:to>
                                        <p:strVal val="visible"/>
                                      </p:to>
                                    </p:set>
                                    <p:animEffect transition="in" filter="box(in)">
                                      <p:cBhvr>
                                        <p:cTn id="27" dur="500"/>
                                        <p:tgtEl>
                                          <p:spTgt spid="297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9712"/>
                                        </p:tgtEl>
                                        <p:attrNameLst>
                                          <p:attrName>style.visibility</p:attrName>
                                        </p:attrNameLst>
                                      </p:cBhvr>
                                      <p:to>
                                        <p:strVal val="visible"/>
                                      </p:to>
                                    </p:set>
                                    <p:animEffect transition="in" filter="box(in)">
                                      <p:cBhvr>
                                        <p:cTn id="32" dur="500"/>
                                        <p:tgtEl>
                                          <p:spTgt spid="297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ox(i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9711"/>
                                        </p:tgtEl>
                                        <p:attrNameLst>
                                          <p:attrName>style.visibility</p:attrName>
                                        </p:attrNameLst>
                                      </p:cBhvr>
                                      <p:to>
                                        <p:strVal val="visible"/>
                                      </p:to>
                                    </p:set>
                                    <p:animEffect transition="in" filter="box(in)">
                                      <p:cBhvr>
                                        <p:cTn id="42" dur="500"/>
                                        <p:tgtEl>
                                          <p:spTgt spid="29711"/>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ox(in)">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9701"/>
                                        </p:tgtEl>
                                        <p:attrNameLst>
                                          <p:attrName>style.visibility</p:attrName>
                                        </p:attrNameLst>
                                      </p:cBhvr>
                                      <p:to>
                                        <p:strVal val="visible"/>
                                      </p:to>
                                    </p:set>
                                    <p:animEffect transition="in" filter="box(in)">
                                      <p:cBhvr>
                                        <p:cTn id="52" dur="500"/>
                                        <p:tgtEl>
                                          <p:spTgt spid="29701"/>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ox(in)">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58" name="Picture 1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08104" y="4803739"/>
            <a:ext cx="1571713" cy="1145396"/>
          </a:xfrm>
          <a:prstGeom prst="rect">
            <a:avLst/>
          </a:prstGeom>
          <a:noFill/>
        </p:spPr>
      </p:pic>
      <p:sp>
        <p:nvSpPr>
          <p:cNvPr id="2" name="Title 1"/>
          <p:cNvSpPr>
            <a:spLocks noGrp="1"/>
          </p:cNvSpPr>
          <p:nvPr>
            <p:ph type="title"/>
          </p:nvPr>
        </p:nvSpPr>
        <p:spPr>
          <a:xfrm>
            <a:off x="251520" y="404665"/>
            <a:ext cx="8712967" cy="504055"/>
          </a:xfrm>
        </p:spPr>
        <p:txBody>
          <a:bodyPr>
            <a:normAutofit/>
          </a:bodyPr>
          <a:lstStyle/>
          <a:p>
            <a:r>
              <a:rPr lang="en-GB" sz="2800" dirty="0" smtClean="0"/>
              <a:t>What do dogs need?</a:t>
            </a:r>
            <a:endParaRPr lang="en-GB" sz="2800" dirty="0"/>
          </a:p>
        </p:txBody>
      </p:sp>
      <p:pic>
        <p:nvPicPr>
          <p:cNvPr id="358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03391" y="4199529"/>
            <a:ext cx="1765899" cy="1765899"/>
          </a:xfrm>
          <a:prstGeom prst="rect">
            <a:avLst/>
          </a:prstGeom>
          <a:noFill/>
        </p:spPr>
      </p:pic>
      <p:pic>
        <p:nvPicPr>
          <p:cNvPr id="35850" name="Picture 1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2478" y="1119982"/>
            <a:ext cx="1872208" cy="2250250"/>
          </a:xfrm>
          <a:prstGeom prst="rect">
            <a:avLst/>
          </a:prstGeom>
          <a:noFill/>
        </p:spPr>
      </p:pic>
      <p:pic>
        <p:nvPicPr>
          <p:cNvPr id="35852"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63397" y="1734175"/>
            <a:ext cx="3638178" cy="2423026"/>
          </a:xfrm>
          <a:prstGeom prst="rect">
            <a:avLst/>
          </a:prstGeom>
          <a:noFill/>
        </p:spPr>
      </p:pic>
      <p:pic>
        <p:nvPicPr>
          <p:cNvPr id="35854" name="Picture 1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831164" y="1101234"/>
            <a:ext cx="1804537" cy="2418951"/>
          </a:xfrm>
          <a:prstGeom prst="rect">
            <a:avLst/>
          </a:prstGeom>
          <a:noFill/>
        </p:spPr>
      </p:pic>
      <p:pic>
        <p:nvPicPr>
          <p:cNvPr id="11" name="Picture 5" descr="C:\Documents and Settings\Henson_A\My Documents\Amy's\Talkies\New Welfare Symbols\Companionship Icon.jpg"/>
          <p:cNvPicPr>
            <a:picLocks noChangeAspect="1" noChangeArrowheads="1"/>
          </p:cNvPicPr>
          <p:nvPr/>
        </p:nvPicPr>
        <p:blipFill>
          <a:blip r:embed="rId8" cstate="print"/>
          <a:srcRect/>
          <a:stretch>
            <a:fillRect/>
          </a:stretch>
        </p:blipFill>
        <p:spPr bwMode="auto">
          <a:xfrm>
            <a:off x="7718357" y="2437772"/>
            <a:ext cx="1198124" cy="1202626"/>
          </a:xfrm>
          <a:prstGeom prst="ellipse">
            <a:avLst/>
          </a:prstGeom>
          <a:noFill/>
        </p:spPr>
      </p:pic>
      <p:pic>
        <p:nvPicPr>
          <p:cNvPr id="13" name="Picture 2" descr="C:\Documents and Settings\Henson_A\My Documents\Amy's\Talkies\New Welfare Symbols\Environment Icon.jpg"/>
          <p:cNvPicPr>
            <a:picLocks noChangeAspect="1" noChangeArrowheads="1"/>
          </p:cNvPicPr>
          <p:nvPr/>
        </p:nvPicPr>
        <p:blipFill>
          <a:blip r:embed="rId9" cstate="print"/>
          <a:srcRect/>
          <a:stretch>
            <a:fillRect/>
          </a:stretch>
        </p:blipFill>
        <p:spPr bwMode="auto">
          <a:xfrm>
            <a:off x="2918529" y="1407860"/>
            <a:ext cx="1146264" cy="1146264"/>
          </a:xfrm>
          <a:prstGeom prst="ellipse">
            <a:avLst/>
          </a:prstGeom>
          <a:noFill/>
        </p:spPr>
      </p:pic>
      <p:pic>
        <p:nvPicPr>
          <p:cNvPr id="35856" name="Picture 16"/>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749095" y="3837741"/>
            <a:ext cx="1833544" cy="1221140"/>
          </a:xfrm>
          <a:prstGeom prst="rect">
            <a:avLst/>
          </a:prstGeom>
          <a:noFill/>
        </p:spPr>
      </p:pic>
      <p:pic>
        <p:nvPicPr>
          <p:cNvPr id="18" name="Picture 3" descr="C:\Documents and Settings\Henson_A\My Documents\Amy's\Talkies\New Welfare Symbols\Diet Icon.jpg"/>
          <p:cNvPicPr>
            <a:picLocks noChangeAspect="1" noChangeArrowheads="1"/>
          </p:cNvPicPr>
          <p:nvPr/>
        </p:nvPicPr>
        <p:blipFill>
          <a:blip r:embed="rId11" cstate="print"/>
          <a:srcRect/>
          <a:stretch>
            <a:fillRect/>
          </a:stretch>
        </p:blipFill>
        <p:spPr bwMode="auto">
          <a:xfrm>
            <a:off x="7004890" y="4652899"/>
            <a:ext cx="1312529" cy="1312529"/>
          </a:xfrm>
          <a:prstGeom prst="ellipse">
            <a:avLst/>
          </a:prstGeom>
          <a:noFill/>
        </p:spPr>
      </p:pic>
      <p:pic>
        <p:nvPicPr>
          <p:cNvPr id="19" name="Picture 4" descr="C:\Documents and Settings\Henson_A\My Documents\Amy's\Talkies\New Welfare Symbols\Behaviour Icon.jpg"/>
          <p:cNvPicPr>
            <a:picLocks noChangeAspect="1" noChangeArrowheads="1"/>
          </p:cNvPicPr>
          <p:nvPr/>
        </p:nvPicPr>
        <p:blipFill>
          <a:blip r:embed="rId12" cstate="print"/>
          <a:srcRect/>
          <a:stretch>
            <a:fillRect/>
          </a:stretch>
        </p:blipFill>
        <p:spPr bwMode="auto">
          <a:xfrm>
            <a:off x="827584" y="3049137"/>
            <a:ext cx="1182522" cy="1182522"/>
          </a:xfrm>
          <a:prstGeom prst="ellipse">
            <a:avLst/>
          </a:prstGeom>
          <a:noFill/>
        </p:spPr>
      </p:pic>
    </p:spTree>
    <p:extLst>
      <p:ext uri="{BB962C8B-B14F-4D97-AF65-F5344CB8AC3E}">
        <p14:creationId xmlns:p14="http://schemas.microsoft.com/office/powerpoint/2010/main" val="1421563646"/>
      </p:ext>
    </p:extLst>
  </p:cSld>
  <p:clrMapOvr>
    <a:masterClrMapping/>
  </p:clrMapOvr>
  <p:transition>
    <p:sndAc>
      <p:end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52"/>
                                        </p:tgtEl>
                                        <p:attrNameLst>
                                          <p:attrName>style.visibility</p:attrName>
                                        </p:attrNameLst>
                                      </p:cBhvr>
                                      <p:to>
                                        <p:strVal val="visible"/>
                                      </p:to>
                                    </p:set>
                                    <p:animEffect transition="in" filter="box(in)">
                                      <p:cBhvr>
                                        <p:cTn id="7" dur="500"/>
                                        <p:tgtEl>
                                          <p:spTgt spid="3585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box(in)">
                                      <p:cBhvr>
                                        <p:cTn id="17" dur="500"/>
                                        <p:tgtEl>
                                          <p:spTgt spid="3584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5850"/>
                                        </p:tgtEl>
                                        <p:attrNameLst>
                                          <p:attrName>style.visibility</p:attrName>
                                        </p:attrNameLst>
                                      </p:cBhvr>
                                      <p:to>
                                        <p:strVal val="visible"/>
                                      </p:to>
                                    </p:set>
                                    <p:animEffect transition="in" filter="box(in)">
                                      <p:cBhvr>
                                        <p:cTn id="22" dur="500"/>
                                        <p:tgtEl>
                                          <p:spTgt spid="3585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ox(i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5854"/>
                                        </p:tgtEl>
                                        <p:attrNameLst>
                                          <p:attrName>style.visibility</p:attrName>
                                        </p:attrNameLst>
                                      </p:cBhvr>
                                      <p:to>
                                        <p:strVal val="visible"/>
                                      </p:to>
                                    </p:set>
                                    <p:animEffect transition="in" filter="box(in)">
                                      <p:cBhvr>
                                        <p:cTn id="32" dur="500"/>
                                        <p:tgtEl>
                                          <p:spTgt spid="3585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ox(i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35856"/>
                                        </p:tgtEl>
                                        <p:attrNameLst>
                                          <p:attrName>style.visibility</p:attrName>
                                        </p:attrNameLst>
                                      </p:cBhvr>
                                      <p:to>
                                        <p:strVal val="visible"/>
                                      </p:to>
                                    </p:set>
                                    <p:animEffect transition="in" filter="box(in)">
                                      <p:cBhvr>
                                        <p:cTn id="42" dur="500"/>
                                        <p:tgtEl>
                                          <p:spTgt spid="3585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35858"/>
                                        </p:tgtEl>
                                        <p:attrNameLst>
                                          <p:attrName>style.visibility</p:attrName>
                                        </p:attrNameLst>
                                      </p:cBhvr>
                                      <p:to>
                                        <p:strVal val="visible"/>
                                      </p:to>
                                    </p:set>
                                    <p:animEffect transition="in" filter="box(in)">
                                      <p:cBhvr>
                                        <p:cTn id="47" dur="500"/>
                                        <p:tgtEl>
                                          <p:spTgt spid="35858"/>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ox(in)">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ew Education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 Education PowerPoint template</Template>
  <TotalTime>58</TotalTime>
  <Words>789</Words>
  <Application>Microsoft Office PowerPoint</Application>
  <PresentationFormat>On-screen Show (4:3)</PresentationFormat>
  <Paragraphs>91</Paragraphs>
  <Slides>8</Slides>
  <Notes>8</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New Education PowerPoint template</vt:lpstr>
      <vt:lpstr>PowerPoint Presentation</vt:lpstr>
      <vt:lpstr>TV advert here</vt:lpstr>
      <vt:lpstr>PowerPoint Presentation</vt:lpstr>
      <vt:lpstr>A little bit about PDSA ... </vt:lpstr>
      <vt:lpstr>All pets need the right ...</vt:lpstr>
      <vt:lpstr>What do cats need?</vt:lpstr>
      <vt:lpstr>What do rabbits need?</vt:lpstr>
      <vt:lpstr>What do dogs need?</vt:lpstr>
    </vt:vector>
  </TitlesOfParts>
  <Company>pdsa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Evans_L</dc:creator>
  <cp:lastModifiedBy>Rachel Sutherland</cp:lastModifiedBy>
  <cp:revision>13</cp:revision>
  <dcterms:created xsi:type="dcterms:W3CDTF">2011-04-13T09:42:33Z</dcterms:created>
  <dcterms:modified xsi:type="dcterms:W3CDTF">2017-02-14T15:43:58Z</dcterms:modified>
</cp:coreProperties>
</file>