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7" r:id="rId2"/>
    <p:sldId id="258" r:id="rId3"/>
    <p:sldId id="259" r:id="rId4"/>
    <p:sldId id="260" r:id="rId5"/>
    <p:sldId id="261" r:id="rId6"/>
    <p:sldId id="264" r:id="rId7"/>
  </p:sldIdLst>
  <p:sldSz cx="9144000" cy="6858000" type="screen4x3"/>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2C5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742" autoAdjust="0"/>
  </p:normalViewPr>
  <p:slideViewPr>
    <p:cSldViewPr>
      <p:cViewPr varScale="1">
        <p:scale>
          <a:sx n="52" d="100"/>
          <a:sy n="52" d="100"/>
        </p:scale>
        <p:origin x="-189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67AF22A9-9C64-4083-9F05-6A635BC5BBC4}" type="datetimeFigureOut">
              <a:rPr lang="en-US" smtClean="0"/>
              <a:pPr/>
              <a:t>7/11/2012</a:t>
            </a:fld>
            <a:endParaRPr lang="en-GB"/>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562" y="4721186"/>
            <a:ext cx="5444490" cy="447270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616A68E7-6FD1-4C38-99F5-2989E2FA4869}"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16A68E7-6FD1-4C38-99F5-2989E2FA4869}" type="slidenum">
              <a:rPr lang="en-GB" smtClean="0"/>
              <a:pPr/>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16A68E7-6FD1-4C38-99F5-2989E2FA4869}"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Students</a:t>
            </a:r>
            <a:r>
              <a:rPr lang="en-GB" baseline="0" dirty="0" smtClean="0"/>
              <a:t> should come up with ideas such as eat, play, exercise, sleep, walk, go to the vet’s, groom themselves etc. </a:t>
            </a:r>
          </a:p>
          <a:p>
            <a:endParaRPr lang="en-GB" baseline="0" dirty="0" smtClean="0"/>
          </a:p>
          <a:p>
            <a:r>
              <a:rPr lang="en-GB" baseline="0" dirty="0" smtClean="0"/>
              <a:t>EXTENSION TASK: Pupils can circle the needs that are the same as some of the </a:t>
            </a:r>
            <a:r>
              <a:rPr lang="en-GB" baseline="0" dirty="0" smtClean="0"/>
              <a:t>things </a:t>
            </a:r>
            <a:r>
              <a:rPr lang="en-GB" baseline="0" dirty="0" smtClean="0"/>
              <a:t>that people do during the day. Then they could write a list of other things that people do during the day that pets don’t. They may come up with ideas like go to school or go to work. These could be interesting talking points as puppies go to puppy training classes similar to school and some animals work, like sheepdogs. </a:t>
            </a:r>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Students organise the</a:t>
            </a:r>
            <a:r>
              <a:rPr lang="en-GB" baseline="0" dirty="0" smtClean="0"/>
              <a:t> stages of Mollie’s Day and, depending on ability, can stick them in booklet, copy them, or add more descriptive detail. </a:t>
            </a:r>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Discussion</a:t>
            </a:r>
            <a:r>
              <a:rPr lang="en-GB" baseline="0" dirty="0" smtClean="0"/>
              <a:t> about audience of diary entry – who is it for? Why are they written? TAP is a good way for Year 5 and 6 to begin thinking about writing for a purpose.</a:t>
            </a:r>
          </a:p>
          <a:p>
            <a:endParaRPr lang="en-GB" baseline="0" dirty="0" smtClean="0"/>
          </a:p>
          <a:p>
            <a:r>
              <a:rPr lang="en-GB" baseline="0" dirty="0" smtClean="0"/>
              <a:t>For higher ability:</a:t>
            </a:r>
          </a:p>
          <a:p>
            <a:endParaRPr lang="en-GB" baseline="0" dirty="0" smtClean="0"/>
          </a:p>
          <a:p>
            <a:r>
              <a:rPr lang="en-GB" baseline="0" dirty="0" smtClean="0"/>
              <a:t>Elements to include in diary entry:</a:t>
            </a:r>
          </a:p>
          <a:p>
            <a:r>
              <a:rPr lang="en-GB" baseline="0" dirty="0" smtClean="0"/>
              <a:t>~ Chronological order</a:t>
            </a:r>
          </a:p>
          <a:p>
            <a:r>
              <a:rPr lang="en-GB" baseline="0" dirty="0" smtClean="0"/>
              <a:t>~ Colloquial (friendly) tone</a:t>
            </a:r>
          </a:p>
          <a:p>
            <a:r>
              <a:rPr lang="en-GB" baseline="0" dirty="0" smtClean="0"/>
              <a:t>~ Address and sign-off needed, e.g. Dear Diary. </a:t>
            </a:r>
          </a:p>
          <a:p>
            <a:r>
              <a:rPr lang="en-GB" baseline="0" dirty="0" smtClean="0"/>
              <a:t>~ Descriptive words (for older/more able)</a:t>
            </a:r>
          </a:p>
          <a:p>
            <a:r>
              <a:rPr lang="en-GB" baseline="0" dirty="0" smtClean="0"/>
              <a:t>~ Time connectives, e.g. After that, then (for older/more able)</a:t>
            </a:r>
          </a:p>
          <a:p>
            <a:endParaRPr lang="en-GB" baseline="0" dirty="0" smtClean="0"/>
          </a:p>
          <a:p>
            <a:r>
              <a:rPr lang="en-GB" baseline="0" dirty="0" smtClean="0"/>
              <a:t>For lower ability:</a:t>
            </a:r>
          </a:p>
          <a:p>
            <a:endParaRPr lang="en-GB" baseline="0" dirty="0" smtClean="0"/>
          </a:p>
          <a:p>
            <a:r>
              <a:rPr lang="en-GB" baseline="0" dirty="0" smtClean="0"/>
              <a:t>~ Content (what does Mollie actually do?)</a:t>
            </a:r>
          </a:p>
          <a:p>
            <a:r>
              <a:rPr lang="en-GB" baseline="0" dirty="0" smtClean="0"/>
              <a:t>~ Chronological order</a:t>
            </a:r>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Give the students</a:t>
            </a:r>
            <a:r>
              <a:rPr lang="en-GB" baseline="0" dirty="0" smtClean="0"/>
              <a:t> some time to work on their diary entries. As they are completing the entry, assist them. Select or ask for volunteers to read out the entries after 15 minutes or so. For year 5 and 6 - ask the other students to highlight where they have used the elements of a diary entry, thus ‘marking’ them out of 6. Then they can either self assess themselves or peer assess each other’s diary entries, checking their understanding of what is needed.</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Students, particularly gifted and talented, can be imaginative – their dog could be a talking dog, or a magic dog, or a guide dog, police dog, whatever they like as long as they are learning about the structure and elements of diary writing. For younger pupils, reading out and enjoying the content of other’s entries is excellent practice. </a:t>
            </a:r>
            <a:endParaRPr lang="en-GB" dirty="0" smtClean="0"/>
          </a:p>
          <a:p>
            <a:endParaRPr lang="en-GB" dirty="0"/>
          </a:p>
        </p:txBody>
      </p:sp>
      <p:sp>
        <p:nvSpPr>
          <p:cNvPr id="4" name="Slide Number Placeholder 3"/>
          <p:cNvSpPr>
            <a:spLocks noGrp="1"/>
          </p:cNvSpPr>
          <p:nvPr>
            <p:ph type="sldNum" sz="quarter" idx="10"/>
          </p:nvPr>
        </p:nvSpPr>
        <p:spPr/>
        <p:txBody>
          <a:bodyPr/>
          <a:lstStyle/>
          <a:p>
            <a:fld id="{616A68E7-6FD1-4C38-99F5-2989E2FA4869}" type="slidenum">
              <a:rPr lang="en-GB" smtClean="0"/>
              <a:pPr/>
              <a:t>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78D665A-99CD-46E6-8BBC-85718B502432}" type="datetimeFigureOut">
              <a:rPr lang="en-US" smtClean="0"/>
              <a:pPr/>
              <a:t>7/11/2012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78D665A-99CD-46E6-8BBC-85718B502432}" type="datetimeFigureOut">
              <a:rPr lang="en-US" smtClean="0"/>
              <a:pPr/>
              <a:t>7/11/2012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78D665A-99CD-46E6-8BBC-85718B502432}" type="datetimeFigureOut">
              <a:rPr lang="en-US" smtClean="0"/>
              <a:pPr/>
              <a:t>7/11/2012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78D665A-99CD-46E6-8BBC-85718B502432}" type="datetimeFigureOut">
              <a:rPr lang="en-US" smtClean="0"/>
              <a:pPr/>
              <a:t>7/11/2012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8D665A-99CD-46E6-8BBC-85718B502432}" type="datetimeFigureOut">
              <a:rPr lang="en-US" smtClean="0"/>
              <a:pPr/>
              <a:t>7/11/2012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78D665A-99CD-46E6-8BBC-85718B502432}" type="datetimeFigureOut">
              <a:rPr lang="en-US" smtClean="0"/>
              <a:pPr/>
              <a:t>7/11/2012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78D665A-99CD-46E6-8BBC-85718B502432}" type="datetimeFigureOut">
              <a:rPr lang="en-US" smtClean="0"/>
              <a:pPr/>
              <a:t>7/11/2012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78D665A-99CD-46E6-8BBC-85718B502432}" type="datetimeFigureOut">
              <a:rPr lang="en-US" smtClean="0"/>
              <a:pPr/>
              <a:t>7/11/2012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8D665A-99CD-46E6-8BBC-85718B502432}" type="datetimeFigureOut">
              <a:rPr lang="en-US" smtClean="0"/>
              <a:pPr/>
              <a:t>7/11/2012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8D665A-99CD-46E6-8BBC-85718B502432}" type="datetimeFigureOut">
              <a:rPr lang="en-US" smtClean="0"/>
              <a:pPr/>
              <a:t>7/11/2012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8D665A-99CD-46E6-8BBC-85718B502432}" type="datetimeFigureOut">
              <a:rPr lang="en-US" smtClean="0"/>
              <a:pPr/>
              <a:t>7/11/2012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0FEC34-0A25-46F3-A60B-B2C9D18D7D65}"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D665A-99CD-46E6-8BBC-85718B502432}" type="datetimeFigureOut">
              <a:rPr lang="en-US" smtClean="0"/>
              <a:pPr/>
              <a:t>7/11/2012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0FEC34-0A25-46F3-A60B-B2C9D18D7D65}"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wmf"/><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Oct - Cat_white out.jpg"/>
          <p:cNvPicPr>
            <a:picLocks noChangeAspect="1"/>
          </p:cNvPicPr>
          <p:nvPr/>
        </p:nvPicPr>
        <p:blipFill>
          <a:blip r:embed="rId3" cstate="print"/>
          <a:srcRect r="3198"/>
          <a:stretch>
            <a:fillRect/>
          </a:stretch>
        </p:blipFill>
        <p:spPr>
          <a:xfrm>
            <a:off x="7143767" y="2832640"/>
            <a:ext cx="2000233" cy="4025359"/>
          </a:xfrm>
          <a:prstGeom prst="rect">
            <a:avLst/>
          </a:prstGeom>
          <a:effectLst>
            <a:outerShdw blurRad="50800" dist="50800" dir="5400000" algn="ctr" rotWithShape="0">
              <a:srgbClr val="000000">
                <a:alpha val="0"/>
              </a:srgbClr>
            </a:outerShdw>
          </a:effectLst>
        </p:spPr>
      </p:pic>
      <p:pic>
        <p:nvPicPr>
          <p:cNvPr id="4" name="Picture 3" descr="PDSA Ed Prog logo.jpg"/>
          <p:cNvPicPr>
            <a:picLocks noChangeAspect="1"/>
          </p:cNvPicPr>
          <p:nvPr/>
        </p:nvPicPr>
        <p:blipFill>
          <a:blip r:embed="rId4" cstate="print"/>
          <a:stretch>
            <a:fillRect/>
          </a:stretch>
        </p:blipFill>
        <p:spPr>
          <a:xfrm>
            <a:off x="8018714" y="5764076"/>
            <a:ext cx="785786" cy="1034468"/>
          </a:xfrm>
          <a:prstGeom prst="roundRect">
            <a:avLst/>
          </a:prstGeom>
        </p:spPr>
      </p:pic>
      <p:pic>
        <p:nvPicPr>
          <p:cNvPr id="4100" name="Picture 13" descr="pdsalogo.jpg"/>
          <p:cNvPicPr>
            <a:picLocks noChangeAspect="1"/>
          </p:cNvPicPr>
          <p:nvPr/>
        </p:nvPicPr>
        <p:blipFill>
          <a:blip r:embed="rId5" cstate="print"/>
          <a:srcRect/>
          <a:stretch>
            <a:fillRect/>
          </a:stretch>
        </p:blipFill>
        <p:spPr bwMode="auto">
          <a:xfrm>
            <a:off x="2857500" y="2643188"/>
            <a:ext cx="3357563" cy="2046287"/>
          </a:xfrm>
          <a:prstGeom prst="rect">
            <a:avLst/>
          </a:prstGeom>
          <a:noFill/>
          <a:ln w="9525">
            <a:noFill/>
            <a:miter lim="800000"/>
            <a:headEnd/>
            <a:tailEnd/>
          </a:ln>
        </p:spPr>
      </p:pic>
      <p:pic>
        <p:nvPicPr>
          <p:cNvPr id="4101" name="Picture 15" descr="PP_Horiz_Strip.jpg"/>
          <p:cNvPicPr>
            <a:picLocks noChangeAspect="1"/>
          </p:cNvPicPr>
          <p:nvPr/>
        </p:nvPicPr>
        <p:blipFill>
          <a:blip r:embed="rId6" cstate="print"/>
          <a:srcRect/>
          <a:stretch>
            <a:fillRect/>
          </a:stretch>
        </p:blipFill>
        <p:spPr bwMode="auto">
          <a:xfrm>
            <a:off x="0" y="0"/>
            <a:ext cx="9144000" cy="1308100"/>
          </a:xfrm>
          <a:prstGeom prst="rect">
            <a:avLst/>
          </a:prstGeom>
          <a:noFill/>
          <a:ln w="9525">
            <a:noFill/>
            <a:miter lim="800000"/>
            <a:headEnd/>
            <a:tailEnd/>
          </a:ln>
        </p:spPr>
      </p:pic>
      <p:pic>
        <p:nvPicPr>
          <p:cNvPr id="4102" name="Picture 19" descr="shutterstock_4748857[1].jpg"/>
          <p:cNvPicPr>
            <a:picLocks noChangeAspect="1"/>
          </p:cNvPicPr>
          <p:nvPr/>
        </p:nvPicPr>
        <p:blipFill>
          <a:blip r:embed="rId7" cstate="print"/>
          <a:srcRect l="53" t="9375" r="4736" b="5208"/>
          <a:stretch>
            <a:fillRect/>
          </a:stretch>
        </p:blipFill>
        <p:spPr bwMode="auto">
          <a:xfrm>
            <a:off x="0" y="3786190"/>
            <a:ext cx="2303858" cy="30718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6" name="TextBox 5"/>
          <p:cNvSpPr txBox="1"/>
          <p:nvPr/>
        </p:nvSpPr>
        <p:spPr>
          <a:xfrm>
            <a:off x="785786" y="1785926"/>
            <a:ext cx="8001056" cy="584775"/>
          </a:xfrm>
          <a:prstGeom prst="rect">
            <a:avLst/>
          </a:prstGeom>
          <a:noFill/>
        </p:spPr>
        <p:txBody>
          <a:bodyPr wrap="square" rtlCol="0">
            <a:spAutoFit/>
          </a:bodyPr>
          <a:lstStyle/>
          <a:p>
            <a:pPr algn="ctr"/>
            <a:r>
              <a:rPr lang="en-GB" sz="3200" u="sng" dirty="0" smtClean="0">
                <a:solidFill>
                  <a:srgbClr val="002060"/>
                </a:solidFill>
                <a:latin typeface="Futura Md BT" pitchFamily="34" charset="0"/>
              </a:rPr>
              <a:t>Dog’s diary</a:t>
            </a:r>
            <a:endParaRPr lang="en-GB" sz="3200" u="sng" dirty="0">
              <a:solidFill>
                <a:srgbClr val="002060"/>
              </a:solidFill>
              <a:latin typeface="Futura Md BT" pitchFamily="34" charset="0"/>
            </a:endParaRPr>
          </a:p>
        </p:txBody>
      </p:sp>
      <p:sp>
        <p:nvSpPr>
          <p:cNvPr id="7" name="TextBox 6"/>
          <p:cNvSpPr txBox="1"/>
          <p:nvPr/>
        </p:nvSpPr>
        <p:spPr>
          <a:xfrm>
            <a:off x="142844" y="3178546"/>
            <a:ext cx="9001156" cy="1569660"/>
          </a:xfrm>
          <a:prstGeom prst="rect">
            <a:avLst/>
          </a:prstGeom>
          <a:noFill/>
        </p:spPr>
        <p:txBody>
          <a:bodyPr wrap="square" rtlCol="0">
            <a:spAutoFit/>
          </a:bodyPr>
          <a:lstStyle/>
          <a:p>
            <a:pPr algn="ctr"/>
            <a:r>
              <a:rPr lang="en-GB" sz="3200" dirty="0" smtClean="0">
                <a:solidFill>
                  <a:srgbClr val="002060"/>
                </a:solidFill>
                <a:latin typeface="Futura Lt BT" pitchFamily="34" charset="0"/>
              </a:rPr>
              <a:t>Learning </a:t>
            </a:r>
            <a:r>
              <a:rPr lang="en-GB" sz="3200" dirty="0" smtClean="0">
                <a:solidFill>
                  <a:srgbClr val="002060"/>
                </a:solidFill>
                <a:latin typeface="Futura Lt BT" pitchFamily="34" charset="0"/>
              </a:rPr>
              <a:t>objective</a:t>
            </a:r>
            <a:endParaRPr lang="en-GB" sz="3200" dirty="0" smtClean="0">
              <a:solidFill>
                <a:srgbClr val="002060"/>
              </a:solidFill>
              <a:latin typeface="Futura Lt BT" pitchFamily="34" charset="0"/>
            </a:endParaRPr>
          </a:p>
          <a:p>
            <a:pPr algn="ctr"/>
            <a:endParaRPr lang="en-GB" sz="3200" dirty="0" smtClean="0">
              <a:solidFill>
                <a:srgbClr val="002060"/>
              </a:solidFill>
              <a:latin typeface="Futura Lt BT" pitchFamily="34" charset="0"/>
            </a:endParaRPr>
          </a:p>
          <a:p>
            <a:pPr lvl="0"/>
            <a:r>
              <a:rPr lang="en-GB" sz="3200" dirty="0" smtClean="0">
                <a:solidFill>
                  <a:srgbClr val="002060"/>
                </a:solidFill>
                <a:latin typeface="Futura Lt BT" pitchFamily="34" charset="0"/>
              </a:rPr>
              <a:t>1. To be able to write in the style of a diary entry.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13" name="Oval 12"/>
          <p:cNvSpPr/>
          <p:nvPr/>
        </p:nvSpPr>
        <p:spPr>
          <a:xfrm>
            <a:off x="2143108" y="2857496"/>
            <a:ext cx="4929222" cy="2286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smtClean="0">
                <a:latin typeface="Futura Lt BT" pitchFamily="34" charset="0"/>
              </a:rPr>
              <a:t>What do pets do during the day</a:t>
            </a:r>
            <a:r>
              <a:rPr lang="en-GB" sz="4000" dirty="0" smtClean="0">
                <a:latin typeface="Helvetica" pitchFamily="34" charset="0"/>
              </a:rPr>
              <a:t>?</a:t>
            </a:r>
            <a:endParaRPr lang="en-GB" sz="4000" dirty="0">
              <a:latin typeface="Helvetica" pitchFamily="34" charset="0"/>
            </a:endParaRPr>
          </a:p>
        </p:txBody>
      </p:sp>
      <p:cxnSp>
        <p:nvCxnSpPr>
          <p:cNvPr id="16" name="Straight Connector 15"/>
          <p:cNvCxnSpPr/>
          <p:nvPr/>
        </p:nvCxnSpPr>
        <p:spPr>
          <a:xfrm flipV="1">
            <a:off x="6357950" y="2500306"/>
            <a:ext cx="1428760" cy="928694"/>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1857356" y="4929198"/>
            <a:ext cx="1714512" cy="357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643702" y="4786322"/>
            <a:ext cx="1214446" cy="2857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28662" y="2500306"/>
            <a:ext cx="1857388" cy="71438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7" name="TextBox 6"/>
          <p:cNvSpPr txBox="1"/>
          <p:nvPr/>
        </p:nvSpPr>
        <p:spPr>
          <a:xfrm>
            <a:off x="357158" y="2214554"/>
            <a:ext cx="8215370" cy="2862322"/>
          </a:xfrm>
          <a:prstGeom prst="rect">
            <a:avLst/>
          </a:prstGeom>
          <a:noFill/>
        </p:spPr>
        <p:txBody>
          <a:bodyPr wrap="square" rtlCol="0">
            <a:spAutoFit/>
          </a:bodyPr>
          <a:lstStyle/>
          <a:p>
            <a:pPr algn="ctr"/>
            <a:r>
              <a:rPr lang="en-GB" sz="3600" u="sng" dirty="0" smtClean="0">
                <a:solidFill>
                  <a:srgbClr val="002060"/>
                </a:solidFill>
                <a:latin typeface="Futura Md BT" pitchFamily="34" charset="0"/>
              </a:rPr>
              <a:t>TASK: Mollie’s day</a:t>
            </a:r>
            <a:r>
              <a:rPr lang="en-GB" sz="3600" dirty="0" smtClean="0">
                <a:solidFill>
                  <a:srgbClr val="002060"/>
                </a:solidFill>
                <a:latin typeface="Futura Md BT" pitchFamily="34" charset="0"/>
              </a:rPr>
              <a:t>:</a:t>
            </a:r>
          </a:p>
          <a:p>
            <a:pPr algn="ctr"/>
            <a:endParaRPr lang="en-GB" sz="3600" u="sng" dirty="0" smtClean="0">
              <a:solidFill>
                <a:srgbClr val="002060"/>
              </a:solidFill>
              <a:latin typeface="Futura Md BT" pitchFamily="34" charset="0"/>
            </a:endParaRPr>
          </a:p>
          <a:p>
            <a:pPr algn="ctr"/>
            <a:r>
              <a:rPr lang="en-GB" sz="3600" dirty="0" smtClean="0">
                <a:solidFill>
                  <a:srgbClr val="002060"/>
                </a:solidFill>
                <a:latin typeface="Futura Md BT" pitchFamily="34" charset="0"/>
              </a:rPr>
              <a:t>Mollie the rabbit’s diary is all mixed up! Can you sort it out into the right order for her?</a:t>
            </a:r>
            <a:endParaRPr lang="en-GB" sz="3600" dirty="0">
              <a:solidFill>
                <a:srgbClr val="002060"/>
              </a:solidFill>
              <a:latin typeface="Futura Md BT"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7" name="TextBox 6"/>
          <p:cNvSpPr txBox="1"/>
          <p:nvPr/>
        </p:nvSpPr>
        <p:spPr>
          <a:xfrm>
            <a:off x="285720" y="3143248"/>
            <a:ext cx="8858280" cy="923330"/>
          </a:xfrm>
          <a:prstGeom prst="rect">
            <a:avLst/>
          </a:prstGeom>
          <a:noFill/>
        </p:spPr>
        <p:txBody>
          <a:bodyPr wrap="square" rtlCol="0">
            <a:spAutoFit/>
          </a:bodyPr>
          <a:lstStyle/>
          <a:p>
            <a:r>
              <a:rPr lang="en-GB" sz="2700" dirty="0" smtClean="0">
                <a:solidFill>
                  <a:srgbClr val="002060"/>
                </a:solidFill>
                <a:latin typeface="Futura Md BT" pitchFamily="34" charset="0"/>
              </a:rPr>
              <a:t>TASK: Read Mollie’s diary entry and with a different coloured pen, tick off where Mollie has: </a:t>
            </a:r>
            <a:endParaRPr lang="en-GB" sz="2700" dirty="0">
              <a:solidFill>
                <a:srgbClr val="002060"/>
              </a:solidFill>
              <a:latin typeface="Futura Md BT" pitchFamily="34" charset="0"/>
            </a:endParaRPr>
          </a:p>
        </p:txBody>
      </p:sp>
      <p:sp>
        <p:nvSpPr>
          <p:cNvPr id="8" name="TextBox 7"/>
          <p:cNvSpPr txBox="1"/>
          <p:nvPr/>
        </p:nvSpPr>
        <p:spPr>
          <a:xfrm>
            <a:off x="0" y="1571612"/>
            <a:ext cx="9144064" cy="1384995"/>
          </a:xfrm>
          <a:prstGeom prst="rect">
            <a:avLst/>
          </a:prstGeom>
          <a:noFill/>
        </p:spPr>
        <p:txBody>
          <a:bodyPr wrap="square" rtlCol="0">
            <a:spAutoFit/>
          </a:bodyPr>
          <a:lstStyle/>
          <a:p>
            <a:pPr algn="ctr"/>
            <a:r>
              <a:rPr lang="en-GB" sz="2800" dirty="0" smtClean="0">
                <a:solidFill>
                  <a:srgbClr val="002060"/>
                </a:solidFill>
                <a:latin typeface="Futura Md BT" pitchFamily="34" charset="0"/>
              </a:rPr>
              <a:t>T tone</a:t>
            </a:r>
          </a:p>
          <a:p>
            <a:pPr algn="ctr"/>
            <a:r>
              <a:rPr lang="en-GB" sz="2800" dirty="0" smtClean="0">
                <a:solidFill>
                  <a:srgbClr val="002060"/>
                </a:solidFill>
                <a:latin typeface="Futura Md BT" pitchFamily="34" charset="0"/>
              </a:rPr>
              <a:t>	A audience</a:t>
            </a:r>
          </a:p>
          <a:p>
            <a:pPr algn="ctr"/>
            <a:r>
              <a:rPr lang="en-GB" sz="2800" dirty="0" smtClean="0">
                <a:solidFill>
                  <a:srgbClr val="002060"/>
                </a:solidFill>
                <a:latin typeface="Futura Md BT" pitchFamily="34" charset="0"/>
              </a:rPr>
              <a:t>       P purpose</a:t>
            </a:r>
            <a:endParaRPr lang="en-GB" sz="2800" dirty="0">
              <a:solidFill>
                <a:srgbClr val="002060"/>
              </a:solidFill>
              <a:latin typeface="Futura Md BT" pitchFamily="34" charset="0"/>
            </a:endParaRPr>
          </a:p>
        </p:txBody>
      </p:sp>
      <p:sp>
        <p:nvSpPr>
          <p:cNvPr id="9" name="TextBox 8"/>
          <p:cNvSpPr txBox="1"/>
          <p:nvPr/>
        </p:nvSpPr>
        <p:spPr>
          <a:xfrm>
            <a:off x="0" y="4286256"/>
            <a:ext cx="8643966" cy="2585323"/>
          </a:xfrm>
          <a:prstGeom prst="rect">
            <a:avLst/>
          </a:prstGeom>
          <a:noFill/>
        </p:spPr>
        <p:txBody>
          <a:bodyPr wrap="square" rtlCol="0">
            <a:spAutoFit/>
          </a:bodyPr>
          <a:lstStyle/>
          <a:p>
            <a:pPr>
              <a:buFont typeface="Arial" pitchFamily="34" charset="0"/>
              <a:buChar char="•"/>
            </a:pPr>
            <a:r>
              <a:rPr lang="en-GB" sz="2700" dirty="0" smtClean="0">
                <a:solidFill>
                  <a:srgbClr val="002060"/>
                </a:solidFill>
                <a:latin typeface="Futura Lt BT" pitchFamily="34" charset="0"/>
              </a:rPr>
              <a:t> </a:t>
            </a:r>
            <a:r>
              <a:rPr lang="en-GB" sz="2700" b="1" dirty="0" smtClean="0">
                <a:solidFill>
                  <a:srgbClr val="002060"/>
                </a:solidFill>
                <a:latin typeface="Futura Lt BT" pitchFamily="34" charset="0"/>
              </a:rPr>
              <a:t>Put the events in the right order </a:t>
            </a:r>
          </a:p>
          <a:p>
            <a:pPr>
              <a:buFont typeface="Arial" pitchFamily="34" charset="0"/>
              <a:buChar char="•"/>
            </a:pPr>
            <a:r>
              <a:rPr lang="en-GB" sz="2700" b="1" dirty="0" smtClean="0">
                <a:solidFill>
                  <a:srgbClr val="002060"/>
                </a:solidFill>
                <a:latin typeface="Futura Lt BT" pitchFamily="34" charset="0"/>
              </a:rPr>
              <a:t> Used a friendly, diary tone</a:t>
            </a:r>
          </a:p>
          <a:p>
            <a:pPr>
              <a:buFont typeface="Arial" pitchFamily="34" charset="0"/>
              <a:buChar char="•"/>
            </a:pPr>
            <a:r>
              <a:rPr lang="en-GB" sz="2700" b="1" dirty="0" smtClean="0">
                <a:solidFill>
                  <a:srgbClr val="002060"/>
                </a:solidFill>
                <a:latin typeface="Futura Lt BT" pitchFamily="34" charset="0"/>
              </a:rPr>
              <a:t> Addressed and signed off, Dear Diary</a:t>
            </a:r>
          </a:p>
          <a:p>
            <a:pPr>
              <a:buFont typeface="Arial" pitchFamily="34" charset="0"/>
              <a:buChar char="•"/>
            </a:pPr>
            <a:r>
              <a:rPr lang="en-GB" sz="2700" b="1" dirty="0" smtClean="0">
                <a:solidFill>
                  <a:srgbClr val="002060"/>
                </a:solidFill>
                <a:latin typeface="Futura Lt BT" pitchFamily="34" charset="0"/>
              </a:rPr>
              <a:t> Used some describing words</a:t>
            </a:r>
          </a:p>
          <a:p>
            <a:pPr>
              <a:buFont typeface="Arial" pitchFamily="34" charset="0"/>
              <a:buChar char="•"/>
            </a:pPr>
            <a:r>
              <a:rPr lang="en-GB" sz="2700" b="1" dirty="0" smtClean="0">
                <a:solidFill>
                  <a:srgbClr val="002060"/>
                </a:solidFill>
                <a:latin typeface="Futura Lt BT" pitchFamily="34" charset="0"/>
              </a:rPr>
              <a:t> Used some time connectives: after that, then</a:t>
            </a:r>
          </a:p>
          <a:p>
            <a:pPr>
              <a:buFont typeface="Arial" pitchFamily="34" charset="0"/>
              <a:buChar char="•"/>
            </a:pPr>
            <a:r>
              <a:rPr lang="en-GB" sz="2700" b="1" dirty="0" smtClean="0">
                <a:solidFill>
                  <a:srgbClr val="002060"/>
                </a:solidFill>
                <a:latin typeface="Futura Lt BT" pitchFamily="34" charset="0"/>
              </a:rPr>
              <a:t> Past tense</a:t>
            </a:r>
            <a:endParaRPr lang="en-GB" sz="2700" b="1" dirty="0">
              <a:solidFill>
                <a:srgbClr val="002060"/>
              </a:solidFill>
              <a:latin typeface="Futura Lt BT" pitchFamily="34" charset="0"/>
            </a:endParaRPr>
          </a:p>
        </p:txBody>
      </p:sp>
      <p:pic>
        <p:nvPicPr>
          <p:cNvPr id="1026" name="Picture 2" descr="C:\Documents and Settings\Bramley_A\Local Settings\Temporary Internet Files\Content.IE5\2IUSQ03C\MC900434713[1].wmf"/>
          <p:cNvPicPr>
            <a:picLocks noChangeAspect="1" noChangeArrowheads="1"/>
          </p:cNvPicPr>
          <p:nvPr/>
        </p:nvPicPr>
        <p:blipFill>
          <a:blip r:embed="rId5" cstate="print"/>
          <a:srcRect/>
          <a:stretch>
            <a:fillRect/>
          </a:stretch>
        </p:blipFill>
        <p:spPr bwMode="auto">
          <a:xfrm>
            <a:off x="5000628" y="4357694"/>
            <a:ext cx="308955" cy="323845"/>
          </a:xfrm>
          <a:prstGeom prst="rect">
            <a:avLst/>
          </a:prstGeom>
          <a:noFill/>
        </p:spPr>
      </p:pic>
      <p:pic>
        <p:nvPicPr>
          <p:cNvPr id="10" name="Picture 2" descr="C:\Documents and Settings\Bramley_A\Local Settings\Temporary Internet Files\Content.IE5\2IUSQ03C\MC900434713[1].wmf"/>
          <p:cNvPicPr>
            <a:picLocks noChangeAspect="1" noChangeArrowheads="1"/>
          </p:cNvPicPr>
          <p:nvPr/>
        </p:nvPicPr>
        <p:blipFill>
          <a:blip r:embed="rId5" cstate="print"/>
          <a:srcRect/>
          <a:stretch>
            <a:fillRect/>
          </a:stretch>
        </p:blipFill>
        <p:spPr bwMode="auto">
          <a:xfrm>
            <a:off x="4286248" y="4786322"/>
            <a:ext cx="308955" cy="323845"/>
          </a:xfrm>
          <a:prstGeom prst="rect">
            <a:avLst/>
          </a:prstGeom>
          <a:noFill/>
        </p:spPr>
      </p:pic>
      <p:pic>
        <p:nvPicPr>
          <p:cNvPr id="11" name="Picture 2" descr="C:\Documents and Settings\Bramley_A\Local Settings\Temporary Internet Files\Content.IE5\2IUSQ03C\MC900434713[1].wmf"/>
          <p:cNvPicPr>
            <a:picLocks noChangeAspect="1" noChangeArrowheads="1"/>
          </p:cNvPicPr>
          <p:nvPr/>
        </p:nvPicPr>
        <p:blipFill>
          <a:blip r:embed="rId5" cstate="print"/>
          <a:srcRect/>
          <a:stretch>
            <a:fillRect/>
          </a:stretch>
        </p:blipFill>
        <p:spPr bwMode="auto">
          <a:xfrm>
            <a:off x="5857884" y="5214950"/>
            <a:ext cx="308955" cy="323845"/>
          </a:xfrm>
          <a:prstGeom prst="rect">
            <a:avLst/>
          </a:prstGeom>
          <a:noFill/>
        </p:spPr>
      </p:pic>
      <p:pic>
        <p:nvPicPr>
          <p:cNvPr id="12" name="Picture 2" descr="C:\Documents and Settings\Bramley_A\Local Settings\Temporary Internet Files\Content.IE5\2IUSQ03C\MC900434713[1].wmf"/>
          <p:cNvPicPr>
            <a:picLocks noChangeAspect="1" noChangeArrowheads="1"/>
          </p:cNvPicPr>
          <p:nvPr/>
        </p:nvPicPr>
        <p:blipFill>
          <a:blip r:embed="rId5" cstate="print"/>
          <a:srcRect/>
          <a:stretch>
            <a:fillRect/>
          </a:stretch>
        </p:blipFill>
        <p:spPr bwMode="auto">
          <a:xfrm>
            <a:off x="6786578" y="6072206"/>
            <a:ext cx="308955" cy="323845"/>
          </a:xfrm>
          <a:prstGeom prst="rect">
            <a:avLst/>
          </a:prstGeom>
          <a:noFill/>
        </p:spPr>
      </p:pic>
      <p:pic>
        <p:nvPicPr>
          <p:cNvPr id="13" name="Picture 2" descr="C:\Documents and Settings\Bramley_A\Local Settings\Temporary Internet Files\Content.IE5\2IUSQ03C\MC900434713[1].wmf"/>
          <p:cNvPicPr>
            <a:picLocks noChangeAspect="1" noChangeArrowheads="1"/>
          </p:cNvPicPr>
          <p:nvPr/>
        </p:nvPicPr>
        <p:blipFill>
          <a:blip r:embed="rId5" cstate="print"/>
          <a:srcRect/>
          <a:stretch>
            <a:fillRect/>
          </a:stretch>
        </p:blipFill>
        <p:spPr bwMode="auto">
          <a:xfrm>
            <a:off x="4643438" y="5643578"/>
            <a:ext cx="308955" cy="323845"/>
          </a:xfrm>
          <a:prstGeom prst="rect">
            <a:avLst/>
          </a:prstGeom>
          <a:noFill/>
        </p:spPr>
      </p:pic>
      <p:pic>
        <p:nvPicPr>
          <p:cNvPr id="14" name="Picture 2" descr="C:\Documents and Settings\Bramley_A\Local Settings\Temporary Internet Files\Content.IE5\2IUSQ03C\MC900434713[1].wmf"/>
          <p:cNvPicPr>
            <a:picLocks noChangeAspect="1" noChangeArrowheads="1"/>
          </p:cNvPicPr>
          <p:nvPr/>
        </p:nvPicPr>
        <p:blipFill>
          <a:blip r:embed="rId5" cstate="print"/>
          <a:srcRect/>
          <a:stretch>
            <a:fillRect/>
          </a:stretch>
        </p:blipFill>
        <p:spPr bwMode="auto">
          <a:xfrm>
            <a:off x="2071670" y="6534155"/>
            <a:ext cx="308955" cy="32384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5" name="Picture 15" descr="PP_Horiz_Strip.jpg"/>
          <p:cNvPicPr>
            <a:picLocks noChangeAspect="1"/>
          </p:cNvPicPr>
          <p:nvPr/>
        </p:nvPicPr>
        <p:blipFill>
          <a:blip r:embed="rId4" cstate="print"/>
          <a:srcRect/>
          <a:stretch>
            <a:fillRect/>
          </a:stretch>
        </p:blipFill>
        <p:spPr bwMode="auto">
          <a:xfrm>
            <a:off x="0" y="0"/>
            <a:ext cx="9144000" cy="1308100"/>
          </a:xfrm>
          <a:prstGeom prst="rect">
            <a:avLst/>
          </a:prstGeom>
          <a:noFill/>
          <a:ln w="9525">
            <a:noFill/>
            <a:miter lim="800000"/>
            <a:headEnd/>
            <a:tailEnd/>
          </a:ln>
        </p:spPr>
      </p:pic>
      <p:sp>
        <p:nvSpPr>
          <p:cNvPr id="7" name="TextBox 6"/>
          <p:cNvSpPr txBox="1"/>
          <p:nvPr/>
        </p:nvSpPr>
        <p:spPr>
          <a:xfrm>
            <a:off x="500034" y="1571612"/>
            <a:ext cx="8001056" cy="1569660"/>
          </a:xfrm>
          <a:prstGeom prst="rect">
            <a:avLst/>
          </a:prstGeom>
          <a:noFill/>
        </p:spPr>
        <p:txBody>
          <a:bodyPr wrap="square" rtlCol="0">
            <a:spAutoFit/>
          </a:bodyPr>
          <a:lstStyle/>
          <a:p>
            <a:r>
              <a:rPr lang="en-GB" sz="3200" dirty="0" smtClean="0">
                <a:solidFill>
                  <a:srgbClr val="002060"/>
                </a:solidFill>
                <a:latin typeface="Futura Lt BT" pitchFamily="34" charset="0"/>
              </a:rPr>
              <a:t>Fill in the diary entry for Buster the dog – remember to use all the elements of a diary entry!</a:t>
            </a:r>
            <a:endParaRPr lang="en-GB" sz="3200" dirty="0">
              <a:solidFill>
                <a:srgbClr val="002060"/>
              </a:solidFill>
              <a:latin typeface="Futura Lt BT" pitchFamily="34" charset="0"/>
            </a:endParaRPr>
          </a:p>
        </p:txBody>
      </p:sp>
      <p:sp>
        <p:nvSpPr>
          <p:cNvPr id="6" name="TextBox 5"/>
          <p:cNvSpPr txBox="1"/>
          <p:nvPr/>
        </p:nvSpPr>
        <p:spPr>
          <a:xfrm>
            <a:off x="285720" y="3786190"/>
            <a:ext cx="8643966" cy="2585323"/>
          </a:xfrm>
          <a:prstGeom prst="rect">
            <a:avLst/>
          </a:prstGeom>
          <a:noFill/>
        </p:spPr>
        <p:txBody>
          <a:bodyPr wrap="square" rtlCol="0">
            <a:spAutoFit/>
          </a:bodyPr>
          <a:lstStyle/>
          <a:p>
            <a:pPr>
              <a:buFont typeface="Arial" pitchFamily="34" charset="0"/>
              <a:buChar char="•"/>
            </a:pPr>
            <a:r>
              <a:rPr lang="en-GB" sz="2700" dirty="0" smtClean="0">
                <a:solidFill>
                  <a:srgbClr val="002060"/>
                </a:solidFill>
                <a:latin typeface="Futura Lt BT" pitchFamily="34" charset="0"/>
              </a:rPr>
              <a:t> </a:t>
            </a:r>
            <a:r>
              <a:rPr lang="en-GB" sz="2700" b="1" dirty="0" smtClean="0">
                <a:solidFill>
                  <a:srgbClr val="002060"/>
                </a:solidFill>
                <a:latin typeface="Futura Lt BT" pitchFamily="34" charset="0"/>
              </a:rPr>
              <a:t>Put the events in the right order </a:t>
            </a:r>
          </a:p>
          <a:p>
            <a:pPr>
              <a:buFont typeface="Arial" pitchFamily="34" charset="0"/>
              <a:buChar char="•"/>
            </a:pPr>
            <a:r>
              <a:rPr lang="en-GB" sz="2700" b="1" dirty="0" smtClean="0">
                <a:solidFill>
                  <a:srgbClr val="002060"/>
                </a:solidFill>
                <a:latin typeface="Futura Lt BT" pitchFamily="34" charset="0"/>
              </a:rPr>
              <a:t> Used a friendly, diary tone</a:t>
            </a:r>
          </a:p>
          <a:p>
            <a:pPr>
              <a:buFont typeface="Arial" pitchFamily="34" charset="0"/>
              <a:buChar char="•"/>
            </a:pPr>
            <a:r>
              <a:rPr lang="en-GB" sz="2700" b="1" dirty="0" smtClean="0">
                <a:solidFill>
                  <a:srgbClr val="002060"/>
                </a:solidFill>
                <a:latin typeface="Futura Lt BT" pitchFamily="34" charset="0"/>
              </a:rPr>
              <a:t> Addressed and signed off, Dear Diary</a:t>
            </a:r>
          </a:p>
          <a:p>
            <a:pPr>
              <a:buFont typeface="Arial" pitchFamily="34" charset="0"/>
              <a:buChar char="•"/>
            </a:pPr>
            <a:r>
              <a:rPr lang="en-GB" sz="2700" b="1" dirty="0" smtClean="0">
                <a:solidFill>
                  <a:srgbClr val="002060"/>
                </a:solidFill>
                <a:latin typeface="Futura Lt BT" pitchFamily="34" charset="0"/>
              </a:rPr>
              <a:t> Used some describing words</a:t>
            </a:r>
          </a:p>
          <a:p>
            <a:pPr>
              <a:buFont typeface="Arial" pitchFamily="34" charset="0"/>
              <a:buChar char="•"/>
            </a:pPr>
            <a:r>
              <a:rPr lang="en-GB" sz="2700" b="1" dirty="0" smtClean="0">
                <a:solidFill>
                  <a:srgbClr val="002060"/>
                </a:solidFill>
                <a:latin typeface="Futura Lt BT" pitchFamily="34" charset="0"/>
              </a:rPr>
              <a:t> Used some time connectives: after that, then</a:t>
            </a:r>
          </a:p>
          <a:p>
            <a:pPr>
              <a:buFont typeface="Arial" pitchFamily="34" charset="0"/>
              <a:buChar char="•"/>
            </a:pPr>
            <a:r>
              <a:rPr lang="en-GB" sz="2700" b="1" dirty="0" smtClean="0">
                <a:solidFill>
                  <a:srgbClr val="002060"/>
                </a:solidFill>
                <a:latin typeface="Futura Lt BT" pitchFamily="34" charset="0"/>
              </a:rPr>
              <a:t> Past tense</a:t>
            </a:r>
            <a:endParaRPr lang="en-GB" sz="2700" b="1" dirty="0">
              <a:solidFill>
                <a:srgbClr val="002060"/>
              </a:solidFill>
              <a:latin typeface="Futura Lt BT" pitchFamily="34" charset="0"/>
            </a:endParaRPr>
          </a:p>
        </p:txBody>
      </p:sp>
    </p:spTree>
  </p:cSld>
  <p:clrMapOvr>
    <a:masterClrMapping/>
  </p:clrMapOvr>
</p:sld>
</file>

<file path=ppt/theme/theme1.xml><?xml version="1.0" encoding="utf-8"?>
<a:theme xmlns:a="http://schemas.openxmlformats.org/drawingml/2006/main" name="New Education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 Education PowerPoint template</Template>
  <TotalTime>373</TotalTime>
  <Words>586</Words>
  <Application>Microsoft Office PowerPoint</Application>
  <PresentationFormat>On-screen Show (4:3)</PresentationFormat>
  <Paragraphs>53</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New Education PowerPoint template</vt:lpstr>
      <vt:lpstr>Slide 1</vt:lpstr>
      <vt:lpstr>Slide 2</vt:lpstr>
      <vt:lpstr>Slide 3</vt:lpstr>
      <vt:lpstr>Slide 4</vt:lpstr>
      <vt:lpstr>Slide 5</vt:lpstr>
      <vt:lpstr>Slide 6</vt:lpstr>
    </vt:vector>
  </TitlesOfParts>
  <Company>pdsa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Alson Bramley</dc:creator>
  <cp:lastModifiedBy>Alson Bramley</cp:lastModifiedBy>
  <cp:revision>30</cp:revision>
  <dcterms:created xsi:type="dcterms:W3CDTF">2011-11-22T13:34:37Z</dcterms:created>
  <dcterms:modified xsi:type="dcterms:W3CDTF">2012-07-11T16:03:39Z</dcterms:modified>
</cp:coreProperties>
</file>