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7" r:id="rId2"/>
    <p:sldId id="258" r:id="rId3"/>
    <p:sldId id="259" r:id="rId4"/>
    <p:sldId id="260" r:id="rId5"/>
    <p:sldId id="265" r:id="rId6"/>
    <p:sldId id="266" r:id="rId7"/>
    <p:sldId id="267" r:id="rId8"/>
    <p:sldId id="261"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2C5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879" autoAdjust="0"/>
  </p:normalViewPr>
  <p:slideViewPr>
    <p:cSldViewPr>
      <p:cViewPr varScale="1">
        <p:scale>
          <a:sx n="68" d="100"/>
          <a:sy n="68" d="100"/>
        </p:scale>
        <p:origin x="-148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AF22A9-9C64-4083-9F05-6A635BC5BBC4}" type="datetimeFigureOut">
              <a:rPr lang="en-US" smtClean="0"/>
              <a:pPr/>
              <a:t>7/17/2012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6A68E7-6FD1-4C38-99F5-2989E2FA4869}"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616A68E7-6FD1-4C38-99F5-2989E2FA4869}" type="slidenum">
              <a:rPr lang="en-GB" smtClean="0"/>
              <a:pPr/>
              <a:t>3</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616A68E7-6FD1-4C38-99F5-2989E2FA4869}" type="slidenum">
              <a:rPr lang="en-GB" smtClean="0"/>
              <a:pPr/>
              <a:t>4</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616A68E7-6FD1-4C38-99F5-2989E2FA4869}" type="slidenum">
              <a:rPr lang="en-GB" smtClean="0"/>
              <a:pPr/>
              <a:t>5</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616A68E7-6FD1-4C38-99F5-2989E2FA4869}" type="slidenum">
              <a:rPr lang="en-GB" smtClean="0"/>
              <a:pPr/>
              <a:t>6</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616A68E7-6FD1-4C38-99F5-2989E2FA4869}" type="slidenum">
              <a:rPr lang="en-GB" smtClean="0"/>
              <a:pPr/>
              <a:t>7</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This can be used to outline</a:t>
            </a:r>
            <a:r>
              <a:rPr lang="en-GB" baseline="0" dirty="0" smtClean="0"/>
              <a:t> how students should do the pet profiles. </a:t>
            </a:r>
            <a:endParaRPr lang="en-GB" dirty="0" smtClean="0"/>
          </a:p>
          <a:p>
            <a:endParaRPr lang="en-GB" dirty="0" smtClean="0"/>
          </a:p>
          <a:p>
            <a:r>
              <a:rPr lang="en-GB" dirty="0" smtClean="0"/>
              <a:t>Explain that a vet uses scientific investigation to diagnose</a:t>
            </a:r>
            <a:r>
              <a:rPr lang="en-GB" baseline="0" dirty="0" smtClean="0"/>
              <a:t> an animal when it is brought in. The will do an initial judgement and define the ‘next steps’ in the diagnosis, as not all conditions are easy to diagnose! They may do an x-ray, take a blood sample for tests, examine inside the mouth or eyes using special equipment, take some skin and hair samples. For each of the pet profiles, pupils must consider what the next logical steps would be. For Pickles, the vet may insert a camera into the stomach to investigate possible digestive problems or take a blood sample for further tests. </a:t>
            </a:r>
          </a:p>
          <a:p>
            <a:endParaRPr lang="en-GB" baseline="0" dirty="0" smtClean="0"/>
          </a:p>
          <a:p>
            <a:r>
              <a:rPr lang="en-GB" baseline="0" dirty="0" smtClean="0"/>
              <a:t>Then as an extension activity, pupils will consider what could be causing the problem, using logical deduction. For example, Pickles will probably be unlikely to have a skin condition or muscle problem, but could have an infection or digestive problem, due to the nature of the problems. </a:t>
            </a:r>
            <a:endParaRPr lang="en-GB" dirty="0"/>
          </a:p>
        </p:txBody>
      </p:sp>
      <p:sp>
        <p:nvSpPr>
          <p:cNvPr id="4" name="Slide Number Placeholder 3"/>
          <p:cNvSpPr>
            <a:spLocks noGrp="1"/>
          </p:cNvSpPr>
          <p:nvPr>
            <p:ph type="sldNum" sz="quarter" idx="10"/>
          </p:nvPr>
        </p:nvSpPr>
        <p:spPr/>
        <p:txBody>
          <a:bodyPr/>
          <a:lstStyle/>
          <a:p>
            <a:fld id="{616A68E7-6FD1-4C38-99F5-2989E2FA4869}" type="slidenum">
              <a:rPr lang="en-GB" smtClean="0"/>
              <a:pPr/>
              <a:t>8</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78D665A-99CD-46E6-8BBC-85718B502432}" type="datetimeFigureOut">
              <a:rPr lang="en-US" smtClean="0"/>
              <a:pPr/>
              <a:t>7/17/2012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78D665A-99CD-46E6-8BBC-85718B502432}" type="datetimeFigureOut">
              <a:rPr lang="en-US" smtClean="0"/>
              <a:pPr/>
              <a:t>7/17/2012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78D665A-99CD-46E6-8BBC-85718B502432}" type="datetimeFigureOut">
              <a:rPr lang="en-US" smtClean="0"/>
              <a:pPr/>
              <a:t>7/17/2012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78D665A-99CD-46E6-8BBC-85718B502432}" type="datetimeFigureOut">
              <a:rPr lang="en-US" smtClean="0"/>
              <a:pPr/>
              <a:t>7/17/2012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8D665A-99CD-46E6-8BBC-85718B502432}" type="datetimeFigureOut">
              <a:rPr lang="en-US" smtClean="0"/>
              <a:pPr/>
              <a:t>7/17/2012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78D665A-99CD-46E6-8BBC-85718B502432}" type="datetimeFigureOut">
              <a:rPr lang="en-US" smtClean="0"/>
              <a:pPr/>
              <a:t>7/17/2012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78D665A-99CD-46E6-8BBC-85718B502432}" type="datetimeFigureOut">
              <a:rPr lang="en-US" smtClean="0"/>
              <a:pPr/>
              <a:t>7/17/2012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78D665A-99CD-46E6-8BBC-85718B502432}" type="datetimeFigureOut">
              <a:rPr lang="en-US" smtClean="0"/>
              <a:pPr/>
              <a:t>7/17/2012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8D665A-99CD-46E6-8BBC-85718B502432}" type="datetimeFigureOut">
              <a:rPr lang="en-US" smtClean="0"/>
              <a:pPr/>
              <a:t>7/17/2012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8D665A-99CD-46E6-8BBC-85718B502432}" type="datetimeFigureOut">
              <a:rPr lang="en-US" smtClean="0"/>
              <a:pPr/>
              <a:t>7/17/2012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8D665A-99CD-46E6-8BBC-85718B502432}" type="datetimeFigureOut">
              <a:rPr lang="en-US" smtClean="0"/>
              <a:pPr/>
              <a:t>7/17/2012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8D665A-99CD-46E6-8BBC-85718B502432}" type="datetimeFigureOut">
              <a:rPr lang="en-US" smtClean="0"/>
              <a:pPr/>
              <a:t>7/17/2012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0FEC34-0A25-46F3-A60B-B2C9D18D7D65}"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Oct - Cat_white out.jpg"/>
          <p:cNvPicPr>
            <a:picLocks noChangeAspect="1"/>
          </p:cNvPicPr>
          <p:nvPr/>
        </p:nvPicPr>
        <p:blipFill>
          <a:blip r:embed="rId2" cstate="print"/>
          <a:srcRect r="3198"/>
          <a:stretch>
            <a:fillRect/>
          </a:stretch>
        </p:blipFill>
        <p:spPr>
          <a:xfrm>
            <a:off x="7143767" y="2832640"/>
            <a:ext cx="2000233" cy="4025359"/>
          </a:xfrm>
          <a:prstGeom prst="rect">
            <a:avLst/>
          </a:prstGeom>
          <a:effectLst>
            <a:outerShdw blurRad="50800" dist="50800" dir="5400000" algn="ctr" rotWithShape="0">
              <a:srgbClr val="000000">
                <a:alpha val="0"/>
              </a:srgbClr>
            </a:outerShdw>
          </a:effectLst>
        </p:spPr>
      </p:pic>
      <p:pic>
        <p:nvPicPr>
          <p:cNvPr id="4" name="Picture 3" descr="PDSA Ed Prog logo.jpg"/>
          <p:cNvPicPr>
            <a:picLocks noChangeAspect="1"/>
          </p:cNvPicPr>
          <p:nvPr/>
        </p:nvPicPr>
        <p:blipFill>
          <a:blip r:embed="rId3" cstate="print"/>
          <a:stretch>
            <a:fillRect/>
          </a:stretch>
        </p:blipFill>
        <p:spPr>
          <a:xfrm>
            <a:off x="8018714" y="5764076"/>
            <a:ext cx="785786" cy="1034468"/>
          </a:xfrm>
          <a:prstGeom prst="roundRect">
            <a:avLst/>
          </a:prstGeom>
        </p:spPr>
      </p:pic>
      <p:pic>
        <p:nvPicPr>
          <p:cNvPr id="4100" name="Picture 13" descr="pdsalogo.jpg"/>
          <p:cNvPicPr>
            <a:picLocks noChangeAspect="1"/>
          </p:cNvPicPr>
          <p:nvPr/>
        </p:nvPicPr>
        <p:blipFill>
          <a:blip r:embed="rId4" cstate="print"/>
          <a:srcRect/>
          <a:stretch>
            <a:fillRect/>
          </a:stretch>
        </p:blipFill>
        <p:spPr bwMode="auto">
          <a:xfrm>
            <a:off x="2857500" y="2643188"/>
            <a:ext cx="3357563" cy="2046287"/>
          </a:xfrm>
          <a:prstGeom prst="rect">
            <a:avLst/>
          </a:prstGeom>
          <a:noFill/>
          <a:ln w="9525">
            <a:noFill/>
            <a:miter lim="800000"/>
            <a:headEnd/>
            <a:tailEnd/>
          </a:ln>
        </p:spPr>
      </p:pic>
      <p:pic>
        <p:nvPicPr>
          <p:cNvPr id="4101" name="Picture 15" descr="PP_Horiz_Strip.jpg"/>
          <p:cNvPicPr>
            <a:picLocks noChangeAspect="1"/>
          </p:cNvPicPr>
          <p:nvPr/>
        </p:nvPicPr>
        <p:blipFill>
          <a:blip r:embed="rId5" cstate="print"/>
          <a:srcRect/>
          <a:stretch>
            <a:fillRect/>
          </a:stretch>
        </p:blipFill>
        <p:spPr bwMode="auto">
          <a:xfrm>
            <a:off x="0" y="0"/>
            <a:ext cx="9144000" cy="1308100"/>
          </a:xfrm>
          <a:prstGeom prst="rect">
            <a:avLst/>
          </a:prstGeom>
          <a:noFill/>
          <a:ln w="9525">
            <a:noFill/>
            <a:miter lim="800000"/>
            <a:headEnd/>
            <a:tailEnd/>
          </a:ln>
        </p:spPr>
      </p:pic>
      <p:pic>
        <p:nvPicPr>
          <p:cNvPr id="4102" name="Picture 19" descr="shutterstock_4748857[1].jpg"/>
          <p:cNvPicPr>
            <a:picLocks noChangeAspect="1"/>
          </p:cNvPicPr>
          <p:nvPr/>
        </p:nvPicPr>
        <p:blipFill>
          <a:blip r:embed="rId6" cstate="print"/>
          <a:srcRect l="53" t="9375" r="4736" b="5208"/>
          <a:stretch>
            <a:fillRect/>
          </a:stretch>
        </p:blipFill>
        <p:spPr bwMode="auto">
          <a:xfrm>
            <a:off x="0" y="3786190"/>
            <a:ext cx="2303858" cy="30718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DSA Ed Prog logo.jpg"/>
          <p:cNvPicPr>
            <a:picLocks noChangeAspect="1"/>
          </p:cNvPicPr>
          <p:nvPr/>
        </p:nvPicPr>
        <p:blipFill>
          <a:blip r:embed="rId2" cstate="print"/>
          <a:stretch>
            <a:fillRect/>
          </a:stretch>
        </p:blipFill>
        <p:spPr>
          <a:xfrm>
            <a:off x="8215338" y="5715016"/>
            <a:ext cx="785786" cy="1034468"/>
          </a:xfrm>
          <a:prstGeom prst="roundRect">
            <a:avLst/>
          </a:prstGeom>
        </p:spPr>
      </p:pic>
      <p:pic>
        <p:nvPicPr>
          <p:cNvPr id="5" name="Picture 15" descr="PP_Horiz_Strip.jpg"/>
          <p:cNvPicPr>
            <a:picLocks noChangeAspect="1"/>
          </p:cNvPicPr>
          <p:nvPr/>
        </p:nvPicPr>
        <p:blipFill>
          <a:blip r:embed="rId3" cstate="print"/>
          <a:srcRect/>
          <a:stretch>
            <a:fillRect/>
          </a:stretch>
        </p:blipFill>
        <p:spPr bwMode="auto">
          <a:xfrm>
            <a:off x="0" y="0"/>
            <a:ext cx="9144000" cy="1308100"/>
          </a:xfrm>
          <a:prstGeom prst="rect">
            <a:avLst/>
          </a:prstGeom>
          <a:noFill/>
          <a:ln w="9525">
            <a:noFill/>
            <a:miter lim="800000"/>
            <a:headEnd/>
            <a:tailEnd/>
          </a:ln>
        </p:spPr>
      </p:pic>
      <p:sp>
        <p:nvSpPr>
          <p:cNvPr id="6" name="TextBox 5"/>
          <p:cNvSpPr txBox="1"/>
          <p:nvPr/>
        </p:nvSpPr>
        <p:spPr>
          <a:xfrm>
            <a:off x="785786" y="1785926"/>
            <a:ext cx="8001056" cy="584775"/>
          </a:xfrm>
          <a:prstGeom prst="rect">
            <a:avLst/>
          </a:prstGeom>
          <a:noFill/>
        </p:spPr>
        <p:txBody>
          <a:bodyPr wrap="square" rtlCol="0">
            <a:spAutoFit/>
          </a:bodyPr>
          <a:lstStyle/>
          <a:p>
            <a:pPr algn="ctr"/>
            <a:r>
              <a:rPr lang="en-GB" sz="3200" u="sng" dirty="0" smtClean="0">
                <a:solidFill>
                  <a:srgbClr val="002060"/>
                </a:solidFill>
                <a:latin typeface="Futura Md BT" pitchFamily="34" charset="0"/>
              </a:rPr>
              <a:t>Trainee vets!</a:t>
            </a:r>
            <a:endParaRPr lang="en-GB" sz="3200" u="sng" dirty="0">
              <a:solidFill>
                <a:srgbClr val="002060"/>
              </a:solidFill>
              <a:latin typeface="Futura Md BT" pitchFamily="34" charset="0"/>
            </a:endParaRPr>
          </a:p>
        </p:txBody>
      </p:sp>
      <p:sp>
        <p:nvSpPr>
          <p:cNvPr id="7" name="TextBox 6"/>
          <p:cNvSpPr txBox="1"/>
          <p:nvPr/>
        </p:nvSpPr>
        <p:spPr>
          <a:xfrm>
            <a:off x="142844" y="3178546"/>
            <a:ext cx="9001156" cy="3046988"/>
          </a:xfrm>
          <a:prstGeom prst="rect">
            <a:avLst/>
          </a:prstGeom>
          <a:noFill/>
        </p:spPr>
        <p:txBody>
          <a:bodyPr wrap="square" rtlCol="0">
            <a:spAutoFit/>
          </a:bodyPr>
          <a:lstStyle/>
          <a:p>
            <a:pPr algn="ctr"/>
            <a:r>
              <a:rPr lang="en-GB" sz="3200" dirty="0" smtClean="0">
                <a:solidFill>
                  <a:srgbClr val="002060"/>
                </a:solidFill>
                <a:latin typeface="Futura Lt BT" pitchFamily="34" charset="0"/>
              </a:rPr>
              <a:t>Learning Objective</a:t>
            </a:r>
          </a:p>
          <a:p>
            <a:pPr algn="ctr"/>
            <a:endParaRPr lang="en-GB" sz="3200" dirty="0" smtClean="0">
              <a:solidFill>
                <a:srgbClr val="002060"/>
              </a:solidFill>
              <a:latin typeface="Futura Lt BT" pitchFamily="34" charset="0"/>
            </a:endParaRPr>
          </a:p>
          <a:p>
            <a:r>
              <a:rPr lang="en-GB" sz="3200" dirty="0" smtClean="0">
                <a:solidFill>
                  <a:srgbClr val="002060"/>
                </a:solidFill>
                <a:latin typeface="Futura Lt BT" pitchFamily="34" charset="0"/>
              </a:rPr>
              <a:t>1.</a:t>
            </a:r>
            <a:r>
              <a:rPr lang="en-GB" sz="3200" dirty="0" smtClean="0">
                <a:solidFill>
                  <a:srgbClr val="002060"/>
                </a:solidFill>
              </a:rPr>
              <a:t> </a:t>
            </a:r>
            <a:r>
              <a:rPr lang="en-GB" sz="3200" dirty="0" smtClean="0">
                <a:solidFill>
                  <a:srgbClr val="002060"/>
                </a:solidFill>
                <a:latin typeface="Futura Lt BT" pitchFamily="34" charset="0"/>
              </a:rPr>
              <a:t>To be able to think creatively and inventively about vet’s processes and consider cause and effect relationships.  </a:t>
            </a:r>
          </a:p>
          <a:p>
            <a:pPr lvl="0"/>
            <a:endParaRPr lang="en-GB" sz="3200" dirty="0" smtClean="0">
              <a:solidFill>
                <a:srgbClr val="002060"/>
              </a:solidFill>
              <a:latin typeface="Futura Lt BT"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DSA Ed Prog logo.jpg"/>
          <p:cNvPicPr>
            <a:picLocks noChangeAspect="1"/>
          </p:cNvPicPr>
          <p:nvPr/>
        </p:nvPicPr>
        <p:blipFill>
          <a:blip r:embed="rId3" cstate="print"/>
          <a:stretch>
            <a:fillRect/>
          </a:stretch>
        </p:blipFill>
        <p:spPr>
          <a:xfrm>
            <a:off x="8215338" y="5715016"/>
            <a:ext cx="785786" cy="1034468"/>
          </a:xfrm>
          <a:prstGeom prst="roundRect">
            <a:avLst/>
          </a:prstGeom>
        </p:spPr>
      </p:pic>
      <p:pic>
        <p:nvPicPr>
          <p:cNvPr id="5" name="Picture 15" descr="PP_Horiz_Strip.jpg"/>
          <p:cNvPicPr>
            <a:picLocks noChangeAspect="1"/>
          </p:cNvPicPr>
          <p:nvPr/>
        </p:nvPicPr>
        <p:blipFill>
          <a:blip r:embed="rId4" cstate="print"/>
          <a:srcRect/>
          <a:stretch>
            <a:fillRect/>
          </a:stretch>
        </p:blipFill>
        <p:spPr bwMode="auto">
          <a:xfrm>
            <a:off x="0" y="0"/>
            <a:ext cx="9144000" cy="1308100"/>
          </a:xfrm>
          <a:prstGeom prst="rect">
            <a:avLst/>
          </a:prstGeom>
          <a:noFill/>
          <a:ln w="9525">
            <a:noFill/>
            <a:miter lim="800000"/>
            <a:headEnd/>
            <a:tailEnd/>
          </a:ln>
        </p:spPr>
      </p:pic>
      <p:sp>
        <p:nvSpPr>
          <p:cNvPr id="6" name="TextBox 5"/>
          <p:cNvSpPr txBox="1"/>
          <p:nvPr/>
        </p:nvSpPr>
        <p:spPr>
          <a:xfrm>
            <a:off x="571472" y="1428736"/>
            <a:ext cx="8001056" cy="584775"/>
          </a:xfrm>
          <a:prstGeom prst="rect">
            <a:avLst/>
          </a:prstGeom>
          <a:noFill/>
        </p:spPr>
        <p:txBody>
          <a:bodyPr wrap="square" rtlCol="0">
            <a:spAutoFit/>
          </a:bodyPr>
          <a:lstStyle/>
          <a:p>
            <a:pPr algn="ctr"/>
            <a:r>
              <a:rPr lang="en-GB" sz="3200" u="sng" dirty="0" smtClean="0">
                <a:solidFill>
                  <a:srgbClr val="002060"/>
                </a:solidFill>
                <a:latin typeface="Futura Md BT" pitchFamily="34" charset="0"/>
              </a:rPr>
              <a:t>True or False!</a:t>
            </a:r>
            <a:endParaRPr lang="en-GB" sz="3200" u="sng" dirty="0">
              <a:solidFill>
                <a:srgbClr val="002060"/>
              </a:solidFill>
              <a:latin typeface="Futura Md BT" pitchFamily="34" charset="0"/>
            </a:endParaRPr>
          </a:p>
        </p:txBody>
      </p:sp>
      <p:sp>
        <p:nvSpPr>
          <p:cNvPr id="10" name="TextBox 9"/>
          <p:cNvSpPr txBox="1"/>
          <p:nvPr/>
        </p:nvSpPr>
        <p:spPr>
          <a:xfrm>
            <a:off x="142844" y="3178546"/>
            <a:ext cx="9001156" cy="1077218"/>
          </a:xfrm>
          <a:prstGeom prst="rect">
            <a:avLst/>
          </a:prstGeom>
          <a:noFill/>
        </p:spPr>
        <p:txBody>
          <a:bodyPr wrap="square" rtlCol="0">
            <a:spAutoFit/>
          </a:bodyPr>
          <a:lstStyle/>
          <a:p>
            <a:pPr algn="ctr"/>
            <a:r>
              <a:rPr lang="en-GB" sz="3200" dirty="0" smtClean="0">
                <a:solidFill>
                  <a:srgbClr val="002060"/>
                </a:solidFill>
                <a:latin typeface="Futura Lt BT" pitchFamily="34" charset="0"/>
              </a:rPr>
              <a:t>Cats make about 100 sounds whereas dogs make only 10.</a:t>
            </a:r>
          </a:p>
        </p:txBody>
      </p:sp>
      <p:sp>
        <p:nvSpPr>
          <p:cNvPr id="11" name="TextBox 10"/>
          <p:cNvSpPr txBox="1"/>
          <p:nvPr/>
        </p:nvSpPr>
        <p:spPr>
          <a:xfrm>
            <a:off x="2000232" y="4786322"/>
            <a:ext cx="5643602" cy="584775"/>
          </a:xfrm>
          <a:prstGeom prst="rect">
            <a:avLst/>
          </a:prstGeom>
          <a:noFill/>
        </p:spPr>
        <p:txBody>
          <a:bodyPr wrap="square" rtlCol="0">
            <a:spAutoFit/>
          </a:bodyPr>
          <a:lstStyle/>
          <a:p>
            <a:pPr algn="ctr"/>
            <a:r>
              <a:rPr lang="en-GB" sz="3200" dirty="0" smtClean="0">
                <a:solidFill>
                  <a:srgbClr val="002060"/>
                </a:solidFill>
                <a:latin typeface="Futura Lt BT" pitchFamily="34" charset="0"/>
              </a:rPr>
              <a:t>TRUE!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DSA Ed Prog logo.jpg"/>
          <p:cNvPicPr>
            <a:picLocks noChangeAspect="1"/>
          </p:cNvPicPr>
          <p:nvPr/>
        </p:nvPicPr>
        <p:blipFill>
          <a:blip r:embed="rId3" cstate="print"/>
          <a:stretch>
            <a:fillRect/>
          </a:stretch>
        </p:blipFill>
        <p:spPr>
          <a:xfrm>
            <a:off x="8215338" y="5715016"/>
            <a:ext cx="785786" cy="1034468"/>
          </a:xfrm>
          <a:prstGeom prst="roundRect">
            <a:avLst/>
          </a:prstGeom>
        </p:spPr>
      </p:pic>
      <p:pic>
        <p:nvPicPr>
          <p:cNvPr id="5" name="Picture 15" descr="PP_Horiz_Strip.jpg"/>
          <p:cNvPicPr>
            <a:picLocks noChangeAspect="1"/>
          </p:cNvPicPr>
          <p:nvPr/>
        </p:nvPicPr>
        <p:blipFill>
          <a:blip r:embed="rId4" cstate="print"/>
          <a:srcRect/>
          <a:stretch>
            <a:fillRect/>
          </a:stretch>
        </p:blipFill>
        <p:spPr bwMode="auto">
          <a:xfrm>
            <a:off x="0" y="0"/>
            <a:ext cx="9144000" cy="1308100"/>
          </a:xfrm>
          <a:prstGeom prst="rect">
            <a:avLst/>
          </a:prstGeom>
          <a:noFill/>
          <a:ln w="9525">
            <a:noFill/>
            <a:miter lim="800000"/>
            <a:headEnd/>
            <a:tailEnd/>
          </a:ln>
        </p:spPr>
      </p:pic>
      <p:sp>
        <p:nvSpPr>
          <p:cNvPr id="6" name="TextBox 5"/>
          <p:cNvSpPr txBox="1"/>
          <p:nvPr/>
        </p:nvSpPr>
        <p:spPr>
          <a:xfrm>
            <a:off x="0" y="2500306"/>
            <a:ext cx="9001156" cy="584775"/>
          </a:xfrm>
          <a:prstGeom prst="rect">
            <a:avLst/>
          </a:prstGeom>
          <a:noFill/>
        </p:spPr>
        <p:txBody>
          <a:bodyPr wrap="square" rtlCol="0">
            <a:spAutoFit/>
          </a:bodyPr>
          <a:lstStyle/>
          <a:p>
            <a:pPr algn="ctr"/>
            <a:r>
              <a:rPr lang="en-GB" sz="3200" dirty="0" smtClean="0">
                <a:solidFill>
                  <a:srgbClr val="002060"/>
                </a:solidFill>
                <a:latin typeface="Futura Lt BT" pitchFamily="34" charset="0"/>
              </a:rPr>
              <a:t>Cats spend on average 2/3 of their day sleeping.</a:t>
            </a:r>
          </a:p>
        </p:txBody>
      </p:sp>
      <p:sp>
        <p:nvSpPr>
          <p:cNvPr id="8" name="TextBox 7"/>
          <p:cNvSpPr txBox="1"/>
          <p:nvPr/>
        </p:nvSpPr>
        <p:spPr>
          <a:xfrm>
            <a:off x="1000100" y="4286256"/>
            <a:ext cx="7143768" cy="1569660"/>
          </a:xfrm>
          <a:prstGeom prst="rect">
            <a:avLst/>
          </a:prstGeom>
          <a:noFill/>
        </p:spPr>
        <p:txBody>
          <a:bodyPr wrap="square" rtlCol="0">
            <a:spAutoFit/>
          </a:bodyPr>
          <a:lstStyle/>
          <a:p>
            <a:pPr algn="ctr"/>
            <a:r>
              <a:rPr lang="en-GB" sz="3200" dirty="0" smtClean="0">
                <a:solidFill>
                  <a:srgbClr val="002060"/>
                </a:solidFill>
                <a:latin typeface="Futura Lt BT" pitchFamily="34" charset="0"/>
              </a:rPr>
              <a:t>TRUE! That means that a nine year old cat has been awake for only three years of it’s life!</a:t>
            </a:r>
          </a:p>
        </p:txBody>
      </p:sp>
      <p:sp>
        <p:nvSpPr>
          <p:cNvPr id="9" name="TextBox 8"/>
          <p:cNvSpPr txBox="1"/>
          <p:nvPr/>
        </p:nvSpPr>
        <p:spPr>
          <a:xfrm>
            <a:off x="571472" y="1428736"/>
            <a:ext cx="8001056" cy="584775"/>
          </a:xfrm>
          <a:prstGeom prst="rect">
            <a:avLst/>
          </a:prstGeom>
          <a:noFill/>
        </p:spPr>
        <p:txBody>
          <a:bodyPr wrap="square" rtlCol="0">
            <a:spAutoFit/>
          </a:bodyPr>
          <a:lstStyle/>
          <a:p>
            <a:pPr algn="ctr"/>
            <a:r>
              <a:rPr lang="en-GB" sz="3200" u="sng" dirty="0" smtClean="0">
                <a:solidFill>
                  <a:srgbClr val="002060"/>
                </a:solidFill>
                <a:latin typeface="Futura Md BT" pitchFamily="34" charset="0"/>
              </a:rPr>
              <a:t>True or False!</a:t>
            </a:r>
            <a:endParaRPr lang="en-GB" sz="3200" u="sng" dirty="0">
              <a:solidFill>
                <a:srgbClr val="002060"/>
              </a:solidFill>
              <a:latin typeface="Futura Md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DSA Ed Prog logo.jpg"/>
          <p:cNvPicPr>
            <a:picLocks noChangeAspect="1"/>
          </p:cNvPicPr>
          <p:nvPr/>
        </p:nvPicPr>
        <p:blipFill>
          <a:blip r:embed="rId3" cstate="print"/>
          <a:stretch>
            <a:fillRect/>
          </a:stretch>
        </p:blipFill>
        <p:spPr>
          <a:xfrm>
            <a:off x="8215338" y="5715016"/>
            <a:ext cx="785786" cy="1034468"/>
          </a:xfrm>
          <a:prstGeom prst="roundRect">
            <a:avLst/>
          </a:prstGeom>
        </p:spPr>
      </p:pic>
      <p:pic>
        <p:nvPicPr>
          <p:cNvPr id="5" name="Picture 15" descr="PP_Horiz_Strip.jpg"/>
          <p:cNvPicPr>
            <a:picLocks noChangeAspect="1"/>
          </p:cNvPicPr>
          <p:nvPr/>
        </p:nvPicPr>
        <p:blipFill>
          <a:blip r:embed="rId4" cstate="print"/>
          <a:srcRect/>
          <a:stretch>
            <a:fillRect/>
          </a:stretch>
        </p:blipFill>
        <p:spPr bwMode="auto">
          <a:xfrm>
            <a:off x="0" y="0"/>
            <a:ext cx="9144000" cy="1308100"/>
          </a:xfrm>
          <a:prstGeom prst="rect">
            <a:avLst/>
          </a:prstGeom>
          <a:noFill/>
          <a:ln w="9525">
            <a:noFill/>
            <a:miter lim="800000"/>
            <a:headEnd/>
            <a:tailEnd/>
          </a:ln>
        </p:spPr>
      </p:pic>
      <p:sp>
        <p:nvSpPr>
          <p:cNvPr id="6" name="TextBox 5"/>
          <p:cNvSpPr txBox="1"/>
          <p:nvPr/>
        </p:nvSpPr>
        <p:spPr>
          <a:xfrm>
            <a:off x="0" y="2500306"/>
            <a:ext cx="9001156" cy="584775"/>
          </a:xfrm>
          <a:prstGeom prst="rect">
            <a:avLst/>
          </a:prstGeom>
          <a:noFill/>
        </p:spPr>
        <p:txBody>
          <a:bodyPr wrap="square" rtlCol="0">
            <a:spAutoFit/>
          </a:bodyPr>
          <a:lstStyle/>
          <a:p>
            <a:pPr algn="ctr"/>
            <a:r>
              <a:rPr lang="en-GB" sz="3200" dirty="0" smtClean="0">
                <a:solidFill>
                  <a:srgbClr val="002060"/>
                </a:solidFill>
                <a:latin typeface="Futura Lt BT" pitchFamily="34" charset="0"/>
              </a:rPr>
              <a:t>Cats love sweet treats.</a:t>
            </a:r>
          </a:p>
        </p:txBody>
      </p:sp>
      <p:sp>
        <p:nvSpPr>
          <p:cNvPr id="8" name="TextBox 7"/>
          <p:cNvSpPr txBox="1"/>
          <p:nvPr/>
        </p:nvSpPr>
        <p:spPr>
          <a:xfrm>
            <a:off x="1000100" y="4286256"/>
            <a:ext cx="7143768" cy="1077218"/>
          </a:xfrm>
          <a:prstGeom prst="rect">
            <a:avLst/>
          </a:prstGeom>
          <a:noFill/>
        </p:spPr>
        <p:txBody>
          <a:bodyPr wrap="square" rtlCol="0">
            <a:spAutoFit/>
          </a:bodyPr>
          <a:lstStyle/>
          <a:p>
            <a:pPr algn="ctr"/>
            <a:r>
              <a:rPr lang="en-GB" sz="3200" dirty="0" smtClean="0">
                <a:solidFill>
                  <a:srgbClr val="002060"/>
                </a:solidFill>
                <a:latin typeface="Futura Lt BT" pitchFamily="34" charset="0"/>
              </a:rPr>
              <a:t>FALSE! The taste buds of a cat cannot detect sugar.</a:t>
            </a:r>
          </a:p>
        </p:txBody>
      </p:sp>
      <p:sp>
        <p:nvSpPr>
          <p:cNvPr id="9" name="TextBox 8"/>
          <p:cNvSpPr txBox="1"/>
          <p:nvPr/>
        </p:nvSpPr>
        <p:spPr>
          <a:xfrm>
            <a:off x="571472" y="1428736"/>
            <a:ext cx="8001056" cy="584775"/>
          </a:xfrm>
          <a:prstGeom prst="rect">
            <a:avLst/>
          </a:prstGeom>
          <a:noFill/>
        </p:spPr>
        <p:txBody>
          <a:bodyPr wrap="square" rtlCol="0">
            <a:spAutoFit/>
          </a:bodyPr>
          <a:lstStyle/>
          <a:p>
            <a:pPr algn="ctr"/>
            <a:r>
              <a:rPr lang="en-GB" sz="3200" u="sng" dirty="0" smtClean="0">
                <a:solidFill>
                  <a:srgbClr val="002060"/>
                </a:solidFill>
                <a:latin typeface="Futura Md BT" pitchFamily="34" charset="0"/>
              </a:rPr>
              <a:t>True or False!</a:t>
            </a:r>
            <a:endParaRPr lang="en-GB" sz="3200" u="sng" dirty="0">
              <a:solidFill>
                <a:srgbClr val="002060"/>
              </a:solidFill>
              <a:latin typeface="Futura Md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DSA Ed Prog logo.jpg"/>
          <p:cNvPicPr>
            <a:picLocks noChangeAspect="1"/>
          </p:cNvPicPr>
          <p:nvPr/>
        </p:nvPicPr>
        <p:blipFill>
          <a:blip r:embed="rId3" cstate="print"/>
          <a:stretch>
            <a:fillRect/>
          </a:stretch>
        </p:blipFill>
        <p:spPr>
          <a:xfrm>
            <a:off x="8215338" y="5715016"/>
            <a:ext cx="785786" cy="1034468"/>
          </a:xfrm>
          <a:prstGeom prst="roundRect">
            <a:avLst/>
          </a:prstGeom>
        </p:spPr>
      </p:pic>
      <p:pic>
        <p:nvPicPr>
          <p:cNvPr id="5" name="Picture 15" descr="PP_Horiz_Strip.jpg"/>
          <p:cNvPicPr>
            <a:picLocks noChangeAspect="1"/>
          </p:cNvPicPr>
          <p:nvPr/>
        </p:nvPicPr>
        <p:blipFill>
          <a:blip r:embed="rId4" cstate="print"/>
          <a:srcRect/>
          <a:stretch>
            <a:fillRect/>
          </a:stretch>
        </p:blipFill>
        <p:spPr bwMode="auto">
          <a:xfrm>
            <a:off x="0" y="0"/>
            <a:ext cx="9144000" cy="1308100"/>
          </a:xfrm>
          <a:prstGeom prst="rect">
            <a:avLst/>
          </a:prstGeom>
          <a:noFill/>
          <a:ln w="9525">
            <a:noFill/>
            <a:miter lim="800000"/>
            <a:headEnd/>
            <a:tailEnd/>
          </a:ln>
        </p:spPr>
      </p:pic>
      <p:sp>
        <p:nvSpPr>
          <p:cNvPr id="6" name="TextBox 5"/>
          <p:cNvSpPr txBox="1"/>
          <p:nvPr/>
        </p:nvSpPr>
        <p:spPr>
          <a:xfrm>
            <a:off x="0" y="2714620"/>
            <a:ext cx="9001156" cy="584775"/>
          </a:xfrm>
          <a:prstGeom prst="rect">
            <a:avLst/>
          </a:prstGeom>
          <a:noFill/>
        </p:spPr>
        <p:txBody>
          <a:bodyPr wrap="square" rtlCol="0">
            <a:spAutoFit/>
          </a:bodyPr>
          <a:lstStyle/>
          <a:p>
            <a:pPr algn="ctr"/>
            <a:r>
              <a:rPr lang="en-GB" sz="3200" dirty="0" smtClean="0">
                <a:solidFill>
                  <a:srgbClr val="002060"/>
                </a:solidFill>
                <a:latin typeface="Futura Lt BT" pitchFamily="34" charset="0"/>
              </a:rPr>
              <a:t>Isaac Newton invented the cat flap door.</a:t>
            </a:r>
          </a:p>
        </p:txBody>
      </p:sp>
      <p:sp>
        <p:nvSpPr>
          <p:cNvPr id="8" name="TextBox 7"/>
          <p:cNvSpPr txBox="1"/>
          <p:nvPr/>
        </p:nvSpPr>
        <p:spPr>
          <a:xfrm>
            <a:off x="1000100" y="4286256"/>
            <a:ext cx="7143768" cy="1077218"/>
          </a:xfrm>
          <a:prstGeom prst="rect">
            <a:avLst/>
          </a:prstGeom>
          <a:noFill/>
        </p:spPr>
        <p:txBody>
          <a:bodyPr wrap="square" rtlCol="0">
            <a:spAutoFit/>
          </a:bodyPr>
          <a:lstStyle/>
          <a:p>
            <a:pPr algn="ctr"/>
            <a:r>
              <a:rPr lang="en-GB" sz="3200" dirty="0" smtClean="0">
                <a:solidFill>
                  <a:srgbClr val="002060"/>
                </a:solidFill>
                <a:latin typeface="Futura Lt BT" pitchFamily="34" charset="0"/>
              </a:rPr>
              <a:t>TRUE! Almost as important as the laws of gravity! </a:t>
            </a:r>
          </a:p>
        </p:txBody>
      </p:sp>
      <p:sp>
        <p:nvSpPr>
          <p:cNvPr id="9" name="TextBox 8"/>
          <p:cNvSpPr txBox="1"/>
          <p:nvPr/>
        </p:nvSpPr>
        <p:spPr>
          <a:xfrm>
            <a:off x="571472" y="1428736"/>
            <a:ext cx="8001056" cy="584775"/>
          </a:xfrm>
          <a:prstGeom prst="rect">
            <a:avLst/>
          </a:prstGeom>
          <a:noFill/>
        </p:spPr>
        <p:txBody>
          <a:bodyPr wrap="square" rtlCol="0">
            <a:spAutoFit/>
          </a:bodyPr>
          <a:lstStyle/>
          <a:p>
            <a:pPr algn="ctr"/>
            <a:r>
              <a:rPr lang="en-GB" sz="3200" u="sng" dirty="0" smtClean="0">
                <a:solidFill>
                  <a:srgbClr val="002060"/>
                </a:solidFill>
                <a:latin typeface="Futura Md BT" pitchFamily="34" charset="0"/>
              </a:rPr>
              <a:t>True or False!</a:t>
            </a:r>
            <a:endParaRPr lang="en-GB" sz="3200" u="sng" dirty="0">
              <a:solidFill>
                <a:srgbClr val="002060"/>
              </a:solidFill>
              <a:latin typeface="Futura Md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DSA Ed Prog logo.jpg"/>
          <p:cNvPicPr>
            <a:picLocks noChangeAspect="1"/>
          </p:cNvPicPr>
          <p:nvPr/>
        </p:nvPicPr>
        <p:blipFill>
          <a:blip r:embed="rId3" cstate="print"/>
          <a:stretch>
            <a:fillRect/>
          </a:stretch>
        </p:blipFill>
        <p:spPr>
          <a:xfrm>
            <a:off x="8215338" y="5715016"/>
            <a:ext cx="785786" cy="1034468"/>
          </a:xfrm>
          <a:prstGeom prst="roundRect">
            <a:avLst/>
          </a:prstGeom>
        </p:spPr>
      </p:pic>
      <p:pic>
        <p:nvPicPr>
          <p:cNvPr id="5" name="Picture 15" descr="PP_Horiz_Strip.jpg"/>
          <p:cNvPicPr>
            <a:picLocks noChangeAspect="1"/>
          </p:cNvPicPr>
          <p:nvPr/>
        </p:nvPicPr>
        <p:blipFill>
          <a:blip r:embed="rId4" cstate="print"/>
          <a:srcRect/>
          <a:stretch>
            <a:fillRect/>
          </a:stretch>
        </p:blipFill>
        <p:spPr bwMode="auto">
          <a:xfrm>
            <a:off x="0" y="0"/>
            <a:ext cx="9144000" cy="1308100"/>
          </a:xfrm>
          <a:prstGeom prst="rect">
            <a:avLst/>
          </a:prstGeom>
          <a:noFill/>
          <a:ln w="9525">
            <a:noFill/>
            <a:miter lim="800000"/>
            <a:headEnd/>
            <a:tailEnd/>
          </a:ln>
        </p:spPr>
      </p:pic>
      <p:sp>
        <p:nvSpPr>
          <p:cNvPr id="7" name="TextBox 6"/>
          <p:cNvSpPr txBox="1"/>
          <p:nvPr/>
        </p:nvSpPr>
        <p:spPr>
          <a:xfrm>
            <a:off x="285720" y="1571612"/>
            <a:ext cx="8643966" cy="3093154"/>
          </a:xfrm>
          <a:prstGeom prst="rect">
            <a:avLst/>
          </a:prstGeom>
          <a:noFill/>
        </p:spPr>
        <p:txBody>
          <a:bodyPr wrap="square" rtlCol="0">
            <a:spAutoFit/>
          </a:bodyPr>
          <a:lstStyle/>
          <a:p>
            <a:pPr algn="ctr"/>
            <a:r>
              <a:rPr lang="en-GB" sz="2700" u="sng" dirty="0" smtClean="0">
                <a:solidFill>
                  <a:srgbClr val="002060"/>
                </a:solidFill>
                <a:latin typeface="Futura Md BT" pitchFamily="34" charset="0"/>
              </a:rPr>
              <a:t>Pet Check</a:t>
            </a:r>
          </a:p>
          <a:p>
            <a:endParaRPr lang="en-GB" sz="2400" u="sng" dirty="0" smtClean="0">
              <a:solidFill>
                <a:srgbClr val="002060"/>
              </a:solidFill>
              <a:latin typeface="Futura Md BT" pitchFamily="34" charset="0"/>
            </a:endParaRPr>
          </a:p>
          <a:p>
            <a:r>
              <a:rPr lang="en-GB" sz="2400" dirty="0" smtClean="0">
                <a:solidFill>
                  <a:srgbClr val="002060"/>
                </a:solidFill>
                <a:latin typeface="Futura Md BT" pitchFamily="34" charset="0"/>
              </a:rPr>
              <a:t>It’s good practice to check your pet over every day. If you find anything that could indicate a health problem take your pet to the vet. </a:t>
            </a:r>
          </a:p>
          <a:p>
            <a:endParaRPr lang="en-GB" sz="2400" dirty="0" smtClean="0">
              <a:solidFill>
                <a:srgbClr val="002060"/>
              </a:solidFill>
              <a:latin typeface="Futura Md BT" pitchFamily="34" charset="0"/>
            </a:endParaRPr>
          </a:p>
          <a:p>
            <a:r>
              <a:rPr lang="en-GB" sz="2400" dirty="0" smtClean="0">
                <a:solidFill>
                  <a:srgbClr val="002060"/>
                </a:solidFill>
                <a:latin typeface="Futura Md BT" pitchFamily="34" charset="0"/>
              </a:rPr>
              <a:t>Complete the Pet Check worksheet to check over the cute kitten! </a:t>
            </a:r>
            <a:endParaRPr lang="en-GB" sz="2400" dirty="0">
              <a:solidFill>
                <a:srgbClr val="002060"/>
              </a:solidFill>
              <a:latin typeface="Futura Md BT" pitchFamily="34" charset="0"/>
            </a:endParaRPr>
          </a:p>
        </p:txBody>
      </p:sp>
      <p:sp>
        <p:nvSpPr>
          <p:cNvPr id="8" name="TextBox 7"/>
          <p:cNvSpPr txBox="1"/>
          <p:nvPr/>
        </p:nvSpPr>
        <p:spPr>
          <a:xfrm>
            <a:off x="0" y="5000636"/>
            <a:ext cx="8429652" cy="1246495"/>
          </a:xfrm>
          <a:prstGeom prst="rect">
            <a:avLst/>
          </a:prstGeom>
          <a:noFill/>
        </p:spPr>
        <p:txBody>
          <a:bodyPr wrap="square" rtlCol="0">
            <a:spAutoFit/>
          </a:bodyPr>
          <a:lstStyle/>
          <a:p>
            <a:pPr algn="ctr"/>
            <a:endParaRPr lang="en-GB" sz="2700" dirty="0" smtClean="0">
              <a:solidFill>
                <a:srgbClr val="002060"/>
              </a:solidFill>
              <a:latin typeface="Futura Md BT" pitchFamily="34" charset="0"/>
            </a:endParaRPr>
          </a:p>
          <a:p>
            <a:pPr algn="ctr"/>
            <a:r>
              <a:rPr lang="en-GB" sz="2400" dirty="0" smtClean="0">
                <a:solidFill>
                  <a:srgbClr val="002060"/>
                </a:solidFill>
                <a:latin typeface="Futura Md BT" pitchFamily="34" charset="0"/>
              </a:rPr>
              <a:t>Extension task: Which signs may be causing the animal pain?</a:t>
            </a:r>
            <a:endParaRPr lang="en-GB" sz="2400" dirty="0">
              <a:solidFill>
                <a:srgbClr val="002060"/>
              </a:solidFill>
              <a:latin typeface="Futura Md BT"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DSA Ed Prog logo.jpg"/>
          <p:cNvPicPr>
            <a:picLocks noChangeAspect="1"/>
          </p:cNvPicPr>
          <p:nvPr/>
        </p:nvPicPr>
        <p:blipFill>
          <a:blip r:embed="rId3" cstate="print"/>
          <a:stretch>
            <a:fillRect/>
          </a:stretch>
        </p:blipFill>
        <p:spPr>
          <a:xfrm>
            <a:off x="8215338" y="5715016"/>
            <a:ext cx="785786" cy="1034468"/>
          </a:xfrm>
          <a:prstGeom prst="roundRect">
            <a:avLst/>
          </a:prstGeom>
        </p:spPr>
      </p:pic>
      <p:pic>
        <p:nvPicPr>
          <p:cNvPr id="5" name="Picture 15" descr="PP_Horiz_Strip.jpg"/>
          <p:cNvPicPr>
            <a:picLocks noChangeAspect="1"/>
          </p:cNvPicPr>
          <p:nvPr/>
        </p:nvPicPr>
        <p:blipFill>
          <a:blip r:embed="rId4" cstate="print"/>
          <a:srcRect/>
          <a:stretch>
            <a:fillRect/>
          </a:stretch>
        </p:blipFill>
        <p:spPr bwMode="auto">
          <a:xfrm>
            <a:off x="0" y="0"/>
            <a:ext cx="9144000" cy="1308100"/>
          </a:xfrm>
          <a:prstGeom prst="rect">
            <a:avLst/>
          </a:prstGeom>
          <a:noFill/>
          <a:ln w="9525">
            <a:noFill/>
            <a:miter lim="800000"/>
            <a:headEnd/>
            <a:tailEnd/>
          </a:ln>
        </p:spPr>
      </p:pic>
      <p:sp>
        <p:nvSpPr>
          <p:cNvPr id="7" name="TextBox 6"/>
          <p:cNvSpPr txBox="1"/>
          <p:nvPr/>
        </p:nvSpPr>
        <p:spPr>
          <a:xfrm>
            <a:off x="285720" y="1571612"/>
            <a:ext cx="8643966" cy="2723823"/>
          </a:xfrm>
          <a:prstGeom prst="rect">
            <a:avLst/>
          </a:prstGeom>
          <a:noFill/>
        </p:spPr>
        <p:txBody>
          <a:bodyPr wrap="square" rtlCol="0">
            <a:spAutoFit/>
          </a:bodyPr>
          <a:lstStyle/>
          <a:p>
            <a:pPr algn="ctr"/>
            <a:r>
              <a:rPr lang="en-GB" sz="2700" u="sng" dirty="0" smtClean="0">
                <a:solidFill>
                  <a:srgbClr val="002060"/>
                </a:solidFill>
                <a:latin typeface="Futura Md BT" pitchFamily="34" charset="0"/>
              </a:rPr>
              <a:t>Pet Profile</a:t>
            </a:r>
          </a:p>
          <a:p>
            <a:r>
              <a:rPr lang="en-GB" sz="2400" u="sng" dirty="0" smtClean="0">
                <a:solidFill>
                  <a:srgbClr val="002060"/>
                </a:solidFill>
                <a:latin typeface="Futura Md BT" pitchFamily="34" charset="0"/>
              </a:rPr>
              <a:t>Name</a:t>
            </a:r>
            <a:r>
              <a:rPr lang="en-GB" sz="2400" dirty="0" smtClean="0">
                <a:solidFill>
                  <a:srgbClr val="002060"/>
                </a:solidFill>
                <a:latin typeface="Futura Md BT" pitchFamily="34" charset="0"/>
              </a:rPr>
              <a:t>:  Pickles</a:t>
            </a:r>
          </a:p>
          <a:p>
            <a:r>
              <a:rPr lang="en-GB" sz="2400" u="sng" dirty="0" smtClean="0">
                <a:solidFill>
                  <a:srgbClr val="002060"/>
                </a:solidFill>
                <a:latin typeface="Futura Md BT" pitchFamily="34" charset="0"/>
              </a:rPr>
              <a:t>Age:</a:t>
            </a:r>
            <a:r>
              <a:rPr lang="en-GB" sz="2400" dirty="0" smtClean="0">
                <a:solidFill>
                  <a:srgbClr val="002060"/>
                </a:solidFill>
                <a:latin typeface="Futura Md BT" pitchFamily="34" charset="0"/>
              </a:rPr>
              <a:t>  12 years old</a:t>
            </a:r>
          </a:p>
          <a:p>
            <a:r>
              <a:rPr lang="en-GB" sz="2400" u="sng" dirty="0" smtClean="0">
                <a:solidFill>
                  <a:srgbClr val="002060"/>
                </a:solidFill>
                <a:latin typeface="Futura Md BT" pitchFamily="34" charset="0"/>
              </a:rPr>
              <a:t>Symptoms: </a:t>
            </a:r>
            <a:r>
              <a:rPr lang="en-GB" sz="2400" dirty="0" smtClean="0">
                <a:solidFill>
                  <a:srgbClr val="002060"/>
                </a:solidFill>
                <a:latin typeface="Futura Md BT" pitchFamily="34" charset="0"/>
              </a:rPr>
              <a:t>Pickles is overweight. His owner has reported that he has been vomiting, having accidents in the house and been off his food. </a:t>
            </a:r>
            <a:endParaRPr lang="en-GB" sz="2400" u="sng" dirty="0" smtClean="0">
              <a:solidFill>
                <a:srgbClr val="002060"/>
              </a:solidFill>
              <a:latin typeface="Futura Md BT" pitchFamily="34" charset="0"/>
            </a:endParaRPr>
          </a:p>
          <a:p>
            <a:endParaRPr lang="en-GB" sz="2400" u="sng" dirty="0">
              <a:solidFill>
                <a:srgbClr val="002060"/>
              </a:solidFill>
              <a:latin typeface="Futura Md BT" pitchFamily="34" charset="0"/>
            </a:endParaRPr>
          </a:p>
        </p:txBody>
      </p:sp>
      <p:pic>
        <p:nvPicPr>
          <p:cNvPr id="2" name="Picture 2"/>
          <p:cNvPicPr>
            <a:picLocks noChangeAspect="1" noChangeArrowheads="1"/>
          </p:cNvPicPr>
          <p:nvPr/>
        </p:nvPicPr>
        <p:blipFill>
          <a:blip r:embed="rId5" cstate="print"/>
          <a:srcRect/>
          <a:stretch>
            <a:fillRect/>
          </a:stretch>
        </p:blipFill>
        <p:spPr bwMode="auto">
          <a:xfrm>
            <a:off x="4286248" y="4143380"/>
            <a:ext cx="3679021" cy="2452681"/>
          </a:xfrm>
          <a:prstGeom prst="rect">
            <a:avLst/>
          </a:prstGeom>
          <a:noFill/>
          <a:ln w="9525">
            <a:noFill/>
            <a:miter lim="800000"/>
            <a:headEnd/>
            <a:tailEnd/>
          </a:ln>
          <a:effectLst/>
        </p:spPr>
      </p:pic>
      <p:sp>
        <p:nvSpPr>
          <p:cNvPr id="8" name="TextBox 7"/>
          <p:cNvSpPr txBox="1"/>
          <p:nvPr/>
        </p:nvSpPr>
        <p:spPr>
          <a:xfrm>
            <a:off x="0" y="4429132"/>
            <a:ext cx="4143372" cy="2539157"/>
          </a:xfrm>
          <a:prstGeom prst="rect">
            <a:avLst/>
          </a:prstGeom>
          <a:noFill/>
        </p:spPr>
        <p:txBody>
          <a:bodyPr wrap="square" rtlCol="0">
            <a:spAutoFit/>
          </a:bodyPr>
          <a:lstStyle/>
          <a:p>
            <a:r>
              <a:rPr lang="en-GB" sz="2700" dirty="0" smtClean="0">
                <a:solidFill>
                  <a:srgbClr val="002060"/>
                </a:solidFill>
                <a:latin typeface="Futura Md BT" pitchFamily="34" charset="0"/>
              </a:rPr>
              <a:t>Next steps?</a:t>
            </a:r>
          </a:p>
          <a:p>
            <a:endParaRPr lang="en-GB" sz="2700" dirty="0" smtClean="0">
              <a:solidFill>
                <a:srgbClr val="002060"/>
              </a:solidFill>
              <a:latin typeface="Futura Md BT" pitchFamily="34" charset="0"/>
            </a:endParaRPr>
          </a:p>
          <a:p>
            <a:r>
              <a:rPr lang="en-GB" sz="2700" dirty="0" smtClean="0">
                <a:solidFill>
                  <a:srgbClr val="002060"/>
                </a:solidFill>
                <a:latin typeface="Futura Md BT" pitchFamily="34" charset="0"/>
              </a:rPr>
              <a:t>What could be causing the problem?</a:t>
            </a:r>
          </a:p>
          <a:p>
            <a:pPr algn="ctr"/>
            <a:endParaRPr lang="en-GB" sz="2700" u="sng" dirty="0" smtClean="0">
              <a:solidFill>
                <a:srgbClr val="002060"/>
              </a:solidFill>
              <a:latin typeface="Futura Md BT" pitchFamily="34" charset="0"/>
            </a:endParaRPr>
          </a:p>
          <a:p>
            <a:pPr algn="ctr"/>
            <a:endParaRPr lang="en-GB" sz="2400" u="sng" dirty="0">
              <a:solidFill>
                <a:srgbClr val="002060"/>
              </a:solidFill>
              <a:latin typeface="Futura Md BT" pitchFamily="34" charset="0"/>
            </a:endParaRPr>
          </a:p>
        </p:txBody>
      </p:sp>
    </p:spTree>
  </p:cSld>
  <p:clrMapOvr>
    <a:masterClrMapping/>
  </p:clrMapOvr>
</p:sld>
</file>

<file path=ppt/theme/theme1.xml><?xml version="1.0" encoding="utf-8"?>
<a:theme xmlns:a="http://schemas.openxmlformats.org/drawingml/2006/main" name="New Education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 Education PowerPoint template</Template>
  <TotalTime>309</TotalTime>
  <Words>413</Words>
  <Application>Microsoft Office PowerPoint</Application>
  <PresentationFormat>On-screen Show (4:3)</PresentationFormat>
  <Paragraphs>41</Paragraphs>
  <Slides>8</Slides>
  <Notes>6</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New Education PowerPoint template</vt:lpstr>
      <vt:lpstr>Slide 1</vt:lpstr>
      <vt:lpstr>Slide 2</vt:lpstr>
      <vt:lpstr>Slide 3</vt:lpstr>
      <vt:lpstr>Slide 4</vt:lpstr>
      <vt:lpstr>Slide 5</vt:lpstr>
      <vt:lpstr>Slide 6</vt:lpstr>
      <vt:lpstr>Slide 7</vt:lpstr>
      <vt:lpstr>Slide 8</vt:lpstr>
    </vt:vector>
  </TitlesOfParts>
  <Company>pdsa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Alson Bramley</dc:creator>
  <cp:lastModifiedBy>Alson Bramley</cp:lastModifiedBy>
  <cp:revision>33</cp:revision>
  <dcterms:created xsi:type="dcterms:W3CDTF">2011-11-22T13:34:37Z</dcterms:created>
  <dcterms:modified xsi:type="dcterms:W3CDTF">2012-07-17T16:04:00Z</dcterms:modified>
</cp:coreProperties>
</file>