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321" r:id="rId3"/>
    <p:sldId id="268" r:id="rId4"/>
    <p:sldId id="260" r:id="rId5"/>
    <p:sldId id="315" r:id="rId6"/>
    <p:sldId id="270" r:id="rId7"/>
    <p:sldId id="305" r:id="rId8"/>
    <p:sldId id="304" r:id="rId9"/>
    <p:sldId id="307" r:id="rId10"/>
    <p:sldId id="308" r:id="rId11"/>
    <p:sldId id="311" r:id="rId12"/>
    <p:sldId id="320" r:id="rId13"/>
    <p:sldId id="29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33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06" autoAdjust="0"/>
    <p:restoredTop sz="86425" autoAdjust="0"/>
  </p:normalViewPr>
  <p:slideViewPr>
    <p:cSldViewPr>
      <p:cViewPr varScale="1">
        <p:scale>
          <a:sx n="88" d="100"/>
          <a:sy n="88" d="100"/>
        </p:scale>
        <p:origin x="146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06"/>
    </p:cViewPr>
  </p:sorterViewPr>
  <p:notesViewPr>
    <p:cSldViewPr>
      <p:cViewPr>
        <p:scale>
          <a:sx n="100" d="100"/>
          <a:sy n="100" d="100"/>
        </p:scale>
        <p:origin x="211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33E74-6509-4BA2-A031-B2C893577C8F}" type="datetimeFigureOut">
              <a:rPr lang="en-GB" smtClean="0"/>
              <a:pPr/>
              <a:t>22/02/2017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FA93C-652C-41A1-B038-E478FEC9B3B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dsa.org.uk/education-centre/pet-da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latin typeface="Arial" panose="020B0604020202020204" pitchFamily="34" charset="0"/>
                <a:cs typeface="Arial" panose="020B0604020202020204" pitchFamily="34" charset="0"/>
              </a:rPr>
              <a:t>Share:</a:t>
            </a:r>
          </a:p>
          <a:p>
            <a:r>
              <a:rPr lang="en-GB" dirty="0" smtClean="0">
                <a:latin typeface="Arial" panose="020B0604020202020204" pitchFamily="34" charset="0"/>
                <a:cs typeface="Arial" panose="020B0604020202020204" pitchFamily="34" charset="0"/>
              </a:rPr>
              <a:t>Introduce </a:t>
            </a:r>
            <a:r>
              <a:rPr lang="en-GB" dirty="0">
                <a:latin typeface="Arial" panose="020B0604020202020204" pitchFamily="34" charset="0"/>
                <a:cs typeface="Arial" panose="020B0604020202020204" pitchFamily="34" charset="0"/>
              </a:rPr>
              <a:t>the session and PDSA.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Tell children that PDSA treat the sick and injured pets of people in need</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 Explain that PDSA is a special kind of vets, because they’re a charity. </a:t>
            </a:r>
            <a:r>
              <a:rPr lang="en-GB" dirty="0" smtClean="0">
                <a:latin typeface="Arial" panose="020B0604020202020204" pitchFamily="34" charset="0"/>
                <a:cs typeface="Arial" panose="020B0604020202020204" pitchFamily="34" charset="0"/>
              </a:rPr>
              <a:t>Discuss </a:t>
            </a:r>
            <a:r>
              <a:rPr lang="en-GB" dirty="0">
                <a:latin typeface="Arial" panose="020B0604020202020204" pitchFamily="34" charset="0"/>
                <a:cs typeface="Arial" panose="020B0604020202020204" pitchFamily="34" charset="0"/>
              </a:rPr>
              <a:t>what a charity </a:t>
            </a:r>
            <a:r>
              <a:rPr lang="en-GB" dirty="0" smtClean="0">
                <a:latin typeface="Arial" panose="020B0604020202020204" pitchFamily="34" charset="0"/>
                <a:cs typeface="Arial" panose="020B0604020202020204" pitchFamily="34" charset="0"/>
              </a:rPr>
              <a:t>is </a:t>
            </a:r>
            <a:r>
              <a:rPr lang="en-GB" dirty="0">
                <a:latin typeface="Arial" panose="020B0604020202020204" pitchFamily="34" charset="0"/>
                <a:cs typeface="Arial" panose="020B0604020202020204" pitchFamily="34" charset="0"/>
              </a:rPr>
              <a:t>and explain that PDSA looks after pets when owners can’t afford vet treatment</a:t>
            </a:r>
            <a:r>
              <a:rPr lang="en-GB"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Ask:</a:t>
            </a:r>
          </a:p>
          <a:p>
            <a:endParaRPr lang="en-GB"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a:t>
            </a:r>
            <a:r>
              <a:rPr lang="en-GB" dirty="0" smtClean="0">
                <a:latin typeface="Arial" panose="020B0604020202020204" pitchFamily="34" charset="0"/>
                <a:cs typeface="Arial" panose="020B0604020202020204" pitchFamily="34" charset="0"/>
              </a:rPr>
              <a:t>f </a:t>
            </a:r>
            <a:r>
              <a:rPr lang="en-GB" dirty="0">
                <a:latin typeface="Arial" panose="020B0604020202020204" pitchFamily="34" charset="0"/>
                <a:cs typeface="Arial" panose="020B0604020202020204" pitchFamily="34" charset="0"/>
              </a:rPr>
              <a:t>they think it’s important to help sick and injured animals to get </a:t>
            </a:r>
            <a:r>
              <a:rPr lang="en-GB" dirty="0" smtClean="0">
                <a:latin typeface="Arial" panose="020B0604020202020204" pitchFamily="34" charset="0"/>
                <a:cs typeface="Arial" panose="020B0604020202020204" pitchFamily="34" charset="0"/>
              </a:rPr>
              <a:t>better?</a:t>
            </a: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 W</a:t>
            </a:r>
            <a:r>
              <a:rPr lang="en-GB" dirty="0" smtClean="0">
                <a:latin typeface="Arial" panose="020B0604020202020204" pitchFamily="34" charset="0"/>
                <a:cs typeface="Arial" panose="020B0604020202020204" pitchFamily="34" charset="0"/>
              </a:rPr>
              <a:t>hat </a:t>
            </a:r>
            <a:r>
              <a:rPr lang="en-GB" dirty="0">
                <a:latin typeface="Arial" panose="020B0604020202020204" pitchFamily="34" charset="0"/>
                <a:cs typeface="Arial" panose="020B0604020202020204" pitchFamily="34" charset="0"/>
              </a:rPr>
              <a:t>would happen to all the sick and injured pets PDSA treat if they   weren’t </a:t>
            </a:r>
            <a:r>
              <a:rPr lang="en-GB" dirty="0" smtClean="0">
                <a:latin typeface="Arial" panose="020B0604020202020204" pitchFamily="34" charset="0"/>
                <a:cs typeface="Arial" panose="020B0604020202020204" pitchFamily="34" charset="0"/>
              </a:rPr>
              <a:t>around?</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Share: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endParaRPr lang="en-GB" dirty="0" smtClean="0"/>
          </a:p>
        </p:txBody>
      </p:sp>
      <p:sp>
        <p:nvSpPr>
          <p:cNvPr id="4" name="Slide Number Placeholder 3"/>
          <p:cNvSpPr>
            <a:spLocks noGrp="1"/>
          </p:cNvSpPr>
          <p:nvPr>
            <p:ph type="sldNum" sz="quarter" idx="10"/>
          </p:nvPr>
        </p:nvSpPr>
        <p:spPr/>
        <p:txBody>
          <a:bodyPr/>
          <a:lstStyle/>
          <a:p>
            <a:fld id="{915ACF62-1582-49BD-BD06-BE2866F5FC23}"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latin typeface="Arial" panose="020B0604020202020204" pitchFamily="34" charset="0"/>
                <a:cs typeface="Arial" panose="020B0604020202020204" pitchFamily="34" charset="0"/>
              </a:rPr>
              <a:t>Share:</a:t>
            </a:r>
          </a:p>
          <a:p>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Take a look at Chase’s X-Ray and see if you can spot the toy in his stomach.</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10</a:t>
            </a:fld>
            <a:endParaRPr lang="en-GB"/>
          </a:p>
        </p:txBody>
      </p:sp>
    </p:spTree>
    <p:extLst>
      <p:ext uri="{BB962C8B-B14F-4D97-AF65-F5344CB8AC3E}">
        <p14:creationId xmlns:p14="http://schemas.microsoft.com/office/powerpoint/2010/main" val="123851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latin typeface="Arial" panose="020B0604020202020204" pitchFamily="34" charset="0"/>
                <a:cs typeface="Arial" panose="020B0604020202020204" pitchFamily="34" charset="0"/>
              </a:rPr>
              <a:t>Share:</a:t>
            </a:r>
          </a:p>
          <a:p>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Chase made a full recovery thanks to PDSA.</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11</a:t>
            </a:fld>
            <a:endParaRPr lang="en-GB"/>
          </a:p>
        </p:txBody>
      </p:sp>
    </p:spTree>
    <p:extLst>
      <p:ext uri="{BB962C8B-B14F-4D97-AF65-F5344CB8AC3E}">
        <p14:creationId xmlns:p14="http://schemas.microsoft.com/office/powerpoint/2010/main" val="66257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latin typeface="Arial" panose="020B0604020202020204" pitchFamily="34" charset="0"/>
                <a:cs typeface="Arial" panose="020B0604020202020204" pitchFamily="34" charset="0"/>
              </a:rPr>
              <a:t>Share:</a:t>
            </a:r>
          </a:p>
          <a:p>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Explain </a:t>
            </a:r>
            <a:r>
              <a:rPr lang="en-GB" sz="1400" dirty="0">
                <a:latin typeface="Arial" panose="020B0604020202020204" pitchFamily="34" charset="0"/>
                <a:cs typeface="Arial" panose="020B0604020202020204" pitchFamily="34" charset="0"/>
              </a:rPr>
              <a:t>that to celebrate PDSAs centenary in 2017, schools can hold their own Pet Day to raise money for sick and injured pets like Felix and Chase. Explain that schools can register to get their own Pet Day pack to help with their fundraising.</a:t>
            </a:r>
          </a:p>
          <a:p>
            <a:r>
              <a:rPr lang="en-GB" sz="1400" dirty="0">
                <a:latin typeface="Arial" panose="020B0604020202020204" pitchFamily="34" charset="0"/>
                <a:cs typeface="Arial" panose="020B0604020202020204" pitchFamily="34" charset="0"/>
              </a:rPr>
              <a:t>find out more at </a:t>
            </a:r>
            <a:r>
              <a:rPr lang="en-GB" sz="1400" dirty="0">
                <a:latin typeface="Arial" panose="020B0604020202020204" pitchFamily="34" charset="0"/>
                <a:cs typeface="Arial" panose="020B0604020202020204" pitchFamily="34" charset="0"/>
                <a:hlinkClick r:id="rId3"/>
              </a:rPr>
              <a:t>pdsa.org.uk/education-centre/pet-day</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89DFFCA-D338-4679-8231-AE37E8F89C37}" type="slidenum">
              <a:rPr lang="en-GB" altLang="en-US" smtClean="0"/>
              <a:pPr/>
              <a:t>12</a:t>
            </a:fld>
            <a:endParaRPr lang="en-GB" altLang="en-US"/>
          </a:p>
        </p:txBody>
      </p:sp>
    </p:spTree>
    <p:extLst>
      <p:ext uri="{BB962C8B-B14F-4D97-AF65-F5344CB8AC3E}">
        <p14:creationId xmlns:p14="http://schemas.microsoft.com/office/powerpoint/2010/main" val="309270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baseline="0" dirty="0"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85B8F-1480-4E2E-974B-08C339A71111}" type="slidenum">
              <a:rPr lang="en-GB">
                <a:cs typeface="Arial" charset="0"/>
              </a:rPr>
              <a:pPr fontAlgn="base">
                <a:spcBef>
                  <a:spcPct val="0"/>
                </a:spcBef>
                <a:spcAft>
                  <a:spcPct val="0"/>
                </a:spcAft>
              </a:pPr>
              <a:t>13</a:t>
            </a:fld>
            <a:endParaRPr lang="en-GB">
              <a:cs typeface="Arial" charset="0"/>
            </a:endParaRPr>
          </a:p>
        </p:txBody>
      </p:sp>
    </p:spTree>
    <p:extLst>
      <p:ext uri="{BB962C8B-B14F-4D97-AF65-F5344CB8AC3E}">
        <p14:creationId xmlns:p14="http://schemas.microsoft.com/office/powerpoint/2010/main" val="10390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Arial" panose="020B0604020202020204" pitchFamily="34" charset="0"/>
                <a:cs typeface="Arial" panose="020B0604020202020204" pitchFamily="34" charset="0"/>
              </a:rPr>
              <a:t>Share the details on the slide and: </a:t>
            </a:r>
          </a:p>
          <a:p>
            <a:endParaRPr lang="en-GB" sz="1400" dirty="0" smtClean="0">
              <a:latin typeface="Arial" panose="020B0604020202020204" pitchFamily="34" charset="0"/>
              <a:cs typeface="Arial" panose="020B0604020202020204" pitchFamily="34" charset="0"/>
            </a:endParaRPr>
          </a:p>
          <a:p>
            <a:r>
              <a:rPr lang="en-GB" sz="1400" b="1" dirty="0" smtClean="0">
                <a:latin typeface="Arial" panose="020B0604020202020204" pitchFamily="34" charset="0"/>
                <a:cs typeface="Arial" panose="020B0604020202020204" pitchFamily="34" charset="0"/>
              </a:rPr>
              <a:t>Ask:</a:t>
            </a:r>
          </a:p>
          <a:p>
            <a:r>
              <a:rPr lang="en-GB" sz="1400" dirty="0">
                <a:latin typeface="Arial" panose="020B0604020202020204" pitchFamily="34" charset="0"/>
                <a:cs typeface="Arial" panose="020B0604020202020204" pitchFamily="34" charset="0"/>
              </a:rPr>
              <a:t>W</a:t>
            </a:r>
            <a:r>
              <a:rPr lang="en-GB" sz="1400" baseline="0" dirty="0" smtClean="0">
                <a:latin typeface="Arial" panose="020B0604020202020204" pitchFamily="34" charset="0"/>
                <a:cs typeface="Arial" panose="020B0604020202020204" pitchFamily="34" charset="0"/>
              </a:rPr>
              <a:t>here they think the money comes from for PDSA to treat all these sick and injured pets?</a:t>
            </a:r>
            <a:r>
              <a:rPr lang="en-GB" sz="1400" dirty="0" smtClean="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endParaRPr lang="en-GB" sz="1400" baseline="0" dirty="0" smtClean="0">
              <a:latin typeface="Arial" panose="020B0604020202020204" pitchFamily="34" charset="0"/>
              <a:cs typeface="Arial" panose="020B0604020202020204" pitchFamily="34" charset="0"/>
            </a:endParaRPr>
          </a:p>
          <a:p>
            <a:r>
              <a:rPr lang="en-GB" sz="1400" b="1" dirty="0" smtClean="0">
                <a:latin typeface="Arial" panose="020B0604020202020204" pitchFamily="34" charset="0"/>
                <a:cs typeface="Arial" panose="020B0604020202020204" pitchFamily="34" charset="0"/>
              </a:rPr>
              <a:t>Share: </a:t>
            </a:r>
          </a:p>
          <a:p>
            <a:r>
              <a:rPr lang="en-GB" sz="1400" baseline="0" dirty="0" smtClean="0">
                <a:latin typeface="Arial" panose="020B0604020202020204" pitchFamily="34" charset="0"/>
                <a:cs typeface="Arial" panose="020B0604020202020204" pitchFamily="34" charset="0"/>
              </a:rPr>
              <a:t>That</a:t>
            </a:r>
            <a:r>
              <a:rPr lang="en-GB" sz="1400" dirty="0" smtClean="0">
                <a:latin typeface="Arial" panose="020B0604020202020204" pitchFamily="34" charset="0"/>
                <a:cs typeface="Arial" panose="020B0604020202020204" pitchFamily="34" charset="0"/>
              </a:rPr>
              <a:t> is comes </a:t>
            </a:r>
            <a:r>
              <a:rPr lang="en-GB" sz="1400" baseline="0" dirty="0" smtClean="0">
                <a:latin typeface="Arial" panose="020B0604020202020204" pitchFamily="34" charset="0"/>
                <a:cs typeface="Arial" panose="020B0604020202020204" pitchFamily="34" charset="0"/>
              </a:rPr>
              <a:t>from people doing fundraising and donating money</a:t>
            </a:r>
          </a:p>
          <a:p>
            <a:pPr>
              <a:buFont typeface="Arial" pitchFamily="34" charset="0"/>
              <a:buChar char="•"/>
            </a:pPr>
            <a:endParaRPr lang="en-GB" sz="1400" baseline="0" dirty="0" smtClean="0">
              <a:latin typeface="Arial" panose="020B0604020202020204" pitchFamily="34" charset="0"/>
              <a:cs typeface="Arial" panose="020B0604020202020204" pitchFamily="34" charset="0"/>
            </a:endParaRPr>
          </a:p>
          <a:p>
            <a:r>
              <a:rPr lang="en-GB" sz="1400" b="1" baseline="0" dirty="0" smtClean="0">
                <a:latin typeface="Arial" panose="020B0604020202020204" pitchFamily="34" charset="0"/>
                <a:cs typeface="Arial" panose="020B0604020202020204" pitchFamily="34" charset="0"/>
              </a:rPr>
              <a:t>Ask:</a:t>
            </a:r>
          </a:p>
          <a:p>
            <a:r>
              <a:rPr lang="en-GB" sz="1400" dirty="0" smtClean="0">
                <a:latin typeface="Arial" panose="020B0604020202020204" pitchFamily="34" charset="0"/>
                <a:cs typeface="Arial" panose="020B0604020202020204" pitchFamily="34" charset="0"/>
              </a:rPr>
              <a:t>Would everyone </a:t>
            </a:r>
            <a:r>
              <a:rPr lang="en-GB" sz="1400" baseline="0" dirty="0" smtClean="0">
                <a:latin typeface="Arial" panose="020B0604020202020204" pitchFamily="34" charset="0"/>
                <a:cs typeface="Arial" panose="020B0604020202020204" pitchFamily="34" charset="0"/>
              </a:rPr>
              <a:t>like to see behind the scenes in one of our Pet Hospitals?</a:t>
            </a: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2</a:t>
            </a:fld>
            <a:endParaRPr lang="en-GB" dirty="0"/>
          </a:p>
        </p:txBody>
      </p:sp>
    </p:spTree>
    <p:extLst>
      <p:ext uri="{BB962C8B-B14F-4D97-AF65-F5344CB8AC3E}">
        <p14:creationId xmlns:p14="http://schemas.microsoft.com/office/powerpoint/2010/main" val="162873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0728" y="687387"/>
            <a:ext cx="4572000" cy="3429000"/>
          </a:xfrm>
        </p:spPr>
      </p:sp>
      <p:sp>
        <p:nvSpPr>
          <p:cNvPr id="3" name="Notes Placeholder 2"/>
          <p:cNvSpPr>
            <a:spLocks noGrp="1"/>
          </p:cNvSpPr>
          <p:nvPr>
            <p:ph type="body" idx="1"/>
          </p:nvPr>
        </p:nvSpPr>
        <p:spPr>
          <a:xfrm>
            <a:off x="523528" y="4211960"/>
            <a:ext cx="5486400" cy="4114800"/>
          </a:xfrm>
        </p:spPr>
        <p:txBody>
          <a:bodyPr>
            <a:normAutofit/>
          </a:bodyPr>
          <a:lstStyle/>
          <a:p>
            <a:r>
              <a:rPr lang="en-GB" sz="1600" b="1" dirty="0" smtClean="0">
                <a:latin typeface="Arial" panose="020B0604020202020204" pitchFamily="34" charset="0"/>
                <a:cs typeface="Arial" panose="020B0604020202020204" pitchFamily="34" charset="0"/>
              </a:rPr>
              <a:t>Play:</a:t>
            </a:r>
          </a:p>
          <a:p>
            <a:r>
              <a:rPr lang="en-GB" sz="1600" dirty="0" smtClean="0">
                <a:latin typeface="Arial" panose="020B0604020202020204" pitchFamily="34" charset="0"/>
                <a:cs typeface="Arial" panose="020B0604020202020204" pitchFamily="34" charset="0"/>
              </a:rPr>
              <a:t>PDSA video</a:t>
            </a:r>
          </a:p>
          <a:p>
            <a:endParaRPr lang="en-GB" sz="1600" dirty="0">
              <a:latin typeface="Arial" panose="020B0604020202020204" pitchFamily="34" charset="0"/>
              <a:cs typeface="Arial" panose="020B0604020202020204" pitchFamily="34" charset="0"/>
            </a:endParaRPr>
          </a:p>
          <a:p>
            <a:r>
              <a:rPr lang="en-GB" sz="1600" b="1" dirty="0" smtClean="0">
                <a:latin typeface="Arial" panose="020B0604020202020204" pitchFamily="34" charset="0"/>
                <a:cs typeface="Arial" panose="020B0604020202020204" pitchFamily="34" charset="0"/>
              </a:rPr>
              <a:t>Discuss:</a:t>
            </a:r>
          </a:p>
          <a:p>
            <a:r>
              <a:rPr lang="en-GB" sz="1600" dirty="0">
                <a:latin typeface="Arial" panose="020B0604020202020204" pitchFamily="34" charset="0"/>
                <a:cs typeface="Arial" panose="020B0604020202020204" pitchFamily="34" charset="0"/>
              </a:rPr>
              <a:t>Discuss </a:t>
            </a:r>
            <a:r>
              <a:rPr lang="en-GB" sz="1600" dirty="0" smtClean="0">
                <a:latin typeface="Arial" panose="020B0604020202020204" pitchFamily="34" charset="0"/>
                <a:cs typeface="Arial" panose="020B0604020202020204" pitchFamily="34" charset="0"/>
              </a:rPr>
              <a:t>afterwards what </a:t>
            </a:r>
            <a:r>
              <a:rPr lang="en-GB" sz="1600" dirty="0">
                <a:latin typeface="Arial" panose="020B0604020202020204" pitchFamily="34" charset="0"/>
                <a:cs typeface="Arial" panose="020B0604020202020204" pitchFamily="34" charset="0"/>
              </a:rPr>
              <a:t>kind of things they noticed in the </a:t>
            </a:r>
            <a:r>
              <a:rPr lang="en-GB" sz="1600" dirty="0" smtClean="0">
                <a:latin typeface="Arial" panose="020B0604020202020204" pitchFamily="34" charset="0"/>
                <a:cs typeface="Arial" panose="020B0604020202020204" pitchFamily="34" charset="0"/>
              </a:rPr>
              <a:t>video.</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3</a:t>
            </a:fld>
            <a:endParaRPr lang="en-GB"/>
          </a:p>
        </p:txBody>
      </p:sp>
      <p:sp>
        <p:nvSpPr>
          <p:cNvPr id="5" name="Rectangle 4"/>
          <p:cNvSpPr/>
          <p:nvPr/>
        </p:nvSpPr>
        <p:spPr>
          <a:xfrm>
            <a:off x="980728" y="4110335"/>
            <a:ext cx="4572000" cy="830997"/>
          </a:xfrm>
          <a:prstGeom prst="rect">
            <a:avLst/>
          </a:prstGeom>
        </p:spPr>
        <p:txBody>
          <a:bodyPr wrap="square">
            <a:spAutoFit/>
          </a:bodyPr>
          <a:lstStyle/>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6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t>Ask:</a:t>
            </a:r>
          </a:p>
          <a:p>
            <a:r>
              <a:rPr lang="en-GB" sz="1400" dirty="0" smtClean="0"/>
              <a:t>Encourage </a:t>
            </a:r>
            <a:r>
              <a:rPr lang="en-GB" sz="1400" dirty="0"/>
              <a:t>the children to think about what THEY need to stay happy and healthy</a:t>
            </a:r>
            <a:r>
              <a:rPr lang="en-GB" sz="1400" dirty="0" smtClean="0"/>
              <a:t>.</a:t>
            </a:r>
          </a:p>
          <a:p>
            <a:endParaRPr lang="en-GB" sz="1400" dirty="0"/>
          </a:p>
          <a:p>
            <a:r>
              <a:rPr lang="en-GB" sz="1400" b="1" dirty="0" smtClean="0"/>
              <a:t>Share:</a:t>
            </a:r>
            <a:endParaRPr lang="en-GB" sz="1400" b="1" dirty="0"/>
          </a:p>
          <a:p>
            <a:r>
              <a:rPr lang="en-GB" sz="1400" dirty="0"/>
              <a:t>Show each picture individually and see if they can come up with the answers</a:t>
            </a:r>
            <a:r>
              <a:rPr lang="en-GB" sz="1400" dirty="0" smtClean="0"/>
              <a:t>.</a:t>
            </a:r>
          </a:p>
          <a:p>
            <a:endParaRPr lang="en-GB" sz="1400" dirty="0"/>
          </a:p>
          <a:p>
            <a:r>
              <a:rPr lang="en-GB" sz="1400" b="1" dirty="0" smtClean="0"/>
              <a:t>Discuss:</a:t>
            </a:r>
            <a:endParaRPr lang="en-GB" sz="1400" b="1" dirty="0"/>
          </a:p>
          <a:p>
            <a:r>
              <a:rPr lang="en-GB" sz="1400" dirty="0" smtClean="0"/>
              <a:t>When </a:t>
            </a:r>
            <a:r>
              <a:rPr lang="en-GB" sz="1400" dirty="0"/>
              <a:t>you get to the health slide, talk about the things they do to keep themselves healthy: Brush their teeth, bathe, wash and brush their hair, trim their nails, have vaccinations etc. Also talk about where they go when they’re poorly – compare vets with doctors.</a:t>
            </a:r>
          </a:p>
          <a:p>
            <a:endParaRPr lang="en-GB" sz="14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344533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n-GB" sz="1400" b="1" baseline="0" dirty="0" smtClean="0">
                <a:latin typeface="Arial" panose="020B0604020202020204" pitchFamily="34" charset="0"/>
                <a:cs typeface="Arial" panose="020B0604020202020204" pitchFamily="34" charset="0"/>
              </a:rPr>
              <a:t>Share:</a:t>
            </a:r>
          </a:p>
          <a:p>
            <a:pPr>
              <a:buFont typeface="Arial" pitchFamily="34" charset="0"/>
              <a:buNone/>
            </a:pPr>
            <a:r>
              <a:rPr lang="en-GB" sz="1400" baseline="0" dirty="0" smtClean="0">
                <a:latin typeface="Arial" panose="020B0604020202020204" pitchFamily="34" charset="0"/>
                <a:cs typeface="Arial" panose="020B0604020202020204" pitchFamily="34" charset="0"/>
              </a:rPr>
              <a:t>Explain that pets are just like us and need a variety of things to keep them happy and healthy even though they are very different from us and from each other (different species)</a:t>
            </a:r>
          </a:p>
          <a:p>
            <a:pPr>
              <a:buFont typeface="Arial" pitchFamily="34" charset="0"/>
              <a:buNone/>
            </a:pPr>
            <a:r>
              <a:rPr lang="en-GB" sz="1400" baseline="0" dirty="0" smtClean="0">
                <a:latin typeface="Arial" panose="020B0604020202020204" pitchFamily="34" charset="0"/>
                <a:cs typeface="Arial" panose="020B0604020202020204" pitchFamily="34" charset="0"/>
              </a:rPr>
              <a:t>For instance; you wouldn’t keep a dog in a rabbit hutch or a cat in a fish tank!</a:t>
            </a: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r>
              <a:rPr lang="en-GB" sz="1400" b="1" baseline="0" dirty="0" smtClean="0">
                <a:latin typeface="Arial" panose="020B0604020202020204" pitchFamily="34" charset="0"/>
                <a:cs typeface="Arial" panose="020B0604020202020204" pitchFamily="34" charset="0"/>
              </a:rPr>
              <a:t>Environment</a:t>
            </a:r>
            <a:r>
              <a:rPr lang="en-GB" sz="1400" baseline="0" dirty="0" smtClean="0">
                <a:latin typeface="Arial" panose="020B0604020202020204" pitchFamily="34" charset="0"/>
                <a:cs typeface="Arial" panose="020B0604020202020204" pitchFamily="34" charset="0"/>
              </a:rPr>
              <a:t> – </a:t>
            </a:r>
            <a:r>
              <a:rPr lang="en-GB" sz="1400" dirty="0" smtClean="0">
                <a:latin typeface="Arial" panose="020B0604020202020204" pitchFamily="34" charset="0"/>
                <a:cs typeface="Arial" panose="020B0604020202020204" pitchFamily="34" charset="0"/>
              </a:rPr>
              <a:t>Pets</a:t>
            </a:r>
            <a:r>
              <a:rPr lang="en-GB" sz="1400" baseline="0" dirty="0" smtClean="0">
                <a:latin typeface="Arial" panose="020B0604020202020204" pitchFamily="34" charset="0"/>
                <a:cs typeface="Arial" panose="020B0604020202020204" pitchFamily="34" charset="0"/>
              </a:rPr>
              <a:t> need a clean, safe environment with enough space</a:t>
            </a:r>
          </a:p>
          <a:p>
            <a:pPr>
              <a:buFont typeface="Arial" pitchFamily="34" charset="0"/>
              <a:buNone/>
            </a:pPr>
            <a:r>
              <a:rPr lang="en-GB" sz="1400" b="1" baseline="0" dirty="0" smtClean="0">
                <a:latin typeface="Arial" panose="020B0604020202020204" pitchFamily="34" charset="0"/>
                <a:cs typeface="Arial" panose="020B0604020202020204" pitchFamily="34" charset="0"/>
              </a:rPr>
              <a:t>Diet</a:t>
            </a:r>
            <a:r>
              <a:rPr lang="en-GB" sz="1400" baseline="0" dirty="0" smtClean="0">
                <a:latin typeface="Arial" panose="020B0604020202020204" pitchFamily="34" charset="0"/>
                <a:cs typeface="Arial" panose="020B0604020202020204" pitchFamily="34" charset="0"/>
              </a:rPr>
              <a:t> – </a:t>
            </a:r>
            <a:r>
              <a:rPr lang="en-GB" sz="1400" dirty="0" smtClean="0">
                <a:latin typeface="Arial" panose="020B0604020202020204" pitchFamily="34" charset="0"/>
                <a:cs typeface="Arial" panose="020B0604020202020204" pitchFamily="34" charset="0"/>
              </a:rPr>
              <a:t>Pets</a:t>
            </a:r>
            <a:r>
              <a:rPr lang="en-GB" sz="1400" baseline="0" dirty="0" smtClean="0">
                <a:latin typeface="Arial" panose="020B0604020202020204" pitchFamily="34" charset="0"/>
                <a:cs typeface="Arial" panose="020B0604020202020204" pitchFamily="34" charset="0"/>
              </a:rPr>
              <a:t> need the right kind of food in the right amount and 24 hour access to fresh clean water</a:t>
            </a:r>
          </a:p>
          <a:p>
            <a:pPr>
              <a:buFont typeface="Arial" pitchFamily="34" charset="0"/>
              <a:buNone/>
            </a:pPr>
            <a:r>
              <a:rPr lang="en-GB" sz="1400" b="1" baseline="0" dirty="0" smtClean="0">
                <a:latin typeface="Arial" panose="020B0604020202020204" pitchFamily="34" charset="0"/>
                <a:cs typeface="Arial" panose="020B0604020202020204" pitchFamily="34" charset="0"/>
              </a:rPr>
              <a:t>Behaviour</a:t>
            </a:r>
            <a:r>
              <a:rPr lang="en-GB" sz="1400" baseline="0" dirty="0" smtClean="0">
                <a:latin typeface="Arial" panose="020B0604020202020204" pitchFamily="34" charset="0"/>
                <a:cs typeface="Arial" panose="020B0604020202020204" pitchFamily="34" charset="0"/>
              </a:rPr>
              <a:t> – </a:t>
            </a:r>
            <a:r>
              <a:rPr lang="en-GB" sz="1400" dirty="0" smtClean="0">
                <a:latin typeface="Arial" panose="020B0604020202020204" pitchFamily="34" charset="0"/>
                <a:cs typeface="Arial" panose="020B0604020202020204" pitchFamily="34" charset="0"/>
              </a:rPr>
              <a:t>Pets</a:t>
            </a:r>
            <a:r>
              <a:rPr lang="en-GB" sz="1400" baseline="0" dirty="0" smtClean="0">
                <a:latin typeface="Arial" panose="020B0604020202020204" pitchFamily="34" charset="0"/>
                <a:cs typeface="Arial" panose="020B0604020202020204" pitchFamily="34" charset="0"/>
              </a:rPr>
              <a:t> need to be able to express their normal behaviour; they need to exercise, to play and do specific things, depending on the species</a:t>
            </a:r>
          </a:p>
          <a:p>
            <a:pPr>
              <a:buFont typeface="Arial" pitchFamily="34" charset="0"/>
              <a:buNone/>
            </a:pPr>
            <a:r>
              <a:rPr lang="en-GB" sz="1400" b="1" baseline="0" dirty="0" smtClean="0">
                <a:latin typeface="Arial" panose="020B0604020202020204" pitchFamily="34" charset="0"/>
                <a:cs typeface="Arial" panose="020B0604020202020204" pitchFamily="34" charset="0"/>
              </a:rPr>
              <a:t>Health</a:t>
            </a:r>
            <a:r>
              <a:rPr lang="en-GB" sz="1400" baseline="0" dirty="0" smtClean="0">
                <a:latin typeface="Arial" panose="020B0604020202020204" pitchFamily="34" charset="0"/>
                <a:cs typeface="Arial" panose="020B0604020202020204" pitchFamily="34" charset="0"/>
              </a:rPr>
              <a:t> – </a:t>
            </a:r>
            <a:r>
              <a:rPr lang="en-GB" sz="1400" dirty="0" smtClean="0">
                <a:latin typeface="Arial" panose="020B0604020202020204" pitchFamily="34" charset="0"/>
                <a:cs typeface="Arial" panose="020B0604020202020204" pitchFamily="34" charset="0"/>
              </a:rPr>
              <a:t>Pets </a:t>
            </a:r>
            <a:r>
              <a:rPr lang="en-GB" sz="1400" baseline="0" dirty="0" smtClean="0">
                <a:latin typeface="Arial" panose="020B0604020202020204" pitchFamily="34" charset="0"/>
                <a:cs typeface="Arial" panose="020B0604020202020204" pitchFamily="34" charset="0"/>
              </a:rPr>
              <a:t>need to be kept in good health. This means taking them to the vet when they’re ill, but also making sure we keep them healthy.</a:t>
            </a:r>
          </a:p>
          <a:p>
            <a:pPr>
              <a:buFont typeface="Arial" pitchFamily="34" charset="0"/>
              <a:buNone/>
            </a:pPr>
            <a:r>
              <a:rPr lang="en-GB" sz="1400" b="1" baseline="0" dirty="0" smtClean="0">
                <a:latin typeface="Arial" panose="020B0604020202020204" pitchFamily="34" charset="0"/>
                <a:cs typeface="Arial" panose="020B0604020202020204" pitchFamily="34" charset="0"/>
              </a:rPr>
              <a:t>Companionship</a:t>
            </a:r>
            <a:r>
              <a:rPr lang="en-GB" sz="1400" baseline="0" dirty="0" smtClean="0">
                <a:latin typeface="Arial" panose="020B0604020202020204" pitchFamily="34" charset="0"/>
                <a:cs typeface="Arial" panose="020B0604020202020204" pitchFamily="34" charset="0"/>
              </a:rPr>
              <a:t> – </a:t>
            </a:r>
            <a:r>
              <a:rPr lang="en-GB" sz="1400" dirty="0" smtClean="0">
                <a:latin typeface="Arial" panose="020B0604020202020204" pitchFamily="34" charset="0"/>
                <a:cs typeface="Arial" panose="020B0604020202020204" pitchFamily="34" charset="0"/>
              </a:rPr>
              <a:t>Pets</a:t>
            </a:r>
            <a:r>
              <a:rPr lang="en-GB" sz="1400" baseline="0" dirty="0" smtClean="0">
                <a:latin typeface="Arial" panose="020B0604020202020204" pitchFamily="34" charset="0"/>
                <a:cs typeface="Arial" panose="020B0604020202020204" pitchFamily="34" charset="0"/>
              </a:rPr>
              <a:t> need the company of people and sometimes other animals, depending on their species.</a:t>
            </a: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r>
              <a:rPr lang="en-GB" sz="1400" baseline="0" dirty="0" smtClean="0">
                <a:latin typeface="Arial" panose="020B0604020202020204" pitchFamily="34" charset="0"/>
                <a:cs typeface="Arial" panose="020B0604020202020204" pitchFamily="34" charset="0"/>
              </a:rPr>
              <a:t>Responsibility: Stress to the children that if they have a pet, that it’s their responsibility to make sure that all these welfare needs are met.  People who don’t provide these needs are now breaking the law.</a:t>
            </a:r>
          </a:p>
          <a:p>
            <a:pPr>
              <a:buFont typeface="Arial" pitchFamily="34" charset="0"/>
              <a:buNone/>
            </a:pPr>
            <a:endParaRPr lang="en-GB" baseline="0" dirty="0" smtClean="0"/>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319782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b="1" dirty="0" smtClean="0">
                <a:latin typeface="Arial" panose="020B0604020202020204" pitchFamily="34" charset="0"/>
                <a:cs typeface="Arial" panose="020B0604020202020204" pitchFamily="34" charset="0"/>
              </a:rPr>
              <a:t>Ask/Share/discuss:</a:t>
            </a:r>
          </a:p>
          <a:p>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Health checks </a:t>
            </a:r>
            <a:r>
              <a:rPr lang="en-GB" baseline="0" dirty="0" smtClean="0">
                <a:latin typeface="Arial" panose="020B0604020202020204" pitchFamily="34" charset="0"/>
                <a:cs typeface="Arial" panose="020B0604020202020204" pitchFamily="34" charset="0"/>
              </a:rPr>
              <a:t>– Explain that pets should go to the vet at least once every year to have a health check. This gives vets a chance to make sure they’re healthy.</a:t>
            </a:r>
          </a:p>
          <a:p>
            <a:endParaRPr lang="en-GB" baseline="0"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latin typeface="Arial" panose="020B0604020202020204" pitchFamily="34" charset="0"/>
                <a:cs typeface="Arial" panose="020B0604020202020204" pitchFamily="34" charset="0"/>
              </a:rPr>
              <a:t>Neutering</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It’s best to get pets neutered, as it stops lots of unwanted animals being born and also protects our pets against dangerous diseases.</a:t>
            </a:r>
            <a:endParaRPr lang="en-GB"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latin typeface="Arial" panose="020B0604020202020204" pitchFamily="34" charset="0"/>
                <a:cs typeface="Arial" panose="020B0604020202020204" pitchFamily="34" charset="0"/>
              </a:rPr>
              <a:t>Microchipping</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 chip that’s inserted under the skin with the pet’s name, address etc. This can be scanned by vets and rescue centres if they get lost. E</a:t>
            </a:r>
            <a:r>
              <a:rPr lang="en-GB" baseline="0" dirty="0" smtClean="0">
                <a:latin typeface="Arial" panose="020B0604020202020204" pitchFamily="34" charset="0"/>
                <a:cs typeface="Arial" panose="020B0604020202020204" pitchFamily="34" charset="0"/>
              </a:rPr>
              <a:t>xplain that dogs now have to have a microchip</a:t>
            </a:r>
            <a:r>
              <a:rPr lang="en-GB" dirty="0" smtClean="0">
                <a:latin typeface="Arial" panose="020B0604020202020204" pitchFamily="34" charset="0"/>
                <a:cs typeface="Arial" panose="020B0604020202020204" pitchFamily="34" charset="0"/>
              </a:rPr>
              <a:t> by law.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latin typeface="Arial" panose="020B0604020202020204" pitchFamily="34" charset="0"/>
                <a:cs typeface="Arial" panose="020B0604020202020204" pitchFamily="34" charset="0"/>
              </a:rPr>
              <a:t>Vaccinations</a:t>
            </a:r>
            <a:r>
              <a:rPr lang="en-GB" baseline="0" dirty="0" smtClean="0">
                <a:latin typeface="Arial" panose="020B0604020202020204" pitchFamily="34" charset="0"/>
                <a:cs typeface="Arial" panose="020B0604020202020204" pitchFamily="34" charset="0"/>
              </a:rPr>
              <a:t> - Explain that this needs to be done every year in dogs, cats and rabbits to prevent dangerous diseases.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Parasites</a:t>
            </a:r>
            <a:r>
              <a:rPr lang="en-GB" baseline="0" dirty="0" smtClean="0">
                <a:latin typeface="Arial" panose="020B0604020202020204" pitchFamily="34" charset="0"/>
                <a:cs typeface="Arial" panose="020B0604020202020204" pitchFamily="34" charset="0"/>
              </a:rPr>
              <a:t> – </a:t>
            </a:r>
            <a:r>
              <a:rPr lang="en-GB" dirty="0" smtClean="0">
                <a:latin typeface="Arial" panose="020B0604020202020204" pitchFamily="34" charset="0"/>
                <a:cs typeface="Arial" panose="020B0604020202020204" pitchFamily="34" charset="0"/>
              </a:rPr>
              <a:t>Pets need to be treated for fleas, which suck their blood and make them very itchy. They also need to be treated for worms, which can live inside their digestive system and cause illness.</a:t>
            </a:r>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Grooming</a:t>
            </a:r>
            <a:r>
              <a:rPr lang="en-GB" baseline="0" dirty="0" smtClean="0">
                <a:latin typeface="Arial" panose="020B0604020202020204" pitchFamily="34" charset="0"/>
                <a:cs typeface="Arial" panose="020B0604020202020204" pitchFamily="34" charset="0"/>
              </a:rPr>
              <a:t> – Explain that grooming keeps skin and hair healthy and helps you to spot parasites and lumps and bumps etc. Explain that all dogs need to be brushed/combed, but long – haired dogs need more grooming. Long – haired dogs need to be brushed every day and short – haired, once a week.</a:t>
            </a:r>
          </a:p>
          <a:p>
            <a:pPr marL="171450" indent="-171450">
              <a:buFont typeface="Arial" panose="020B0604020202020204" pitchFamily="34" charset="0"/>
              <a:buChar char="•"/>
            </a:pPr>
            <a:endParaRPr lang="en-GB"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baseline="0" dirty="0" smtClean="0">
                <a:latin typeface="Arial" panose="020B0604020202020204" pitchFamily="34" charset="0"/>
                <a:cs typeface="Arial" panose="020B0604020202020204" pitchFamily="34" charset="0"/>
              </a:rPr>
              <a:t>Dental care </a:t>
            </a:r>
            <a:r>
              <a:rPr lang="en-GB" baseline="0" dirty="0" smtClean="0">
                <a:latin typeface="Arial" panose="020B0604020202020204" pitchFamily="34" charset="0"/>
                <a:cs typeface="Arial" panose="020B0604020202020204" pitchFamily="34" charset="0"/>
              </a:rPr>
              <a:t>– Explain that vets are also </a:t>
            </a:r>
            <a:r>
              <a:rPr lang="en-GB" dirty="0" smtClean="0">
                <a:latin typeface="Arial" panose="020B0604020202020204" pitchFamily="34" charset="0"/>
                <a:cs typeface="Arial" panose="020B0604020202020204" pitchFamily="34" charset="0"/>
              </a:rPr>
              <a:t>pet</a:t>
            </a:r>
            <a:r>
              <a:rPr lang="en-GB" baseline="0" dirty="0" smtClean="0">
                <a:latin typeface="Arial" panose="020B0604020202020204" pitchFamily="34" charset="0"/>
                <a:cs typeface="Arial" panose="020B0604020202020204" pitchFamily="34" charset="0"/>
              </a:rPr>
              <a:t> dentists. </a:t>
            </a:r>
            <a:r>
              <a:rPr lang="en-GB" dirty="0" smtClean="0">
                <a:latin typeface="Arial" panose="020B0604020202020204" pitchFamily="34" charset="0"/>
                <a:cs typeface="Arial" panose="020B0604020202020204" pitchFamily="34" charset="0"/>
              </a:rPr>
              <a:t>Dog’s teeth should be brushed every day like ours, but this must be done by an adult and you must use special meat flavoured toothpaste, as our toothpaste is poisonous to them.</a:t>
            </a:r>
            <a:endParaRPr lang="en-GB"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6</a:t>
            </a:fld>
            <a:endParaRPr lang="en-GB"/>
          </a:p>
        </p:txBody>
      </p:sp>
    </p:spTree>
    <p:extLst>
      <p:ext uri="{BB962C8B-B14F-4D97-AF65-F5344CB8AC3E}">
        <p14:creationId xmlns:p14="http://schemas.microsoft.com/office/powerpoint/2010/main" val="187310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7984"/>
            <a:ext cx="5486400" cy="4114800"/>
          </a:xfrm>
        </p:spPr>
        <p:txBody>
          <a:bodyPr>
            <a:normAutofit/>
          </a:bodyPr>
          <a:lstStyle/>
          <a:p>
            <a:r>
              <a:rPr lang="en-GB" sz="1400" b="1" dirty="0" smtClean="0">
                <a:latin typeface="Arial" panose="020B0604020202020204" pitchFamily="34" charset="0"/>
                <a:cs typeface="Arial" panose="020B0604020202020204" pitchFamily="34" charset="0"/>
              </a:rPr>
              <a:t>Share:</a:t>
            </a:r>
          </a:p>
          <a:p>
            <a:r>
              <a:rPr lang="en-GB" sz="1400" dirty="0">
                <a:latin typeface="Arial" panose="020B0604020202020204" pitchFamily="34" charset="0"/>
                <a:cs typeface="Arial" panose="020B0604020202020204" pitchFamily="34" charset="0"/>
              </a:rPr>
              <a:t>Playful Felix got himself into a tight spot when going through the recycling bins in a neighbour’s garden. His owner heard a clatter as Felix jumped over the fence into the garden and when she looked outside, he was sitting on the grass with a food can stuck on his head.</a:t>
            </a:r>
          </a:p>
          <a:p>
            <a:endParaRPr lang="en-GB" sz="14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7</a:t>
            </a:fld>
            <a:endParaRPr lang="en-GB"/>
          </a:p>
        </p:txBody>
      </p:sp>
    </p:spTree>
    <p:extLst>
      <p:ext uri="{BB962C8B-B14F-4D97-AF65-F5344CB8AC3E}">
        <p14:creationId xmlns:p14="http://schemas.microsoft.com/office/powerpoint/2010/main" val="354080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latin typeface="Arial" panose="020B0604020202020204" pitchFamily="34" charset="0"/>
                <a:cs typeface="Arial" panose="020B0604020202020204" pitchFamily="34" charset="0"/>
              </a:rPr>
              <a:t>Share:</a:t>
            </a:r>
          </a:p>
          <a:p>
            <a:endParaRPr lang="en-GB" sz="1400" b="1" dirty="0" smtClean="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Action </a:t>
            </a:r>
            <a:r>
              <a:rPr lang="en-GB" sz="1400" dirty="0" smtClean="0">
                <a:latin typeface="Arial" panose="020B0604020202020204" pitchFamily="34" charset="0"/>
                <a:cs typeface="Arial" panose="020B0604020202020204" pitchFamily="34" charset="0"/>
              </a:rPr>
              <a:t>taken</a:t>
            </a: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team at PDSAs Pet Hospital in Coventry rushed Felix straight in to remove the can. Felix had been trying to pull the can off his head himself and had cut his ear on a sharp edge, which was bleeding quite a lot. Once his wound had been cleaned, Felix was kept in for a few hours so vets and nurses could keep an eye on him. </a:t>
            </a:r>
            <a:endParaRPr lang="en-GB" sz="1400" dirty="0" smtClean="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Mention </a:t>
            </a:r>
            <a:r>
              <a:rPr lang="en-GB" sz="1400" dirty="0">
                <a:latin typeface="Arial" panose="020B0604020202020204" pitchFamily="34" charset="0"/>
                <a:cs typeface="Arial" panose="020B0604020202020204" pitchFamily="34" charset="0"/>
              </a:rPr>
              <a:t>that the sharp edges on tins and glass are really dangerous to pets and wild animals too, so it’s best to keep recycling boxes covered. If you have to keep your recycling boxes outside, make sure that all food containers are rinsed out with water to remove any tempting smells. Also, squashing or flattening  tin cans makes sure that animals won’t get stuck, like Felix </a:t>
            </a:r>
            <a:r>
              <a:rPr lang="en-GB" sz="1400" dirty="0" smtClean="0">
                <a:latin typeface="Arial" panose="020B0604020202020204" pitchFamily="34" charset="0"/>
                <a:cs typeface="Arial" panose="020B0604020202020204" pitchFamily="34" charset="0"/>
              </a:rPr>
              <a:t>did.</a:t>
            </a:r>
          </a:p>
          <a:p>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Explain that Felix made a full recovery</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8</a:t>
            </a:fld>
            <a:endParaRPr lang="en-GB"/>
          </a:p>
        </p:txBody>
      </p:sp>
    </p:spTree>
    <p:extLst>
      <p:ext uri="{BB962C8B-B14F-4D97-AF65-F5344CB8AC3E}">
        <p14:creationId xmlns:p14="http://schemas.microsoft.com/office/powerpoint/2010/main" val="383023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latin typeface="Arial" panose="020B0604020202020204" pitchFamily="34" charset="0"/>
                <a:cs typeface="Arial" panose="020B0604020202020204" pitchFamily="34" charset="0"/>
              </a:rPr>
              <a:t>Share: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When </a:t>
            </a:r>
            <a:r>
              <a:rPr lang="en-GB" dirty="0">
                <a:latin typeface="Arial" panose="020B0604020202020204" pitchFamily="34" charset="0"/>
                <a:cs typeface="Arial" panose="020B0604020202020204" pitchFamily="34" charset="0"/>
              </a:rPr>
              <a:t>hungry pooch Chase gobbled down a chocolate egg with a plastic toy in it, there were no prizes for guessing which toy was lurking inside his stomach, when an  x-ray showed very clearly  the shape of a  Minion  toy.</a:t>
            </a:r>
          </a:p>
          <a:p>
            <a:r>
              <a:rPr lang="en-GB" dirty="0">
                <a:latin typeface="Arial" panose="020B0604020202020204" pitchFamily="34" charset="0"/>
                <a:cs typeface="Arial" panose="020B0604020202020204" pitchFamily="34" charset="0"/>
              </a:rPr>
              <a:t>Although chocolate is poisonous  to dogs, Chase didn’t have time to show any signs of illness, as his owners saw him eat the chocolate egg and rushed him straight into PDSA’s Pet Hospital in Romford.</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9</a:t>
            </a:fld>
            <a:endParaRPr lang="en-GB"/>
          </a:p>
        </p:txBody>
      </p:sp>
    </p:spTree>
    <p:extLst>
      <p:ext uri="{BB962C8B-B14F-4D97-AF65-F5344CB8AC3E}">
        <p14:creationId xmlns:p14="http://schemas.microsoft.com/office/powerpoint/2010/main" val="326394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pictur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15492" y="6080109"/>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1"/>
            <a:ext cx="374122" cy="469292"/>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375207" cy="467565"/>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27856" y="190758"/>
            <a:ext cx="292130" cy="30979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01815" y="1425151"/>
            <a:ext cx="2410888" cy="3247617"/>
          </a:xfrm>
          <a:prstGeom prst="rect">
            <a:avLst/>
          </a:prstGeom>
        </p:spPr>
        <p:txBody>
          <a:bodyPr lIns="0" tIns="0" rIns="0" bIns="0"/>
          <a:lstStyle>
            <a:lvl1pPr>
              <a:defRPr sz="2500" b="1" i="0">
                <a:solidFill>
                  <a:srgbClr val="008988"/>
                </a:solidFill>
                <a:latin typeface="Arial"/>
                <a:cs typeface="Arial"/>
              </a:defRPr>
            </a:lvl1pPr>
          </a:lstStyle>
          <a:p>
            <a:endParaRPr dirty="0"/>
          </a:p>
        </p:txBody>
      </p:sp>
      <p:sp>
        <p:nvSpPr>
          <p:cNvPr id="12" name="Picture Placeholder 11"/>
          <p:cNvSpPr>
            <a:spLocks noGrp="1"/>
          </p:cNvSpPr>
          <p:nvPr>
            <p:ph type="pic" sz="quarter" idx="10"/>
          </p:nvPr>
        </p:nvSpPr>
        <p:spPr>
          <a:xfrm>
            <a:off x="3399136" y="457776"/>
            <a:ext cx="5538527" cy="5458761"/>
          </a:xfrm>
          <a:prstGeom prst="rect">
            <a:avLst/>
          </a:prstGeom>
        </p:spPr>
        <p:txBody>
          <a:bodyPr/>
          <a:lstStyle/>
          <a:p>
            <a:endParaRPr lang="en-GB" dirty="0"/>
          </a:p>
        </p:txBody>
      </p:sp>
    </p:spTree>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7" name="bk object 16"/>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15492" y="244844"/>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4286646" y="6031136"/>
            <a:ext cx="3899232" cy="620732"/>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2" name="object 6"/>
          <p:cNvSpPr/>
          <p:nvPr userDrawn="1"/>
        </p:nvSpPr>
        <p:spPr>
          <a:xfrm>
            <a:off x="215492" y="6022976"/>
            <a:ext cx="8712321"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3" name="object 7"/>
          <p:cNvSpPr/>
          <p:nvPr userDrawn="1"/>
        </p:nvSpPr>
        <p:spPr>
          <a:xfrm>
            <a:off x="7957578" y="6237679"/>
            <a:ext cx="977680" cy="395755"/>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5" name="Text Placeholder 21"/>
          <p:cNvSpPr>
            <a:spLocks noGrp="1"/>
          </p:cNvSpPr>
          <p:nvPr>
            <p:ph type="body" sz="quarter" idx="11" hasCustomPrompt="1"/>
          </p:nvPr>
        </p:nvSpPr>
        <p:spPr>
          <a:xfrm>
            <a:off x="662451" y="5304257"/>
            <a:ext cx="3127639" cy="218008"/>
          </a:xfrm>
          <a:prstGeom prst="rect">
            <a:avLst/>
          </a:prstGeom>
        </p:spPr>
        <p:txBody>
          <a:bodyPr vert="horz" wrap="square" lIns="0" tIns="0" rIns="0" bIns="0" rtlCol="0">
            <a:spAutoFit/>
          </a:bodyPr>
          <a:lstStyle>
            <a:lvl1pPr marL="11132" algn="l" defTabSz="801472" rtl="0" eaLnBrk="1" latinLnBrk="0" hangingPunct="1">
              <a:lnSpc>
                <a:spcPts val="1451"/>
              </a:lnSpc>
              <a:defRPr lang="en-GB" sz="1200" b="1" kern="1200" spc="-13" dirty="0">
                <a:solidFill>
                  <a:srgbClr val="6BB4B5"/>
                </a:solidFill>
                <a:latin typeface="Arial"/>
                <a:ea typeface="+mn-ea"/>
                <a:cs typeface="Arial"/>
              </a:defRPr>
            </a:lvl1pPr>
          </a:lstStyle>
          <a:p>
            <a:pPr marL="12700">
              <a:lnSpc>
                <a:spcPts val="1655"/>
              </a:lnSpc>
            </a:pPr>
            <a:r>
              <a:rPr lang="en-GB" sz="1200" b="1" spc="-13" dirty="0" smtClean="0">
                <a:solidFill>
                  <a:srgbClr val="6BB4B5"/>
                </a:solidFill>
                <a:latin typeface="Arial"/>
                <a:cs typeface="Arial"/>
              </a:rPr>
              <a:t>Date or name etc here</a:t>
            </a:r>
            <a:endParaRPr lang="en-GB" sz="1200" dirty="0">
              <a:solidFill>
                <a:srgbClr val="6BB4B5"/>
              </a:solidFill>
              <a:latin typeface="Arial"/>
              <a:cs typeface="Arial"/>
            </a:endParaRPr>
          </a:p>
        </p:txBody>
      </p:sp>
      <p:sp>
        <p:nvSpPr>
          <p:cNvPr id="16" name="Title 23"/>
          <p:cNvSpPr>
            <a:spLocks noGrp="1"/>
          </p:cNvSpPr>
          <p:nvPr>
            <p:ph type="title" hasCustomPrompt="1"/>
          </p:nvPr>
        </p:nvSpPr>
        <p:spPr>
          <a:xfrm>
            <a:off x="662451" y="3912688"/>
            <a:ext cx="3127639" cy="1381965"/>
          </a:xfrm>
          <a:prstGeom prst="rect">
            <a:avLst/>
          </a:prstGeom>
        </p:spPr>
        <p:txBody>
          <a:bodyPr lIns="0"/>
          <a:lstStyle>
            <a:lvl1pPr>
              <a:defRPr sz="25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4DBBF-3EF4-4BB8-A974-B23632F4A325}" type="datetimeFigureOut">
              <a:rPr lang="en-GB" smtClean="0"/>
              <a:pPr/>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87FF54-EFA0-4C26-B250-80E7A791974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4DBBF-3EF4-4BB8-A974-B23632F4A325}" type="datetimeFigureOut">
              <a:rPr lang="en-GB" smtClean="0"/>
              <a:pPr/>
              <a:t>22/02/2017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7FF54-EFA0-4C26-B250-80E7A791974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19.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72571" y="1216982"/>
            <a:ext cx="3571429" cy="4761905"/>
          </a:xfrm>
          <a:prstGeom prst="rect">
            <a:avLst/>
          </a:prstGeom>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69456" y="738853"/>
            <a:ext cx="3528392" cy="1347845"/>
          </a:xfrm>
          <a:prstGeom prst="rect">
            <a:avLst/>
          </a:prstGeom>
          <a:noFill/>
        </p:spPr>
      </p:pic>
      <p:pic>
        <p:nvPicPr>
          <p:cNvPr id="1027" name="Picture 3" descr="W:\Veterinary_Services\Community and Education\IMAGES\1_Animal_Image_Library\Cats\Archive\Cat_white out.jpg"/>
          <p:cNvPicPr>
            <a:picLocks noChangeAspect="1" noChangeArrowheads="1"/>
          </p:cNvPicPr>
          <p:nvPr/>
        </p:nvPicPr>
        <p:blipFill>
          <a:blip r:embed="rId5" cstate="print"/>
          <a:srcRect/>
          <a:stretch>
            <a:fillRect/>
          </a:stretch>
        </p:blipFill>
        <p:spPr bwMode="auto">
          <a:xfrm flipH="1">
            <a:off x="0" y="1412776"/>
            <a:ext cx="2357847" cy="4526132"/>
          </a:xfrm>
          <a:prstGeom prst="rect">
            <a:avLst/>
          </a:prstGeom>
          <a:noFill/>
        </p:spPr>
      </p:pic>
      <p:pic>
        <p:nvPicPr>
          <p:cNvPr id="1029" name="Picture 5" descr="\\falcon\user_data\SHARING FOLDER\!Temporary Sharing - Items will be deleted when 7 days old!\Vicki from Sarah\shutterstock_127511270.jpg"/>
          <p:cNvPicPr>
            <a:picLocks noChangeAspect="1" noChangeArrowheads="1"/>
          </p:cNvPicPr>
          <p:nvPr/>
        </p:nvPicPr>
        <p:blipFill>
          <a:blip r:embed="rId6" cstate="print"/>
          <a:srcRect/>
          <a:stretch>
            <a:fillRect/>
          </a:stretch>
        </p:blipFill>
        <p:spPr bwMode="auto">
          <a:xfrm>
            <a:off x="2987824" y="3284984"/>
            <a:ext cx="2691657" cy="259017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0" y="3933056"/>
            <a:ext cx="929825" cy="523688"/>
          </a:xfrm>
        </p:spPr>
        <p:txBody>
          <a:bodyPr/>
          <a:lstStyle/>
          <a:p>
            <a:endParaRPr lang="en-GB" dirty="0"/>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39552" y="332656"/>
            <a:ext cx="8424936" cy="5688632"/>
          </a:xfrm>
          <a:prstGeom prst="rect">
            <a:avLst/>
          </a:prstGeom>
        </p:spPr>
      </p:pic>
    </p:spTree>
    <p:extLst>
      <p:ext uri="{BB962C8B-B14F-4D97-AF65-F5344CB8AC3E}">
        <p14:creationId xmlns:p14="http://schemas.microsoft.com/office/powerpoint/2010/main" val="1629465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37312"/>
            <a:ext cx="4032448" cy="307664"/>
          </a:xfrm>
        </p:spPr>
        <p:txBody>
          <a:bodyPr>
            <a:noAutofit/>
          </a:bodyPr>
          <a:lstStyle/>
          <a:p>
            <a:r>
              <a:rPr lang="en-GB" sz="2800" dirty="0">
                <a:solidFill>
                  <a:srgbClr val="FF33CC"/>
                </a:solidFill>
              </a:rPr>
              <a:t>Saved</a:t>
            </a:r>
            <a:r>
              <a:rPr lang="en-GB" sz="2800" dirty="0"/>
              <a:t> </a:t>
            </a:r>
            <a:r>
              <a:rPr lang="en-GB" sz="2800" dirty="0" smtClean="0"/>
              <a:t>thanks to </a:t>
            </a:r>
            <a:r>
              <a:rPr lang="en-GB" sz="2800" dirty="0">
                <a:solidFill>
                  <a:srgbClr val="FF33CC"/>
                </a:solidFill>
              </a:rPr>
              <a:t>PDSA</a:t>
            </a: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67545" y="373939"/>
            <a:ext cx="8424936" cy="5606066"/>
          </a:xfrm>
          <a:prstGeom prst="rect">
            <a:avLst/>
          </a:prstGeom>
        </p:spPr>
      </p:pic>
    </p:spTree>
    <p:extLst>
      <p:ext uri="{BB962C8B-B14F-4D97-AF65-F5344CB8AC3E}">
        <p14:creationId xmlns:p14="http://schemas.microsoft.com/office/powerpoint/2010/main" val="244666813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044608" y="5085184"/>
            <a:ext cx="3127639" cy="179344"/>
          </a:xfrm>
        </p:spPr>
        <p:txBody>
          <a:bodyPr/>
          <a:lstStyle/>
          <a:p>
            <a:r>
              <a:rPr lang="en-GB" dirty="0" smtClean="0"/>
              <a:t>Fundraising slide – Pet day</a:t>
            </a:r>
            <a:endParaRPr lang="en-GB" dirty="0"/>
          </a:p>
        </p:txBody>
      </p:sp>
      <p:sp>
        <p:nvSpPr>
          <p:cNvPr id="3" name="Title 2"/>
          <p:cNvSpPr>
            <a:spLocks noGrp="1"/>
          </p:cNvSpPr>
          <p:nvPr>
            <p:ph type="title"/>
          </p:nvPr>
        </p:nvSpPr>
        <p:spPr>
          <a:xfrm>
            <a:off x="251520" y="332657"/>
            <a:ext cx="8640960" cy="576064"/>
          </a:xfrm>
        </p:spPr>
        <p:txBody>
          <a:bodyPr/>
          <a:lstStyle/>
          <a:p>
            <a:r>
              <a:rPr lang="en-GB" dirty="0" smtClean="0"/>
              <a:t>Want to help pets like Felix and Chase?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908721"/>
            <a:ext cx="4053997" cy="5040560"/>
          </a:xfrm>
          <a:prstGeom prst="rect">
            <a:avLst/>
          </a:prstGeom>
        </p:spPr>
      </p:pic>
      <p:sp>
        <p:nvSpPr>
          <p:cNvPr id="5" name="TextBox 4"/>
          <p:cNvSpPr txBox="1"/>
          <p:nvPr/>
        </p:nvSpPr>
        <p:spPr>
          <a:xfrm>
            <a:off x="5374862" y="1023948"/>
            <a:ext cx="2952328" cy="523220"/>
          </a:xfrm>
          <a:prstGeom prst="rect">
            <a:avLst/>
          </a:prstGeom>
          <a:noFill/>
        </p:spPr>
        <p:txBody>
          <a:bodyPr wrap="square" rtlCol="0">
            <a:spAutoFit/>
          </a:bodyPr>
          <a:lstStyle/>
          <a:p>
            <a:r>
              <a:rPr lang="en-GB" sz="2800" b="1" dirty="0" smtClean="0">
                <a:solidFill>
                  <a:srgbClr val="008080"/>
                </a:solidFill>
                <a:latin typeface="Arial" panose="020B0604020202020204" pitchFamily="34" charset="0"/>
                <a:cs typeface="Arial" panose="020B0604020202020204" pitchFamily="34" charset="0"/>
              </a:rPr>
              <a:t>Hold your own  </a:t>
            </a:r>
            <a:endParaRPr lang="en-GB" sz="2800" b="1" dirty="0">
              <a:solidFill>
                <a:srgbClr val="008080"/>
              </a:solidFill>
              <a:latin typeface="Arial" panose="020B0604020202020204" pitchFamily="34" charset="0"/>
              <a:cs typeface="Arial" panose="020B0604020202020204" pitchFamily="34" charset="0"/>
            </a:endParaRPr>
          </a:p>
        </p:txBody>
      </p:sp>
      <p:sp>
        <p:nvSpPr>
          <p:cNvPr id="6" name="TextBox 5"/>
          <p:cNvSpPr txBox="1"/>
          <p:nvPr/>
        </p:nvSpPr>
        <p:spPr>
          <a:xfrm>
            <a:off x="5313629" y="1530752"/>
            <a:ext cx="3672408" cy="1015663"/>
          </a:xfrm>
          <a:prstGeom prst="rect">
            <a:avLst/>
          </a:prstGeom>
          <a:noFill/>
        </p:spPr>
        <p:txBody>
          <a:bodyPr wrap="square" rtlCol="0">
            <a:spAutoFit/>
          </a:bodyPr>
          <a:lstStyle/>
          <a:p>
            <a:r>
              <a:rPr lang="en-GB" sz="6000" b="1" dirty="0" smtClean="0">
                <a:solidFill>
                  <a:srgbClr val="BF0F91"/>
                </a:solidFill>
                <a:latin typeface="Arial" panose="020B0604020202020204" pitchFamily="34" charset="0"/>
                <a:cs typeface="Arial" panose="020B0604020202020204" pitchFamily="34" charset="0"/>
              </a:rPr>
              <a:t>Pet Day</a:t>
            </a:r>
            <a:endParaRPr lang="en-GB" sz="6000" b="1" dirty="0">
              <a:solidFill>
                <a:srgbClr val="BF0F9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rot="1080000">
            <a:off x="5720362" y="2699977"/>
            <a:ext cx="2097071" cy="2978856"/>
          </a:xfrm>
          <a:prstGeom prst="rect">
            <a:avLst/>
          </a:prstGeom>
        </p:spPr>
      </p:pic>
    </p:spTree>
    <p:extLst>
      <p:ext uri="{BB962C8B-B14F-4D97-AF65-F5344CB8AC3E}">
        <p14:creationId xmlns:p14="http://schemas.microsoft.com/office/powerpoint/2010/main" val="30339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p:cNvPicPr>
            <a:picLocks noChangeAspect="1" noChangeArrowheads="1"/>
          </p:cNvPicPr>
          <p:nvPr/>
        </p:nvPicPr>
        <p:blipFill>
          <a:blip r:embed="rId3" cstate="print"/>
          <a:srcRect/>
          <a:stretch>
            <a:fillRect/>
          </a:stretch>
        </p:blipFill>
        <p:spPr bwMode="auto">
          <a:xfrm>
            <a:off x="5364088" y="956308"/>
            <a:ext cx="4067175" cy="4970463"/>
          </a:xfrm>
          <a:prstGeom prst="rect">
            <a:avLst/>
          </a:prstGeom>
          <a:noFill/>
          <a:ln w="25400">
            <a:noFill/>
            <a:round/>
            <a:headEnd/>
            <a:tailEnd/>
          </a:ln>
        </p:spPr>
      </p:pic>
      <p:pic>
        <p:nvPicPr>
          <p:cNvPr id="2052" name="Picture 2"/>
          <p:cNvPicPr>
            <a:picLocks noChangeAspect="1" noChangeArrowheads="1"/>
          </p:cNvPicPr>
          <p:nvPr/>
        </p:nvPicPr>
        <p:blipFill>
          <a:blip r:embed="rId4" cstate="print"/>
          <a:srcRect/>
          <a:stretch>
            <a:fillRect/>
          </a:stretch>
        </p:blipFill>
        <p:spPr bwMode="auto">
          <a:xfrm>
            <a:off x="3267398" y="3672521"/>
            <a:ext cx="2233612" cy="2254250"/>
          </a:xfrm>
          <a:prstGeom prst="rect">
            <a:avLst/>
          </a:prstGeom>
          <a:noFill/>
          <a:ln w="25400">
            <a:noFill/>
            <a:round/>
            <a:headEnd/>
            <a:tailEnd/>
          </a:ln>
        </p:spPr>
      </p:pic>
      <p:pic>
        <p:nvPicPr>
          <p:cNvPr id="2053" name="Picture 3" descr="\\Falcon\user_data\Veterinary_Services\Community and Education\IMAGES\1_Animal_Image_Library\Cats\Archive\Kitten playing.jpg"/>
          <p:cNvPicPr>
            <a:picLocks noChangeAspect="1" noChangeArrowheads="1"/>
          </p:cNvPicPr>
          <p:nvPr/>
        </p:nvPicPr>
        <p:blipFill>
          <a:blip r:embed="rId5" cstate="print"/>
          <a:srcRect t="7909" r="8051" b="7080"/>
          <a:stretch>
            <a:fillRect/>
          </a:stretch>
        </p:blipFill>
        <p:spPr bwMode="auto">
          <a:xfrm>
            <a:off x="-756592" y="2435736"/>
            <a:ext cx="3800476" cy="3455987"/>
          </a:xfrm>
          <a:prstGeom prst="rect">
            <a:avLst/>
          </a:prstGeom>
          <a:noFill/>
          <a:ln w="9525">
            <a:noFill/>
            <a:miter lim="800000"/>
            <a:headEnd/>
            <a:tailEnd/>
          </a:ln>
        </p:spPr>
      </p:pic>
      <p:sp>
        <p:nvSpPr>
          <p:cNvPr id="6" name="Rectangle 5"/>
          <p:cNvSpPr/>
          <p:nvPr/>
        </p:nvSpPr>
        <p:spPr>
          <a:xfrm>
            <a:off x="2782573" y="2420888"/>
            <a:ext cx="3578853" cy="769441"/>
          </a:xfrm>
          <a:prstGeom prst="rect">
            <a:avLst/>
          </a:prstGeom>
          <a:noFill/>
        </p:spPr>
        <p:txBody>
          <a:bodyPr>
            <a:spAutoFit/>
          </a:bodyPr>
          <a:lstStyle/>
          <a:p>
            <a:pPr algn="ctr" fontAlgn="auto">
              <a:spcBef>
                <a:spcPts val="0"/>
              </a:spcBef>
              <a:spcAft>
                <a:spcPts val="0"/>
              </a:spcAft>
              <a:defRPr/>
            </a:pPr>
            <a:r>
              <a:rPr lang="en-US" sz="4400" dirty="0">
                <a:ln w="900" cmpd="sng">
                  <a:solidFill>
                    <a:schemeClr val="accent1">
                      <a:satMod val="190000"/>
                      <a:alpha val="55000"/>
                    </a:schemeClr>
                  </a:solidFill>
                  <a:prstDash val="solid"/>
                </a:ln>
                <a:solidFill>
                  <a:srgbClr val="30C09E"/>
                </a:solidFill>
                <a:latin typeface="Arial" pitchFamily="34" charset="0"/>
                <a:cs typeface="Arial" pitchFamily="34" charset="0"/>
              </a:rPr>
              <a:t>Thank you</a:t>
            </a:r>
          </a:p>
        </p:txBody>
      </p:sp>
      <p:pic>
        <p:nvPicPr>
          <p:cNvPr id="7" name="Picture 4" descr="W:\Veterinary_Services\Community and Education\IMAGES\LOGOS\Post rebrand 2015\PDSA logo - low res.jpg"/>
          <p:cNvPicPr>
            <a:picLocks noChangeAspect="1" noChangeArrowheads="1"/>
          </p:cNvPicPr>
          <p:nvPr/>
        </p:nvPicPr>
        <p:blipFill>
          <a:blip r:embed="rId6" cstate="print"/>
          <a:srcRect/>
          <a:stretch>
            <a:fillRect/>
          </a:stretch>
        </p:blipFill>
        <p:spPr bwMode="auto">
          <a:xfrm>
            <a:off x="2771800" y="476672"/>
            <a:ext cx="3240227" cy="1548000"/>
          </a:xfrm>
          <a:prstGeom prst="rect">
            <a:avLst/>
          </a:prstGeom>
          <a:noFill/>
        </p:spPr>
      </p:pic>
    </p:spTree>
    <p:extLst>
      <p:ext uri="{BB962C8B-B14F-4D97-AF65-F5344CB8AC3E}">
        <p14:creationId xmlns:p14="http://schemas.microsoft.com/office/powerpoint/2010/main" val="870287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W images_money.JPG"/>
          <p:cNvPicPr>
            <a:picLocks noChangeAspect="1"/>
          </p:cNvPicPr>
          <p:nvPr/>
        </p:nvPicPr>
        <p:blipFill>
          <a:blip r:embed="rId3" cstate="print"/>
          <a:stretch>
            <a:fillRect/>
          </a:stretch>
        </p:blipFill>
        <p:spPr>
          <a:xfrm>
            <a:off x="8036294" y="3645024"/>
            <a:ext cx="2215411" cy="2349340"/>
          </a:xfrm>
          <a:prstGeom prst="rect">
            <a:avLst/>
          </a:prstGeom>
        </p:spPr>
      </p:pic>
      <p:sp>
        <p:nvSpPr>
          <p:cNvPr id="2" name="Title 1"/>
          <p:cNvSpPr>
            <a:spLocks noGrp="1"/>
          </p:cNvSpPr>
          <p:nvPr>
            <p:ph type="title"/>
          </p:nvPr>
        </p:nvSpPr>
        <p:spPr>
          <a:xfrm>
            <a:off x="-900608" y="6155188"/>
            <a:ext cx="7416824" cy="628018"/>
          </a:xfrm>
        </p:spPr>
        <p:txBody>
          <a:bodyPr>
            <a:normAutofit/>
          </a:bodyPr>
          <a:lstStyle/>
          <a:p>
            <a:r>
              <a:rPr lang="en-GB" sz="2800" i="1" dirty="0"/>
              <a:t>The UK’s leading vet charity …</a:t>
            </a:r>
          </a:p>
        </p:txBody>
      </p:sp>
      <p:sp>
        <p:nvSpPr>
          <p:cNvPr id="4" name="TextBox 3"/>
          <p:cNvSpPr txBox="1"/>
          <p:nvPr/>
        </p:nvSpPr>
        <p:spPr>
          <a:xfrm>
            <a:off x="3073340" y="388677"/>
            <a:ext cx="5864323" cy="357930"/>
          </a:xfrm>
          <a:prstGeom prst="rect">
            <a:avLst/>
          </a:prstGeom>
          <a:noFill/>
        </p:spPr>
        <p:txBody>
          <a:bodyPr wrap="square" lIns="80147" tIns="40074" rIns="80147" bIns="40074" rtlCol="0">
            <a:spAutoFit/>
          </a:bodyPr>
          <a:lstStyle/>
          <a:p>
            <a:endParaRPr lang="en-GB" dirty="0"/>
          </a:p>
        </p:txBody>
      </p:sp>
      <p:pic>
        <p:nvPicPr>
          <p:cNvPr id="7" name="Picture 6" descr="old faithful.jpg"/>
          <p:cNvPicPr>
            <a:picLocks noChangeAspect="1"/>
          </p:cNvPicPr>
          <p:nvPr/>
        </p:nvPicPr>
        <p:blipFill>
          <a:blip r:embed="rId4" cstate="print"/>
          <a:stretch>
            <a:fillRect/>
          </a:stretch>
        </p:blipFill>
        <p:spPr>
          <a:xfrm rot="20852158">
            <a:off x="469584" y="662778"/>
            <a:ext cx="2942505" cy="2623383"/>
          </a:xfrm>
          <a:prstGeom prst="rect">
            <a:avLst/>
          </a:prstGeom>
          <a:ln>
            <a:noFill/>
          </a:ln>
          <a:effectLst>
            <a:outerShdw blurRad="292100" dist="139700" dir="2700000" algn="tl" rotWithShape="0">
              <a:srgbClr val="333333">
                <a:alpha val="65000"/>
              </a:srgbClr>
            </a:outerShdw>
            <a:softEdge rad="3175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9" y="3607965"/>
            <a:ext cx="3486511" cy="2409872"/>
          </a:xfrm>
          <a:prstGeom prst="rect">
            <a:avLst/>
          </a:prstGeom>
          <a:ln>
            <a:noFill/>
          </a:ln>
          <a:effectLst>
            <a:outerShdw blurRad="292100" dist="139700" dir="2700000" algn="tl" rotWithShape="0">
              <a:srgbClr val="333333">
                <a:alpha val="65000"/>
              </a:srgbClr>
            </a:outerShdw>
            <a:softEdge rad="31750"/>
          </a:effectLst>
        </p:spPr>
      </p:pic>
      <p:sp>
        <p:nvSpPr>
          <p:cNvPr id="12" name="TextBox 11"/>
          <p:cNvSpPr txBox="1"/>
          <p:nvPr/>
        </p:nvSpPr>
        <p:spPr>
          <a:xfrm>
            <a:off x="3935036" y="211402"/>
            <a:ext cx="5592004" cy="1373592"/>
          </a:xfrm>
          <a:prstGeom prst="rect">
            <a:avLst/>
          </a:prstGeom>
          <a:noFill/>
        </p:spPr>
        <p:txBody>
          <a:bodyPr wrap="square" lIns="80147" tIns="40074" rIns="80147" bIns="40074" rtlCol="0">
            <a:spAutoFit/>
          </a:bodyPr>
          <a:lstStyle/>
          <a:p>
            <a:pPr>
              <a:buFont typeface="Arial" pitchFamily="34" charset="0"/>
              <a:buNone/>
            </a:pPr>
            <a:endParaRPr lang="en-GB" dirty="0" smtClean="0"/>
          </a:p>
          <a:p>
            <a:pPr>
              <a:buClr>
                <a:srgbClr val="008988"/>
              </a:buClr>
              <a:buFont typeface="Arial" pitchFamily="34" charset="0"/>
              <a:buChar char="•"/>
            </a:pPr>
            <a:r>
              <a:rPr lang="en-GB" dirty="0" smtClean="0"/>
              <a:t> </a:t>
            </a:r>
            <a:r>
              <a:rPr lang="en-GB" sz="2200" dirty="0" smtClean="0">
                <a:solidFill>
                  <a:srgbClr val="008988"/>
                </a:solidFill>
                <a:latin typeface="Arial" pitchFamily="34" charset="0"/>
                <a:cs typeface="Arial" pitchFamily="34" charset="0"/>
              </a:rPr>
              <a:t>Our charity is almost </a:t>
            </a:r>
            <a:r>
              <a:rPr lang="en-GB" sz="2200" b="1" dirty="0" smtClean="0">
                <a:solidFill>
                  <a:srgbClr val="008988"/>
                </a:solidFill>
                <a:latin typeface="Arial" pitchFamily="34" charset="0"/>
                <a:cs typeface="Arial" pitchFamily="34" charset="0"/>
              </a:rPr>
              <a:t>100</a:t>
            </a:r>
            <a:r>
              <a:rPr lang="en-GB" sz="2200" dirty="0" smtClean="0">
                <a:solidFill>
                  <a:srgbClr val="008988"/>
                </a:solidFill>
                <a:latin typeface="Arial" pitchFamily="34" charset="0"/>
                <a:cs typeface="Arial" pitchFamily="34" charset="0"/>
              </a:rPr>
              <a:t> years old           and we’ve been treating sick and injured pets since 1917</a:t>
            </a:r>
          </a:p>
        </p:txBody>
      </p:sp>
      <p:sp>
        <p:nvSpPr>
          <p:cNvPr id="13" name="TextBox 12"/>
          <p:cNvSpPr txBox="1"/>
          <p:nvPr/>
        </p:nvSpPr>
        <p:spPr>
          <a:xfrm>
            <a:off x="4040169" y="3015145"/>
            <a:ext cx="4952095" cy="1096593"/>
          </a:xfrm>
          <a:prstGeom prst="rect">
            <a:avLst/>
          </a:prstGeom>
          <a:noFill/>
        </p:spPr>
        <p:txBody>
          <a:bodyPr wrap="square" lIns="80147" tIns="40074" rIns="80147" bIns="40074" rtlCol="0">
            <a:spAutoFit/>
          </a:bodyPr>
          <a:lstStyle/>
          <a:p>
            <a:pPr>
              <a:buClr>
                <a:srgbClr val="008988"/>
              </a:buClr>
              <a:buFont typeface="Arial" pitchFamily="34" charset="0"/>
              <a:buChar char="•"/>
            </a:pPr>
            <a:r>
              <a:rPr lang="en-GB" dirty="0" smtClean="0">
                <a:solidFill>
                  <a:srgbClr val="008988"/>
                </a:solidFill>
              </a:rPr>
              <a:t> </a:t>
            </a:r>
            <a:r>
              <a:rPr lang="en-GB" sz="2200" dirty="0" smtClean="0">
                <a:solidFill>
                  <a:srgbClr val="008988"/>
                </a:solidFill>
                <a:latin typeface="Arial" pitchFamily="34" charset="0"/>
                <a:cs typeface="Arial" pitchFamily="34" charset="0"/>
              </a:rPr>
              <a:t>Half a million sick and injured pets are treated in our Pet Hospitals every year</a:t>
            </a:r>
          </a:p>
        </p:txBody>
      </p:sp>
      <p:sp>
        <p:nvSpPr>
          <p:cNvPr id="14" name="TextBox 13"/>
          <p:cNvSpPr txBox="1"/>
          <p:nvPr/>
        </p:nvSpPr>
        <p:spPr>
          <a:xfrm>
            <a:off x="4040169" y="1954816"/>
            <a:ext cx="4952095" cy="758039"/>
          </a:xfrm>
          <a:prstGeom prst="rect">
            <a:avLst/>
          </a:prstGeom>
          <a:noFill/>
        </p:spPr>
        <p:txBody>
          <a:bodyPr wrap="square" lIns="80147" tIns="40074" rIns="80147" bIns="40074" rtlCol="0">
            <a:spAutoFit/>
          </a:bodyPr>
          <a:lstStyle/>
          <a:p>
            <a:pPr>
              <a:buClr>
                <a:srgbClr val="008988"/>
              </a:buClr>
              <a:buFont typeface="Arial" pitchFamily="34" charset="0"/>
              <a:buChar char="•"/>
            </a:pPr>
            <a:r>
              <a:rPr lang="en-GB" dirty="0" smtClean="0">
                <a:solidFill>
                  <a:srgbClr val="008988"/>
                </a:solidFill>
              </a:rPr>
              <a:t> </a:t>
            </a:r>
            <a:r>
              <a:rPr lang="en-GB" sz="2200" dirty="0" smtClean="0">
                <a:solidFill>
                  <a:srgbClr val="008988"/>
                </a:solidFill>
                <a:latin typeface="Arial" pitchFamily="34" charset="0"/>
                <a:cs typeface="Arial" pitchFamily="34" charset="0"/>
              </a:rPr>
              <a:t>We have 51 Pet Hospitals and 380 Pet Practices across the UK</a:t>
            </a:r>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18" name="Rectangle 17"/>
          <p:cNvSpPr/>
          <p:nvPr/>
        </p:nvSpPr>
        <p:spPr>
          <a:xfrm>
            <a:off x="4040169" y="4537827"/>
            <a:ext cx="4572000" cy="758039"/>
          </a:xfrm>
          <a:prstGeom prst="rect">
            <a:avLst/>
          </a:prstGeom>
        </p:spPr>
        <p:txBody>
          <a:bodyPr wrap="square" lIns="80147" tIns="40074" rIns="80147" bIns="40074">
            <a:spAutoFit/>
          </a:bodyPr>
          <a:lstStyle/>
          <a:p>
            <a:pPr>
              <a:buFont typeface="Arial" pitchFamily="34" charset="0"/>
              <a:buChar char="•"/>
            </a:pPr>
            <a:r>
              <a:rPr lang="en-GB" dirty="0" smtClean="0">
                <a:solidFill>
                  <a:srgbClr val="008988"/>
                </a:solidFill>
              </a:rPr>
              <a:t> </a:t>
            </a:r>
            <a:r>
              <a:rPr lang="en-GB" sz="2200" dirty="0" smtClean="0">
                <a:solidFill>
                  <a:srgbClr val="008988"/>
                </a:solidFill>
                <a:latin typeface="Arial" pitchFamily="34" charset="0"/>
                <a:cs typeface="Arial" pitchFamily="34" charset="0"/>
              </a:rPr>
              <a:t>It costs more than </a:t>
            </a:r>
            <a:r>
              <a:rPr lang="en-GB" sz="2200" b="1" dirty="0" smtClean="0">
                <a:solidFill>
                  <a:srgbClr val="008988"/>
                </a:solidFill>
                <a:latin typeface="Arial" pitchFamily="34" charset="0"/>
                <a:cs typeface="Arial" pitchFamily="34" charset="0"/>
              </a:rPr>
              <a:t>£1 million </a:t>
            </a:r>
            <a:r>
              <a:rPr lang="en-GB" sz="2200" dirty="0" smtClean="0">
                <a:solidFill>
                  <a:srgbClr val="008988"/>
                </a:solidFill>
                <a:cs typeface="Arial" pitchFamily="34" charset="0"/>
              </a:rPr>
              <a:t>every week</a:t>
            </a:r>
            <a:r>
              <a:rPr lang="en-GB" sz="2200" dirty="0" smtClean="0">
                <a:solidFill>
                  <a:srgbClr val="008988"/>
                </a:solidFill>
                <a:latin typeface="Arial" pitchFamily="34" charset="0"/>
                <a:cs typeface="Arial" pitchFamily="34" charset="0"/>
              </a:rPr>
              <a:t> to do our work</a:t>
            </a:r>
          </a:p>
        </p:txBody>
      </p:sp>
      <p:sp>
        <p:nvSpPr>
          <p:cNvPr id="3" name="TextBox 2"/>
          <p:cNvSpPr txBox="1"/>
          <p:nvPr/>
        </p:nvSpPr>
        <p:spPr>
          <a:xfrm>
            <a:off x="1562474" y="388677"/>
            <a:ext cx="1917220" cy="2308376"/>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194297" y="618143"/>
            <a:ext cx="3304320" cy="2717393"/>
          </a:xfrm>
          <a:prstGeom prst="rect">
            <a:avLst/>
          </a:prstGeom>
        </p:spPr>
      </p:pic>
    </p:spTree>
    <p:extLst>
      <p:ext uri="{BB962C8B-B14F-4D97-AF65-F5344CB8AC3E}">
        <p14:creationId xmlns:p14="http://schemas.microsoft.com/office/powerpoint/2010/main" val="352440938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10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1000"/>
                                        <p:tgtEl>
                                          <p:spTgt spid="14"/>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childTnLst>
                          </p:cTn>
                        </p:par>
                        <p:par>
                          <p:cTn id="42" fill="hold">
                            <p:stCondLst>
                              <p:cond delay="1000"/>
                            </p:stCondLst>
                            <p:childTnLst>
                              <p:par>
                                <p:cTn id="43" presetID="6" presetClass="entr" presetSubtype="16" fill="hold" nodeType="after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circle(in)">
                                      <p:cBhvr>
                                        <p:cTn id="4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TV advert here</a:t>
            </a:r>
            <a:endParaRPr lang="en-GB" dirty="0"/>
          </a:p>
        </p:txBody>
      </p:sp>
      <p:pic>
        <p:nvPicPr>
          <p:cNvPr id="4" name="TV ad new approved version 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332656"/>
            <a:ext cx="8784976" cy="56166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41525" y="1735900"/>
            <a:ext cx="2592288" cy="2250105"/>
          </a:xfrm>
          <a:prstGeom prst="rect">
            <a:avLst/>
          </a:prstGeom>
          <a:noFill/>
        </p:spPr>
      </p:pic>
      <p:sp>
        <p:nvSpPr>
          <p:cNvPr id="2" name="Title 1"/>
          <p:cNvSpPr>
            <a:spLocks noGrp="1"/>
          </p:cNvSpPr>
          <p:nvPr>
            <p:ph type="title"/>
          </p:nvPr>
        </p:nvSpPr>
        <p:spPr>
          <a:xfrm>
            <a:off x="323528" y="260648"/>
            <a:ext cx="8555824" cy="720080"/>
          </a:xfrm>
        </p:spPr>
        <p:txBody>
          <a:bodyPr>
            <a:normAutofit/>
          </a:bodyPr>
          <a:lstStyle/>
          <a:p>
            <a:pPr algn="ctr"/>
            <a:r>
              <a:rPr lang="en-GB" sz="2800" dirty="0" smtClean="0"/>
              <a:t>People - What do we need?</a:t>
            </a:r>
            <a:endParaRPr lang="en-GB" sz="2800" dirty="0"/>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4809" y="1001975"/>
            <a:ext cx="3059039" cy="1950345"/>
          </a:xfrm>
          <a:prstGeom prst="rect">
            <a:avLst/>
          </a:prstGeom>
          <a:noFill/>
        </p:spPr>
      </p:pic>
      <p:pic>
        <p:nvPicPr>
          <p:cNvPr id="615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9661" y="3541981"/>
            <a:ext cx="3014187" cy="2057004"/>
          </a:xfrm>
          <a:prstGeom prst="rect">
            <a:avLst/>
          </a:prstGeom>
          <a:noFill/>
        </p:spPr>
      </p:pic>
      <p:pic>
        <p:nvPicPr>
          <p:cNvPr id="6160" name="Picture 1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671490" y="994097"/>
            <a:ext cx="3194216" cy="1989492"/>
          </a:xfrm>
          <a:prstGeom prst="rect">
            <a:avLst/>
          </a:prstGeom>
          <a:noFill/>
        </p:spPr>
      </p:pic>
      <p:pic>
        <p:nvPicPr>
          <p:cNvPr id="6162" name="Picture 1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710207" y="3541981"/>
            <a:ext cx="3207861" cy="2059076"/>
          </a:xfrm>
          <a:prstGeom prst="rect">
            <a:avLst/>
          </a:prstGeom>
          <a:noFill/>
        </p:spPr>
      </p:pic>
      <p:sp>
        <p:nvSpPr>
          <p:cNvPr id="14" name="TextBox 13"/>
          <p:cNvSpPr txBox="1"/>
          <p:nvPr/>
        </p:nvSpPr>
        <p:spPr>
          <a:xfrm>
            <a:off x="117053" y="3008033"/>
            <a:ext cx="2880320" cy="400110"/>
          </a:xfrm>
          <a:prstGeom prst="rect">
            <a:avLst/>
          </a:prstGeom>
          <a:noFill/>
        </p:spPr>
        <p:txBody>
          <a:bodyPr wrap="square" rtlCol="0">
            <a:spAutoFit/>
          </a:bodyPr>
          <a:lstStyle/>
          <a:p>
            <a:pPr algn="ctr"/>
            <a:r>
              <a:rPr lang="en-GB" sz="2000" dirty="0" smtClean="0">
                <a:solidFill>
                  <a:srgbClr val="008080"/>
                </a:solidFill>
                <a:latin typeface="Arial" pitchFamily="34" charset="0"/>
                <a:cs typeface="Arial" pitchFamily="34" charset="0"/>
              </a:rPr>
              <a:t>Home</a:t>
            </a:r>
            <a:endParaRPr lang="en-GB" sz="2000" dirty="0">
              <a:solidFill>
                <a:srgbClr val="008080"/>
              </a:solidFill>
              <a:latin typeface="Arial" pitchFamily="34" charset="0"/>
              <a:cs typeface="Arial" pitchFamily="34" charset="0"/>
            </a:endParaRPr>
          </a:p>
        </p:txBody>
      </p:sp>
      <p:sp>
        <p:nvSpPr>
          <p:cNvPr id="15" name="TextBox 14"/>
          <p:cNvSpPr txBox="1"/>
          <p:nvPr/>
        </p:nvSpPr>
        <p:spPr>
          <a:xfrm>
            <a:off x="5796136" y="3008033"/>
            <a:ext cx="2952328" cy="400110"/>
          </a:xfrm>
          <a:prstGeom prst="rect">
            <a:avLst/>
          </a:prstGeom>
          <a:noFill/>
        </p:spPr>
        <p:txBody>
          <a:bodyPr wrap="square" rtlCol="0">
            <a:spAutoFit/>
          </a:bodyPr>
          <a:lstStyle/>
          <a:p>
            <a:pPr algn="ctr"/>
            <a:r>
              <a:rPr lang="en-GB" sz="2000" dirty="0" smtClean="0">
                <a:solidFill>
                  <a:srgbClr val="008080"/>
                </a:solidFill>
                <a:latin typeface="Arial" pitchFamily="34" charset="0"/>
                <a:cs typeface="Arial" pitchFamily="34" charset="0"/>
              </a:rPr>
              <a:t>Friends</a:t>
            </a:r>
            <a:endParaRPr lang="en-GB" sz="2000" dirty="0">
              <a:solidFill>
                <a:srgbClr val="008080"/>
              </a:solidFill>
              <a:latin typeface="Arial" pitchFamily="34" charset="0"/>
              <a:cs typeface="Arial" pitchFamily="34" charset="0"/>
            </a:endParaRPr>
          </a:p>
        </p:txBody>
      </p:sp>
      <p:sp>
        <p:nvSpPr>
          <p:cNvPr id="18" name="TextBox 17"/>
          <p:cNvSpPr txBox="1"/>
          <p:nvPr/>
        </p:nvSpPr>
        <p:spPr>
          <a:xfrm>
            <a:off x="323528" y="5598985"/>
            <a:ext cx="2952328"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Exercise &amp; Fun</a:t>
            </a:r>
            <a:endParaRPr lang="en-GB" sz="2200" dirty="0">
              <a:solidFill>
                <a:srgbClr val="008080"/>
              </a:solidFill>
              <a:latin typeface="Arial" pitchFamily="34" charset="0"/>
              <a:cs typeface="Arial" pitchFamily="34" charset="0"/>
            </a:endParaRPr>
          </a:p>
        </p:txBody>
      </p:sp>
      <p:sp>
        <p:nvSpPr>
          <p:cNvPr id="19" name="TextBox 18"/>
          <p:cNvSpPr txBox="1"/>
          <p:nvPr/>
        </p:nvSpPr>
        <p:spPr>
          <a:xfrm>
            <a:off x="5864442" y="5598984"/>
            <a:ext cx="2808312"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Good Health</a:t>
            </a:r>
            <a:endParaRPr lang="en-GB" sz="2200" dirty="0">
              <a:solidFill>
                <a:srgbClr val="008080"/>
              </a:solidFill>
              <a:latin typeface="Arial" pitchFamily="34" charset="0"/>
              <a:cs typeface="Arial" pitchFamily="34" charset="0"/>
            </a:endParaRPr>
          </a:p>
        </p:txBody>
      </p:sp>
      <p:sp>
        <p:nvSpPr>
          <p:cNvPr id="20" name="TextBox 19"/>
          <p:cNvSpPr txBox="1"/>
          <p:nvPr/>
        </p:nvSpPr>
        <p:spPr>
          <a:xfrm>
            <a:off x="3354680" y="3870099"/>
            <a:ext cx="2160240"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Healthy diet</a:t>
            </a:r>
            <a:endParaRPr lang="en-GB" sz="2200" dirty="0">
              <a:solidFill>
                <a:srgbClr val="008080"/>
              </a:solidFill>
              <a:latin typeface="Arial" pitchFamily="34" charset="0"/>
              <a:cs typeface="Arial" pitchFamily="34" charset="0"/>
            </a:endParaRPr>
          </a:p>
        </p:txBody>
      </p:sp>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ox(in)">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ox(i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58"/>
                                        </p:tgtEl>
                                        <p:attrNameLst>
                                          <p:attrName>style.visibility</p:attrName>
                                        </p:attrNameLst>
                                      </p:cBhvr>
                                      <p:to>
                                        <p:strVal val="visible"/>
                                      </p:to>
                                    </p:set>
                                    <p:animEffect transition="in" filter="box(in)">
                                      <p:cBhvr>
                                        <p:cTn id="17" dur="500"/>
                                        <p:tgtEl>
                                          <p:spTgt spid="615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160"/>
                                        </p:tgtEl>
                                        <p:attrNameLst>
                                          <p:attrName>style.visibility</p:attrName>
                                        </p:attrNameLst>
                                      </p:cBhvr>
                                      <p:to>
                                        <p:strVal val="visible"/>
                                      </p:to>
                                    </p:set>
                                    <p:animEffect transition="in" filter="box(in)">
                                      <p:cBhvr>
                                        <p:cTn id="27" dur="500"/>
                                        <p:tgtEl>
                                          <p:spTgt spid="616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162"/>
                                        </p:tgtEl>
                                        <p:attrNameLst>
                                          <p:attrName>style.visibility</p:attrName>
                                        </p:attrNameLst>
                                      </p:cBhvr>
                                      <p:to>
                                        <p:strVal val="visible"/>
                                      </p:to>
                                    </p:set>
                                    <p:animEffect transition="in" filter="box(in)">
                                      <p:cBhvr>
                                        <p:cTn id="37" dur="500"/>
                                        <p:tgtEl>
                                          <p:spTgt spid="616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6156"/>
                                        </p:tgtEl>
                                        <p:attrNameLst>
                                          <p:attrName>style.visibility</p:attrName>
                                        </p:attrNameLst>
                                      </p:cBhvr>
                                      <p:to>
                                        <p:strVal val="visible"/>
                                      </p:to>
                                    </p:set>
                                    <p:animEffect transition="in" filter="box(in)">
                                      <p:cBhvr>
                                        <p:cTn id="47" dur="500"/>
                                        <p:tgtEl>
                                          <p:spTgt spid="615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94" y="289943"/>
            <a:ext cx="4635570" cy="648072"/>
          </a:xfrm>
        </p:spPr>
        <p:txBody>
          <a:bodyPr>
            <a:normAutofit/>
          </a:bodyPr>
          <a:lstStyle/>
          <a:p>
            <a:pPr algn="ctr"/>
            <a:r>
              <a:rPr lang="en-GB" sz="2800" dirty="0" smtClean="0"/>
              <a:t>What do pets need?…</a:t>
            </a:r>
            <a:endParaRPr lang="en-GB" sz="2800" dirty="0"/>
          </a:p>
        </p:txBody>
      </p:sp>
      <p:sp>
        <p:nvSpPr>
          <p:cNvPr id="17" name="Rectangle 16"/>
          <p:cNvSpPr/>
          <p:nvPr/>
        </p:nvSpPr>
        <p:spPr>
          <a:xfrm>
            <a:off x="3399135" y="3429000"/>
            <a:ext cx="4572000" cy="357930"/>
          </a:xfrm>
          <a:prstGeom prst="rect">
            <a:avLst/>
          </a:prstGeom>
        </p:spPr>
        <p:txBody>
          <a:bodyPr lIns="80147" tIns="40074" rIns="80147" bIns="40074">
            <a:spAutoFit/>
          </a:bodyPr>
          <a:lstStyle/>
          <a:p>
            <a:r>
              <a:rPr lang="en-GB" dirty="0" smtClean="0"/>
              <a:t>  </a:t>
            </a:r>
          </a:p>
        </p:txBody>
      </p:sp>
      <p:sp>
        <p:nvSpPr>
          <p:cNvPr id="5" name="TextBox 4"/>
          <p:cNvSpPr txBox="1"/>
          <p:nvPr/>
        </p:nvSpPr>
        <p:spPr>
          <a:xfrm>
            <a:off x="269927" y="6149870"/>
            <a:ext cx="4662113" cy="584775"/>
          </a:xfrm>
          <a:prstGeom prst="rect">
            <a:avLst/>
          </a:prstGeom>
          <a:noFill/>
        </p:spPr>
        <p:txBody>
          <a:bodyPr wrap="square" rtlCol="0">
            <a:spAutoFit/>
          </a:bodyPr>
          <a:lstStyle/>
          <a:p>
            <a:pPr algn="ctr"/>
            <a:r>
              <a:rPr lang="en-GB" sz="3200" b="1" i="1" dirty="0" smtClean="0">
                <a:solidFill>
                  <a:srgbClr val="008080"/>
                </a:solidFill>
                <a:latin typeface="Arial" pitchFamily="34" charset="0"/>
                <a:cs typeface="Arial" pitchFamily="34" charset="0"/>
              </a:rPr>
              <a:t>The five welfare needs</a:t>
            </a:r>
            <a:endParaRPr lang="en-GB" sz="3200" b="1" i="1" dirty="0">
              <a:solidFill>
                <a:srgbClr val="008080"/>
              </a:solidFill>
              <a:latin typeface="Arial" pitchFamily="34" charset="0"/>
              <a:cs typeface="Arial" pitchFamily="34" charset="0"/>
            </a:endParaRPr>
          </a:p>
        </p:txBody>
      </p:sp>
      <p:pic>
        <p:nvPicPr>
          <p:cNvPr id="8" name="Picture 3" descr="C:\Documents and Settings\Henson_A\My Documents\Amy's\Talkies\New Welfare Symbols\Diet Icon.jpg"/>
          <p:cNvPicPr>
            <a:picLocks noChangeAspect="1" noChangeArrowheads="1"/>
          </p:cNvPicPr>
          <p:nvPr/>
        </p:nvPicPr>
        <p:blipFill>
          <a:blip r:embed="rId3" cstate="print"/>
          <a:srcRect/>
          <a:stretch>
            <a:fillRect/>
          </a:stretch>
        </p:blipFill>
        <p:spPr bwMode="auto">
          <a:xfrm>
            <a:off x="352056" y="3637158"/>
            <a:ext cx="1562071" cy="1562071"/>
          </a:xfrm>
          <a:prstGeom prst="ellipse">
            <a:avLst/>
          </a:prstGeom>
          <a:noFill/>
        </p:spPr>
      </p:pic>
      <p:pic>
        <p:nvPicPr>
          <p:cNvPr id="9" name="Picture 4" descr="C:\Documents and Settings\Henson_A\My Documents\Amy's\Talkies\New Welfare Symbols\Behaviour Icon.jpg"/>
          <p:cNvPicPr>
            <a:picLocks noChangeAspect="1" noChangeArrowheads="1"/>
          </p:cNvPicPr>
          <p:nvPr/>
        </p:nvPicPr>
        <p:blipFill>
          <a:blip r:embed="rId4" cstate="print"/>
          <a:srcRect/>
          <a:stretch>
            <a:fillRect/>
          </a:stretch>
        </p:blipFill>
        <p:spPr bwMode="auto">
          <a:xfrm>
            <a:off x="4705197" y="1280653"/>
            <a:ext cx="1536279" cy="1536279"/>
          </a:xfrm>
          <a:prstGeom prst="ellipse">
            <a:avLst/>
          </a:prstGeom>
          <a:noFill/>
        </p:spPr>
      </p:pic>
      <p:pic>
        <p:nvPicPr>
          <p:cNvPr id="10" name="Picture 5" descr="C:\Documents and Settings\Henson_A\My Documents\Amy's\Talkies\New Welfare Symbols\Companionship Icon.jpg"/>
          <p:cNvPicPr>
            <a:picLocks noChangeAspect="1" noChangeArrowheads="1"/>
          </p:cNvPicPr>
          <p:nvPr/>
        </p:nvPicPr>
        <p:blipFill>
          <a:blip r:embed="rId5" cstate="print"/>
          <a:srcRect/>
          <a:stretch>
            <a:fillRect/>
          </a:stretch>
        </p:blipFill>
        <p:spPr bwMode="auto">
          <a:xfrm>
            <a:off x="4727213" y="3704516"/>
            <a:ext cx="1514263" cy="1519953"/>
          </a:xfrm>
          <a:prstGeom prst="ellipse">
            <a:avLst/>
          </a:prstGeom>
          <a:noFill/>
        </p:spPr>
      </p:pic>
      <p:pic>
        <p:nvPicPr>
          <p:cNvPr id="11" name="Picture 10" descr="Health Icon.jpg"/>
          <p:cNvPicPr>
            <a:picLocks noChangeAspect="1"/>
          </p:cNvPicPr>
          <p:nvPr/>
        </p:nvPicPr>
        <p:blipFill>
          <a:blip r:embed="rId6" cstate="print"/>
          <a:srcRect/>
          <a:stretch>
            <a:fillRect/>
          </a:stretch>
        </p:blipFill>
        <p:spPr bwMode="auto">
          <a:xfrm>
            <a:off x="2324461" y="2265420"/>
            <a:ext cx="1662634" cy="1521509"/>
          </a:xfrm>
          <a:prstGeom prst="rect">
            <a:avLst/>
          </a:prstGeom>
          <a:noFill/>
          <a:ln w="9525">
            <a:noFill/>
            <a:miter lim="800000"/>
            <a:headEnd/>
            <a:tailEnd/>
          </a:ln>
        </p:spPr>
      </p:pic>
      <p:sp>
        <p:nvSpPr>
          <p:cNvPr id="12" name="TextBox 11"/>
          <p:cNvSpPr txBox="1"/>
          <p:nvPr/>
        </p:nvSpPr>
        <p:spPr>
          <a:xfrm>
            <a:off x="52971" y="2766614"/>
            <a:ext cx="2160240" cy="830997"/>
          </a:xfrm>
          <a:prstGeom prst="rect">
            <a:avLst/>
          </a:prstGeom>
          <a:noFill/>
        </p:spPr>
        <p:txBody>
          <a:bodyPr wrap="square" rtlCol="0">
            <a:spAutoFit/>
          </a:bodyPr>
          <a:lstStyle/>
          <a:p>
            <a:pPr algn="ctr"/>
            <a:r>
              <a:rPr lang="en-GB" sz="2400" dirty="0" smtClean="0">
                <a:solidFill>
                  <a:schemeClr val="accent4"/>
                </a:solidFill>
                <a:latin typeface="Arial" pitchFamily="34" charset="0"/>
                <a:cs typeface="Arial" pitchFamily="34" charset="0"/>
              </a:rPr>
              <a:t>The right</a:t>
            </a:r>
          </a:p>
          <a:p>
            <a:pPr algn="ctr"/>
            <a:r>
              <a:rPr lang="en-GB" sz="2400" b="1" dirty="0" smtClean="0">
                <a:solidFill>
                  <a:schemeClr val="accent4"/>
                </a:solidFill>
                <a:cs typeface="Arial" pitchFamily="34" charset="0"/>
              </a:rPr>
              <a:t>ENVIRONMENT</a:t>
            </a:r>
            <a:endParaRPr lang="en-GB" sz="2400" b="1" dirty="0">
              <a:solidFill>
                <a:schemeClr val="accent4"/>
              </a:solidFill>
              <a:cs typeface="Arial" pitchFamily="34" charset="0"/>
            </a:endParaRPr>
          </a:p>
        </p:txBody>
      </p:sp>
      <p:sp>
        <p:nvSpPr>
          <p:cNvPr id="13" name="TextBox 12"/>
          <p:cNvSpPr txBox="1"/>
          <p:nvPr/>
        </p:nvSpPr>
        <p:spPr>
          <a:xfrm>
            <a:off x="3987095" y="2766613"/>
            <a:ext cx="3031198" cy="830997"/>
          </a:xfrm>
          <a:prstGeom prst="rect">
            <a:avLst/>
          </a:prstGeom>
          <a:noFill/>
        </p:spPr>
        <p:txBody>
          <a:bodyPr wrap="square" rtlCol="0">
            <a:spAutoFit/>
          </a:bodyPr>
          <a:lstStyle/>
          <a:p>
            <a:pPr algn="ctr"/>
            <a:r>
              <a:rPr lang="en-GB" sz="2400" dirty="0" smtClean="0">
                <a:solidFill>
                  <a:schemeClr val="accent3"/>
                </a:solidFill>
                <a:cs typeface="Arial" pitchFamily="34" charset="0"/>
              </a:rPr>
              <a:t>To show natural</a:t>
            </a:r>
          </a:p>
          <a:p>
            <a:pPr algn="ctr"/>
            <a:r>
              <a:rPr lang="en-GB" sz="2400" b="1" dirty="0" smtClean="0">
                <a:solidFill>
                  <a:schemeClr val="accent3"/>
                </a:solidFill>
                <a:cs typeface="Arial" pitchFamily="34" charset="0"/>
              </a:rPr>
              <a:t>BEHAVIOUR</a:t>
            </a:r>
            <a:endParaRPr lang="en-GB" sz="2400" b="1" dirty="0">
              <a:solidFill>
                <a:schemeClr val="accent3"/>
              </a:solidFill>
              <a:cs typeface="Arial" pitchFamily="34" charset="0"/>
            </a:endParaRPr>
          </a:p>
        </p:txBody>
      </p:sp>
      <p:sp>
        <p:nvSpPr>
          <p:cNvPr id="14" name="TextBox 13"/>
          <p:cNvSpPr txBox="1"/>
          <p:nvPr/>
        </p:nvSpPr>
        <p:spPr>
          <a:xfrm>
            <a:off x="4314562" y="5369191"/>
            <a:ext cx="2490390" cy="461665"/>
          </a:xfrm>
          <a:prstGeom prst="rect">
            <a:avLst/>
          </a:prstGeom>
          <a:noFill/>
        </p:spPr>
        <p:txBody>
          <a:bodyPr wrap="square" rtlCol="0">
            <a:spAutoFit/>
          </a:bodyPr>
          <a:lstStyle/>
          <a:p>
            <a:pPr algn="ctr"/>
            <a:r>
              <a:rPr lang="en-GB" sz="2400" b="1" dirty="0" smtClean="0">
                <a:solidFill>
                  <a:schemeClr val="accent2"/>
                </a:solidFill>
                <a:cs typeface="Arial" pitchFamily="34" charset="0"/>
              </a:rPr>
              <a:t>COMPANIONSHIP</a:t>
            </a:r>
            <a:endParaRPr lang="en-GB" sz="2400" b="1" dirty="0">
              <a:solidFill>
                <a:schemeClr val="accent2"/>
              </a:solidFill>
              <a:cs typeface="Arial" pitchFamily="34" charset="0"/>
            </a:endParaRPr>
          </a:p>
        </p:txBody>
      </p:sp>
      <p:sp>
        <p:nvSpPr>
          <p:cNvPr id="16" name="TextBox 15"/>
          <p:cNvSpPr txBox="1"/>
          <p:nvPr/>
        </p:nvSpPr>
        <p:spPr>
          <a:xfrm>
            <a:off x="248378" y="5157111"/>
            <a:ext cx="1728192" cy="830997"/>
          </a:xfrm>
          <a:prstGeom prst="rect">
            <a:avLst/>
          </a:prstGeom>
          <a:noFill/>
        </p:spPr>
        <p:txBody>
          <a:bodyPr wrap="square" rtlCol="0">
            <a:spAutoFit/>
          </a:bodyPr>
          <a:lstStyle/>
          <a:p>
            <a:pPr algn="ctr"/>
            <a:r>
              <a:rPr lang="en-GB" sz="2400" dirty="0" smtClean="0">
                <a:solidFill>
                  <a:schemeClr val="accent6"/>
                </a:solidFill>
                <a:cs typeface="Arial" pitchFamily="34" charset="0"/>
              </a:rPr>
              <a:t>A healthy</a:t>
            </a:r>
          </a:p>
          <a:p>
            <a:pPr algn="ctr"/>
            <a:r>
              <a:rPr lang="en-GB" sz="2400" b="1" dirty="0" smtClean="0">
                <a:solidFill>
                  <a:schemeClr val="accent6"/>
                </a:solidFill>
                <a:cs typeface="Arial" pitchFamily="34" charset="0"/>
              </a:rPr>
              <a:t>DIET</a:t>
            </a:r>
            <a:endParaRPr lang="en-GB" sz="2400" b="1" dirty="0">
              <a:solidFill>
                <a:schemeClr val="accent6"/>
              </a:solidFill>
              <a:cs typeface="Arial" pitchFamily="34" charset="0"/>
            </a:endParaRPr>
          </a:p>
        </p:txBody>
      </p:sp>
      <p:sp>
        <p:nvSpPr>
          <p:cNvPr id="18" name="TextBox 17"/>
          <p:cNvSpPr txBox="1"/>
          <p:nvPr/>
        </p:nvSpPr>
        <p:spPr>
          <a:xfrm>
            <a:off x="2449410" y="3825689"/>
            <a:ext cx="1432696" cy="830997"/>
          </a:xfrm>
          <a:prstGeom prst="rect">
            <a:avLst/>
          </a:prstGeom>
          <a:noFill/>
        </p:spPr>
        <p:txBody>
          <a:bodyPr wrap="square" rtlCol="0">
            <a:spAutoFit/>
          </a:bodyPr>
          <a:lstStyle/>
          <a:p>
            <a:pPr algn="ctr"/>
            <a:r>
              <a:rPr lang="en-GB" sz="2400" dirty="0" smtClean="0">
                <a:solidFill>
                  <a:schemeClr val="accent1"/>
                </a:solidFill>
                <a:latin typeface="Arial" pitchFamily="34" charset="0"/>
                <a:cs typeface="Arial" pitchFamily="34" charset="0"/>
              </a:rPr>
              <a:t>Good</a:t>
            </a:r>
          </a:p>
          <a:p>
            <a:pPr algn="ctr"/>
            <a:r>
              <a:rPr lang="en-GB" sz="2400" b="1" dirty="0" smtClean="0">
                <a:solidFill>
                  <a:schemeClr val="accent1"/>
                </a:solidFill>
                <a:latin typeface="Arial" pitchFamily="34" charset="0"/>
                <a:cs typeface="Arial" pitchFamily="34" charset="0"/>
              </a:rPr>
              <a:t>HEALTH</a:t>
            </a:r>
            <a:endParaRPr lang="en-GB" sz="2400" b="1" dirty="0">
              <a:solidFill>
                <a:schemeClr val="accent1"/>
              </a:solidFill>
              <a:latin typeface="Arial" pitchFamily="34" charset="0"/>
              <a:cs typeface="Arial" pitchFamily="34" charset="0"/>
            </a:endParaRPr>
          </a:p>
        </p:txBody>
      </p:sp>
      <p:pic>
        <p:nvPicPr>
          <p:cNvPr id="19" name="Picture 2" descr="C:\Documents and Settings\Henson_A\My Documents\Amy's\Talkies\New Welfare Symbols\Environment Icon.jpg"/>
          <p:cNvPicPr>
            <a:picLocks noChangeAspect="1" noChangeArrowheads="1"/>
          </p:cNvPicPr>
          <p:nvPr/>
        </p:nvPicPr>
        <p:blipFill>
          <a:blip r:embed="rId7" cstate="print"/>
          <a:srcRect/>
          <a:stretch>
            <a:fillRect/>
          </a:stretch>
        </p:blipFill>
        <p:spPr bwMode="auto">
          <a:xfrm>
            <a:off x="356122" y="1183816"/>
            <a:ext cx="1587837" cy="1587837"/>
          </a:xfrm>
          <a:prstGeom prst="ellipse">
            <a:avLst/>
          </a:prstGeom>
          <a:noFill/>
        </p:spPr>
      </p:pic>
      <p:pic>
        <p:nvPicPr>
          <p:cNvPr id="21" name="Picture 2" descr="\\falcon\user_data\Veterinary_Services\Community and Education\PET PROTECTORS\Characters\Rebranded characters\Characters 2015\sean 2014 1b hi.JPG"/>
          <p:cNvPicPr>
            <a:picLocks noChangeAspect="1" noChangeArrowheads="1"/>
          </p:cNvPicPr>
          <p:nvPr/>
        </p:nvPicPr>
        <p:blipFill>
          <a:blip r:embed="rId8" cstate="print"/>
          <a:srcRect/>
          <a:stretch>
            <a:fillRect/>
          </a:stretch>
        </p:blipFill>
        <p:spPr bwMode="auto">
          <a:xfrm>
            <a:off x="6772341" y="892090"/>
            <a:ext cx="3343227" cy="4680519"/>
          </a:xfrm>
          <a:prstGeom prst="rect">
            <a:avLst/>
          </a:prstGeom>
          <a:noFill/>
        </p:spPr>
      </p:pic>
    </p:spTree>
    <p:extLst>
      <p:ext uri="{BB962C8B-B14F-4D97-AF65-F5344CB8AC3E}">
        <p14:creationId xmlns:p14="http://schemas.microsoft.com/office/powerpoint/2010/main" val="132597168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 calcmode="lin" valueType="num">
                                      <p:cBhvr>
                                        <p:cTn id="5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7416" y="3532708"/>
            <a:ext cx="1295410" cy="862742"/>
          </a:xfrm>
          <a:prstGeom prst="rect">
            <a:avLst/>
          </a:prstGeom>
          <a:noFill/>
        </p:spPr>
      </p:pic>
      <p:sp>
        <p:nvSpPr>
          <p:cNvPr id="2" name="Title 1"/>
          <p:cNvSpPr>
            <a:spLocks noGrp="1"/>
          </p:cNvSpPr>
          <p:nvPr>
            <p:ph type="title"/>
          </p:nvPr>
        </p:nvSpPr>
        <p:spPr>
          <a:xfrm>
            <a:off x="1043608" y="6213060"/>
            <a:ext cx="4545218" cy="576063"/>
          </a:xfrm>
        </p:spPr>
        <p:txBody>
          <a:bodyPr/>
          <a:lstStyle/>
          <a:p>
            <a:r>
              <a:rPr lang="en-GB" sz="2800" dirty="0"/>
              <a:t>Keeping Pets Healthy …</a:t>
            </a:r>
          </a:p>
        </p:txBody>
      </p:sp>
      <p:pic>
        <p:nvPicPr>
          <p:cNvPr id="4" name="Picture 3" descr="Health Icon.jpg"/>
          <p:cNvPicPr>
            <a:picLocks noChangeAspect="1"/>
          </p:cNvPicPr>
          <p:nvPr/>
        </p:nvPicPr>
        <p:blipFill>
          <a:blip r:embed="rId4" cstate="print"/>
          <a:srcRect/>
          <a:stretch>
            <a:fillRect/>
          </a:stretch>
        </p:blipFill>
        <p:spPr bwMode="auto">
          <a:xfrm>
            <a:off x="71500" y="6115446"/>
            <a:ext cx="792088" cy="724855"/>
          </a:xfrm>
          <a:prstGeom prst="rect">
            <a:avLst/>
          </a:prstGeom>
          <a:noFill/>
          <a:ln w="9525">
            <a:noFill/>
            <a:miter lim="800000"/>
            <a:headEnd/>
            <a:tailEnd/>
          </a:ln>
        </p:spPr>
      </p:pic>
      <p:pic>
        <p:nvPicPr>
          <p:cNvPr id="368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52031" y="4020989"/>
            <a:ext cx="1765691" cy="1234030"/>
          </a:xfrm>
          <a:prstGeom prst="rect">
            <a:avLst/>
          </a:prstGeom>
          <a:noFill/>
        </p:spPr>
      </p:pic>
      <p:pic>
        <p:nvPicPr>
          <p:cNvPr id="368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612826" y="3578852"/>
            <a:ext cx="1360645" cy="1148383"/>
          </a:xfrm>
          <a:prstGeom prst="rect">
            <a:avLst/>
          </a:prstGeom>
          <a:noFill/>
        </p:spPr>
      </p:pic>
      <p:sp>
        <p:nvSpPr>
          <p:cNvPr id="11" name="TextBox 10"/>
          <p:cNvSpPr txBox="1"/>
          <p:nvPr/>
        </p:nvSpPr>
        <p:spPr>
          <a:xfrm>
            <a:off x="3740076" y="5535361"/>
            <a:ext cx="1944216"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Vaccinations</a:t>
            </a:r>
            <a:endParaRPr lang="en-GB" sz="2200" dirty="0">
              <a:solidFill>
                <a:srgbClr val="008080"/>
              </a:solidFill>
              <a:latin typeface="Arial" pitchFamily="34" charset="0"/>
              <a:cs typeface="Arial" pitchFamily="34" charset="0"/>
            </a:endParaRPr>
          </a:p>
        </p:txBody>
      </p:sp>
      <p:sp>
        <p:nvSpPr>
          <p:cNvPr id="12" name="TextBox 11"/>
          <p:cNvSpPr txBox="1"/>
          <p:nvPr/>
        </p:nvSpPr>
        <p:spPr>
          <a:xfrm>
            <a:off x="359565" y="4773379"/>
            <a:ext cx="2160240" cy="769441"/>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Getting rid of Parasites</a:t>
            </a:r>
            <a:endParaRPr lang="en-GB" sz="2200" dirty="0">
              <a:solidFill>
                <a:srgbClr val="008080"/>
              </a:solidFill>
              <a:latin typeface="Arial" pitchFamily="34" charset="0"/>
              <a:cs typeface="Arial" pitchFamily="34" charset="0"/>
            </a:endParaRPr>
          </a:p>
        </p:txBody>
      </p:sp>
      <p:sp>
        <p:nvSpPr>
          <p:cNvPr id="13" name="TextBox 12"/>
          <p:cNvSpPr txBox="1"/>
          <p:nvPr/>
        </p:nvSpPr>
        <p:spPr>
          <a:xfrm>
            <a:off x="2733161" y="3317265"/>
            <a:ext cx="3528392"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 </a:t>
            </a:r>
            <a:r>
              <a:rPr lang="en-GB" sz="2200" dirty="0">
                <a:solidFill>
                  <a:srgbClr val="008080"/>
                </a:solidFill>
                <a:latin typeface="Arial" pitchFamily="34" charset="0"/>
                <a:cs typeface="Arial" pitchFamily="34" charset="0"/>
              </a:rPr>
              <a:t>H</a:t>
            </a:r>
            <a:r>
              <a:rPr lang="en-GB" sz="2200" dirty="0" smtClean="0">
                <a:solidFill>
                  <a:srgbClr val="008080"/>
                </a:solidFill>
                <a:latin typeface="Arial" pitchFamily="34" charset="0"/>
                <a:cs typeface="Arial" pitchFamily="34" charset="0"/>
              </a:rPr>
              <a:t>ealth checks</a:t>
            </a:r>
            <a:endParaRPr lang="en-GB" sz="2200" dirty="0">
              <a:solidFill>
                <a:srgbClr val="008080"/>
              </a:solidFill>
              <a:latin typeface="Arial" pitchFamily="34" charset="0"/>
              <a:cs typeface="Arial" pitchFamily="34" charset="0"/>
            </a:endParaRPr>
          </a:p>
        </p:txBody>
      </p:sp>
      <p:sp>
        <p:nvSpPr>
          <p:cNvPr id="15" name="TextBox 14"/>
          <p:cNvSpPr txBox="1"/>
          <p:nvPr/>
        </p:nvSpPr>
        <p:spPr>
          <a:xfrm>
            <a:off x="125328" y="2624731"/>
            <a:ext cx="2016224"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Neutering</a:t>
            </a:r>
            <a:endParaRPr lang="en-GB" sz="2200" dirty="0">
              <a:solidFill>
                <a:srgbClr val="008080"/>
              </a:solidFill>
              <a:latin typeface="Arial" pitchFamily="34" charset="0"/>
              <a:cs typeface="Arial" pitchFamily="34" charset="0"/>
            </a:endParaRPr>
          </a:p>
        </p:txBody>
      </p:sp>
      <p:sp>
        <p:nvSpPr>
          <p:cNvPr id="16" name="TextBox 15"/>
          <p:cNvSpPr txBox="1"/>
          <p:nvPr/>
        </p:nvSpPr>
        <p:spPr>
          <a:xfrm>
            <a:off x="6661145" y="2611367"/>
            <a:ext cx="2160240" cy="430887"/>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Microchipping</a:t>
            </a:r>
            <a:endParaRPr lang="en-GB" sz="2200" dirty="0">
              <a:solidFill>
                <a:srgbClr val="008080"/>
              </a:solidFill>
              <a:latin typeface="Arial" pitchFamily="34" charset="0"/>
              <a:cs typeface="Arial" pitchFamily="34" charset="0"/>
            </a:endParaRPr>
          </a:p>
        </p:txBody>
      </p:sp>
      <p:pic>
        <p:nvPicPr>
          <p:cNvPr id="36880" name="Picture 16" descr="Image result for pet microchip images"/>
          <p:cNvPicPr>
            <a:picLocks noChangeAspect="1" noChangeArrowheads="1"/>
          </p:cNvPicPr>
          <p:nvPr/>
        </p:nvPicPr>
        <p:blipFill>
          <a:blip r:embed="rId7" cstate="print"/>
          <a:srcRect/>
          <a:stretch>
            <a:fillRect/>
          </a:stretch>
        </p:blipFill>
        <p:spPr bwMode="auto">
          <a:xfrm>
            <a:off x="6500230" y="558483"/>
            <a:ext cx="2610871" cy="1666334"/>
          </a:xfrm>
          <a:prstGeom prst="rect">
            <a:avLst/>
          </a:prstGeom>
          <a:noFill/>
        </p:spPr>
      </p:pic>
      <p:pic>
        <p:nvPicPr>
          <p:cNvPr id="36884"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974577" y="4439041"/>
            <a:ext cx="1403758" cy="1052818"/>
          </a:xfrm>
          <a:prstGeom prst="rect">
            <a:avLst/>
          </a:prstGeom>
          <a:noFill/>
        </p:spPr>
      </p:pic>
      <p:pic>
        <p:nvPicPr>
          <p:cNvPr id="36886" name="Picture 2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401802" y="4164040"/>
            <a:ext cx="1742198" cy="1180843"/>
          </a:xfrm>
          <a:prstGeom prst="rect">
            <a:avLst/>
          </a:prstGeom>
          <a:noFill/>
        </p:spPr>
      </p:pic>
      <p:sp>
        <p:nvSpPr>
          <p:cNvPr id="21" name="TextBox 20"/>
          <p:cNvSpPr txBox="1"/>
          <p:nvPr/>
        </p:nvSpPr>
        <p:spPr>
          <a:xfrm>
            <a:off x="6398187" y="5344883"/>
            <a:ext cx="2623677" cy="769441"/>
          </a:xfrm>
          <a:prstGeom prst="rect">
            <a:avLst/>
          </a:prstGeom>
          <a:noFill/>
        </p:spPr>
        <p:txBody>
          <a:bodyPr wrap="square" rtlCol="0">
            <a:spAutoFit/>
          </a:bodyPr>
          <a:lstStyle/>
          <a:p>
            <a:pPr algn="ctr"/>
            <a:r>
              <a:rPr lang="en-GB" sz="2200" dirty="0" smtClean="0">
                <a:solidFill>
                  <a:srgbClr val="008080"/>
                </a:solidFill>
                <a:latin typeface="Arial" pitchFamily="34" charset="0"/>
                <a:cs typeface="Arial" pitchFamily="34" charset="0"/>
              </a:rPr>
              <a:t>Grooming/Dental care</a:t>
            </a:r>
            <a:endParaRPr lang="en-GB" sz="2200" dirty="0">
              <a:solidFill>
                <a:srgbClr val="008080"/>
              </a:solidFill>
              <a:latin typeface="Arial" pitchFamily="34" charset="0"/>
              <a:cs typeface="Arial" pitchFamily="34" charset="0"/>
            </a:endParaRPr>
          </a:p>
        </p:txBody>
      </p:sp>
      <p:pic>
        <p:nvPicPr>
          <p:cNvPr id="1026" name="Picture 2"/>
          <p:cNvPicPr>
            <a:picLocks noChangeAspect="1" noChangeArrowheads="1"/>
          </p:cNvPicPr>
          <p:nvPr/>
        </p:nvPicPr>
        <p:blipFill>
          <a:blip r:embed="rId10" cstate="print"/>
          <a:srcRect/>
          <a:stretch>
            <a:fillRect/>
          </a:stretch>
        </p:blipFill>
        <p:spPr bwMode="auto">
          <a:xfrm>
            <a:off x="2557397" y="544891"/>
            <a:ext cx="3879921" cy="2645791"/>
          </a:xfrm>
          <a:prstGeom prst="rect">
            <a:avLst/>
          </a:prstGeom>
          <a:noFill/>
          <a:ln w="9525">
            <a:noFill/>
            <a:miter lim="800000"/>
            <a:headEnd/>
            <a:tailEnd/>
          </a:ln>
          <a:effec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6386" y="558483"/>
            <a:ext cx="2450690" cy="1632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6880"/>
                                        </p:tgtEl>
                                        <p:attrNameLst>
                                          <p:attrName>style.visibility</p:attrName>
                                        </p:attrNameLst>
                                      </p:cBhvr>
                                      <p:to>
                                        <p:strVal val="visible"/>
                                      </p:to>
                                    </p:set>
                                    <p:animEffect transition="in" filter="circle(in)">
                                      <p:cBhvr>
                                        <p:cTn id="35" dur="500"/>
                                        <p:tgtEl>
                                          <p:spTgt spid="3688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6868"/>
                                        </p:tgtEl>
                                        <p:attrNameLst>
                                          <p:attrName>style.visibility</p:attrName>
                                        </p:attrNameLst>
                                      </p:cBhvr>
                                      <p:to>
                                        <p:strVal val="visible"/>
                                      </p:to>
                                    </p:set>
                                    <p:animEffect transition="in" filter="circle(in)">
                                      <p:cBhvr>
                                        <p:cTn id="45" dur="500"/>
                                        <p:tgtEl>
                                          <p:spTgt spid="3686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circle(in)">
                                      <p:cBhvr>
                                        <p:cTn id="53" dur="500"/>
                                        <p:tgtEl>
                                          <p:spTgt spid="1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6870"/>
                                        </p:tgtEl>
                                        <p:attrNameLst>
                                          <p:attrName>style.visibility</p:attrName>
                                        </p:attrNameLst>
                                      </p:cBhvr>
                                      <p:to>
                                        <p:strVal val="visible"/>
                                      </p:to>
                                    </p:set>
                                    <p:animEffect transition="in" filter="circle(in)">
                                      <p:cBhvr>
                                        <p:cTn id="58" dur="500"/>
                                        <p:tgtEl>
                                          <p:spTgt spid="36870"/>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6874"/>
                                        </p:tgtEl>
                                        <p:attrNameLst>
                                          <p:attrName>style.visibility</p:attrName>
                                        </p:attrNameLst>
                                      </p:cBhvr>
                                      <p:to>
                                        <p:strVal val="visible"/>
                                      </p:to>
                                    </p:set>
                                    <p:animEffect transition="in" filter="circle(in)">
                                      <p:cBhvr>
                                        <p:cTn id="63" dur="500"/>
                                        <p:tgtEl>
                                          <p:spTgt spid="3687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in)">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886"/>
                                        </p:tgtEl>
                                        <p:attrNameLst>
                                          <p:attrName>style.visibility</p:attrName>
                                        </p:attrNameLst>
                                      </p:cBhvr>
                                      <p:to>
                                        <p:strVal val="visible"/>
                                      </p:to>
                                    </p:set>
                                    <p:animEffect transition="in" filter="circle(in)">
                                      <p:cBhvr>
                                        <p:cTn id="73" dur="500"/>
                                        <p:tgtEl>
                                          <p:spTgt spid="3688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6884"/>
                                        </p:tgtEl>
                                        <p:attrNameLst>
                                          <p:attrName>style.visibility</p:attrName>
                                        </p:attrNameLst>
                                      </p:cBhvr>
                                      <p:to>
                                        <p:strVal val="visible"/>
                                      </p:to>
                                    </p:set>
                                    <p:animEffect transition="in" filter="circle(in)">
                                      <p:cBhvr>
                                        <p:cTn id="78" dur="500"/>
                                        <p:tgtEl>
                                          <p:spTgt spid="3688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arn(inVertical)">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Effect transition="in" filter="circle(in)">
                                      <p:cBhvr>
                                        <p:cTn id="8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5" grpId="0"/>
      <p:bldP spid="16"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165304"/>
            <a:ext cx="5544616" cy="432048"/>
          </a:xfrm>
        </p:spPr>
        <p:txBody>
          <a:bodyPr>
            <a:normAutofit fontScale="90000"/>
          </a:bodyPr>
          <a:lstStyle/>
          <a:p>
            <a:r>
              <a:rPr lang="en-GB" sz="2800" dirty="0" smtClean="0"/>
              <a:t>Poor Felix got his head stuck in a tin</a:t>
            </a:r>
            <a:endParaRPr lang="en-GB" dirty="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539552" y="332656"/>
            <a:ext cx="8424935" cy="5688632"/>
          </a:xfrm>
        </p:spPr>
      </p:pic>
    </p:spTree>
    <p:extLst>
      <p:ext uri="{BB962C8B-B14F-4D97-AF65-F5344CB8AC3E}">
        <p14:creationId xmlns:p14="http://schemas.microsoft.com/office/powerpoint/2010/main" val="210249796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37312"/>
            <a:ext cx="4900304" cy="491681"/>
          </a:xfrm>
        </p:spPr>
        <p:txBody>
          <a:bodyPr>
            <a:normAutofit fontScale="90000"/>
          </a:bodyPr>
          <a:lstStyle/>
          <a:p>
            <a:r>
              <a:rPr lang="en-GB" sz="3600" dirty="0" smtClean="0">
                <a:solidFill>
                  <a:srgbClr val="FF33CC"/>
                </a:solidFill>
              </a:rPr>
              <a:t>Saved</a:t>
            </a:r>
            <a:r>
              <a:rPr lang="en-GB" sz="3600" dirty="0" smtClean="0"/>
              <a:t> thanks to </a:t>
            </a:r>
            <a:r>
              <a:rPr lang="en-GB" sz="3600" dirty="0" smtClean="0">
                <a:solidFill>
                  <a:srgbClr val="FF33CC"/>
                </a:solidFill>
              </a:rPr>
              <a:t>PDSA</a:t>
            </a:r>
            <a:endParaRPr lang="en-GB" sz="3600" dirty="0">
              <a:solidFill>
                <a:srgbClr val="FF33CC"/>
              </a:solidFill>
            </a:endParaRP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23528" y="476672"/>
            <a:ext cx="8640960" cy="5472608"/>
          </a:xfrm>
        </p:spPr>
      </p:pic>
    </p:spTree>
    <p:extLst>
      <p:ext uri="{BB962C8B-B14F-4D97-AF65-F5344CB8AC3E}">
        <p14:creationId xmlns:p14="http://schemas.microsoft.com/office/powerpoint/2010/main" val="87187645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3933056"/>
            <a:ext cx="3384376" cy="1368152"/>
          </a:xfrm>
        </p:spPr>
        <p:txBody>
          <a:bodyPr>
            <a:normAutofit fontScale="90000"/>
          </a:bodyPr>
          <a:lstStyle/>
          <a:p>
            <a:r>
              <a:rPr lang="en-GB" sz="3600" dirty="0" smtClean="0"/>
              <a:t>Chase swallowed a toy!</a:t>
            </a:r>
            <a:endParaRPr lang="en-GB" sz="3600" dirty="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611560" y="298784"/>
            <a:ext cx="3384376" cy="5733541"/>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20080"/>
            <a:ext cx="4283968" cy="2961716"/>
          </a:xfrm>
          <a:prstGeom prst="rect">
            <a:avLst/>
          </a:prstGeom>
        </p:spPr>
      </p:pic>
    </p:spTree>
    <p:extLst>
      <p:ext uri="{BB962C8B-B14F-4D97-AF65-F5344CB8AC3E}">
        <p14:creationId xmlns:p14="http://schemas.microsoft.com/office/powerpoint/2010/main" val="97402310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4502</TotalTime>
  <Words>1340</Words>
  <Application>Microsoft Office PowerPoint</Application>
  <PresentationFormat>On-screen Show (4:3)</PresentationFormat>
  <Paragraphs>146</Paragraphs>
  <Slides>13</Slides>
  <Notes>13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The UK’s leading vet charity …</vt:lpstr>
      <vt:lpstr>TV advert here</vt:lpstr>
      <vt:lpstr>People - What do we need?</vt:lpstr>
      <vt:lpstr>What do pets need?…</vt:lpstr>
      <vt:lpstr>Keeping Pets Healthy …</vt:lpstr>
      <vt:lpstr>Poor Felix got his head stuck in a tin</vt:lpstr>
      <vt:lpstr>Saved thanks to PDSA</vt:lpstr>
      <vt:lpstr>Chase swallowed a toy!</vt:lpstr>
      <vt:lpstr>PowerPoint Presentation</vt:lpstr>
      <vt:lpstr>Saved thanks to PDSA</vt:lpstr>
      <vt:lpstr>Want to help pets like Felix and Chase?</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Bartlett_S</dc:creator>
  <cp:lastModifiedBy>Rachel Sutherland</cp:lastModifiedBy>
  <cp:revision>257</cp:revision>
  <dcterms:created xsi:type="dcterms:W3CDTF">2016-02-03T15:07:55Z</dcterms:created>
  <dcterms:modified xsi:type="dcterms:W3CDTF">2017-02-22T12:02:08Z</dcterms:modified>
</cp:coreProperties>
</file>