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8" r:id="rId2"/>
    <p:sldId id="272" r:id="rId3"/>
    <p:sldId id="265" r:id="rId4"/>
    <p:sldId id="273" r:id="rId5"/>
    <p:sldId id="263" r:id="rId6"/>
    <p:sldId id="262" r:id="rId7"/>
    <p:sldId id="261" r:id="rId8"/>
    <p:sldId id="260" r:id="rId9"/>
    <p:sldId id="270" r:id="rId10"/>
    <p:sldId id="269" r:id="rId11"/>
    <p:sldId id="268" r:id="rId12"/>
    <p:sldId id="267" r:id="rId13"/>
    <p:sldId id="26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877" autoAdjust="0"/>
  </p:normalViewPr>
  <p:slideViewPr>
    <p:cSldViewPr showGuides="1">
      <p:cViewPr varScale="1">
        <p:scale>
          <a:sx n="89" d="100"/>
          <a:sy n="89" d="100"/>
        </p:scale>
        <p:origin x="1032" y="84"/>
      </p:cViewPr>
      <p:guideLst>
        <p:guide orient="horz" pos="2160"/>
        <p:guide pos="2880"/>
      </p:guideLst>
    </p:cSldViewPr>
  </p:slideViewPr>
  <p:notesTextViewPr>
    <p:cViewPr>
      <p:scale>
        <a:sx n="3" d="2"/>
        <a:sy n="3" d="2"/>
      </p:scale>
      <p:origin x="0" y="0"/>
    </p:cViewPr>
  </p:notesTextViewPr>
  <p:notesViewPr>
    <p:cSldViewPr>
      <p:cViewPr varScale="1">
        <p:scale>
          <a:sx n="78" d="100"/>
          <a:sy n="78" d="100"/>
        </p:scale>
        <p:origin x="260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64E5C5-3C06-4E0E-B130-644FB73A9E4D}" type="datetimeFigureOut">
              <a:rPr lang="en-GB" smtClean="0"/>
              <a:pPr/>
              <a:t>11/04/2017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5ACF62-1582-49BD-BD06-BE2866F5FC23}" type="slidenum">
              <a:rPr lang="en-GB" smtClean="0"/>
              <a:pPr/>
              <a:t>‹#›</a:t>
            </a:fld>
            <a:endParaRPr lang="en-GB"/>
          </a:p>
        </p:txBody>
      </p:sp>
    </p:spTree>
    <p:extLst>
      <p:ext uri="{BB962C8B-B14F-4D97-AF65-F5344CB8AC3E}">
        <p14:creationId xmlns:p14="http://schemas.microsoft.com/office/powerpoint/2010/main" val="2048582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a:t>
            </a:r>
            <a:r>
              <a:rPr lang="en-GB" dirty="0" smtClean="0"/>
              <a:t>sk if children have</a:t>
            </a:r>
            <a:r>
              <a:rPr lang="en-GB" baseline="0" dirty="0" smtClean="0"/>
              <a:t> </a:t>
            </a:r>
            <a:r>
              <a:rPr lang="en-GB" baseline="0" dirty="0" smtClean="0"/>
              <a:t>heard of </a:t>
            </a:r>
            <a:r>
              <a:rPr lang="en-GB" baseline="0" dirty="0" smtClean="0"/>
              <a:t>PDSA,.</a:t>
            </a:r>
          </a:p>
          <a:p>
            <a:r>
              <a:rPr lang="en-GB" dirty="0" smtClean="0"/>
              <a:t>Ask </a:t>
            </a:r>
            <a:r>
              <a:rPr lang="en-GB" baseline="0" dirty="0" smtClean="0"/>
              <a:t>what </a:t>
            </a:r>
            <a:r>
              <a:rPr lang="en-GB" baseline="0" dirty="0" smtClean="0"/>
              <a:t>is </a:t>
            </a:r>
            <a:r>
              <a:rPr lang="en-GB" dirty="0" smtClean="0"/>
              <a:t>a vet and what do they do.</a:t>
            </a:r>
            <a:endParaRPr lang="en-GB" baseline="0" dirty="0" smtClean="0"/>
          </a:p>
        </p:txBody>
      </p:sp>
      <p:sp>
        <p:nvSpPr>
          <p:cNvPr id="4" name="Slide Number Placeholder 3"/>
          <p:cNvSpPr>
            <a:spLocks noGrp="1"/>
          </p:cNvSpPr>
          <p:nvPr>
            <p:ph type="sldNum" sz="quarter" idx="10"/>
          </p:nvPr>
        </p:nvSpPr>
        <p:spPr/>
        <p:txBody>
          <a:bodyPr/>
          <a:lstStyle/>
          <a:p>
            <a:fld id="{915ACF62-1582-49BD-BD06-BE2866F5FC23}"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GB" dirty="0" smtClean="0"/>
              <a:t>About “HOME”</a:t>
            </a:r>
          </a:p>
          <a:p>
            <a:pPr eaLnBrk="1" hangingPunct="1">
              <a:spcBef>
                <a:spcPct val="0"/>
              </a:spcBef>
            </a:pPr>
            <a:endParaRPr lang="en-GB" dirty="0" smtClean="0"/>
          </a:p>
          <a:p>
            <a:pPr eaLnBrk="1" hangingPunct="1">
              <a:spcBef>
                <a:spcPct val="0"/>
              </a:spcBef>
            </a:pPr>
            <a:r>
              <a:rPr lang="en-GB" dirty="0" smtClean="0"/>
              <a:t>After a while, all that walking and playing tired Sparky out and he needed a rest but he couldn’t stay in the park.</a:t>
            </a:r>
          </a:p>
          <a:p>
            <a:pPr eaLnBrk="1" hangingPunct="1">
              <a:spcBef>
                <a:spcPct val="0"/>
              </a:spcBef>
            </a:pPr>
            <a:r>
              <a:rPr lang="en-GB" dirty="0" smtClean="0"/>
              <a:t>Where’s my home he wondered?</a:t>
            </a:r>
          </a:p>
          <a:p>
            <a:pPr eaLnBrk="1" hangingPunct="1">
              <a:spcBef>
                <a:spcPct val="0"/>
              </a:spcBef>
            </a:pPr>
            <a:endParaRPr lang="en-GB" dirty="0" smtClean="0"/>
          </a:p>
          <a:p>
            <a:pPr eaLnBrk="1" hangingPunct="1">
              <a:spcBef>
                <a:spcPct val="0"/>
              </a:spcBef>
            </a:pPr>
            <a:r>
              <a:rPr lang="en-GB" dirty="0" smtClean="0"/>
              <a:t>He quickly spotted a very nice house but shook his head sadly “That’s not my house, it’s too small.  It’s for hamsters”</a:t>
            </a:r>
          </a:p>
          <a:p>
            <a:pPr eaLnBrk="1" hangingPunct="1">
              <a:spcBef>
                <a:spcPct val="0"/>
              </a:spcBef>
            </a:pPr>
            <a:r>
              <a:rPr lang="en-GB" dirty="0" smtClean="0"/>
              <a:t>Then he saw another place where animals live but it was too wet “I can’t live there, it’s for fish!”</a:t>
            </a:r>
          </a:p>
          <a:p>
            <a:pPr eaLnBrk="1" hangingPunct="1">
              <a:spcBef>
                <a:spcPct val="0"/>
              </a:spcBef>
            </a:pPr>
            <a:r>
              <a:rPr lang="en-GB" dirty="0" smtClean="0"/>
              <a:t>As he came round the corner he started wagging his tail, “That’s my house, it is just right for me”</a:t>
            </a:r>
          </a:p>
          <a:p>
            <a:endParaRPr lang="en-GB" dirty="0"/>
          </a:p>
        </p:txBody>
      </p:sp>
      <p:sp>
        <p:nvSpPr>
          <p:cNvPr id="4" name="Slide Number Placeholder 3"/>
          <p:cNvSpPr>
            <a:spLocks noGrp="1"/>
          </p:cNvSpPr>
          <p:nvPr>
            <p:ph type="sldNum" sz="quarter" idx="10"/>
          </p:nvPr>
        </p:nvSpPr>
        <p:spPr/>
        <p:txBody>
          <a:bodyPr/>
          <a:lstStyle/>
          <a:p>
            <a:fld id="{915ACF62-1582-49BD-BD06-BE2866F5FC23}"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GB" dirty="0" smtClean="0"/>
              <a:t>About “DIET”</a:t>
            </a:r>
          </a:p>
          <a:p>
            <a:pPr eaLnBrk="1" hangingPunct="1">
              <a:spcBef>
                <a:spcPct val="0"/>
              </a:spcBef>
            </a:pPr>
            <a:endParaRPr lang="en-GB" dirty="0" smtClean="0"/>
          </a:p>
          <a:p>
            <a:pPr eaLnBrk="1" hangingPunct="1">
              <a:spcBef>
                <a:spcPct val="0"/>
              </a:spcBef>
            </a:pPr>
            <a:r>
              <a:rPr lang="en-GB" dirty="0" smtClean="0"/>
              <a:t>After Sparky woke up from his sleep, his tummy starting rumbling and he realised it was time for dinner.  He took a big sniff and followed his nose into the kitchen where lots of lovely smells were coming from.</a:t>
            </a:r>
          </a:p>
          <a:p>
            <a:pPr eaLnBrk="1" hangingPunct="1">
              <a:spcBef>
                <a:spcPct val="0"/>
              </a:spcBef>
            </a:pPr>
            <a:endParaRPr lang="en-GB" dirty="0" smtClean="0"/>
          </a:p>
          <a:p>
            <a:pPr eaLnBrk="1" hangingPunct="1">
              <a:spcBef>
                <a:spcPct val="0"/>
              </a:spcBef>
            </a:pPr>
            <a:r>
              <a:rPr lang="en-GB" dirty="0" smtClean="0"/>
              <a:t>The first food Sparky saw didn’t look very tasty “</a:t>
            </a:r>
            <a:r>
              <a:rPr lang="en-GB" dirty="0" err="1" smtClean="0"/>
              <a:t>Blurgh</a:t>
            </a:r>
            <a:r>
              <a:rPr lang="en-GB" dirty="0" smtClean="0"/>
              <a:t>, that’s rabbit food, I’m not eating that”</a:t>
            </a:r>
          </a:p>
          <a:p>
            <a:pPr eaLnBrk="1" hangingPunct="1">
              <a:spcBef>
                <a:spcPct val="0"/>
              </a:spcBef>
            </a:pPr>
            <a:endParaRPr lang="en-GB" dirty="0" smtClean="0"/>
          </a:p>
          <a:p>
            <a:pPr eaLnBrk="1" hangingPunct="1">
              <a:spcBef>
                <a:spcPct val="0"/>
              </a:spcBef>
            </a:pPr>
            <a:r>
              <a:rPr lang="en-GB" dirty="0" smtClean="0"/>
              <a:t>Then he saw some yummy looking food on the table “but that’s not my food, it’s for </a:t>
            </a:r>
            <a:r>
              <a:rPr lang="en-GB" dirty="0" smtClean="0"/>
              <a:t>people</a:t>
            </a:r>
            <a:r>
              <a:rPr lang="en-GB" dirty="0" smtClean="0"/>
              <a:t>, so it </a:t>
            </a:r>
            <a:r>
              <a:rPr lang="en-GB" dirty="0" smtClean="0"/>
              <a:t>must be my owner’s dinner”.</a:t>
            </a:r>
          </a:p>
          <a:p>
            <a:pPr eaLnBrk="1" hangingPunct="1">
              <a:spcBef>
                <a:spcPct val="0"/>
              </a:spcBef>
            </a:pPr>
            <a:endParaRPr lang="en-GB" dirty="0" smtClean="0"/>
          </a:p>
          <a:p>
            <a:pPr eaLnBrk="1" hangingPunct="1">
              <a:spcBef>
                <a:spcPct val="0"/>
              </a:spcBef>
            </a:pPr>
            <a:r>
              <a:rPr lang="en-GB" dirty="0" smtClean="0"/>
              <a:t>Next </a:t>
            </a:r>
            <a:r>
              <a:rPr lang="en-GB" dirty="0" smtClean="0"/>
              <a:t>, </a:t>
            </a:r>
            <a:r>
              <a:rPr lang="en-GB" dirty="0" smtClean="0"/>
              <a:t>he </a:t>
            </a:r>
            <a:r>
              <a:rPr lang="en-GB" dirty="0" smtClean="0"/>
              <a:t>saw something in the corner of the room, “mmm, mmm, mmm, there’s my yummy dinner”</a:t>
            </a:r>
            <a:endParaRPr lang="en-GB" dirty="0"/>
          </a:p>
        </p:txBody>
      </p:sp>
      <p:sp>
        <p:nvSpPr>
          <p:cNvPr id="4" name="Slide Number Placeholder 3"/>
          <p:cNvSpPr>
            <a:spLocks noGrp="1"/>
          </p:cNvSpPr>
          <p:nvPr>
            <p:ph type="sldNum" sz="quarter" idx="10"/>
          </p:nvPr>
        </p:nvSpPr>
        <p:spPr/>
        <p:txBody>
          <a:bodyPr/>
          <a:lstStyle/>
          <a:p>
            <a:fld id="{915ACF62-1582-49BD-BD06-BE2866F5FC23}"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GB" dirty="0" smtClean="0"/>
              <a:t>What an exciting day Sparky has had!  With good food in his tummy and some cuddles from his owner it was finally time for bed and lots of lovely dreams (speaking quieter at this point)</a:t>
            </a:r>
          </a:p>
          <a:p>
            <a:pPr eaLnBrk="1" hangingPunct="1">
              <a:spcBef>
                <a:spcPct val="0"/>
              </a:spcBef>
            </a:pPr>
            <a:endParaRPr lang="en-GB" dirty="0" smtClean="0"/>
          </a:p>
          <a:p>
            <a:pPr eaLnBrk="1" hangingPunct="1">
              <a:spcBef>
                <a:spcPct val="0"/>
              </a:spcBef>
            </a:pPr>
            <a:r>
              <a:rPr lang="en-GB" dirty="0" smtClean="0"/>
              <a:t>Goodnight </a:t>
            </a:r>
            <a:r>
              <a:rPr lang="en-GB" dirty="0" smtClean="0"/>
              <a:t>Sparky (in a whisper)</a:t>
            </a:r>
          </a:p>
          <a:p>
            <a:pPr eaLnBrk="1" hangingPunct="1">
              <a:spcBef>
                <a:spcPct val="0"/>
              </a:spcBef>
            </a:pPr>
            <a:endParaRPr lang="en-GB" dirty="0" smtClean="0"/>
          </a:p>
          <a:p>
            <a:pPr eaLnBrk="1" hangingPunct="1">
              <a:spcBef>
                <a:spcPct val="0"/>
              </a:spcBef>
            </a:pPr>
            <a:r>
              <a:rPr lang="en-GB" dirty="0" smtClean="0"/>
              <a:t>Before </a:t>
            </a:r>
            <a:r>
              <a:rPr lang="en-GB" dirty="0" smtClean="0"/>
              <a:t>goodnight </a:t>
            </a:r>
            <a:r>
              <a:rPr lang="en-GB" dirty="0" smtClean="0"/>
              <a:t>Sparky you may want to see what Sparky is dreaming about and remind them of the names of the welfare needs.</a:t>
            </a:r>
          </a:p>
          <a:p>
            <a:endParaRPr lang="en-GB" dirty="0"/>
          </a:p>
        </p:txBody>
      </p:sp>
      <p:sp>
        <p:nvSpPr>
          <p:cNvPr id="4" name="Slide Number Placeholder 3"/>
          <p:cNvSpPr>
            <a:spLocks noGrp="1"/>
          </p:cNvSpPr>
          <p:nvPr>
            <p:ph type="sldNum" sz="quarter" idx="10"/>
          </p:nvPr>
        </p:nvSpPr>
        <p:spPr/>
        <p:txBody>
          <a:bodyPr/>
          <a:lstStyle/>
          <a:p>
            <a:fld id="{915ACF62-1582-49BD-BD06-BE2866F5FC23}"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15ACF62-1582-49BD-BD06-BE2866F5FC23}" type="slidenum">
              <a:rPr lang="en-GB" smtClean="0"/>
              <a:pPr/>
              <a:t>13</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Behind the scenes at the vets</a:t>
            </a:r>
            <a:endParaRPr lang="en-GB" dirty="0"/>
          </a:p>
        </p:txBody>
      </p:sp>
      <p:sp>
        <p:nvSpPr>
          <p:cNvPr id="4" name="Slide Number Placeholder 3"/>
          <p:cNvSpPr>
            <a:spLocks noGrp="1"/>
          </p:cNvSpPr>
          <p:nvPr>
            <p:ph type="sldNum" sz="quarter" idx="10"/>
          </p:nvPr>
        </p:nvSpPr>
        <p:spPr/>
        <p:txBody>
          <a:bodyPr/>
          <a:lstStyle/>
          <a:p>
            <a:fld id="{915ACF62-1582-49BD-BD06-BE2866F5FC23}" type="slidenum">
              <a:rPr lang="en-GB" smtClean="0"/>
              <a:pPr/>
              <a:t>2</a:t>
            </a:fld>
            <a:endParaRPr lang="en-GB"/>
          </a:p>
        </p:txBody>
      </p:sp>
    </p:spTree>
    <p:extLst>
      <p:ext uri="{BB962C8B-B14F-4D97-AF65-F5344CB8AC3E}">
        <p14:creationId xmlns:p14="http://schemas.microsoft.com/office/powerpoint/2010/main" val="142116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Introduce the PP gang and ask the children to guess</a:t>
            </a:r>
            <a:r>
              <a:rPr lang="en-GB" baseline="0" dirty="0" smtClean="0"/>
              <a:t> what </a:t>
            </a:r>
            <a:r>
              <a:rPr lang="en-GB" baseline="0" dirty="0" smtClean="0"/>
              <a:t>the</a:t>
            </a:r>
            <a:r>
              <a:rPr lang="en-GB" dirty="0" smtClean="0"/>
              <a:t> creatures</a:t>
            </a:r>
            <a:r>
              <a:rPr lang="en-GB" baseline="0" dirty="0" smtClean="0"/>
              <a:t> </a:t>
            </a:r>
            <a:r>
              <a:rPr lang="en-GB" baseline="0" dirty="0" smtClean="0"/>
              <a:t>are.</a:t>
            </a:r>
          </a:p>
          <a:p>
            <a:r>
              <a:rPr lang="en-GB" baseline="0" dirty="0" smtClean="0"/>
              <a:t>Sparky – </a:t>
            </a:r>
            <a:r>
              <a:rPr lang="en-GB" baseline="0" dirty="0" smtClean="0"/>
              <a:t>Dog</a:t>
            </a:r>
            <a:endParaRPr lang="en-GB" baseline="0" dirty="0" smtClean="0"/>
          </a:p>
          <a:p>
            <a:r>
              <a:rPr lang="en-GB" baseline="0" dirty="0" smtClean="0"/>
              <a:t>Amber – </a:t>
            </a:r>
            <a:r>
              <a:rPr lang="en-GB" baseline="0" dirty="0" smtClean="0"/>
              <a:t>Cat</a:t>
            </a:r>
            <a:endParaRPr lang="en-GB" baseline="0" dirty="0" smtClean="0"/>
          </a:p>
          <a:p>
            <a:r>
              <a:rPr lang="en-GB" baseline="0" dirty="0" smtClean="0"/>
              <a:t>Pickles – Rabbit</a:t>
            </a:r>
          </a:p>
          <a:p>
            <a:r>
              <a:rPr lang="en-GB" baseline="0" dirty="0" smtClean="0"/>
              <a:t>Dodger – Guinea Pig</a:t>
            </a:r>
          </a:p>
          <a:p>
            <a:r>
              <a:rPr lang="en-GB" baseline="0" dirty="0" err="1" smtClean="0"/>
              <a:t>SuperVet</a:t>
            </a:r>
            <a:r>
              <a:rPr lang="en-GB" baseline="0" dirty="0" smtClean="0"/>
              <a:t> </a:t>
            </a:r>
            <a:r>
              <a:rPr lang="en-GB" baseline="0" dirty="0" smtClean="0"/>
              <a:t>– Vet</a:t>
            </a:r>
          </a:p>
          <a:p>
            <a:endParaRPr lang="en-GB" dirty="0"/>
          </a:p>
          <a:p>
            <a:r>
              <a:rPr lang="en-GB" dirty="0" smtClean="0"/>
              <a:t>Children could then pretend to be all those animals – making the noises they make and behaving like each animal.</a:t>
            </a:r>
            <a:endParaRPr lang="en-GB" dirty="0"/>
          </a:p>
        </p:txBody>
      </p:sp>
      <p:sp>
        <p:nvSpPr>
          <p:cNvPr id="4" name="Slide Number Placeholder 3"/>
          <p:cNvSpPr>
            <a:spLocks noGrp="1"/>
          </p:cNvSpPr>
          <p:nvPr>
            <p:ph type="sldNum" sz="quarter" idx="10"/>
          </p:nvPr>
        </p:nvSpPr>
        <p:spPr/>
        <p:txBody>
          <a:bodyPr/>
          <a:lstStyle/>
          <a:p>
            <a:fld id="{915ACF62-1582-49BD-BD06-BE2866F5FC23}" type="slidenum">
              <a:rPr lang="en-GB" smtClean="0"/>
              <a:pPr/>
              <a:t>3</a:t>
            </a:fld>
            <a:endParaRPr lang="en-GB"/>
          </a:p>
        </p:txBody>
      </p:sp>
    </p:spTree>
    <p:extLst>
      <p:ext uri="{BB962C8B-B14F-4D97-AF65-F5344CB8AC3E}">
        <p14:creationId xmlns:p14="http://schemas.microsoft.com/office/powerpoint/2010/main" val="1839898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GB" baseline="0" dirty="0" smtClean="0"/>
          </a:p>
          <a:p>
            <a:pPr>
              <a:buFont typeface="Arial" pitchFamily="34" charset="0"/>
              <a:buNone/>
            </a:pPr>
            <a:endParaRPr lang="en-GB" baseline="0" dirty="0" smtClean="0"/>
          </a:p>
          <a:p>
            <a:pPr>
              <a:buFont typeface="Arial" pitchFamily="34" charset="0"/>
              <a:buNone/>
            </a:pPr>
            <a:r>
              <a:rPr lang="en-GB" baseline="0" dirty="0" smtClean="0"/>
              <a:t>Explain that pets are just like us and need a variety of things to keep them happy and healthy even though they are very different from us and from each other (different species)</a:t>
            </a:r>
          </a:p>
          <a:p>
            <a:pPr>
              <a:buFont typeface="Arial" pitchFamily="34" charset="0"/>
              <a:buNone/>
            </a:pPr>
            <a:r>
              <a:rPr lang="en-GB" baseline="0" dirty="0" smtClean="0"/>
              <a:t>For instance; you wouldn’t keep a dog in a rabbit hutch or a cat in a fish tank!</a:t>
            </a:r>
          </a:p>
          <a:p>
            <a:pPr>
              <a:buFont typeface="Arial" pitchFamily="34" charset="0"/>
              <a:buNone/>
            </a:pPr>
            <a:endParaRPr lang="en-GB" baseline="0" dirty="0" smtClean="0"/>
          </a:p>
          <a:p>
            <a:pPr>
              <a:buFont typeface="Arial" pitchFamily="34" charset="0"/>
              <a:buNone/>
            </a:pPr>
            <a:r>
              <a:rPr lang="en-GB" b="1" baseline="0" dirty="0" smtClean="0"/>
              <a:t>Environment</a:t>
            </a:r>
            <a:r>
              <a:rPr lang="en-GB" baseline="0" dirty="0" smtClean="0"/>
              <a:t> – </a:t>
            </a:r>
            <a:r>
              <a:rPr lang="en-GB" dirty="0" smtClean="0"/>
              <a:t>Pets</a:t>
            </a:r>
            <a:r>
              <a:rPr lang="en-GB" baseline="0" dirty="0" smtClean="0"/>
              <a:t> need a clean, safe environment with enough space</a:t>
            </a:r>
          </a:p>
          <a:p>
            <a:pPr>
              <a:buFont typeface="Arial" pitchFamily="34" charset="0"/>
              <a:buNone/>
            </a:pPr>
            <a:r>
              <a:rPr lang="en-GB" b="1" baseline="0" dirty="0" smtClean="0"/>
              <a:t>Diet</a:t>
            </a:r>
            <a:r>
              <a:rPr lang="en-GB" baseline="0" dirty="0" smtClean="0"/>
              <a:t> – </a:t>
            </a:r>
            <a:r>
              <a:rPr lang="en-GB" dirty="0" smtClean="0"/>
              <a:t>Pet</a:t>
            </a:r>
            <a:r>
              <a:rPr lang="en-GB" baseline="0" dirty="0" smtClean="0"/>
              <a:t>s need the right kind of food in the right amount and 24 hour access to fresh clean water</a:t>
            </a:r>
          </a:p>
          <a:p>
            <a:pPr>
              <a:buFont typeface="Arial" pitchFamily="34" charset="0"/>
              <a:buNone/>
            </a:pPr>
            <a:r>
              <a:rPr lang="en-GB" b="1" baseline="0" dirty="0" smtClean="0"/>
              <a:t>Behaviour</a:t>
            </a:r>
            <a:r>
              <a:rPr lang="en-GB" baseline="0" dirty="0" smtClean="0"/>
              <a:t> – </a:t>
            </a:r>
            <a:r>
              <a:rPr lang="en-GB" dirty="0" smtClean="0"/>
              <a:t>Pet</a:t>
            </a:r>
            <a:r>
              <a:rPr lang="en-GB" baseline="0" dirty="0" smtClean="0"/>
              <a:t>s need to be able to express their normal behaviour; they need to exercise, to play and do specific things, depending on </a:t>
            </a:r>
            <a:r>
              <a:rPr lang="en-GB" dirty="0" smtClean="0"/>
              <a:t>what species they are.</a:t>
            </a:r>
            <a:endParaRPr lang="en-GB" baseline="0" dirty="0" smtClean="0"/>
          </a:p>
          <a:p>
            <a:pPr>
              <a:buFont typeface="Arial" pitchFamily="34" charset="0"/>
              <a:buNone/>
            </a:pPr>
            <a:r>
              <a:rPr lang="en-GB" b="1" baseline="0" dirty="0" smtClean="0"/>
              <a:t>Health</a:t>
            </a:r>
            <a:r>
              <a:rPr lang="en-GB" baseline="0" dirty="0" smtClean="0"/>
              <a:t> – </a:t>
            </a:r>
            <a:r>
              <a:rPr lang="en-GB" dirty="0" smtClean="0"/>
              <a:t>Pets</a:t>
            </a:r>
            <a:r>
              <a:rPr lang="en-GB" baseline="0" dirty="0" smtClean="0"/>
              <a:t> need to be kept in good health. This means taking them to the vet when they’re ill, but also making sure we keep them healthy.</a:t>
            </a:r>
          </a:p>
          <a:p>
            <a:pPr>
              <a:buFont typeface="Arial" pitchFamily="34" charset="0"/>
              <a:buNone/>
            </a:pPr>
            <a:r>
              <a:rPr lang="en-GB" b="1" baseline="0" dirty="0" smtClean="0"/>
              <a:t>Companionship</a:t>
            </a:r>
            <a:r>
              <a:rPr lang="en-GB" baseline="0" dirty="0" smtClean="0"/>
              <a:t> – </a:t>
            </a:r>
            <a:r>
              <a:rPr lang="en-GB" dirty="0" smtClean="0"/>
              <a:t>Pet</a:t>
            </a:r>
            <a:r>
              <a:rPr lang="en-GB" baseline="0" dirty="0" smtClean="0"/>
              <a:t>s need the company of people and sometimes other animals, depending on the species.</a:t>
            </a:r>
          </a:p>
          <a:p>
            <a:pPr>
              <a:buFont typeface="Arial" pitchFamily="34" charset="0"/>
              <a:buNone/>
            </a:pPr>
            <a:endParaRPr lang="en-GB" baseline="0" dirty="0" smtClean="0"/>
          </a:p>
          <a:p>
            <a:pPr>
              <a:buFont typeface="Arial" pitchFamily="34" charset="0"/>
              <a:buNone/>
            </a:pPr>
            <a:r>
              <a:rPr lang="en-GB" baseline="0" dirty="0" smtClean="0"/>
              <a:t>Responsibility: Ask children </a:t>
            </a:r>
            <a:r>
              <a:rPr lang="en-GB" dirty="0" smtClean="0"/>
              <a:t>to tell you who is responsible for keeping pets happy and healthy.</a:t>
            </a:r>
            <a:r>
              <a:rPr lang="en-GB" baseline="0" dirty="0" smtClean="0"/>
              <a:t> Stress to the children that if they have a pet, that it’s their responsibility to make sure that all these welfare needs are met.  Tell</a:t>
            </a:r>
            <a:r>
              <a:rPr lang="en-GB" dirty="0" smtClean="0"/>
              <a:t> them that p</a:t>
            </a:r>
            <a:r>
              <a:rPr lang="en-GB" baseline="0" dirty="0" smtClean="0"/>
              <a:t>eople who don’t provide these needs are now breaking the law.</a:t>
            </a:r>
          </a:p>
          <a:p>
            <a:pPr>
              <a:buFont typeface="Arial" pitchFamily="34" charset="0"/>
              <a:buNone/>
            </a:pPr>
            <a:endParaRPr lang="en-GB" baseline="0" dirty="0" smtClean="0"/>
          </a:p>
          <a:p>
            <a:pPr>
              <a:buFont typeface="Arial" pitchFamily="34" charset="0"/>
              <a:buNone/>
            </a:pPr>
            <a:endParaRPr lang="en-GB" baseline="0" dirty="0" smtClean="0"/>
          </a:p>
        </p:txBody>
      </p:sp>
      <p:sp>
        <p:nvSpPr>
          <p:cNvPr id="4" name="Slide Number Placeholder 3"/>
          <p:cNvSpPr>
            <a:spLocks noGrp="1"/>
          </p:cNvSpPr>
          <p:nvPr>
            <p:ph type="sldNum" sz="quarter" idx="10"/>
          </p:nvPr>
        </p:nvSpPr>
        <p:spPr/>
        <p:txBody>
          <a:bodyPr/>
          <a:lstStyle/>
          <a:p>
            <a:fld id="{2CF8F773-EE7B-415C-9670-94845D9FC280}" type="slidenum">
              <a:rPr lang="en-GB" smtClean="0"/>
              <a:pPr/>
              <a:t>4</a:t>
            </a:fld>
            <a:endParaRPr lang="en-GB" dirty="0"/>
          </a:p>
        </p:txBody>
      </p:sp>
    </p:spTree>
    <p:extLst>
      <p:ext uri="{BB962C8B-B14F-4D97-AF65-F5344CB8AC3E}">
        <p14:creationId xmlns:p14="http://schemas.microsoft.com/office/powerpoint/2010/main" val="990717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GB" dirty="0" smtClean="0"/>
              <a:t>As you go through the story, you may want the </a:t>
            </a:r>
            <a:r>
              <a:rPr lang="en-GB" dirty="0" smtClean="0"/>
              <a:t>children</a:t>
            </a:r>
            <a:r>
              <a:rPr lang="en-GB" dirty="0" smtClean="0"/>
              <a:t> </a:t>
            </a:r>
            <a:r>
              <a:rPr lang="en-GB" dirty="0" smtClean="0"/>
              <a:t>to </a:t>
            </a:r>
            <a:r>
              <a:rPr lang="en-GB" dirty="0" smtClean="0"/>
              <a:t> </a:t>
            </a:r>
            <a:r>
              <a:rPr lang="en-GB" dirty="0" smtClean="0"/>
              <a:t>clap or do bunny </a:t>
            </a:r>
            <a:r>
              <a:rPr lang="en-GB" dirty="0" smtClean="0"/>
              <a:t>ears etc, whenever </a:t>
            </a:r>
            <a:r>
              <a:rPr lang="en-GB" dirty="0" smtClean="0"/>
              <a:t>they spot a welfare symbol or</a:t>
            </a:r>
            <a:r>
              <a:rPr lang="en-GB" baseline="0" dirty="0" smtClean="0"/>
              <a:t> shout out the matching colour</a:t>
            </a:r>
            <a:r>
              <a:rPr lang="en-GB" dirty="0" smtClean="0"/>
              <a:t>!</a:t>
            </a:r>
          </a:p>
          <a:p>
            <a:endParaRPr lang="en-GB" dirty="0"/>
          </a:p>
        </p:txBody>
      </p:sp>
      <p:sp>
        <p:nvSpPr>
          <p:cNvPr id="4" name="Slide Number Placeholder 3"/>
          <p:cNvSpPr>
            <a:spLocks noGrp="1"/>
          </p:cNvSpPr>
          <p:nvPr>
            <p:ph type="sldNum" sz="quarter" idx="10"/>
          </p:nvPr>
        </p:nvSpPr>
        <p:spPr/>
        <p:txBody>
          <a:bodyPr/>
          <a:lstStyle/>
          <a:p>
            <a:fld id="{915ACF62-1582-49BD-BD06-BE2866F5FC23}"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GB" dirty="0" smtClean="0"/>
              <a:t>Starts out like a typical fairytale...</a:t>
            </a:r>
          </a:p>
          <a:p>
            <a:pPr eaLnBrk="1" hangingPunct="1">
              <a:spcBef>
                <a:spcPct val="0"/>
              </a:spcBef>
            </a:pPr>
            <a:endParaRPr lang="en-GB" dirty="0" smtClean="0"/>
          </a:p>
          <a:p>
            <a:pPr eaLnBrk="1" hangingPunct="1">
              <a:spcBef>
                <a:spcPct val="0"/>
              </a:spcBef>
            </a:pPr>
            <a:r>
              <a:rPr lang="en-GB" dirty="0" smtClean="0"/>
              <a:t>Once upon a time there was a dog called Sparky...</a:t>
            </a:r>
          </a:p>
          <a:p>
            <a:endParaRPr lang="en-GB" dirty="0"/>
          </a:p>
        </p:txBody>
      </p:sp>
      <p:sp>
        <p:nvSpPr>
          <p:cNvPr id="4" name="Slide Number Placeholder 3"/>
          <p:cNvSpPr>
            <a:spLocks noGrp="1"/>
          </p:cNvSpPr>
          <p:nvPr>
            <p:ph type="sldNum" sz="quarter" idx="10"/>
          </p:nvPr>
        </p:nvSpPr>
        <p:spPr/>
        <p:txBody>
          <a:bodyPr/>
          <a:lstStyle/>
          <a:p>
            <a:fld id="{915ACF62-1582-49BD-BD06-BE2866F5FC23}"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GB" dirty="0" smtClean="0"/>
              <a:t>About ‘HEALTH’ </a:t>
            </a:r>
          </a:p>
          <a:p>
            <a:pPr eaLnBrk="1" hangingPunct="1">
              <a:spcBef>
                <a:spcPct val="0"/>
              </a:spcBef>
            </a:pPr>
            <a:r>
              <a:rPr lang="en-GB" dirty="0" smtClean="0"/>
              <a:t>One day he woke up feeling very itchy, so he went to visit his</a:t>
            </a:r>
            <a:r>
              <a:rPr lang="en-GB" baseline="0" dirty="0" smtClean="0"/>
              <a:t> friend Super Vet</a:t>
            </a:r>
            <a:r>
              <a:rPr lang="en-GB" dirty="0" smtClean="0"/>
              <a:t>...</a:t>
            </a:r>
          </a:p>
          <a:p>
            <a:pPr eaLnBrk="1" hangingPunct="1">
              <a:spcBef>
                <a:spcPct val="0"/>
              </a:spcBef>
            </a:pPr>
            <a:r>
              <a:rPr lang="en-GB" dirty="0" smtClean="0"/>
              <a:t>Super Vet checked</a:t>
            </a:r>
            <a:r>
              <a:rPr lang="en-GB" baseline="0" dirty="0" smtClean="0"/>
              <a:t> Sparky’s ears, eyes, nose, teeth and fur (fun to point to the different areas/add your own).</a:t>
            </a:r>
            <a:endParaRPr lang="en-GB" dirty="0" smtClean="0"/>
          </a:p>
          <a:p>
            <a:pPr eaLnBrk="1" hangingPunct="1">
              <a:spcBef>
                <a:spcPct val="0"/>
              </a:spcBef>
            </a:pPr>
            <a:r>
              <a:rPr lang="en-GB" dirty="0" smtClean="0"/>
              <a:t>After</a:t>
            </a:r>
            <a:r>
              <a:rPr lang="en-GB" baseline="0" dirty="0" smtClean="0"/>
              <a:t> checking him over </a:t>
            </a:r>
            <a:r>
              <a:rPr lang="en-GB" dirty="0" smtClean="0"/>
              <a:t>Super Vet told Sparky he had fleas!</a:t>
            </a:r>
          </a:p>
          <a:p>
            <a:pPr eaLnBrk="1" hangingPunct="1">
              <a:spcBef>
                <a:spcPct val="0"/>
              </a:spcBef>
            </a:pPr>
            <a:r>
              <a:rPr lang="en-GB" dirty="0" smtClean="0"/>
              <a:t> </a:t>
            </a:r>
          </a:p>
          <a:p>
            <a:pPr eaLnBrk="1" hangingPunct="1">
              <a:spcBef>
                <a:spcPct val="0"/>
              </a:spcBef>
            </a:pPr>
            <a:r>
              <a:rPr lang="en-GB" dirty="0" smtClean="0"/>
              <a:t>It may be worth pausing after fleas for the possible ‘</a:t>
            </a:r>
            <a:r>
              <a:rPr lang="en-GB" dirty="0" err="1" smtClean="0"/>
              <a:t>eewwww</a:t>
            </a:r>
            <a:r>
              <a:rPr lang="en-GB" dirty="0" smtClean="0"/>
              <a:t>’</a:t>
            </a:r>
          </a:p>
          <a:p>
            <a:pPr eaLnBrk="1" hangingPunct="1">
              <a:spcBef>
                <a:spcPct val="0"/>
              </a:spcBef>
            </a:pPr>
            <a:endParaRPr lang="en-GB" dirty="0" smtClean="0"/>
          </a:p>
          <a:p>
            <a:pPr eaLnBrk="1" hangingPunct="1">
              <a:spcBef>
                <a:spcPct val="0"/>
              </a:spcBef>
            </a:pPr>
            <a:r>
              <a:rPr lang="en-GB" dirty="0" smtClean="0"/>
              <a:t>He gave Sparky some medicine to make them go away. </a:t>
            </a:r>
          </a:p>
          <a:p>
            <a:endParaRPr lang="en-GB" dirty="0"/>
          </a:p>
        </p:txBody>
      </p:sp>
      <p:sp>
        <p:nvSpPr>
          <p:cNvPr id="4" name="Slide Number Placeholder 3"/>
          <p:cNvSpPr>
            <a:spLocks noGrp="1"/>
          </p:cNvSpPr>
          <p:nvPr>
            <p:ph type="sldNum" sz="quarter" idx="10"/>
          </p:nvPr>
        </p:nvSpPr>
        <p:spPr/>
        <p:txBody>
          <a:bodyPr/>
          <a:lstStyle/>
          <a:p>
            <a:fld id="{915ACF62-1582-49BD-BD06-BE2866F5FC23}"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GB" dirty="0" smtClean="0"/>
              <a:t>About </a:t>
            </a:r>
            <a:r>
              <a:rPr lang="en-GB" dirty="0" smtClean="0"/>
              <a:t>‘</a:t>
            </a:r>
            <a:r>
              <a:rPr lang="en-GB" dirty="0" smtClean="0"/>
              <a:t>FRIENDS</a:t>
            </a:r>
            <a:r>
              <a:rPr lang="en-GB" dirty="0" smtClean="0"/>
              <a:t>’</a:t>
            </a:r>
            <a:endParaRPr lang="en-GB" dirty="0" smtClean="0"/>
          </a:p>
          <a:p>
            <a:pPr eaLnBrk="1" hangingPunct="1">
              <a:spcBef>
                <a:spcPct val="0"/>
              </a:spcBef>
            </a:pPr>
            <a:endParaRPr lang="en-GB" dirty="0" smtClean="0"/>
          </a:p>
          <a:p>
            <a:pPr eaLnBrk="1" hangingPunct="1">
              <a:spcBef>
                <a:spcPct val="0"/>
              </a:spcBef>
            </a:pPr>
            <a:r>
              <a:rPr lang="en-GB" dirty="0" smtClean="0"/>
              <a:t>A very happy Sparky ran out the door to look for his family.</a:t>
            </a:r>
          </a:p>
          <a:p>
            <a:pPr eaLnBrk="1" hangingPunct="1">
              <a:spcBef>
                <a:spcPct val="0"/>
              </a:spcBef>
            </a:pPr>
            <a:r>
              <a:rPr lang="en-GB" dirty="0" smtClean="0"/>
              <a:t>He looked around and spied an angry cat, “that’s not my family” he thought,</a:t>
            </a:r>
          </a:p>
          <a:p>
            <a:pPr eaLnBrk="1" hangingPunct="1">
              <a:spcBef>
                <a:spcPct val="0"/>
              </a:spcBef>
            </a:pPr>
            <a:r>
              <a:rPr lang="en-GB" dirty="0" smtClean="0"/>
              <a:t>Sparky looked around again and saw a family of guinea pigs “they’re not my family either”</a:t>
            </a:r>
          </a:p>
          <a:p>
            <a:pPr eaLnBrk="1" hangingPunct="1">
              <a:spcBef>
                <a:spcPct val="0"/>
              </a:spcBef>
            </a:pPr>
            <a:r>
              <a:rPr lang="en-GB" dirty="0" smtClean="0"/>
              <a:t>So he turned right around and saw “My family” he barked and he bounded over to say hello.</a:t>
            </a:r>
          </a:p>
          <a:p>
            <a:endParaRPr lang="en-GB" dirty="0"/>
          </a:p>
        </p:txBody>
      </p:sp>
      <p:sp>
        <p:nvSpPr>
          <p:cNvPr id="4" name="Slide Number Placeholder 3"/>
          <p:cNvSpPr>
            <a:spLocks noGrp="1"/>
          </p:cNvSpPr>
          <p:nvPr>
            <p:ph type="sldNum" sz="quarter" idx="10"/>
          </p:nvPr>
        </p:nvSpPr>
        <p:spPr/>
        <p:txBody>
          <a:bodyPr/>
          <a:lstStyle/>
          <a:p>
            <a:fld id="{915ACF62-1582-49BD-BD06-BE2866F5FC23}"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GB" dirty="0" smtClean="0"/>
              <a:t>About ‘BEHAVIOUR’</a:t>
            </a:r>
          </a:p>
          <a:p>
            <a:pPr eaLnBrk="1" hangingPunct="1">
              <a:spcBef>
                <a:spcPct val="0"/>
              </a:spcBef>
            </a:pPr>
            <a:endParaRPr lang="en-GB" dirty="0" smtClean="0"/>
          </a:p>
          <a:p>
            <a:pPr eaLnBrk="1" hangingPunct="1">
              <a:spcBef>
                <a:spcPct val="0"/>
              </a:spcBef>
            </a:pPr>
            <a:r>
              <a:rPr lang="en-GB" dirty="0" smtClean="0"/>
              <a:t>Now that I’ve found my family, what shall I do?</a:t>
            </a:r>
          </a:p>
          <a:p>
            <a:pPr eaLnBrk="1" hangingPunct="1">
              <a:spcBef>
                <a:spcPct val="0"/>
              </a:spcBef>
            </a:pPr>
            <a:r>
              <a:rPr lang="en-GB" dirty="0" smtClean="0"/>
              <a:t>There were birds flying about outside and they looked they were having fun but “Dogs can’t fly” Sparky thought to himself.</a:t>
            </a:r>
          </a:p>
          <a:p>
            <a:pPr eaLnBrk="1" hangingPunct="1">
              <a:spcBef>
                <a:spcPct val="0"/>
              </a:spcBef>
            </a:pPr>
            <a:r>
              <a:rPr lang="en-GB" dirty="0" smtClean="0"/>
              <a:t>Then he saw another dog that had to rest indoors as he’d been to the vet with a poorly </a:t>
            </a:r>
            <a:r>
              <a:rPr lang="en-GB" dirty="0" smtClean="0"/>
              <a:t>leg</a:t>
            </a:r>
            <a:r>
              <a:rPr lang="en-GB" dirty="0"/>
              <a:t>.</a:t>
            </a:r>
            <a:r>
              <a:rPr lang="en-GB" dirty="0" smtClean="0"/>
              <a:t> </a:t>
            </a:r>
            <a:r>
              <a:rPr lang="en-GB" dirty="0" smtClean="0"/>
              <a:t>“That really doesn’t look any fun to me” Sparky thought.</a:t>
            </a:r>
          </a:p>
          <a:p>
            <a:pPr eaLnBrk="1" hangingPunct="1">
              <a:spcBef>
                <a:spcPct val="0"/>
              </a:spcBef>
            </a:pPr>
            <a:r>
              <a:rPr lang="en-GB" dirty="0"/>
              <a:t>T</a:t>
            </a:r>
            <a:r>
              <a:rPr lang="en-GB" dirty="0" smtClean="0"/>
              <a:t>hen </a:t>
            </a:r>
            <a:r>
              <a:rPr lang="en-GB" dirty="0" smtClean="0"/>
              <a:t>he saw his doggy friend playing in the</a:t>
            </a:r>
            <a:r>
              <a:rPr lang="en-GB" baseline="0" dirty="0" smtClean="0"/>
              <a:t> woods</a:t>
            </a:r>
            <a:r>
              <a:rPr lang="en-GB" dirty="0" smtClean="0"/>
              <a:t> “Yes please” he said, I’d love to use</a:t>
            </a:r>
            <a:r>
              <a:rPr lang="en-GB" baseline="0" dirty="0" smtClean="0"/>
              <a:t> my nose to follow all of those different smells</a:t>
            </a:r>
            <a:r>
              <a:rPr lang="en-GB" dirty="0" smtClean="0"/>
              <a:t>.</a:t>
            </a:r>
          </a:p>
          <a:p>
            <a:endParaRPr lang="en-GB" dirty="0"/>
          </a:p>
        </p:txBody>
      </p:sp>
      <p:sp>
        <p:nvSpPr>
          <p:cNvPr id="4" name="Slide Number Placeholder 3"/>
          <p:cNvSpPr>
            <a:spLocks noGrp="1"/>
          </p:cNvSpPr>
          <p:nvPr>
            <p:ph type="sldNum" sz="quarter" idx="10"/>
          </p:nvPr>
        </p:nvSpPr>
        <p:spPr/>
        <p:txBody>
          <a:bodyPr/>
          <a:lstStyle/>
          <a:p>
            <a:fld id="{915ACF62-1582-49BD-BD06-BE2866F5FC23}"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DE15151-FD54-4924-95CE-315AE91F89D4}" type="datetimeFigureOut">
              <a:rPr lang="en-GB" smtClean="0"/>
              <a:pPr/>
              <a:t>11/04/2017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CA610F-B941-4073-9ED3-C7A73DE7C464}"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DE15151-FD54-4924-95CE-315AE91F89D4}" type="datetimeFigureOut">
              <a:rPr lang="en-GB" smtClean="0"/>
              <a:pPr/>
              <a:t>11/04/2017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CA610F-B941-4073-9ED3-C7A73DE7C464}"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DE15151-FD54-4924-95CE-315AE91F89D4}" type="datetimeFigureOut">
              <a:rPr lang="en-GB" smtClean="0"/>
              <a:pPr/>
              <a:t>11/04/2017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CA610F-B941-4073-9ED3-C7A73DE7C464}"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_2nd choice">
    <p:spTree>
      <p:nvGrpSpPr>
        <p:cNvPr id="1" name=""/>
        <p:cNvGrpSpPr/>
        <p:nvPr/>
      </p:nvGrpSpPr>
      <p:grpSpPr>
        <a:xfrm>
          <a:off x="0" y="0"/>
          <a:ext cx="0" cy="0"/>
          <a:chOff x="0" y="0"/>
          <a:chExt cx="0" cy="0"/>
        </a:xfrm>
      </p:grpSpPr>
      <p:sp>
        <p:nvSpPr>
          <p:cNvPr id="7" name="bk object 16"/>
          <p:cNvSpPr/>
          <p:nvPr userDrawn="1"/>
        </p:nvSpPr>
        <p:spPr>
          <a:xfrm>
            <a:off x="7957578" y="6237679"/>
            <a:ext cx="977680" cy="395755"/>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0" name="object 4"/>
          <p:cNvSpPr/>
          <p:nvPr userDrawn="1"/>
        </p:nvSpPr>
        <p:spPr>
          <a:xfrm>
            <a:off x="215492" y="244844"/>
            <a:ext cx="8712321"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1" name="object 5"/>
          <p:cNvSpPr/>
          <p:nvPr userDrawn="1"/>
        </p:nvSpPr>
        <p:spPr>
          <a:xfrm>
            <a:off x="4286646" y="6031136"/>
            <a:ext cx="3899232" cy="620732"/>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12" name="object 6"/>
          <p:cNvSpPr/>
          <p:nvPr userDrawn="1"/>
        </p:nvSpPr>
        <p:spPr>
          <a:xfrm>
            <a:off x="215492" y="6022976"/>
            <a:ext cx="8712321"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3" name="object 7"/>
          <p:cNvSpPr/>
          <p:nvPr userDrawn="1"/>
        </p:nvSpPr>
        <p:spPr>
          <a:xfrm>
            <a:off x="7957578" y="6237679"/>
            <a:ext cx="977680" cy="395755"/>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5" name="Text Placeholder 21"/>
          <p:cNvSpPr>
            <a:spLocks noGrp="1"/>
          </p:cNvSpPr>
          <p:nvPr>
            <p:ph type="body" sz="quarter" idx="11" hasCustomPrompt="1"/>
          </p:nvPr>
        </p:nvSpPr>
        <p:spPr>
          <a:xfrm>
            <a:off x="662451" y="5304257"/>
            <a:ext cx="3127639" cy="218008"/>
          </a:xfrm>
          <a:prstGeom prst="rect">
            <a:avLst/>
          </a:prstGeom>
        </p:spPr>
        <p:txBody>
          <a:bodyPr vert="horz" wrap="square" lIns="0" tIns="0" rIns="0" bIns="0" rtlCol="0">
            <a:spAutoFit/>
          </a:bodyPr>
          <a:lstStyle>
            <a:lvl1pPr marL="11132" algn="l" defTabSz="801472" rtl="0" eaLnBrk="1" latinLnBrk="0" hangingPunct="1">
              <a:lnSpc>
                <a:spcPts val="1451"/>
              </a:lnSpc>
              <a:defRPr lang="en-GB" sz="1200" b="1" kern="1200" spc="-13" dirty="0">
                <a:solidFill>
                  <a:srgbClr val="6BB4B5"/>
                </a:solidFill>
                <a:latin typeface="Arial"/>
                <a:ea typeface="+mn-ea"/>
                <a:cs typeface="Arial"/>
              </a:defRPr>
            </a:lvl1pPr>
          </a:lstStyle>
          <a:p>
            <a:pPr marL="12700">
              <a:lnSpc>
                <a:spcPts val="1655"/>
              </a:lnSpc>
            </a:pPr>
            <a:r>
              <a:rPr lang="en-GB" sz="1200" b="1" spc="-13" dirty="0" smtClean="0">
                <a:solidFill>
                  <a:srgbClr val="6BB4B5"/>
                </a:solidFill>
                <a:latin typeface="Arial"/>
                <a:cs typeface="Arial"/>
              </a:rPr>
              <a:t>Date or name etc here</a:t>
            </a:r>
            <a:endParaRPr lang="en-GB" sz="1200" dirty="0">
              <a:solidFill>
                <a:srgbClr val="6BB4B5"/>
              </a:solidFill>
              <a:latin typeface="Arial"/>
              <a:cs typeface="Arial"/>
            </a:endParaRPr>
          </a:p>
        </p:txBody>
      </p:sp>
      <p:sp>
        <p:nvSpPr>
          <p:cNvPr id="16" name="Title 23"/>
          <p:cNvSpPr>
            <a:spLocks noGrp="1"/>
          </p:cNvSpPr>
          <p:nvPr>
            <p:ph type="title" hasCustomPrompt="1"/>
          </p:nvPr>
        </p:nvSpPr>
        <p:spPr>
          <a:xfrm>
            <a:off x="662451" y="3912688"/>
            <a:ext cx="3127639" cy="1381965"/>
          </a:xfrm>
          <a:prstGeom prst="rect">
            <a:avLst/>
          </a:prstGeom>
        </p:spPr>
        <p:txBody>
          <a:bodyPr lIns="0"/>
          <a:lstStyle>
            <a:lvl1pPr>
              <a:defRPr sz="2500" b="1">
                <a:solidFill>
                  <a:srgbClr val="008988"/>
                </a:solidFill>
                <a:latin typeface="Arial" pitchFamily="34" charset="0"/>
                <a:cs typeface="Arial" pitchFamily="34" charset="0"/>
              </a:defRPr>
            </a:lvl1pPr>
          </a:lstStyle>
          <a:p>
            <a:r>
              <a:rPr lang="en-US" dirty="0" smtClean="0"/>
              <a:t>Title text here</a:t>
            </a:r>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and pictur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7957578" y="6237679"/>
            <a:ext cx="977680" cy="395755"/>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7" name="bk object 17"/>
          <p:cNvSpPr/>
          <p:nvPr/>
        </p:nvSpPr>
        <p:spPr>
          <a:xfrm>
            <a:off x="215492" y="6080109"/>
            <a:ext cx="8712321"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p:nvPr/>
        </p:nvSpPr>
        <p:spPr>
          <a:xfrm>
            <a:off x="215492" y="244844"/>
            <a:ext cx="8712321"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9" name="bk object 19"/>
          <p:cNvSpPr/>
          <p:nvPr/>
        </p:nvSpPr>
        <p:spPr>
          <a:xfrm>
            <a:off x="227856" y="190758"/>
            <a:ext cx="292130" cy="30979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dirty="0">
              <a:latin typeface="Arial" pitchFamily="34" charset="0"/>
            </a:endParaRPr>
          </a:p>
        </p:txBody>
      </p:sp>
      <p:sp>
        <p:nvSpPr>
          <p:cNvPr id="20" name="bk object 20"/>
          <p:cNvSpPr/>
          <p:nvPr/>
        </p:nvSpPr>
        <p:spPr>
          <a:xfrm>
            <a:off x="0" y="1"/>
            <a:ext cx="374122" cy="469292"/>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dirty="0">
              <a:latin typeface="Arial" pitchFamily="34" charset="0"/>
            </a:endParaRPr>
          </a:p>
        </p:txBody>
      </p:sp>
      <p:sp>
        <p:nvSpPr>
          <p:cNvPr id="21" name="bk object 21"/>
          <p:cNvSpPr/>
          <p:nvPr/>
        </p:nvSpPr>
        <p:spPr>
          <a:xfrm>
            <a:off x="0" y="0"/>
            <a:ext cx="375207" cy="467565"/>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p:nvPr/>
        </p:nvSpPr>
        <p:spPr>
          <a:xfrm>
            <a:off x="227856" y="190758"/>
            <a:ext cx="292130" cy="30979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2" name="Holder 2"/>
          <p:cNvSpPr>
            <a:spLocks noGrp="1"/>
          </p:cNvSpPr>
          <p:nvPr>
            <p:ph type="title"/>
          </p:nvPr>
        </p:nvSpPr>
        <p:spPr>
          <a:xfrm>
            <a:off x="401815" y="1425151"/>
            <a:ext cx="2410888" cy="3247617"/>
          </a:xfrm>
          <a:prstGeom prst="rect">
            <a:avLst/>
          </a:prstGeom>
        </p:spPr>
        <p:txBody>
          <a:bodyPr lIns="0" tIns="0" rIns="0" bIns="0"/>
          <a:lstStyle>
            <a:lvl1pPr>
              <a:defRPr sz="2500" b="1" i="0">
                <a:solidFill>
                  <a:srgbClr val="008988"/>
                </a:solidFill>
                <a:latin typeface="Arial"/>
                <a:cs typeface="Arial"/>
              </a:defRPr>
            </a:lvl1pPr>
          </a:lstStyle>
          <a:p>
            <a:endParaRPr dirty="0"/>
          </a:p>
        </p:txBody>
      </p:sp>
      <p:sp>
        <p:nvSpPr>
          <p:cNvPr id="12" name="Picture Placeholder 11"/>
          <p:cNvSpPr>
            <a:spLocks noGrp="1"/>
          </p:cNvSpPr>
          <p:nvPr>
            <p:ph type="pic" sz="quarter" idx="10"/>
          </p:nvPr>
        </p:nvSpPr>
        <p:spPr>
          <a:xfrm>
            <a:off x="3399136" y="457776"/>
            <a:ext cx="5538527" cy="5458761"/>
          </a:xfrm>
          <a:prstGeom prst="rect">
            <a:avLst/>
          </a:prstGeom>
        </p:spPr>
        <p:txBody>
          <a:bodyPr/>
          <a:lstStyle/>
          <a:p>
            <a:endParaRPr lang="en-GB" dirty="0"/>
          </a:p>
        </p:txBody>
      </p:sp>
    </p:spTree>
    <p:extLst>
      <p:ext uri="{BB962C8B-B14F-4D97-AF65-F5344CB8AC3E}">
        <p14:creationId xmlns:p14="http://schemas.microsoft.com/office/powerpoint/2010/main" val="3957281776"/>
      </p:ext>
    </p:extLst>
  </p:cSld>
  <p:clrMapOvr>
    <a:masterClrMapping/>
  </p:clrMapOvr>
  <p:transition>
    <p:sndAc>
      <p:end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DE15151-FD54-4924-95CE-315AE91F89D4}" type="datetimeFigureOut">
              <a:rPr lang="en-GB" smtClean="0"/>
              <a:pPr/>
              <a:t>11/04/2017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CA610F-B941-4073-9ED3-C7A73DE7C464}"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E15151-FD54-4924-95CE-315AE91F89D4}" type="datetimeFigureOut">
              <a:rPr lang="en-GB" smtClean="0"/>
              <a:pPr/>
              <a:t>11/04/2017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CA610F-B941-4073-9ED3-C7A73DE7C464}"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DE15151-FD54-4924-95CE-315AE91F89D4}" type="datetimeFigureOut">
              <a:rPr lang="en-GB" smtClean="0"/>
              <a:pPr/>
              <a:t>11/04/2017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CA610F-B941-4073-9ED3-C7A73DE7C464}"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DE15151-FD54-4924-95CE-315AE91F89D4}" type="datetimeFigureOut">
              <a:rPr lang="en-GB" smtClean="0"/>
              <a:pPr/>
              <a:t>11/04/2017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CCA610F-B941-4073-9ED3-C7A73DE7C464}"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DE15151-FD54-4924-95CE-315AE91F89D4}" type="datetimeFigureOut">
              <a:rPr lang="en-GB" smtClean="0"/>
              <a:pPr/>
              <a:t>11/04/2017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CCA610F-B941-4073-9ED3-C7A73DE7C464}"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E15151-FD54-4924-95CE-315AE91F89D4}" type="datetimeFigureOut">
              <a:rPr lang="en-GB" smtClean="0"/>
              <a:pPr/>
              <a:t>11/04/2017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CCA610F-B941-4073-9ED3-C7A73DE7C464}"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E15151-FD54-4924-95CE-315AE91F89D4}" type="datetimeFigureOut">
              <a:rPr lang="en-GB" smtClean="0"/>
              <a:pPr/>
              <a:t>11/04/2017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CA610F-B941-4073-9ED3-C7A73DE7C464}"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E15151-FD54-4924-95CE-315AE91F89D4}" type="datetimeFigureOut">
              <a:rPr lang="en-GB" smtClean="0"/>
              <a:pPr/>
              <a:t>11/04/2017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CA610F-B941-4073-9ED3-C7A73DE7C464}"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E15151-FD54-4924-95CE-315AE91F89D4}" type="datetimeFigureOut">
              <a:rPr lang="en-GB" smtClean="0"/>
              <a:pPr/>
              <a:t>11/04/2017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A610F-B941-4073-9ED3-C7A73DE7C464}"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5.png"/><Relationship Id="rId7"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5.png"/><Relationship Id="rId7"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hyperlink" Target="http://free-extras.com/images/chicken_dinner-5882.htm" TargetMode="External"/><Relationship Id="rId9" Type="http://schemas.openxmlformats.org/officeDocument/2006/relationships/image" Target="../media/image8.jpeg"/></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5.png"/><Relationship Id="rId7"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9.jpeg"/><Relationship Id="rId4" Type="http://schemas.openxmlformats.org/officeDocument/2006/relationships/image" Target="../media/image37.png"/><Relationship Id="rId9"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5.png"/><Relationship Id="rId7"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5.pn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16.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W:\Veterinary_Services\Community and Education\IMAGES\LOGOS\Post rebrand 2015\PDSA logo - low res.jpg"/>
          <p:cNvPicPr>
            <a:picLocks noChangeAspect="1" noChangeArrowheads="1"/>
          </p:cNvPicPr>
          <p:nvPr/>
        </p:nvPicPr>
        <p:blipFill>
          <a:blip r:embed="rId3" cstate="print"/>
          <a:srcRect/>
          <a:stretch>
            <a:fillRect/>
          </a:stretch>
        </p:blipFill>
        <p:spPr bwMode="auto">
          <a:xfrm>
            <a:off x="2138892" y="329406"/>
            <a:ext cx="4535488" cy="2166938"/>
          </a:xfrm>
          <a:prstGeom prst="rect">
            <a:avLst/>
          </a:prstGeom>
          <a:noFill/>
          <a:ln w="9525">
            <a:noFill/>
            <a:miter lim="800000"/>
            <a:headEnd/>
            <a:tailEnd/>
          </a:ln>
        </p:spPr>
      </p:pic>
      <p:pic>
        <p:nvPicPr>
          <p:cNvPr id="8" name="Picture 3" descr="W:\Veterinary_Services\Community and Education\IMAGES\1_Animal_Image_Library\Cats\Archive\Cat_white out.jpg"/>
          <p:cNvPicPr>
            <a:picLocks noChangeAspect="1" noChangeArrowheads="1"/>
          </p:cNvPicPr>
          <p:nvPr/>
        </p:nvPicPr>
        <p:blipFill>
          <a:blip r:embed="rId4" cstate="print"/>
          <a:srcRect/>
          <a:stretch>
            <a:fillRect/>
          </a:stretch>
        </p:blipFill>
        <p:spPr bwMode="auto">
          <a:xfrm>
            <a:off x="0" y="1412875"/>
            <a:ext cx="2357438" cy="4525963"/>
          </a:xfrm>
          <a:prstGeom prst="rect">
            <a:avLst/>
          </a:prstGeom>
          <a:noFill/>
          <a:ln w="9525">
            <a:noFill/>
            <a:miter lim="800000"/>
            <a:headEnd/>
            <a:tailEnd/>
          </a:ln>
        </p:spPr>
      </p:pic>
      <p:pic>
        <p:nvPicPr>
          <p:cNvPr id="9" name="Picture 5" descr="\\falcon\user_data\SHARING FOLDER\!Temporary Sharing - Items will be deleted when 7 days old!\Vicki from Sarah\shutterstock_127511270.jpg"/>
          <p:cNvPicPr>
            <a:picLocks noChangeAspect="1" noChangeArrowheads="1"/>
          </p:cNvPicPr>
          <p:nvPr/>
        </p:nvPicPr>
        <p:blipFill>
          <a:blip r:embed="rId5" cstate="print"/>
          <a:srcRect/>
          <a:stretch>
            <a:fillRect/>
          </a:stretch>
        </p:blipFill>
        <p:spPr bwMode="auto">
          <a:xfrm>
            <a:off x="2987675" y="3284538"/>
            <a:ext cx="2692400" cy="2590800"/>
          </a:xfrm>
          <a:prstGeom prst="rect">
            <a:avLst/>
          </a:prstGeom>
          <a:noFill/>
          <a:ln w="9525">
            <a:noFill/>
            <a:miter lim="800000"/>
            <a:headEnd/>
            <a:tailEnd/>
          </a:ln>
        </p:spPr>
      </p:pic>
      <p:pic>
        <p:nvPicPr>
          <p:cNvPr id="10" name="Picture 4" descr="\\Falcon\user_data\Veterinary_Services\Community and Education\IMAGES\1_Animal_Image_Library\dogs\Archive\dog_whiteout.jpg"/>
          <p:cNvPicPr>
            <a:picLocks noChangeAspect="1" noChangeArrowheads="1"/>
          </p:cNvPicPr>
          <p:nvPr/>
        </p:nvPicPr>
        <p:blipFill>
          <a:blip r:embed="rId6" cstate="print"/>
          <a:srcRect/>
          <a:stretch>
            <a:fillRect/>
          </a:stretch>
        </p:blipFill>
        <p:spPr bwMode="auto">
          <a:xfrm>
            <a:off x="6268253" y="2276872"/>
            <a:ext cx="2696360" cy="37000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clipartpal.com/_thumbs/pd/education/open_face_book_blank_T.png"/>
          <p:cNvPicPr>
            <a:picLocks noChangeAspect="1" noChangeArrowheads="1"/>
          </p:cNvPicPr>
          <p:nvPr/>
        </p:nvPicPr>
        <p:blipFill>
          <a:blip r:embed="rId3" cstate="print"/>
          <a:srcRect/>
          <a:stretch>
            <a:fillRect/>
          </a:stretch>
        </p:blipFill>
        <p:spPr bwMode="auto">
          <a:xfrm>
            <a:off x="304661" y="332656"/>
            <a:ext cx="8534678" cy="5616153"/>
          </a:xfrm>
          <a:prstGeom prst="rect">
            <a:avLst/>
          </a:prstGeom>
          <a:noFill/>
          <a:ln w="9525">
            <a:noFill/>
            <a:miter lim="800000"/>
            <a:headEnd/>
            <a:tailEnd/>
          </a:ln>
        </p:spPr>
      </p:pic>
      <p:sp>
        <p:nvSpPr>
          <p:cNvPr id="3" name="TextBox 2"/>
          <p:cNvSpPr txBox="1">
            <a:spLocks noChangeArrowheads="1"/>
          </p:cNvSpPr>
          <p:nvPr/>
        </p:nvSpPr>
        <p:spPr bwMode="auto">
          <a:xfrm>
            <a:off x="752336" y="2309714"/>
            <a:ext cx="2899761" cy="2062103"/>
          </a:xfrm>
          <a:prstGeom prst="rect">
            <a:avLst/>
          </a:prstGeom>
          <a:noFill/>
          <a:ln w="9525">
            <a:noFill/>
            <a:miter lim="800000"/>
            <a:headEnd/>
            <a:tailEnd/>
          </a:ln>
        </p:spPr>
        <p:txBody>
          <a:bodyPr wrap="square">
            <a:spAutoFit/>
          </a:bodyPr>
          <a:lstStyle/>
          <a:p>
            <a:pPr algn="ctr"/>
            <a:r>
              <a:rPr lang="en-GB" sz="2400" dirty="0">
                <a:solidFill>
                  <a:srgbClr val="000000"/>
                </a:solidFill>
                <a:latin typeface="Harrington" pitchFamily="82" charset="0"/>
              </a:rPr>
              <a:t>All that walking and playing has tired me out.  I need a rest.  Now where is my home?</a:t>
            </a:r>
            <a:r>
              <a:rPr lang="en-GB" sz="3200" dirty="0">
                <a:solidFill>
                  <a:schemeClr val="bg1"/>
                </a:solidFill>
                <a:latin typeface="Imprint MT Shadow" pitchFamily="82" charset="0"/>
              </a:rPr>
              <a:t> </a:t>
            </a:r>
          </a:p>
        </p:txBody>
      </p:sp>
      <p:sp>
        <p:nvSpPr>
          <p:cNvPr id="4" name="Cloud Callout 3"/>
          <p:cNvSpPr/>
          <p:nvPr/>
        </p:nvSpPr>
        <p:spPr>
          <a:xfrm rot="11051099">
            <a:off x="2594530" y="4513165"/>
            <a:ext cx="1873495" cy="1226650"/>
          </a:xfrm>
          <a:prstGeom prst="cloudCallout">
            <a:avLst>
              <a:gd name="adj1" fmla="val 92896"/>
              <a:gd name="adj2" fmla="val 303920"/>
            </a:avLst>
          </a:prstGeom>
          <a:solidFill>
            <a:schemeClr val="accent2">
              <a:lumMod val="40000"/>
              <a:lumOff val="60000"/>
              <a:alpha val="51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9" name="Rectangle 8"/>
          <p:cNvSpPr>
            <a:spLocks noChangeArrowheads="1"/>
          </p:cNvSpPr>
          <p:nvPr/>
        </p:nvSpPr>
        <p:spPr bwMode="auto">
          <a:xfrm>
            <a:off x="2768461" y="4674815"/>
            <a:ext cx="1595348" cy="923330"/>
          </a:xfrm>
          <a:prstGeom prst="rect">
            <a:avLst/>
          </a:prstGeom>
          <a:noFill/>
          <a:ln w="9525">
            <a:noFill/>
            <a:miter lim="800000"/>
            <a:headEnd/>
            <a:tailEnd/>
          </a:ln>
        </p:spPr>
        <p:txBody>
          <a:bodyPr wrap="square">
            <a:spAutoFit/>
          </a:bodyPr>
          <a:lstStyle/>
          <a:p>
            <a:pPr algn="ctr"/>
            <a:r>
              <a:rPr lang="en-GB" dirty="0">
                <a:solidFill>
                  <a:srgbClr val="000000"/>
                </a:solidFill>
                <a:latin typeface="Comic Sans MS" pitchFamily="66" charset="0"/>
              </a:rPr>
              <a:t>I can’t live there, that’s for fish!</a:t>
            </a:r>
          </a:p>
        </p:txBody>
      </p:sp>
      <p:pic>
        <p:nvPicPr>
          <p:cNvPr id="11" name="Picture 2" descr="\\falcon\user_data\Veterinary_Services\Community and Education\IMAGES\1_Animal_Image_Library\Hamsters\shutterstock_34660522.jpg"/>
          <p:cNvPicPr>
            <a:picLocks noChangeAspect="1" noChangeArrowheads="1"/>
          </p:cNvPicPr>
          <p:nvPr/>
        </p:nvPicPr>
        <p:blipFill>
          <a:blip r:embed="rId4" cstate="print"/>
          <a:srcRect/>
          <a:stretch>
            <a:fillRect/>
          </a:stretch>
        </p:blipFill>
        <p:spPr bwMode="auto">
          <a:xfrm>
            <a:off x="5000858" y="743127"/>
            <a:ext cx="2687492" cy="1821777"/>
          </a:xfrm>
          <a:prstGeom prst="rect">
            <a:avLst/>
          </a:prstGeom>
          <a:ln>
            <a:noFill/>
          </a:ln>
          <a:effectLst>
            <a:softEdge rad="112500"/>
          </a:effectLst>
        </p:spPr>
      </p:pic>
      <p:pic>
        <p:nvPicPr>
          <p:cNvPr id="12" name="Picture 1" descr="\\falcon\user_data\Veterinary_Services\Community and Education\IMAGES\1_Animal_Image_Library\Other animals\coral reef.jpg"/>
          <p:cNvPicPr>
            <a:picLocks noChangeAspect="1" noChangeArrowheads="1"/>
          </p:cNvPicPr>
          <p:nvPr/>
        </p:nvPicPr>
        <p:blipFill>
          <a:blip r:embed="rId5" cstate="print"/>
          <a:srcRect/>
          <a:stretch>
            <a:fillRect/>
          </a:stretch>
        </p:blipFill>
        <p:spPr bwMode="auto">
          <a:xfrm>
            <a:off x="752385" y="4362199"/>
            <a:ext cx="2049499" cy="1458297"/>
          </a:xfrm>
          <a:prstGeom prst="rect">
            <a:avLst/>
          </a:prstGeom>
          <a:ln>
            <a:noFill/>
          </a:ln>
          <a:effectLst>
            <a:softEdge rad="112500"/>
          </a:effectLst>
        </p:spPr>
      </p:pic>
      <p:pic>
        <p:nvPicPr>
          <p:cNvPr id="14" name="Picture 13" descr="Cuteness by the Summer House.jpg"/>
          <p:cNvPicPr>
            <a:picLocks noChangeAspect="1"/>
          </p:cNvPicPr>
          <p:nvPr/>
        </p:nvPicPr>
        <p:blipFill>
          <a:blip r:embed="rId6" cstate="print"/>
          <a:srcRect r="9554" b="12583"/>
          <a:stretch>
            <a:fillRect/>
          </a:stretch>
        </p:blipFill>
        <p:spPr>
          <a:xfrm>
            <a:off x="4784833" y="3610624"/>
            <a:ext cx="3264017" cy="2071396"/>
          </a:xfrm>
          <a:prstGeom prst="rect">
            <a:avLst/>
          </a:prstGeom>
          <a:ln>
            <a:noFill/>
          </a:ln>
          <a:effectLst>
            <a:softEdge rad="112500"/>
          </a:effectLst>
        </p:spPr>
      </p:pic>
      <p:pic>
        <p:nvPicPr>
          <p:cNvPr id="15" name="Picture 2" descr="C:\Documents and Settings\Henson_A\My Documents\Amy's\Talkies\New Welfare Symbols\Environment Icon.jpg"/>
          <p:cNvPicPr>
            <a:picLocks noChangeAspect="1" noChangeArrowheads="1"/>
          </p:cNvPicPr>
          <p:nvPr/>
        </p:nvPicPr>
        <p:blipFill>
          <a:blip r:embed="rId7" cstate="print"/>
          <a:srcRect/>
          <a:stretch>
            <a:fillRect/>
          </a:stretch>
        </p:blipFill>
        <p:spPr bwMode="auto">
          <a:xfrm>
            <a:off x="5004048" y="2636912"/>
            <a:ext cx="1094400" cy="1094400"/>
          </a:xfrm>
          <a:prstGeom prst="ellipse">
            <a:avLst/>
          </a:prstGeom>
          <a:noFill/>
        </p:spPr>
      </p:pic>
      <p:pic>
        <p:nvPicPr>
          <p:cNvPr id="16" name="Picture 1" descr="\\Falcon\user_data\Veterinary_Services\Community and Education\PET PROTECTORS\Characters\Rebranded characters\Characters 2015\Sparky new brand.JPG"/>
          <p:cNvPicPr>
            <a:picLocks noChangeAspect="1" noChangeArrowheads="1"/>
          </p:cNvPicPr>
          <p:nvPr/>
        </p:nvPicPr>
        <p:blipFill>
          <a:blip r:embed="rId8" cstate="print"/>
          <a:srcRect l="60559" t="50531" r="6528" b="26075"/>
          <a:stretch>
            <a:fillRect/>
          </a:stretch>
        </p:blipFill>
        <p:spPr bwMode="auto">
          <a:xfrm>
            <a:off x="755576" y="620688"/>
            <a:ext cx="1800200" cy="1800200"/>
          </a:xfrm>
          <a:prstGeom prst="rect">
            <a:avLst/>
          </a:prstGeom>
          <a:ln>
            <a:noFill/>
          </a:ln>
          <a:effectLst>
            <a:softEdge rad="112500"/>
          </a:effectLst>
        </p:spPr>
      </p:pic>
      <p:sp>
        <p:nvSpPr>
          <p:cNvPr id="8" name="Rectangle 7"/>
          <p:cNvSpPr>
            <a:spLocks noChangeArrowheads="1"/>
          </p:cNvSpPr>
          <p:nvPr/>
        </p:nvSpPr>
        <p:spPr bwMode="auto">
          <a:xfrm>
            <a:off x="6368910" y="2587338"/>
            <a:ext cx="1087011" cy="923330"/>
          </a:xfrm>
          <a:prstGeom prst="rect">
            <a:avLst/>
          </a:prstGeom>
          <a:noFill/>
          <a:ln w="9525">
            <a:noFill/>
            <a:miter lim="800000"/>
            <a:headEnd/>
            <a:tailEnd/>
          </a:ln>
        </p:spPr>
        <p:txBody>
          <a:bodyPr wrap="square">
            <a:spAutoFit/>
          </a:bodyPr>
          <a:lstStyle/>
          <a:p>
            <a:pPr algn="ctr"/>
            <a:r>
              <a:rPr lang="en-GB" dirty="0">
                <a:solidFill>
                  <a:srgbClr val="000000"/>
                </a:solidFill>
                <a:latin typeface="Comic Sans MS" pitchFamily="66" charset="0"/>
              </a:rPr>
              <a:t>Just right for me...</a:t>
            </a:r>
          </a:p>
        </p:txBody>
      </p:sp>
      <p:sp>
        <p:nvSpPr>
          <p:cNvPr id="5" name="Cloud Callout 4"/>
          <p:cNvSpPr/>
          <p:nvPr/>
        </p:nvSpPr>
        <p:spPr>
          <a:xfrm rot="5014102">
            <a:off x="6204646" y="2366556"/>
            <a:ext cx="1310324" cy="1433896"/>
          </a:xfrm>
          <a:prstGeom prst="cloudCallout">
            <a:avLst>
              <a:gd name="adj1" fmla="val -131680"/>
              <a:gd name="adj2" fmla="val 290382"/>
            </a:avLst>
          </a:prstGeom>
          <a:solidFill>
            <a:schemeClr val="accent2">
              <a:lumMod val="40000"/>
              <a:lumOff val="60000"/>
              <a:alpha val="51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a:spLocks noChangeArrowheads="1"/>
          </p:cNvSpPr>
          <p:nvPr/>
        </p:nvSpPr>
        <p:spPr bwMode="auto">
          <a:xfrm>
            <a:off x="2839899" y="863451"/>
            <a:ext cx="1523413" cy="830997"/>
          </a:xfrm>
          <a:prstGeom prst="rect">
            <a:avLst/>
          </a:prstGeom>
          <a:noFill/>
          <a:ln w="9525">
            <a:noFill/>
            <a:miter lim="800000"/>
            <a:headEnd/>
            <a:tailEnd/>
          </a:ln>
        </p:spPr>
        <p:txBody>
          <a:bodyPr wrap="square">
            <a:spAutoFit/>
          </a:bodyPr>
          <a:lstStyle/>
          <a:p>
            <a:pPr algn="ctr"/>
            <a:r>
              <a:rPr lang="en-GB" sz="1600" dirty="0">
                <a:solidFill>
                  <a:srgbClr val="000000"/>
                </a:solidFill>
                <a:latin typeface="Comic Sans MS" pitchFamily="66" charset="0"/>
              </a:rPr>
              <a:t>That’s too small.  It’s for hamsters!</a:t>
            </a:r>
          </a:p>
        </p:txBody>
      </p:sp>
      <p:sp>
        <p:nvSpPr>
          <p:cNvPr id="6" name="Cloud Callout 5"/>
          <p:cNvSpPr/>
          <p:nvPr/>
        </p:nvSpPr>
        <p:spPr>
          <a:xfrm rot="4948128">
            <a:off x="2899582" y="521450"/>
            <a:ext cx="1360528" cy="1619327"/>
          </a:xfrm>
          <a:prstGeom prst="cloudCallout">
            <a:avLst>
              <a:gd name="adj1" fmla="val -38709"/>
              <a:gd name="adj2" fmla="val 78374"/>
            </a:avLst>
          </a:prstGeom>
          <a:solidFill>
            <a:schemeClr val="accent2">
              <a:lumMod val="40000"/>
              <a:lumOff val="60000"/>
              <a:alpha val="51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Scale>
                                      <p:cBhvr>
                                        <p:cTn id="13"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1"/>
                                        </p:tgtEl>
                                        <p:attrNameLst>
                                          <p:attrName>ppt_x</p:attrName>
                                          <p:attrName>ppt_y</p:attrName>
                                        </p:attrNameLst>
                                      </p:cBhvr>
                                    </p:animMotion>
                                    <p:animEffect transition="in" filter="fad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par>
                                <p:cTn id="23" presetID="53"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Scale>
                                      <p:cBhvr>
                                        <p:cTn id="32"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2"/>
                                        </p:tgtEl>
                                        <p:attrNameLst>
                                          <p:attrName>ppt_x</p:attrName>
                                          <p:attrName>ppt_y</p:attrName>
                                        </p:attrNameLst>
                                      </p:cBhvr>
                                    </p:animMotion>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Effect transition="in" filter="fade">
                                      <p:cBhvr>
                                        <p:cTn id="53" dur="500"/>
                                        <p:tgtEl>
                                          <p:spTgt spid="5"/>
                                        </p:tgtEl>
                                      </p:cBhvr>
                                    </p:animEffect>
                                  </p:childTnLst>
                                </p:cTn>
                              </p:par>
                              <p:par>
                                <p:cTn id="54" presetID="53" presetClass="entr"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Effect transition="in" filter="fade">
                                      <p:cBhvr>
                                        <p:cTn id="58" dur="500"/>
                                        <p:tgtEl>
                                          <p:spTgt spid="8"/>
                                        </p:tgtEl>
                                      </p:cBhvr>
                                    </p:animEffect>
                                  </p:childTnLst>
                                </p:cTn>
                              </p:par>
                              <p:par>
                                <p:cTn id="59" presetID="52"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Scale>
                                      <p:cBhvr>
                                        <p:cTn id="61"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2" dur="1000" decel="50000" fill="hold">
                                          <p:stCondLst>
                                            <p:cond delay="0"/>
                                          </p:stCondLst>
                                        </p:cTn>
                                        <p:tgtEl>
                                          <p:spTgt spid="14"/>
                                        </p:tgtEl>
                                        <p:attrNameLst>
                                          <p:attrName>ppt_x</p:attrName>
                                          <p:attrName>ppt_y</p:attrName>
                                        </p:attrNameLst>
                                      </p:cBhvr>
                                    </p:animMotion>
                                    <p:animEffect transition="in" filter="fade">
                                      <p:cBhvr>
                                        <p:cTn id="63" dur="10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Effect transition="in" filter="fade">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9" grpId="0"/>
      <p:bldP spid="8" grpId="0"/>
      <p:bldP spid="5" grpId="0" animBg="1"/>
      <p:bldP spid="7"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clipartpal.com/_thumbs/pd/education/open_face_book_blank_T.png"/>
          <p:cNvPicPr>
            <a:picLocks noChangeAspect="1" noChangeArrowheads="1"/>
          </p:cNvPicPr>
          <p:nvPr/>
        </p:nvPicPr>
        <p:blipFill>
          <a:blip r:embed="rId3" cstate="print"/>
          <a:srcRect/>
          <a:stretch>
            <a:fillRect/>
          </a:stretch>
        </p:blipFill>
        <p:spPr bwMode="auto">
          <a:xfrm>
            <a:off x="359375" y="404664"/>
            <a:ext cx="8425250" cy="5544145"/>
          </a:xfrm>
          <a:prstGeom prst="rect">
            <a:avLst/>
          </a:prstGeom>
          <a:noFill/>
          <a:ln w="9525">
            <a:noFill/>
            <a:miter lim="800000"/>
            <a:headEnd/>
            <a:tailEnd/>
          </a:ln>
        </p:spPr>
      </p:pic>
      <p:sp>
        <p:nvSpPr>
          <p:cNvPr id="3" name="TextBox 2"/>
          <p:cNvSpPr txBox="1">
            <a:spLocks noChangeArrowheads="1"/>
          </p:cNvSpPr>
          <p:nvPr/>
        </p:nvSpPr>
        <p:spPr bwMode="auto">
          <a:xfrm>
            <a:off x="1886550" y="3478526"/>
            <a:ext cx="2493647" cy="2308324"/>
          </a:xfrm>
          <a:prstGeom prst="rect">
            <a:avLst/>
          </a:prstGeom>
          <a:noFill/>
          <a:ln w="9525">
            <a:noFill/>
            <a:miter lim="800000"/>
            <a:headEnd/>
            <a:tailEnd/>
          </a:ln>
        </p:spPr>
        <p:txBody>
          <a:bodyPr wrap="square">
            <a:spAutoFit/>
          </a:bodyPr>
          <a:lstStyle/>
          <a:p>
            <a:pPr algn="ctr"/>
            <a:r>
              <a:rPr lang="en-GB" sz="2400" dirty="0">
                <a:latin typeface="Harrington" pitchFamily="82" charset="0"/>
              </a:rPr>
              <a:t>After Sparky woke up from his sleep, he stretched and realised it was time for dinner...</a:t>
            </a:r>
            <a:endParaRPr lang="en-GB" sz="3200" dirty="0">
              <a:latin typeface="Imprint MT Shadow" pitchFamily="82" charset="0"/>
            </a:endParaRPr>
          </a:p>
        </p:txBody>
      </p:sp>
      <p:sp>
        <p:nvSpPr>
          <p:cNvPr id="4" name="Rectangle 3"/>
          <p:cNvSpPr>
            <a:spLocks noChangeArrowheads="1"/>
          </p:cNvSpPr>
          <p:nvPr/>
        </p:nvSpPr>
        <p:spPr bwMode="auto">
          <a:xfrm>
            <a:off x="2967638" y="870953"/>
            <a:ext cx="1067809" cy="923330"/>
          </a:xfrm>
          <a:prstGeom prst="rect">
            <a:avLst/>
          </a:prstGeom>
          <a:noFill/>
          <a:ln w="9525">
            <a:noFill/>
            <a:miter lim="800000"/>
            <a:headEnd/>
            <a:tailEnd/>
          </a:ln>
        </p:spPr>
        <p:txBody>
          <a:bodyPr wrap="square">
            <a:spAutoFit/>
          </a:bodyPr>
          <a:lstStyle/>
          <a:p>
            <a:pPr algn="ctr"/>
            <a:r>
              <a:rPr lang="en-GB">
                <a:latin typeface="Comic Sans MS" pitchFamily="66" charset="0"/>
              </a:rPr>
              <a:t>That’s rabbit food!!!</a:t>
            </a:r>
          </a:p>
        </p:txBody>
      </p:sp>
      <p:sp>
        <p:nvSpPr>
          <p:cNvPr id="6" name="TextBox 5"/>
          <p:cNvSpPr txBox="1">
            <a:spLocks noChangeArrowheads="1"/>
          </p:cNvSpPr>
          <p:nvPr/>
        </p:nvSpPr>
        <p:spPr bwMode="auto">
          <a:xfrm>
            <a:off x="4839300" y="788290"/>
            <a:ext cx="2991435" cy="1200329"/>
          </a:xfrm>
          <a:prstGeom prst="rect">
            <a:avLst/>
          </a:prstGeom>
          <a:noFill/>
          <a:ln w="9525">
            <a:noFill/>
            <a:miter lim="800000"/>
            <a:headEnd/>
            <a:tailEnd/>
          </a:ln>
        </p:spPr>
        <p:txBody>
          <a:bodyPr wrap="square">
            <a:spAutoFit/>
          </a:bodyPr>
          <a:lstStyle/>
          <a:p>
            <a:pPr algn="ctr"/>
            <a:r>
              <a:rPr lang="en-GB" sz="2400" dirty="0">
                <a:latin typeface="Harrington" pitchFamily="82" charset="0"/>
              </a:rPr>
              <a:t>There were lots of lovely smells from the kitchen...</a:t>
            </a:r>
            <a:endParaRPr lang="en-GB" sz="3200" dirty="0">
              <a:latin typeface="Imprint MT Shadow" pitchFamily="82" charset="0"/>
            </a:endParaRPr>
          </a:p>
        </p:txBody>
      </p:sp>
      <p:sp>
        <p:nvSpPr>
          <p:cNvPr id="7" name="Rectangle 6"/>
          <p:cNvSpPr>
            <a:spLocks noChangeArrowheads="1"/>
          </p:cNvSpPr>
          <p:nvPr/>
        </p:nvSpPr>
        <p:spPr bwMode="auto">
          <a:xfrm>
            <a:off x="1094389" y="2753839"/>
            <a:ext cx="1069378" cy="646331"/>
          </a:xfrm>
          <a:prstGeom prst="rect">
            <a:avLst/>
          </a:prstGeom>
          <a:noFill/>
          <a:ln w="9525">
            <a:noFill/>
            <a:miter lim="800000"/>
            <a:headEnd/>
            <a:tailEnd/>
          </a:ln>
        </p:spPr>
        <p:txBody>
          <a:bodyPr wrap="square">
            <a:spAutoFit/>
          </a:bodyPr>
          <a:lstStyle/>
          <a:p>
            <a:pPr algn="ctr"/>
            <a:r>
              <a:rPr lang="en-GB">
                <a:latin typeface="Comic Sans MS" pitchFamily="66" charset="0"/>
              </a:rPr>
              <a:t>mmm...</a:t>
            </a:r>
          </a:p>
          <a:p>
            <a:pPr algn="ctr"/>
            <a:r>
              <a:rPr lang="en-GB">
                <a:latin typeface="Comic Sans MS" pitchFamily="66" charset="0"/>
              </a:rPr>
              <a:t>Yummy!</a:t>
            </a:r>
          </a:p>
        </p:txBody>
      </p:sp>
      <p:sp>
        <p:nvSpPr>
          <p:cNvPr id="8" name="Rectangle 7"/>
          <p:cNvSpPr>
            <a:spLocks noChangeArrowheads="1"/>
          </p:cNvSpPr>
          <p:nvPr/>
        </p:nvSpPr>
        <p:spPr bwMode="auto">
          <a:xfrm>
            <a:off x="5055200" y="4460178"/>
            <a:ext cx="1353605" cy="1200329"/>
          </a:xfrm>
          <a:prstGeom prst="rect">
            <a:avLst/>
          </a:prstGeom>
          <a:noFill/>
          <a:ln w="9525">
            <a:noFill/>
            <a:miter lim="800000"/>
            <a:headEnd/>
            <a:tailEnd/>
          </a:ln>
        </p:spPr>
        <p:txBody>
          <a:bodyPr wrap="square">
            <a:spAutoFit/>
          </a:bodyPr>
          <a:lstStyle/>
          <a:p>
            <a:pPr algn="ctr"/>
            <a:r>
              <a:rPr lang="en-GB">
                <a:latin typeface="Comic Sans MS" pitchFamily="66" charset="0"/>
              </a:rPr>
              <a:t>That’s not my food.  It’s for my owners!</a:t>
            </a:r>
          </a:p>
        </p:txBody>
      </p:sp>
      <p:sp>
        <p:nvSpPr>
          <p:cNvPr id="9" name="Cloud Callout 8"/>
          <p:cNvSpPr/>
          <p:nvPr/>
        </p:nvSpPr>
        <p:spPr>
          <a:xfrm rot="5014102">
            <a:off x="2800155" y="660242"/>
            <a:ext cx="1291872" cy="1410136"/>
          </a:xfrm>
          <a:prstGeom prst="cloudCallout">
            <a:avLst>
              <a:gd name="adj1" fmla="val 155606"/>
              <a:gd name="adj2" fmla="val -229747"/>
            </a:avLst>
          </a:prstGeom>
          <a:solidFill>
            <a:schemeClr val="accent2">
              <a:lumMod val="40000"/>
              <a:lumOff val="60000"/>
              <a:alpha val="51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10" name="Cloud Callout 9"/>
          <p:cNvSpPr/>
          <p:nvPr/>
        </p:nvSpPr>
        <p:spPr>
          <a:xfrm rot="5014102">
            <a:off x="927664" y="2388204"/>
            <a:ext cx="1293523" cy="1410136"/>
          </a:xfrm>
          <a:prstGeom prst="cloudCallout">
            <a:avLst>
              <a:gd name="adj1" fmla="val 64061"/>
              <a:gd name="adj2" fmla="val -498491"/>
            </a:avLst>
          </a:prstGeom>
          <a:solidFill>
            <a:schemeClr val="accent2">
              <a:lumMod val="40000"/>
              <a:lumOff val="60000"/>
              <a:alpha val="51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11" name="Cloud Callout 10"/>
          <p:cNvSpPr/>
          <p:nvPr/>
        </p:nvSpPr>
        <p:spPr>
          <a:xfrm rot="5014102">
            <a:off x="4920426" y="4248077"/>
            <a:ext cx="1541325" cy="1697502"/>
          </a:xfrm>
          <a:prstGeom prst="cloudCallout">
            <a:avLst>
              <a:gd name="adj1" fmla="val -55938"/>
              <a:gd name="adj2" fmla="val -107056"/>
            </a:avLst>
          </a:prstGeom>
          <a:solidFill>
            <a:schemeClr val="accent2">
              <a:lumMod val="40000"/>
              <a:lumOff val="60000"/>
              <a:alpha val="51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13" name="AutoShape 2" descr="data:image/jpeg;base64,/9j/4AAQSkZJRgABAQAAAQABAAD/2wCEAAkGBhQSEBUUEhQVFRUVFRQVFxcYGBUVFRQWFRQVFBYYFxYXHCYeGBwjGRUVHy8gIycpLCwsFR4xNTAqNSYrLCkBCQoKDgwOGg8PGiwkHyQpLCwsKiwsLCwpLCwpLCwsKSwpLCwsKSwpKSwsLCwsKSwsLCksLCwsLCwsLCwpLCksLP/AABEIAMUA/wMBIgACEQEDEQH/xAAcAAACAgMBAQAAAAAAAAAAAAAEBQMGAAECBwj/xAA7EAABAwIFAQYEBAUEAgMAAAABAAIRAyEEBRIxQVEGEyJhcYEykaGxQsHR4RQjUvDxBxVichaiM0NT/8QAGgEAAgMBAQAAAAAAAAAAAAAAAwQAAQIFBv/EACkRAAICAgICAQMEAwEAAAAAAAABAgMRIRIxBEETIjJRBXGBsUJhkRT/2gAMAwEAAhEDEQA/ALqQVJTpqM7ruk4qwB2+muGtXbpXAaVRQR3SjbDXA7wV0GFRvYZULQ5o4+mRckeyAzasx0aeOUKxik/gXO2BPsrybcmDsAlEANUtPJKh3gev7IynkQ/E75BTBWBMYUtMthO25HT51H3/AEUrMppj8P1KmCYK5Wjhc03gFWpuX0/6G/JdjC09tLLeQUwXgR0M1DW6S2Rx1XFTNhFmn3TqtUpN3DfkEqzTOabGgsZTcf8Al4Y+l0CzyKq19UujaUukANreSge66eZLi6VdgJbTD7y0cXsR7I6plVI7sH1CJCUZrlF5RjGGVenVIXTn+SsByKnxqHv+q4fkg4d8wt4KwV9tQrHglMq2R1BtDvQx90LUovb8THD2/NUVgDp13MNijhnFQi0ICseVqm8qF5ZqrTO55Wqcm0qZ5JUWyhRy+gVEAUV3hKiNJxMAbqFo0aBPKhLYKPZl1Ty+agrYRwPiEFQmGuzmn5Ehc1i7+ox6qMiF0KZUJ0HOdujMvo6yb2CHIU2FrFplu/3UKWBm/L2xz80qxVLQ6N06pGq4Xho9L/JdswjWmdz1Nz+y0aeBTh8O92wPvYIynk/9bvYfqji9ZKmCYOaWEY3Zo9TcqYFchY6qGiXEAdSQB9VfRaWeiRbAXFOoHCQQQdiLhdgqEejYC6WAofG45tNsuO+yzOSgsyIKe1WcvotY2nZzzd39IH5qrUs8qUHOJd3jnxJdMDoBf6onPM1bUa4TMkX/AL8lXcZQeW69mzAJ3tzHRec8jyZzs5RevRlr8DXFdq6jrQ0T0/dB5nm0MAtJSylTJgCZdzf3IH5rnNcv8TdLj0E7fRKrPsIlIly7tHUY+XeGINuAvSOzfaxmKBaLPH/sBYuHvwvF83ziphiaZbqJbLX8c7+iU4HPa3Di0h0gsJa4O6z7ldXxFKvedGZPGj6a1LYcvHMg/wBRX0qjGYlzzrIAfESJjxA7xyQvVKOKkT16LrU2fIim8DCV1rQzKqlBRWisnFbBsf8AE0H6H5hK8T2dYfgJb5G4/VOVuFWCys1csqMHw6h1bf6JdVffaFdtKGxGCY/4mg+fPzVYJgqDKsLv+J6bpri+zn/5u9j+qWuolhh7SOkix91nBTR2M36j5LnF5magECI+aiqhp2XDXAKF8sohcCuQ4o41GnhCvMHZQob4bLnPM7DqfyHKb4bBtpjwi/U7/spJWQtYLSNueuJWzTW2sWjSRyAuwsLIEkwB9FWc07YhrtNEB0buM6fQdfVBtvhUsyYzR41lzxBZLHisY2mwvcYA+vkF57neeOrPlxt+FvT9T5rrtJ2oNVrbFrQLjfxdf0VfpYibz/hcPzfKdr4w+3+z1H6Z+nqmPyWL6v6G+WdpKmGd4ZLeWHYj8ir/AILtLQqsDmvsd9/Cehtb1XlRdJhT4bHVKJBpvI6jdpB3kK/G8mdax6M/qHgQu+qOpf3+56q/PaOwqtk9Cq32nzcFoAgieo+yqzcXqbJIJN7G/uN7ICqdLuk/2UPyPInd30eYdTh9LGzqTjDiIEx5T0QxzIFxpEEwCfnNrqd2Zh7RSIsWiD0MbqqZlmZo1ImSAZt52JQo146NfHxWRlg8511DALdERNjEc/I/RGV6zng6dN+Y56qr5fiW1amoHxDi8xMz5p5jKVSB3ciBJv1s0EdJRZR94DxSfQ2pMZTw7P4gtquO7S0RfiPzVW7Ssw9No7imG6nAl1z1MC9gpMHRk6qhLndSZDT5DYDdQ5jgH6NAuCQ4mNRH/X7yixl6BzgmnjsHpmnXoOpVLPAmm48OHQ9DEe69R7BYucvw4m7aYBHIIJXkGApBlSD5ib+yv/ZbFd2A1k7l0cCTJHpKbpuVTw+hJrLPSqVVGU3KvU80aGyTBjblQ0s6qNaCfhO2rce8/ddF3w9MxxZan1w0S4wga2cjZse+/sEjp5rqJJvA5kn9IXFbM9VtIjyt9lzb/OS0ngPCrI8bnZFnt91v/wAipjcECYm0Kq1muc4OJkdOQosXifAGupkAn3nqsR8q6W11/Zpwii+U8Qx2xW6tEEQ4AhULDMqUXeF50ng3hWTL8Y5zmgEn+ronq/IcnhoG44N43s+DemY8jt8+EgxWHcww4EK8lqHxOFa8Q8ApnAPBS2P6qZzQicyyB1O7PE36j9UtYCVWCmXXWtgqNdArZo6lcudF10q720xj2UIYDDjDiOB090K6z44OX4GfHq+axQzjIt7S9oe8Ohjjo5j8R/RVypUkod2IkrnvfNeVnZOyTlI95RRXRWoRJaxG24hJcS007tMt58kzc+VDUaIMDf3nyvwiQX5KlLj0TZVUZVHhdDoHhPJ9VJVBG9iqrVY+g7ULNmRB2T/A5oK/xuAd1j4hGy2442C5ET8L4tTS4EGRe3ou8ZjAWjUYI+s9ERXpubYiPsfQqLEUARBWsoUu8aFu/YQ+pNJpYZjUDG7TEBKc7w2sCoxhqF2kkAidoIN9phLsQyrhn66ZOn8Q4I/ZRYAVKrzofDSRMWmT06hMVx9o4ttPF4kP8hoObhnN7puoOJBJF5Mxq3kbIp+NJp93UDW3JlpMzJ5iNkop5e7D1Hte50v06XGw5t5Ez9EdVwTouJ+6XtTTEHNr7SKm9oeGyeZLiL+qseCp0tAIMz6W4VSqYYzIvAi9oRuCxD2zbi44N+FUpPGgDskibtFlRden3cNk3BDp8o8J25Q2Bzd1IhrmEHzsSj61dppOMna/kg/48adLoc3zFx5hSM3JYkajZ+Rli86/lTIkmLdUV2ZzkueC6XA8G46Sqg+uwu0tLtiDIiEz7NurVsSG0gCKbYcXEhg3363TEKktxJ98j1H+Fab0y1kiYifeyGNVjSNRB9Bv+i3lxe1pBiYuQZH1Ewk2fMcx2qQZUbi8PAxGveMjZ+KY8eAiy4c8PEESk2HfDRLSJPHnyU6wmGfBdBLevP7o1csvHoHOLj2R1KrY8Jv06xuEzyur3bdUi/BSxrWBwIvBM+UqXNG622vF7fotxk1lt7AljwuesedJEHi8hMDdUzL26oI6ifmrmwWT1FjnHLMyWDghJ80yIP8AEzwu+hTpwXKYMATnwCTsBKWYTtPTcSHS2DAm8+wuuc8pPdTeGO8UWGwkcErzOnnj6VRzanhe12x49Oo80rdZOL0tDtFMLE8vZ6mc9B+Fh94H0QmNqd4IeLHgJVlmYtewEG5hHnGgb3SjvlLTGY1KD0BHstQdw4e5sgMT2Rpj4XvHyP3CstDFMdN4W30QeULhB+hqPlXR/wAmUfFdla0eCo10CwI0n5hJ62HqU/8A5GkR7j1lem1MJAkFLMbRBmwcCIhwkDzBBBCy6YpZQaPnT6ls8xGLDnFlSJEx0cDsoK2XuYdVK46dPRPe0HZAPuw6X7iLt9CNwkeBxzmHuqtni1+RxCrhlZQeHkfVgOy/tAY0VBIEC+4jomunWC5l28nkeRCSYzAtqXHhPUBR0H1KLgbkf1D8wgShjocjNDWvhw4QdksqUH4Z3eUTHlx5eh80cM1ZUqBrZJ06iXQNtxa3HusLw7zVxlKIOyELVhlbzXtSazSyoL7Gd56gqzdkccMRRALvGyGHzgCCfUKr9psjPxsHmY6Jn2CwNam973N0s0j4rEu4jkgAlMWqE6eR56dE1dwSyWGhgnOrvYZGkkDiRa/nuhM2yOqdD6TXE6Xd4Gn+k2MTyOnRFV80cam8SdwBY9VrHZmW06rPxuaR1ibH6SudGTymg9/guERZg2teDqBAHPHup6Q12jw8O/vZEUaIw+Hh/wAbx4v+IPA9krxOcU2Mb3Ztr8Rm0AfuE1GL5I5HxtPJK3Ie9qAUyJ3JOzY6o7EsOWXp1NXeAaiRvFiAi+zbg6k8tJLnO3HlwicXk4xbAKgcNMwRaP1ReeJcWN1xS+phWUdo6ZIl+8QLkz6IntJjZpEtBkQR+4QNHJcPhy3u2nWBIJM36/NL6OMc+qGOGku1F+o8A8eqxJb+kKmuxx2ezQvZ/NFxYH7JtUzd7eYb9ErNdlMBrYAtc+m6MOE1NBDpB+ULaWdJi8pZeWR1cWahMG5B32MJll+Ia6nDuLSomZMSCWEbcrvA5Yackw4H8kSEZRl1oG8MObhw1wABjeUwwecaTpcZHXogjmIAgjdaAGmQQZ28kaLcX9LJjK2WcOm4WFR4GjpptHl97qeF0kAEeJpyFWs3yOnVu9jXHqRf57q3lqDxGGVyj+S4tp5R56cAaB/lk6f6TJj0O4U7s2awgVQ9pIng2Vwp5U1ziXCQOOpSjtJkgq3i878geXukLKo8tD9drxsGwOYUnAFr5HnYp1SFNw3IPUFUjsvl1QYt9I2Aa4ua4SHgfD6bzKtZye2qgdPVhvB/JAacWGypBldz2iWuB6yN/kh/9xaW+NumRvwfmgf9xfTtUb7i4W/4qlUEOj7j36LJpIS9o8T3TdbL9OVVcc1mMaJGiqPhd+HrpPknXamgGGAZaCbbwIn06qDL6VOpTabSbcXPRB5POhriuBXcDmenwu3bY9bJtTxLSNxvEeuyrvaJndYi15E+drT9PotYXMI5W5QbXIarti9Z2WCpk4cQ4Eg8dPNTNoPYBIBHUGSfZD4LM+NUc+qZnHAiZS8pY7DrfQPhj3r9DRfmeBzKcVsO2lTLQCALDz6knm6LyjCgtDgLmPXqs7QU/wCWAPOfbdJTnyf+jMZJzwKm4YECy6fl8jzUWDqkADomGHfq/dbigdsmmLMVRc5zTUNhzE+6r/abKWAtc0gOcTMbEf1QrjXvIKQ5tgmmBUbqbwRZzSeR+iZqm4yy2c2ylS3Ej7N4wYJ/8x3hqARYwXDmTzCv4aXUSKZHiFj0/sLzTE9malSmGUS9wBBAIAsOAeCrthy6hTDWhxaGxpcfEPU8wmG4v6sijjLpIkczS4NcQXHb7WSHMsSe9LngeGwE33ROHxdQ1XOc0t6Ejy3BRtLBN+JzA4nk3/wl52KAWNMpMXUaxrnewMetkXWxdai0OZcNjwm4MLeNIY3wAAu2jiJn7IDDOrEFvePESQJsAswtj2g3/icl2hxhc/xlakX02NYA4DaLGZNzwYVhylr4HePDjuSNpVbyPtV3U08Qz0eBuD1A/JWlha6nqY4NJ+FwuLLoVyTjlPJzbaZ1PEv+hVXCNe6SQCPmVE5rWCAPzlCYc1Wj+ZBHX/K6dXi7Y+ypPecGS35dX1Umny/ZEyq/kWJcWBPA5dZbQAECx7LLGrnETpIG5Bhal0RAVTGMpnxHf+ws/jaDjAeCenKreOyqrVI0tJAJdLRyNhKSYmk7+I0w8SDqsYlp38rhcOy+yMm8HZporlHDey+swVF1TUxw1t5BGoA8Hy8lFicgcZLHFp3kS0/Mb+iSsxQZRLp8UTOxJHol+U9ssQKrqby18Ew5thAk3B2tCuPlZ+5EfjS/xGOYYLENHjYKo6ts/wBxsfoqrmtO8t1MMXBBa4H16K+Mz8lpOqTvBA2O0IDG580iHNa63I/dU7oMka5o8sxRqCfGSDuCZBUeGaBADdJ6yVdMxxdLSS2kwH0m/uV5/g83P8YA5s09RAAaNrxtvdXHEs4DZlHTC86wQqsDifG0+5HI+yRCnGx+a9EGFoEBwpiRcTO//IHf3SetSoiRUpMI6tsfW26LXeksApVtvJWcO4yAASSYAbMknaIRuEdUdWFGCCXaSDYtjeR6SrPg8Lh8P/MpCXOHhLjOgHcjoTt6Jfhq4qZm1wAAFPcRcgRP1WLZwedejdc7I42XrCFtOB7R7BZmTA6mbiQbj12QGJm8bgrVHHGIMGx3joVwUx6C3yEQdpqXMX84TajiY3/e6VZiQTY+Z9f2UWCZUf4WiOrpkH9Dx7JyHWQlseWxxjKgImQDx5reDwL6rgeB1280Th8tDGgnxHzTOhiwIiypzTeBXi47RNh8EKbb3P8AfKGxOJgzo1fL8yh8xzoiw6QOm9ygKuegRq/dTl6RI0ze2MqrmvEQW/QJfVwRA8Dj13/JHYPHsqC0fmiTojhVKf5JwcdCUVXExUHlPCmawNcQbWnz6qTFUBMzaIjjff8AvogsfScWONM6jHw8wOh5VRUZPRGpIDxjmPmPn0PkuMuzZ9Fx0ujgj8LklZmGn+7qao+SHApyNbiFxGceL2XL/d3HSbhpi36osYnWdNO5JuNo/ZVzLcT4dLhY9LEHqFZ+zuGax2qZO0pqhqUsHF8mh19dFuy2hoaB0CYtel9KoiGVV2kjmtmg5c1XWWQoKyr0WQZdjGUWljnGAbE3sSYB+yZYikKjIsQb/wCFWswcB8W2x9zH3SyvntfD1g0EGnHwnkz6LkW2/FJxktHUqr+WKcXsKzLsoxxd3ZdTcRu2BBvJ6HjdVTMuzmIw75pHvQY1NjS4/K3qr3gO2FN5hzdJ56R12TJ2YUKrZFRpnzQkoSWYtB+Vlbw0eXU8Ri2mDh36SeC06QRsIMgCEXWxhDRqp1JAg+E9B0V+bSoR/wDI09DIUNWjSExUbttPzQpVfsEVz/B5XUrVHvjQ8N28TSP790bRwdNrRNOIuIaSfYhXDGYug0GagP8A1EpRj84otYdNNzyIsTAMmPffnos9MLycl0JKLi4SWOg7AgzHmEHj8K8gEUSSSbAi0bTMbp7UzyYAAaeIA+VwUmxuOc5xJMbe8dfJXnHSLUG3tinOcE/DxcaSBf8ApJvEeqg7M1IrFzjfT8gT+ycvod6wtdyLdQeD9kgp5FiKD+9LdTSCJbeIPTePRbTU62n2Csi4TX4L1SxkorEU2uAixj2NlVsvzVptPKc0MVcei5cq3F7DqWehXj2+xn6orIcS9z7PILYkOEsg724K4zCoC4keX+Vv+FdW0uYZAiWG3iFtQ4JiyJDCWxnlyRY62K8MgeR8vdKa+IPBR/fE0W7EzpJnYCZPmUBXqNHM+l0NvZupLArL3vcSQYBjpPmOq4xFYSdViPDfnmZjb9VLWxznGKbI4vufQIPFNfJLzJsI6RayahLYRxyjnB1y13hPE77eSY087PJPGx6FVqox0+Skpm8C6LZXGWzOfTRb/wCJL2yeFC2vpKFw1bwLbnpLhhi8pJvABnGDB/mN3/EOvn6obCOmPaU3pOJMcFKq1LxkCwlOwm3HDBJpMsOCggR79E+ynEkOg7bH04KrOWt0hOcJXv6qq5cZpi17Uk0X2kYAU7XpRleM1MHUWP5FMWPXpYvKTRwJRwwuVFWCkBWntVMsT43DyqrWxrH1A10gkSDYm1iFeK1OVXcw7MsqvDjLYPxAG3U2/u6S8mn5IjXj2/GxAaHhdBMSfkePrdJ67nvBaC7SDDb3g2Lvkrlj+zLAJp1XGdpAI2vIA/uVX8T2VeQQH/Kf1XIdaT2zrxvbXQLgstLQ1pfMQb8jqfOU5xdI907SQTG1t+LpTS7LVw7xVzf/AI/SV27s9WMtbiHucPwg6IB5c7SYVcP9mnY2V9+NdqcB+GJ6A8glE1MaSBqIFt9kx/8AEXQW1KrfSajzMceINPyUOE7N4UOio+pVNxGoBsjght+tkRRgvZcrJSWkIMTm7ASJ1Hj1Q+HdWrP0sa2epkNHvuVcnZfTpPJpMa1kXaAJB/7bn3SbEYOKoqMdA8rAT9PmiqcEsJGFGbeWwnQ6iGyQ48m9hGwnzUOMz1zhbjZSYsnuzJv946JTlOV1KriGAuBJvFr+aDjOxlYS2K83rd3UZVbbVOocSOQnWCzjbWC0kAiQRIOxHUJljMgpUGA1QKlRt4MQ3bg7n7JJmOJbUbLj4SYB5aePkiScbEo4/kU+OSbnnQwq4oG8ozI6hAkdVTqnfU3hgbr1HwFviDvSPsrTkZc1wbUbpdFwfMAhBu8fjELVdssFTFczB5HXz9UPUpgE7/54W6j4EH29kN3WozK5/vZ0anHB2HBoJA6x1SmtTLjJ5+SZ1WEN4sd5lCmpEFFgwja9AD6IgjyPueEEynCZvuD0QFQGRHVNQbehayWFkZ0xAA8lMG2UVAzCle6N1fA57sORugq9qh84KYNI6oLEQahjiy1GJiUtB1CpAlGCtb6oCgJUuIrBourUNgG8jzAZx3danJs7wu97tPz+6u1F68x7P4Z2Irg//W0gz5jYBen0BZdnxeSjsR8jjy0HArpcLoFMZFjh7bJW7EgVLztYbJwWyEnzTCSLWI2KXvjyjgNVLEskmJfTc2XSYvG9+qTt7S0WuDS1xPWBt1g7IcZ2KfhqlzXX3aYPnqaC1VRlUGqDvJjcHVNhb+91xp8k+jsVKEk8stzu0wfJbTDN9/ESJgeQtx5pPj8Q+q7xG08Wj5LmngMQbGg4GJsQQBwCQd4RFHJ6xHwET1n8hZBam3sZi649CvERTAedRaJcbyTyQEFSxjKw7xogjUOkXPRWjD9k6rwNVhMRHHummD7AMYPFEb32+WyLGttdGJXQXspNWX+GNWxtNz5xwjqHZatXIhkDe9/eAr1TwOGoCXEGOALfVIc97cvYQKA0sII2E+s9f1WsRj9zMqyc9QRh7Esps1ViHRwTHrASapnzGeGmNI2sRNjG8W9lFmuf1KjZJkFsmfT6Kn1sWWwSdyT153+Sy/q+03GLX3vIzzXGF4udutzc8qqY8XABiN/blHuqvqEMpsc4u6AlXvsz/pqXAVMQ2Cfw7+xj7I9cXDZi2xNYKN2dwdWo9oa2Gh0ybSY45VmzzAvwwbXeWBshkAknc7yFd62W4fDRDG6gLRv7lecdu81Nd7af4QZPQdB5/sttOT2LqWOh8yu17ZbcG6408eap+RZx3RNN5On8B3jyPkrZh8Y115mVzb6HB6GqrdHVSigq9NMXqB4bFxdBjFoY+UVvaeFx3MkIrENE22W6bLJmAO2WjVBsKVwlcVXaR5oVjnFMejnvsmxNcMaXGwFyq/QzWXeZuU7xGF7yBxv7qSh2Ya7cJyqjMcgZ3JPALSx9txP1R+CyZ+IILpDOm2r9k3y7slSaQdEnzkq04TAgcI0KeLywE7srCNZLljabQGgADonlJijw9GAimBNoVfZKAslaC2VZR1KjNOSZ2XQW1TWS08AGKy5rgQRKrONyAMeHss5pkH/CubroHF0JCxKCawbUmtgvZbLX0aZfUruDXXawkHSOuoyTPsu80z1tI/G1wJEXJN+vySXMaLgDpJmLKvYbDOM95Yk7nhcy1TT4pfydOrhJcm/4LRV7Yhp/lNHmeZ8jwlON7UPfIBM8mZj57IMZY02DpPAG59ALlE/+KVmtnuydVxOkH3vKVddku2NRnVHaFf8AuD3WcZlc4jENa0Bx2E/RPsJ2LrEjW5rRzEvd+Q+qaU/9PMOajX1AXubsXGf/AFEBFh4z9mbPJXo86aalcFtKm4g3mIAHqneSf6bl5Dq0kcCDC9MaaGHaANLYG3KV47teB8AA8z+gRVWo+wLulLpE2WdnqOHbMNEdQBCCzztYxnwbgRq2AHkPZV3MM/1Gar3R5C31SLEVmVJIJI6X2G261lRRlRbezjNM5fWnu+vxH8lVqtLeZnmb3T5lKDGwvCFrYQOJ8/7CHzyw3FJFf7rxCfIKy4PAPaLfsu8jyLvHS4SB9/JW2lk9oTMa+S2KWWqLwhHSqcEkEcLbh0TmtkAKDqZK9vwkn1ugT8f8EjcCMoArT2LVTA1hsR8lJRoVhu0H5pd+PIL8yfYE7Dauqkp4aTCIbkNV7pcT6Cw+SdZf2eITVfje5AJ3L0B4PLk7wmWo3DZbCPp4eF0UKMHo4SEZToqRlNTMYrMmMYpA1YthbMmaVkLcrqFCjhbWiFgKhDFHUZKlWAKFivEYGUsxGSgqyvYonUlhxNplNq5IWmWkgi4IsR6Jnh88qNAD4cRydymtfDpTisCSl7Ks9Bq7MdklftSWjYJTW7T1Xmxj0UdfKnHr90F/tVVp8N/LZL8Z9MaVla6JKuLLviJJSXMM6DbN8ThwPzKa1MjrVDfwjy3+aJwfZIN4R4VfkDO78FFq1a1RwNQeCZ0i0xweSn1Gk1zYEiYjZW5nZ1vRDYvsoQdVPjdvVCvpbWYhKb0niRU8RTI243WsDgXVXhrZk7+QTPGZQ5z2ESCBpIvM7Cyt/Z/s+KTJIGo7oHj1ub2G8i1RWuwfK8kFNgb0+6ZDBph3K22kumczOQH+EWjgkyFNb7tTBQr/ANtB4W25Y3omfdrNCriiZAW4IBSCgitCzSrwTIOKaka1S6V0GWWkisnDGKQBYAuloyaAW1krJVlHRbdcrFiiLMIXKxYoUbCwLFihDCsIWLFC0cFiidRCxYss2ROwwWhhgtLFkhv+HC33IWLFCEjaYUjWLFihDO4bM6RPWLqTStrFCGaVvStLFDLMIWoW1ihRgatQtrFCGiFpbWKyGoXcLFi0ijS3K0sVkMK0sWKEP//Z"/>
          <p:cNvSpPr>
            <a:spLocks noChangeAspect="1" noChangeArrowheads="1"/>
          </p:cNvSpPr>
          <p:nvPr/>
        </p:nvSpPr>
        <p:spPr bwMode="auto">
          <a:xfrm>
            <a:off x="-164500" y="-1118791"/>
            <a:ext cx="2527576" cy="1952676"/>
          </a:xfrm>
          <a:prstGeom prst="rect">
            <a:avLst/>
          </a:prstGeom>
          <a:noFill/>
          <a:ln w="9525">
            <a:noFill/>
            <a:miter lim="800000"/>
            <a:headEnd/>
            <a:tailEnd/>
          </a:ln>
        </p:spPr>
        <p:txBody>
          <a:bodyPr/>
          <a:lstStyle/>
          <a:p>
            <a:endParaRPr lang="en-GB">
              <a:latin typeface="Constantia" pitchFamily="18" charset="0"/>
            </a:endParaRPr>
          </a:p>
        </p:txBody>
      </p:sp>
      <p:pic>
        <p:nvPicPr>
          <p:cNvPr id="14" name="Picture 13" descr="http://images.pictureshunt.com/pics/c/chicken_dinner-5882.jpg">
            <a:hlinkClick r:id="rId4"/>
          </p:cNvPr>
          <p:cNvPicPr/>
          <p:nvPr/>
        </p:nvPicPr>
        <p:blipFill>
          <a:blip r:embed="rId5" cstate="print"/>
          <a:srcRect/>
          <a:stretch>
            <a:fillRect/>
          </a:stretch>
        </p:blipFill>
        <p:spPr bwMode="auto">
          <a:xfrm>
            <a:off x="4767540" y="2941356"/>
            <a:ext cx="1638247" cy="1423748"/>
          </a:xfrm>
          <a:prstGeom prst="rect">
            <a:avLst/>
          </a:prstGeom>
          <a:ln>
            <a:noFill/>
          </a:ln>
          <a:effectLst>
            <a:softEdge rad="112500"/>
          </a:effectLst>
        </p:spPr>
      </p:pic>
      <p:pic>
        <p:nvPicPr>
          <p:cNvPr id="15" name="Picture 14"/>
          <p:cNvPicPr>
            <a:picLocks noChangeAspect="1" noChangeArrowheads="1"/>
          </p:cNvPicPr>
          <p:nvPr/>
        </p:nvPicPr>
        <p:blipFill>
          <a:blip r:embed="rId6" cstate="print"/>
          <a:srcRect/>
          <a:stretch>
            <a:fillRect/>
          </a:stretch>
        </p:blipFill>
        <p:spPr bwMode="auto">
          <a:xfrm>
            <a:off x="1095131" y="772337"/>
            <a:ext cx="1648551" cy="1648551"/>
          </a:xfrm>
          <a:prstGeom prst="rect">
            <a:avLst/>
          </a:prstGeom>
          <a:ln>
            <a:noFill/>
          </a:ln>
          <a:effectLst>
            <a:softEdge rad="112500"/>
          </a:effectLst>
        </p:spPr>
      </p:pic>
      <p:pic>
        <p:nvPicPr>
          <p:cNvPr id="17" name="Picture 1" descr="\\Falcon\user_data\Veterinary_Services\Community and Education\PET PROTECTORS\Characters\Rebranded characters\Characters 2015\Sparky new brand.JPG"/>
          <p:cNvPicPr>
            <a:picLocks noChangeAspect="1" noChangeArrowheads="1"/>
          </p:cNvPicPr>
          <p:nvPr/>
        </p:nvPicPr>
        <p:blipFill>
          <a:blip r:embed="rId7" cstate="print"/>
          <a:srcRect l="67142" t="50531" r="6528" b="5489"/>
          <a:stretch>
            <a:fillRect/>
          </a:stretch>
        </p:blipFill>
        <p:spPr bwMode="auto">
          <a:xfrm>
            <a:off x="6948264" y="2420888"/>
            <a:ext cx="1440160" cy="3384376"/>
          </a:xfrm>
          <a:prstGeom prst="rect">
            <a:avLst/>
          </a:prstGeom>
          <a:noFill/>
          <a:scene3d>
            <a:camera prst="orthographicFront">
              <a:rot lat="0" lon="10800000" rev="0"/>
            </a:camera>
            <a:lightRig rig="threePt" dir="t"/>
          </a:scene3d>
        </p:spPr>
      </p:pic>
      <p:pic>
        <p:nvPicPr>
          <p:cNvPr id="16" name="Picture 4"/>
          <p:cNvPicPr>
            <a:picLocks noChangeAspect="1" noChangeArrowheads="1"/>
          </p:cNvPicPr>
          <p:nvPr/>
        </p:nvPicPr>
        <p:blipFill>
          <a:blip r:embed="rId8" cstate="print"/>
          <a:srcRect l="6634" r="10374"/>
          <a:stretch>
            <a:fillRect/>
          </a:stretch>
        </p:blipFill>
        <p:spPr bwMode="auto">
          <a:xfrm>
            <a:off x="2339752" y="2276872"/>
            <a:ext cx="1798419" cy="1348814"/>
          </a:xfrm>
          <a:prstGeom prst="rect">
            <a:avLst/>
          </a:prstGeom>
          <a:ln>
            <a:noFill/>
          </a:ln>
          <a:effectLst>
            <a:softEdge rad="112500"/>
          </a:effectLst>
        </p:spPr>
      </p:pic>
      <p:pic>
        <p:nvPicPr>
          <p:cNvPr id="18" name="Picture 3" descr="C:\Documents and Settings\Henson_A\My Documents\Amy's\Talkies\New Welfare Symbols\Diet Icon.jpg"/>
          <p:cNvPicPr>
            <a:picLocks noChangeAspect="1" noChangeArrowheads="1"/>
          </p:cNvPicPr>
          <p:nvPr/>
        </p:nvPicPr>
        <p:blipFill>
          <a:blip r:embed="rId9" cstate="print"/>
          <a:srcRect/>
          <a:stretch>
            <a:fillRect/>
          </a:stretch>
        </p:blipFill>
        <p:spPr bwMode="auto">
          <a:xfrm>
            <a:off x="899592" y="4293096"/>
            <a:ext cx="1094400" cy="1094400"/>
          </a:xfrm>
          <a:prstGeom prst="ellipse">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iterate type="lt">
                                    <p:tmPct val="5000"/>
                                  </p:iterate>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fltVal val="0"/>
                                          </p:val>
                                        </p:tav>
                                        <p:tav tm="100000">
                                          <p:val>
                                            <p:strVal val="#ppt_w"/>
                                          </p:val>
                                        </p:tav>
                                      </p:tavLst>
                                    </p:anim>
                                    <p:anim calcmode="lin" valueType="num">
                                      <p:cBhvr>
                                        <p:cTn id="40" dur="1000" fill="hold"/>
                                        <p:tgtEl>
                                          <p:spTgt spid="14"/>
                                        </p:tgtEl>
                                        <p:attrNameLst>
                                          <p:attrName>ppt_h</p:attrName>
                                        </p:attrNameLst>
                                      </p:cBhvr>
                                      <p:tavLst>
                                        <p:tav tm="0">
                                          <p:val>
                                            <p:fltVal val="0"/>
                                          </p:val>
                                        </p:tav>
                                        <p:tav tm="100000">
                                          <p:val>
                                            <p:strVal val="#ppt_h"/>
                                          </p:val>
                                        </p:tav>
                                      </p:tavLst>
                                    </p:anim>
                                    <p:anim calcmode="lin" valueType="num">
                                      <p:cBhvr>
                                        <p:cTn id="41" dur="1000" fill="hold"/>
                                        <p:tgtEl>
                                          <p:spTgt spid="14"/>
                                        </p:tgtEl>
                                        <p:attrNameLst>
                                          <p:attrName>style.rotation</p:attrName>
                                        </p:attrNameLst>
                                      </p:cBhvr>
                                      <p:tavLst>
                                        <p:tav tm="0">
                                          <p:val>
                                            <p:fltVal val="90"/>
                                          </p:val>
                                        </p:tav>
                                        <p:tav tm="100000">
                                          <p:val>
                                            <p:fltVal val="0"/>
                                          </p:val>
                                        </p:tav>
                                      </p:tavLst>
                                    </p:anim>
                                    <p:animEffect transition="in" filter="fade">
                                      <p:cBhvr>
                                        <p:cTn id="42" dur="1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iterate type="lt">
                                    <p:tmPct val="5000"/>
                                  </p:iterate>
                                  <p:childTnLst>
                                    <p:set>
                                      <p:cBhvr>
                                        <p:cTn id="58" dur="1" fill="hold">
                                          <p:stCondLst>
                                            <p:cond delay="0"/>
                                          </p:stCondLst>
                                        </p:cTn>
                                        <p:tgtEl>
                                          <p:spTgt spid="16"/>
                                        </p:tgtEl>
                                        <p:attrNameLst>
                                          <p:attrName>style.visibility</p:attrName>
                                        </p:attrNameLst>
                                      </p:cBhvr>
                                      <p:to>
                                        <p:strVal val="visible"/>
                                      </p:to>
                                    </p:set>
                                    <p:anim calcmode="lin" valueType="num">
                                      <p:cBhvr>
                                        <p:cTn id="59" dur="1000" fill="hold"/>
                                        <p:tgtEl>
                                          <p:spTgt spid="16"/>
                                        </p:tgtEl>
                                        <p:attrNameLst>
                                          <p:attrName>ppt_w</p:attrName>
                                        </p:attrNameLst>
                                      </p:cBhvr>
                                      <p:tavLst>
                                        <p:tav tm="0">
                                          <p:val>
                                            <p:fltVal val="0"/>
                                          </p:val>
                                        </p:tav>
                                        <p:tav tm="100000">
                                          <p:val>
                                            <p:strVal val="#ppt_w"/>
                                          </p:val>
                                        </p:tav>
                                      </p:tavLst>
                                    </p:anim>
                                    <p:anim calcmode="lin" valueType="num">
                                      <p:cBhvr>
                                        <p:cTn id="60" dur="1000" fill="hold"/>
                                        <p:tgtEl>
                                          <p:spTgt spid="16"/>
                                        </p:tgtEl>
                                        <p:attrNameLst>
                                          <p:attrName>ppt_h</p:attrName>
                                        </p:attrNameLst>
                                      </p:cBhvr>
                                      <p:tavLst>
                                        <p:tav tm="0">
                                          <p:val>
                                            <p:fltVal val="0"/>
                                          </p:val>
                                        </p:tav>
                                        <p:tav tm="100000">
                                          <p:val>
                                            <p:strVal val="#ppt_h"/>
                                          </p:val>
                                        </p:tav>
                                      </p:tavLst>
                                    </p:anim>
                                    <p:anim calcmode="lin" valueType="num">
                                      <p:cBhvr>
                                        <p:cTn id="61" dur="1000" fill="hold"/>
                                        <p:tgtEl>
                                          <p:spTgt spid="16"/>
                                        </p:tgtEl>
                                        <p:attrNameLst>
                                          <p:attrName>style.rotation</p:attrName>
                                        </p:attrNameLst>
                                      </p:cBhvr>
                                      <p:tavLst>
                                        <p:tav tm="0">
                                          <p:val>
                                            <p:fltVal val="90"/>
                                          </p:val>
                                        </p:tav>
                                        <p:tav tm="100000">
                                          <p:val>
                                            <p:fltVal val="0"/>
                                          </p:val>
                                        </p:tav>
                                      </p:tavLst>
                                    </p:anim>
                                    <p:animEffect transition="in" filter="fade">
                                      <p:cBhvr>
                                        <p:cTn id="62" dur="10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0" fill="hold" grpId="0" nodeType="with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Effect transition="in" filter="fade">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0" fill="hold"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p:cTn id="79" dur="500" fill="hold"/>
                                        <p:tgtEl>
                                          <p:spTgt spid="18"/>
                                        </p:tgtEl>
                                        <p:attrNameLst>
                                          <p:attrName>ppt_w</p:attrName>
                                        </p:attrNameLst>
                                      </p:cBhvr>
                                      <p:tavLst>
                                        <p:tav tm="0">
                                          <p:val>
                                            <p:fltVal val="0"/>
                                          </p:val>
                                        </p:tav>
                                        <p:tav tm="100000">
                                          <p:val>
                                            <p:strVal val="#ppt_w"/>
                                          </p:val>
                                        </p:tav>
                                      </p:tavLst>
                                    </p:anim>
                                    <p:anim calcmode="lin" valueType="num">
                                      <p:cBhvr>
                                        <p:cTn id="80" dur="500" fill="hold"/>
                                        <p:tgtEl>
                                          <p:spTgt spid="18"/>
                                        </p:tgtEl>
                                        <p:attrNameLst>
                                          <p:attrName>ppt_h</p:attrName>
                                        </p:attrNameLst>
                                      </p:cBhvr>
                                      <p:tavLst>
                                        <p:tav tm="0">
                                          <p:val>
                                            <p:fltVal val="0"/>
                                          </p:val>
                                        </p:tav>
                                        <p:tav tm="100000">
                                          <p:val>
                                            <p:strVal val="#ppt_h"/>
                                          </p:val>
                                        </p:tav>
                                      </p:tavLst>
                                    </p:anim>
                                    <p:animEffect transition="in" filter="fade">
                                      <p:cBhvr>
                                        <p:cTn id="8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p:bldP spid="6" grpId="0"/>
      <p:bldP spid="7" grpId="0"/>
      <p:bldP spid="8" grpId="0"/>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clipartpal.com/_thumbs/pd/education/open_face_book_blank_T.png"/>
          <p:cNvPicPr>
            <a:picLocks noChangeAspect="1" noChangeArrowheads="1"/>
          </p:cNvPicPr>
          <p:nvPr/>
        </p:nvPicPr>
        <p:blipFill>
          <a:blip r:embed="rId3" cstate="print"/>
          <a:srcRect/>
          <a:stretch>
            <a:fillRect/>
          </a:stretch>
        </p:blipFill>
        <p:spPr bwMode="auto">
          <a:xfrm>
            <a:off x="304661" y="332656"/>
            <a:ext cx="8534678" cy="5616153"/>
          </a:xfrm>
          <a:prstGeom prst="rect">
            <a:avLst/>
          </a:prstGeom>
          <a:noFill/>
          <a:ln w="9525">
            <a:noFill/>
            <a:miter lim="800000"/>
            <a:headEnd/>
            <a:tailEnd/>
          </a:ln>
        </p:spPr>
      </p:pic>
      <p:sp>
        <p:nvSpPr>
          <p:cNvPr id="4" name="TextBox 3"/>
          <p:cNvSpPr txBox="1">
            <a:spLocks noChangeArrowheads="1"/>
          </p:cNvSpPr>
          <p:nvPr/>
        </p:nvSpPr>
        <p:spPr bwMode="auto">
          <a:xfrm>
            <a:off x="823774" y="705445"/>
            <a:ext cx="3162514" cy="2431435"/>
          </a:xfrm>
          <a:prstGeom prst="rect">
            <a:avLst/>
          </a:prstGeom>
          <a:noFill/>
          <a:ln w="9525">
            <a:noFill/>
            <a:miter lim="800000"/>
            <a:headEnd/>
            <a:tailEnd/>
          </a:ln>
        </p:spPr>
        <p:txBody>
          <a:bodyPr wrap="square">
            <a:spAutoFit/>
          </a:bodyPr>
          <a:lstStyle/>
          <a:p>
            <a:pPr algn="ctr"/>
            <a:r>
              <a:rPr lang="en-GB" sz="2400">
                <a:solidFill>
                  <a:srgbClr val="000000"/>
                </a:solidFill>
                <a:latin typeface="Harrington" pitchFamily="82" charset="0"/>
              </a:rPr>
              <a:t>With good food in his tummy and some cuddles from his owners, it was finally time for bed and lots of lovely dreams...</a:t>
            </a:r>
            <a:r>
              <a:rPr lang="en-GB" sz="3200">
                <a:solidFill>
                  <a:schemeClr val="bg1"/>
                </a:solidFill>
                <a:latin typeface="Imprint MT Shadow" pitchFamily="82" charset="0"/>
              </a:rPr>
              <a:t> </a:t>
            </a:r>
          </a:p>
        </p:txBody>
      </p:sp>
      <p:pic>
        <p:nvPicPr>
          <p:cNvPr id="19457" name="Picture 1"/>
          <p:cNvPicPr>
            <a:picLocks noChangeAspect="1" noChangeArrowheads="1"/>
          </p:cNvPicPr>
          <p:nvPr/>
        </p:nvPicPr>
        <p:blipFill>
          <a:blip r:embed="rId4" cstate="print"/>
          <a:srcRect r="36213" b="31961"/>
          <a:stretch>
            <a:fillRect/>
          </a:stretch>
        </p:blipFill>
        <p:spPr bwMode="auto">
          <a:xfrm>
            <a:off x="755576" y="3212976"/>
            <a:ext cx="3456384" cy="2304256"/>
          </a:xfrm>
          <a:prstGeom prst="rect">
            <a:avLst/>
          </a:prstGeom>
          <a:ln>
            <a:noFill/>
          </a:ln>
          <a:effectLst>
            <a:softEdge rad="112500"/>
          </a:effectLst>
        </p:spPr>
      </p:pic>
      <p:sp>
        <p:nvSpPr>
          <p:cNvPr id="5" name="TextBox 4"/>
          <p:cNvSpPr txBox="1">
            <a:spLocks noChangeArrowheads="1"/>
          </p:cNvSpPr>
          <p:nvPr/>
        </p:nvSpPr>
        <p:spPr bwMode="auto">
          <a:xfrm>
            <a:off x="5148064" y="5157192"/>
            <a:ext cx="2945449" cy="461665"/>
          </a:xfrm>
          <a:prstGeom prst="rect">
            <a:avLst/>
          </a:prstGeom>
          <a:noFill/>
          <a:ln w="9525">
            <a:noFill/>
            <a:miter lim="800000"/>
            <a:headEnd/>
            <a:tailEnd/>
          </a:ln>
        </p:spPr>
        <p:txBody>
          <a:bodyPr wrap="square">
            <a:spAutoFit/>
          </a:bodyPr>
          <a:lstStyle/>
          <a:p>
            <a:pPr algn="ctr"/>
            <a:r>
              <a:rPr lang="en-GB" sz="2400" dirty="0">
                <a:solidFill>
                  <a:srgbClr val="000000"/>
                </a:solidFill>
                <a:latin typeface="Harrington" pitchFamily="82" charset="0"/>
              </a:rPr>
              <a:t>Good night Sparky</a:t>
            </a:r>
            <a:endParaRPr lang="en-GB" sz="3200" dirty="0">
              <a:solidFill>
                <a:schemeClr val="bg1"/>
              </a:solidFill>
              <a:latin typeface="Imprint MT Shadow" pitchFamily="82" charset="0"/>
            </a:endParaRPr>
          </a:p>
        </p:txBody>
      </p:sp>
      <p:sp>
        <p:nvSpPr>
          <p:cNvPr id="6" name="Cloud Callout 5"/>
          <p:cNvSpPr/>
          <p:nvPr/>
        </p:nvSpPr>
        <p:spPr>
          <a:xfrm rot="5962034">
            <a:off x="3990927" y="858964"/>
            <a:ext cx="4479825" cy="3651725"/>
          </a:xfrm>
          <a:prstGeom prst="cloudCallout">
            <a:avLst>
              <a:gd name="adj1" fmla="val 32081"/>
              <a:gd name="adj2" fmla="val 68629"/>
            </a:avLst>
          </a:prstGeom>
          <a:solidFill>
            <a:schemeClr val="accent2">
              <a:lumMod val="20000"/>
              <a:lumOff val="80000"/>
              <a:alpha val="30000"/>
            </a:schemeClr>
          </a:solidFill>
          <a:ln>
            <a:gradFill>
              <a:gsLst>
                <a:gs pos="0">
                  <a:srgbClr val="FF3399"/>
                </a:gs>
                <a:gs pos="25000">
                  <a:srgbClr val="FF6633"/>
                </a:gs>
                <a:gs pos="50000">
                  <a:srgbClr val="FFFF00"/>
                </a:gs>
                <a:gs pos="75000">
                  <a:srgbClr val="01A78F"/>
                </a:gs>
                <a:gs pos="100000">
                  <a:srgbClr val="3366FF"/>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14" name="Picture 4" descr="C:\Documents and Settings\Henson_A\My Documents\Amy's\Talkies\New Welfare Symbols\Behaviour Icon.jpg"/>
          <p:cNvPicPr>
            <a:picLocks noChangeAspect="1" noChangeArrowheads="1"/>
          </p:cNvPicPr>
          <p:nvPr/>
        </p:nvPicPr>
        <p:blipFill>
          <a:blip r:embed="rId5" cstate="print"/>
          <a:srcRect/>
          <a:stretch>
            <a:fillRect/>
          </a:stretch>
        </p:blipFill>
        <p:spPr bwMode="auto">
          <a:xfrm>
            <a:off x="6444208" y="2060848"/>
            <a:ext cx="1094400" cy="1094400"/>
          </a:xfrm>
          <a:prstGeom prst="ellipse">
            <a:avLst/>
          </a:prstGeom>
          <a:noFill/>
        </p:spPr>
      </p:pic>
      <p:pic>
        <p:nvPicPr>
          <p:cNvPr id="16" name="Picture 15" descr="Health Icon.jpg"/>
          <p:cNvPicPr>
            <a:picLocks noChangeAspect="1"/>
          </p:cNvPicPr>
          <p:nvPr/>
        </p:nvPicPr>
        <p:blipFill>
          <a:blip r:embed="rId6" cstate="print"/>
          <a:stretch>
            <a:fillRect/>
          </a:stretch>
        </p:blipFill>
        <p:spPr>
          <a:xfrm>
            <a:off x="6372200" y="3429000"/>
            <a:ext cx="1197000" cy="1094400"/>
          </a:xfrm>
          <a:prstGeom prst="ellipse">
            <a:avLst/>
          </a:prstGeom>
        </p:spPr>
      </p:pic>
      <p:pic>
        <p:nvPicPr>
          <p:cNvPr id="15" name="Picture 5" descr="C:\Documents and Settings\Henson_A\My Documents\Amy's\Talkies\New Welfare Symbols\Companionship Icon.jpg"/>
          <p:cNvPicPr>
            <a:picLocks noChangeAspect="1" noChangeArrowheads="1"/>
          </p:cNvPicPr>
          <p:nvPr/>
        </p:nvPicPr>
        <p:blipFill>
          <a:blip r:embed="rId7" cstate="print"/>
          <a:srcRect/>
          <a:stretch>
            <a:fillRect/>
          </a:stretch>
        </p:blipFill>
        <p:spPr bwMode="auto">
          <a:xfrm>
            <a:off x="5148064" y="3068960"/>
            <a:ext cx="1101063" cy="1105200"/>
          </a:xfrm>
          <a:prstGeom prst="ellipse">
            <a:avLst/>
          </a:prstGeom>
          <a:noFill/>
        </p:spPr>
      </p:pic>
      <p:pic>
        <p:nvPicPr>
          <p:cNvPr id="13" name="Picture 2" descr="C:\Documents and Settings\Henson_A\My Documents\Amy's\Talkies\New Welfare Symbols\Environment Icon.jpg"/>
          <p:cNvPicPr>
            <a:picLocks noChangeAspect="1" noChangeArrowheads="1"/>
          </p:cNvPicPr>
          <p:nvPr/>
        </p:nvPicPr>
        <p:blipFill>
          <a:blip r:embed="rId8" cstate="print"/>
          <a:srcRect/>
          <a:stretch>
            <a:fillRect/>
          </a:stretch>
        </p:blipFill>
        <p:spPr bwMode="auto">
          <a:xfrm>
            <a:off x="5868144" y="836712"/>
            <a:ext cx="1094400" cy="1094400"/>
          </a:xfrm>
          <a:prstGeom prst="ellipse">
            <a:avLst/>
          </a:prstGeom>
          <a:noFill/>
        </p:spPr>
      </p:pic>
      <p:pic>
        <p:nvPicPr>
          <p:cNvPr id="12" name="Picture 3" descr="C:\Documents and Settings\Henson_A\My Documents\Amy's\Talkies\New Welfare Symbols\Diet Icon.jpg"/>
          <p:cNvPicPr>
            <a:picLocks noChangeAspect="1" noChangeArrowheads="1"/>
          </p:cNvPicPr>
          <p:nvPr/>
        </p:nvPicPr>
        <p:blipFill>
          <a:blip r:embed="rId9" cstate="print"/>
          <a:srcRect/>
          <a:stretch>
            <a:fillRect/>
          </a:stretch>
        </p:blipFill>
        <p:spPr bwMode="auto">
          <a:xfrm>
            <a:off x="5004048" y="1772816"/>
            <a:ext cx="1094400" cy="1094400"/>
          </a:xfrm>
          <a:prstGeom prst="ellipse">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500"/>
                                        <p:tgtEl>
                                          <p:spTgt spid="4"/>
                                        </p:tgtEl>
                                        <p:attrNameLst>
                                          <p:attrName>style.color</p:attrName>
                                        </p:attrNameLst>
                                      </p:cBhvr>
                                      <p:tavLst>
                                        <p:tav tm="0">
                                          <p:val>
                                            <p:clrVal>
                                              <a:srgbClr val="BB11A7"/>
                                            </p:clrVal>
                                          </p:val>
                                        </p:tav>
                                        <p:tav tm="50000">
                                          <p:val>
                                            <p:clrVal>
                                              <a:srgbClr val="00A3D6"/>
                                            </p:clrVal>
                                          </p:val>
                                        </p:tav>
                                      </p:tavLst>
                                    </p:anim>
                                    <p:anim calcmode="discrete" valueType="clr">
                                      <p:cBhvr>
                                        <p:cTn id="8" dur="500"/>
                                        <p:tgtEl>
                                          <p:spTgt spid="4"/>
                                        </p:tgtEl>
                                        <p:attrNameLst>
                                          <p:attrName>fillcolor</p:attrName>
                                        </p:attrNameLst>
                                      </p:cBhvr>
                                      <p:tavLst>
                                        <p:tav tm="0">
                                          <p:val>
                                            <p:clrVal>
                                              <a:schemeClr val="accent2"/>
                                            </p:clrVal>
                                          </p:val>
                                        </p:tav>
                                        <p:tav tm="50000">
                                          <p:val>
                                            <p:clrVal>
                                              <a:schemeClr val="hlink"/>
                                            </p:clrVal>
                                          </p:val>
                                        </p:tav>
                                      </p:tavLst>
                                    </p:anim>
                                    <p:set>
                                      <p:cBhvr>
                                        <p:cTn id="9" dur="500"/>
                                        <p:tgtEl>
                                          <p:spTgt spid="4"/>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 calcmode="lin" valueType="num">
                                      <p:cBhvr additive="base">
                                        <p:cTn id="4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bazaardesigns.com/wp-content/uploads/old-book-with-blank-cover1.jpg"/>
          <p:cNvPicPr>
            <a:picLocks noChangeAspect="1" noChangeArrowheads="1"/>
          </p:cNvPicPr>
          <p:nvPr/>
        </p:nvPicPr>
        <p:blipFill>
          <a:blip r:embed="rId3" cstate="print"/>
          <a:srcRect/>
          <a:stretch>
            <a:fillRect/>
          </a:stretch>
        </p:blipFill>
        <p:spPr bwMode="auto">
          <a:xfrm rot="21380648">
            <a:off x="2204272" y="623306"/>
            <a:ext cx="4735456" cy="4266052"/>
          </a:xfrm>
          <a:prstGeom prst="rect">
            <a:avLst/>
          </a:prstGeom>
          <a:ln>
            <a:noFill/>
          </a:ln>
          <a:effectLst>
            <a:softEdge rad="112500"/>
          </a:effectLst>
        </p:spPr>
      </p:pic>
      <p:sp>
        <p:nvSpPr>
          <p:cNvPr id="3" name="Rectangle 2"/>
          <p:cNvSpPr/>
          <p:nvPr/>
        </p:nvSpPr>
        <p:spPr>
          <a:xfrm>
            <a:off x="2285999" y="4869632"/>
            <a:ext cx="4572000" cy="922337"/>
          </a:xfrm>
          <a:prstGeom prst="rect">
            <a:avLst/>
          </a:prstGeom>
        </p:spPr>
        <p:txBody>
          <a:bodyPr>
            <a:spAutoFit/>
          </a:bodyPr>
          <a:lstStyle/>
          <a:p>
            <a:pPr algn="ctr" fontAlgn="auto">
              <a:spcBef>
                <a:spcPts val="0"/>
              </a:spcBef>
              <a:spcAft>
                <a:spcPts val="0"/>
              </a:spcAft>
              <a:defRPr/>
            </a:pPr>
            <a:r>
              <a:rPr lang="en-US" sz="5400" b="1" dirty="0">
                <a:ln w="50800"/>
                <a:latin typeface="+mn-lt"/>
              </a:rPr>
              <a:t>The End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smtClean="0"/>
              <a:t>TV advert here</a:t>
            </a:r>
            <a:endParaRPr lang="en-GB" dirty="0"/>
          </a:p>
        </p:txBody>
      </p:sp>
      <p:pic>
        <p:nvPicPr>
          <p:cNvPr id="4" name="TV ad new approved version 20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512" y="1196752"/>
            <a:ext cx="8540441" cy="464756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alcon\user_data\Veterinary_Services\Community and Education\PET PROTECTORS\Characters\Rebranded characters\Characters 2015\PP gang rebranded.JPG"/>
          <p:cNvPicPr>
            <a:picLocks noChangeAspect="1" noChangeArrowheads="1"/>
          </p:cNvPicPr>
          <p:nvPr/>
        </p:nvPicPr>
        <p:blipFill>
          <a:blip r:embed="rId3" cstate="print"/>
          <a:srcRect l="12981" t="48799" r="12140" b="5973"/>
          <a:stretch>
            <a:fillRect/>
          </a:stretch>
        </p:blipFill>
        <p:spPr bwMode="auto">
          <a:xfrm>
            <a:off x="755576" y="260648"/>
            <a:ext cx="6830339" cy="5616624"/>
          </a:xfrm>
          <a:prstGeom prst="rect">
            <a:avLst/>
          </a:prstGeom>
          <a:ln>
            <a:noFill/>
          </a:ln>
          <a:effectLst>
            <a:softEdge rad="112500"/>
          </a:effectLst>
        </p:spPr>
      </p:pic>
      <p:sp>
        <p:nvSpPr>
          <p:cNvPr id="21" name="Oval Callout 20"/>
          <p:cNvSpPr/>
          <p:nvPr/>
        </p:nvSpPr>
        <p:spPr>
          <a:xfrm>
            <a:off x="1115616" y="1412776"/>
            <a:ext cx="1728192" cy="1008112"/>
          </a:xfrm>
          <a:prstGeom prst="wedgeEllipseCallout">
            <a:avLst>
              <a:gd name="adj1" fmla="val 49426"/>
              <a:gd name="adj2" fmla="val 83318"/>
            </a:avLst>
          </a:prstGeom>
          <a:solidFill>
            <a:schemeClr val="accent5">
              <a:lumMod val="20000"/>
              <a:lumOff val="80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AutoShape 2" descr="data:image/jpeg;base64,/9j/4AAQSkZJRgABAQAAAQABAAD/2wBDAAkGBwgHBgkIBwgKCgkLDRYPDQwMDRsUFRAWIB0iIiAdHx8kKDQsJCYxJx8fLT0tMTU3Ojo6Iys/RD84QzQ5Ojf/2wBDAQoKCg0MDRoPDxo3JR8lNzc3Nzc3Nzc3Nzc3Nzc3Nzc3Nzc3Nzc3Nzc3Nzc3Nzc3Nzc3Nzc3Nzc3Nzc3Nzc3Nzf/wAARCACZAKoDASIAAhEBAxEB/8QAHAAAAQQDAQAAAAAAAAAAAAAAAgADBAYBBQcI/8QAQhAAAQMCAwQHBAcGBQUAAAAAAQACAwQRBSExBhJBURNhcYGRobEUIjLwByMzUnLB0UJigpLh8RUkNFNjJTVEc6L/xAAZAQADAQEBAAAAAAAAAAAAAAAAAQMCBAX/xAAjEQADAAICAwEBAAMBAAAAAAAAAQIDEQQhEjFBEzIiUWFS/9oADAMBAAIRAxEAPwDuKSxdK6AMpKFUYtQU1+nq4WkcN4ErW1G12FRXDHySn9xv5lTeWF7ZpRT9I36xcKozbbMN/Z6Jx5b71Dl2oxWX7KOOIcw2/qp1ysaKLBbL1dBJLHGLySNaP3iAueS4jilR9rWOA5A/ooxYZD78z5D23Uny18RtcZ/WX+bGsPh+OqjJ5NN/RQZtqqFlxGyaTrDbBVJsLR+wSetOsYRm1rW9gWHybfo2sEL2byTaqV+VPSD+Ik+ijSY5ikt7OZEOoAKBY8XFEGi39VN5cj+mljhfBx9RWTH62rd4lbPZ7F5GzClq37wOTXOOh5LT7pvkViVptvtyc3VZm6mtpjqVS0dCGiytRs/iYraYMkI6VmvWOa2y9OLVTtHDUuXpmUkklsQkkkkAJJJJAHIfpJ27rosTkwjBZjH0WUsjDYk8RfgAq1s/t1tDLN/hdbiLpoZCd0vaN8fuh2tlpcS6SWuqa2UneqJ3uPZvHJauR7qSujnjycx4cD2LzP0dNnofnMpdHUpGt6YHMxus4dhRudHG63RjK9srpqCVlTh8U0Ru1tiPwuF2/onRZzWOJy0J6/my5fpYkR3IuHbo5AJ1rBxJ8UDRYAWsnGlbSMBhrfujvRhCEQTEEEXFCMlkFMTDCIIAiCYBhLMG4WEQ0QIGnmfQ1TJ4rgX4ceYV3o6llVA2WMgh3XoqQ5oILTofJTcBxB1DUmGY2ifrnoVbBk8K0/TJ5Y8ltey5JLDSCARmCsr0TjEkkkgBJJJIA4n9IeARYbihZCOjpZB0wJz3bk71uw6DrXP8SlimFqen3Y2G3Sk3J/XuXW/psefZ8NgYPflc73urLLxK5O+ERsfDa27p1/3XlXKjI9Ho426xpst2wlYKnDvZXu95l4s+vNp8bhb2HMPjOuoHKy59sfVupcX6K5HTts38QzHmPNdDncBO2Zg92QCQD1/NSyLVG5fRIjdvNB48U61R2Wa9wGmoPz3J5qEDHgUQTbU4CmIIIggCJMyGEQQBEEAEEQKELKYgyLhNSsLxcD3mjTmE6NEjlmOCAN9s5ifTR+zSn6xnwk8Qt8NFz4PdTzsnhyN79h5K64bWsrqZsrSA7Rw5FdvGy7Xi/aObNGn5ImJJJLqICSSSQBUfpB2bmx6ippKMs9opJOkDXZb7eIvzyC4pW0z3V1om7wsSc7ZcSeQXpcjJefPpBAo8crKCltlKS63XmB3Lg5cLapHZxrbTllSn3qOsZJG9hdG8Oa5puL3/ALLqNLMKzDGTR6Cz2/hdw7jkuW1MDWMDm5k/E45nvV12BrRLReyyHOMmM/hdp4G/iue1uNl11RY43fVsI/Zy7v7X8FJaVDiBbK+N2p909oUmI3aL66KaNMfaUYTYKcatGQwiCAIrpiCCIIWoggQQRXQBEExBg5IggGiJMDDgMw74XZWT2E1j8OrBvH6p/wAXX1pu1wgkZvi37Q060k3L2g0n0y9xPbIwOabgi4RqtbN4j/4kx/CfyVkC9PFkVzs4bnxejKSSSoZMFcF2yont2vxfpWne3t9t+TrEHwXelV9vMIp6vB56voGmphZfpAPe3L5i/Lj3Lm5ON3HXwvx78b7+nn+Vo6F7PunipGyVWabGGxk2bONzqB4edlIrI6aiLpKn33nSK9t0cz19S0L5DHUieJhj3HBzQNVw4+00dl9HW6l286OduXSNDv4uKdaRvXGjxcfPj4KJh9Q2uwoSgi9hKB2/EPG6eiN4yOLT6/Pmpema3smDIo2pppvZONK2IcCIIAUYQIIIggGqNMyEEQQBEExBBEEARhABBZIvprwWAspiGpLscJojY6m3Aq3YPiDa2nFyBI3JwVVJFyCLh2oWaKofh9UJG/DxHMLeLJ+db+Gck+c6LzdZTVPMyeJskZu0hOr0k9raOLWhKDjb2R4RWySi8baeQuHUGlTlExWm9sw2rpRrNA+PxBH5or0xr2eZKrfq6iSok0ab25kqJXMuWuGhW9ipS2kqYpGFr4pbPvq3K1vG61FQ0uhc3i0968eX3o9Wl0Wr6P68PpjTy59G7dt+67L19VZGNMVQ6Nx1O6T6fkucbLVfsuMMY51o5xunlnp5geC6RU/WMiqAPibZ34hqjItPZmH0Pxk6HgnmlR2uuWvGjh5/Pqngc0kwY8EQTYKMFMQayhCIJiDCyENxxIWQRw05oEGEQQC54LBe1vxPaO+6Yh4ELNxwz7FH6eMabzj2WWDUcmAduaWx6Hi1zzcG2d0T2Xjs7IjME80wHTy/DvW5AWTcr44QXVFRFEP3ni/hqjYaN3s/iXs8vs8x+rccieBVq3u1czgxGnlmDaGOetmvk2CM2B6zwV0pqfFBTRdLO1r9wbwtextmuvj5KS1o580rezdLBWVhdpzFB+kPAKOOkdX0lNHHNLJadzRbfuMifPPrXJaqSHDSSWNkqX2uHN3gw8gOfou/bZdG3ZjEpZRcRQOkHa3MeYXnKUPnndUSZ7pv3leZyIU5Nnocem4IVTPK6pM727rwbgXXUcJqG4hhIcDclolHbo7zXMa5lnF3Bytv0f4huxOgefs33sfumwP5KdLcdG11Raad29G5p4G47/kI2SEOt1oHN9nqiD8IJ15I+niboXPPUAopmiU11xzPUEYeNBqoRqicgxvfcrIfUSZNL+xosteQtE4kgZkN7ckJmiGrrnqBKjOpZGDenLIhzldb1UWbEcKpftq5rj92Jtz+iew0bI1DB8LCesrHtErjZoaP4c1rGYoZLf4fhNROfvTe638vVOtbj8+RdSUbTwjG84fPampp/DLaRsRFO8XeHW5uKYmqaKlB9oroWW4Alx8lFGB9M69dX1VS77pfujw1Uymwmip3WhpIy/m5u84eOaosNP2ZeVEYYxSuyoqWqqzwIZug96MVOMS/Y0lNSNOhkO878wtzFRVD7bkJA5nL+qlRYU8n35QOYaLlVnj/AOybzFbOH1k/+txSodfMsi9wLabO4DhsmJsEtO2bdBcRMd+9uo5cVuY8Np2DPef1k/olWNFJRumpgI3xfWAga21vzFlVY5nvRN5HXWyyxQxQsDYY2saNGtFh4JyyjYdWR11JHNGciMxyPEKUupPa6Od+xJJJJgaXbKB1Tspi0TBd5pJC0cyBcei4HFTb2FdJbIyOv2ZL0nIxsjHMeLtcCCOpce2g2UmwCOWJ0jJKWV7nQObfeAyycOenmuHmQ+qR2cW0tyzm9Szei625Itn632LFGPJsx4Id2cU9XPZR6tEksnwMOg6zz7FPpNjcbxKJlY+opoL/AAiQkEDqAFvNQxy2iuRpMu8stPJDHLPPHDZtjv8AV6qE7F8JY7cjfPVP+7Ez5PkpVDsrh9MxhqhJWSNABfM4kG3IZBbylpBG3dpadrG/8bd0fPemuO2ZeZIr8dZiMw/yGB9G3hJUnzzt6J0UeO1I/wAziMVOz7tO25HeAFaGYbUPs5wazrJ+fVSY8KbrLKT2ZeZ/VVnjpE3mbKhFszRX36iSoqXcTJJYeX5rZUeHU0JtSUsbSOLWAnxzVmjoadmYjBtoXZ+Z/VPgWGlmj5+c1VYpRN5GzRx0FTIPgDW83G3pf0UmPCiR9ZIQ390f3WzJvmdPnn+qzoQXa8L6/PetqUZ2yIygpmD4d+33jf8AopLGMjbZjGtbyAsERyPva9aZqaunpRv1U8UXLfeAf19U+l7DTY8Rlc6daXb4LSzbS0DCRTsnqXf8TLDxNvQqDVY/X7l2w01FGdH1L7nwyHqp1nhfTaxW/haLXPNyjVVdR0YJqqmFnMOdme7VUp2JzYi4xNq67EHcYaCIlveQAAp1Hs1jdRY0uE0tC06yV0u87+Vn5lY/Wq/mTX5zP9M2Ox+JR0+KS0VOZH0T3fVOc0jW1teWY6xZXy6q+B7JyUdZFWYliD6uWLNkbGCOJp57o1ParRZXwTUz/kRyuW9yZSSSViYlXtt6P2nBHvHxQPD+7Q+RVhTNXA2pppYH/DIwtPeFjJPlLRqK8aTPNOHU/wDiO1IbJmxshA6rGwXZKLDulga/fEbBkGgcBlrkuSYP/wBO2ymhnIa5lQ+M35tfn6FdqwuQOpRpdpIJ8xn381y4V1o6Mz7HIqSCIXZE3tIzPf8A1T+gvw5j5Hqlob6denn/AFQyyMibvyPbG22rjujxy9VfpEV2ZGWeg56fPis9fn8/qtVPj+Gwkhk5mcOEDS+/eLDzUKbaCqe0upqARM/3Kh9h4DLxKm80L6bWOn8LDxubfPzzQTTQ07d+oljib957g3zNlSqjHZZpDG/FnPd/s0Edz4tuT4oqXCMUrnb9LgVQSc+mxGXo7/w/Esfu6/iTf5Jf0zfzbSYfGT0L5ah3/AwkeOQ81DqNoK0sL4aSGnZ/uVMmX5DzT9NsZi0xBrcXipY+MVFBmf43Z+S2lJsNgcTxJU0762Qft1chf/8AOnkjxz1/wXlin/pS5cblqXmI4nU1Tjl0GGwlxPV7g/NSKPAsXqjv0uB9BfPpcQm3T27ouV02mpaeljEdNBHEwaNjaGjyTtgtLi7/AKexPkf+VopFLsTXyAHEcadG3jFQwiMDq3jclbah2KwCkeJTQiom4y1TzK4/zGw7grFZJWnDE+kSrJde2NxQxwsDImNjYNGsFgnALJJKpgSSSSAEkkkgBLBCykgDin0vbKVNDiL9o8Pa58EpDqgMGcL/AL34Tbx7VrNntvsVkjbS4bg0mIVrW5mKQuBbzIa0nzXdcQ/0c34D6KqfR79hXf8AtPqudwlXRdXueyg0e3uJ4hiDqCujmoJwCRFDGd49ViN5b6mwnFq94fFg1TJc5TYhN0Y/lN3FdBd/3kfhWx49yy8CddsazNLpFGptjsXlt7TidNRM4x0kG87+dxy8Fs6bYXBmEPrWz18g41UxcP5RYeSs4WVScGOfhN5bf0jUdBSUUYjo6WCnYNGxRho8lIsspKukvRMwspJJgJJJJACSSSQAkkkkAJJJJAH/2Q=="/>
          <p:cNvSpPr>
            <a:spLocks noChangeAspect="1" noChangeArrowheads="1"/>
          </p:cNvSpPr>
          <p:nvPr/>
        </p:nvSpPr>
        <p:spPr bwMode="auto">
          <a:xfrm>
            <a:off x="0" y="-966788"/>
            <a:ext cx="2257425" cy="2028826"/>
          </a:xfrm>
          <a:prstGeom prst="rect">
            <a:avLst/>
          </a:prstGeom>
          <a:noFill/>
          <a:ln w="9525">
            <a:noFill/>
            <a:miter lim="800000"/>
            <a:headEnd/>
            <a:tailEnd/>
          </a:ln>
        </p:spPr>
        <p:txBody>
          <a:bodyPr/>
          <a:lstStyle/>
          <a:p>
            <a:endParaRPr lang="en-GB">
              <a:latin typeface="Constantia" pitchFamily="18" charset="0"/>
            </a:endParaRPr>
          </a:p>
        </p:txBody>
      </p:sp>
      <p:sp>
        <p:nvSpPr>
          <p:cNvPr id="3" name="AutoShape 4" descr="data:image/jpeg;base64,/9j/4AAQSkZJRgABAQAAAQABAAD/2wBDAAkGBwgHBgkIBwgKCgkLDRYPDQwMDRsUFRAWIB0iIiAdHx8kKDQsJCYxJx8fLT0tMTU3Ojo6Iys/RD84QzQ5Ojf/2wBDAQoKCg0MDRoPDxo3JR8lNzc3Nzc3Nzc3Nzc3Nzc3Nzc3Nzc3Nzc3Nzc3Nzc3Nzc3Nzc3Nzc3Nzc3Nzc3Nzc3Nzf/wAARCACZAKoDASIAAhEBAxEB/8QAHAAAAQQDAQAAAAAAAAAAAAAAAgADBAYBBQcI/8QAQhAAAQMCAwQHBAcGBQUAAAAAAQACAwQRBSExBhJBURNhcYGRobEUIjLwByMzUnLB0UJigpLh8RUkNFNjJTVEc6L/xAAZAQADAQEBAAAAAAAAAAAAAAAAAQMCBAX/xAAjEQADAAICAwEBAAMBAAAAAAAAAQIDEQQhEjFBEzIiUWFS/9oADAMBAAIRAxEAPwDuKSxdK6AMpKFUYtQU1+nq4WkcN4ErW1G12FRXDHySn9xv5lTeWF7ZpRT9I36xcKozbbMN/Z6Jx5b71Dl2oxWX7KOOIcw2/qp1ysaKLBbL1dBJLHGLySNaP3iAueS4jilR9rWOA5A/ooxYZD78z5D23Uny18RtcZ/WX+bGsPh+OqjJ5NN/RQZtqqFlxGyaTrDbBVJsLR+wSetOsYRm1rW9gWHybfo2sEL2byTaqV+VPSD+Ik+ijSY5ikt7OZEOoAKBY8XFEGi39VN5cj+mljhfBx9RWTH62rd4lbPZ7F5GzClq37wOTXOOh5LT7pvkViVptvtyc3VZm6mtpjqVS0dCGiytRs/iYraYMkI6VmvWOa2y9OLVTtHDUuXpmUkklsQkkkkAJJJJAHIfpJ27rosTkwjBZjH0WUsjDYk8RfgAq1s/t1tDLN/hdbiLpoZCd0vaN8fuh2tlpcS6SWuqa2UneqJ3uPZvHJauR7qSujnjycx4cD2LzP0dNnofnMpdHUpGt6YHMxus4dhRudHG63RjK9srpqCVlTh8U0Ru1tiPwuF2/onRZzWOJy0J6/my5fpYkR3IuHbo5AJ1rBxJ8UDRYAWsnGlbSMBhrfujvRhCEQTEEEXFCMlkFMTDCIIAiCYBhLMG4WEQ0QIGnmfQ1TJ4rgX4ceYV3o6llVA2WMgh3XoqQ5oILTofJTcBxB1DUmGY2ifrnoVbBk8K0/TJ5Y8ltey5JLDSCARmCsr0TjEkkkgBJJJIA4n9IeARYbihZCOjpZB0wJz3bk71uw6DrXP8SlimFqen3Y2G3Sk3J/XuXW/psefZ8NgYPflc73urLLxK5O+ERsfDa27p1/3XlXKjI9Ho426xpst2wlYKnDvZXu95l4s+vNp8bhb2HMPjOuoHKy59sfVupcX6K5HTts38QzHmPNdDncBO2Zg92QCQD1/NSyLVG5fRIjdvNB48U61R2Wa9wGmoPz3J5qEDHgUQTbU4CmIIIggCJMyGEQQBEEAEEQKELKYgyLhNSsLxcD3mjTmE6NEjlmOCAN9s5ifTR+zSn6xnwk8Qt8NFz4PdTzsnhyN79h5K64bWsrqZsrSA7Rw5FdvGy7Xi/aObNGn5ImJJJLqICSSSQBUfpB2bmx6ippKMs9opJOkDXZb7eIvzyC4pW0z3V1om7wsSc7ZcSeQXpcjJefPpBAo8crKCltlKS63XmB3Lg5cLapHZxrbTllSn3qOsZJG9hdG8Oa5puL3/ALLqNLMKzDGTR6Cz2/hdw7jkuW1MDWMDm5k/E45nvV12BrRLReyyHOMmM/hdp4G/iue1uNl11RY43fVsI/Zy7v7X8FJaVDiBbK+N2p909oUmI3aL66KaNMfaUYTYKcatGQwiCAIrpiCCIIWoggQQRXQBEExBg5IggGiJMDDgMw74XZWT2E1j8OrBvH6p/wAXX1pu1wgkZvi37Q060k3L2g0n0y9xPbIwOabgi4RqtbN4j/4kx/CfyVkC9PFkVzs4bnxejKSSSoZMFcF2yont2vxfpWne3t9t+TrEHwXelV9vMIp6vB56voGmphZfpAPe3L5i/Lj3Lm5ON3HXwvx78b7+nn+Vo6F7PunipGyVWabGGxk2bONzqB4edlIrI6aiLpKn33nSK9t0cz19S0L5DHUieJhj3HBzQNVw4+00dl9HW6l286OduXSNDv4uKdaRvXGjxcfPj4KJh9Q2uwoSgi9hKB2/EPG6eiN4yOLT6/Pmpema3smDIo2pppvZONK2IcCIIAUYQIIIggGqNMyEEQQBEExBBEEARhABBZIvprwWAspiGpLscJojY6m3Aq3YPiDa2nFyBI3JwVVJFyCLh2oWaKofh9UJG/DxHMLeLJ+db+Gck+c6LzdZTVPMyeJskZu0hOr0k9raOLWhKDjb2R4RWySi8baeQuHUGlTlExWm9sw2rpRrNA+PxBH5or0xr2eZKrfq6iSok0ab25kqJXMuWuGhW9ipS2kqYpGFr4pbPvq3K1vG61FQ0uhc3i0968eX3o9Wl0Wr6P68PpjTy59G7dt+67L19VZGNMVQ6Nx1O6T6fkucbLVfsuMMY51o5xunlnp5geC6RU/WMiqAPibZ34hqjItPZmH0Pxk6HgnmlR2uuWvGjh5/Pqngc0kwY8EQTYKMFMQayhCIJiDCyENxxIWQRw05oEGEQQC54LBe1vxPaO+6Yh4ELNxwz7FH6eMabzj2WWDUcmAduaWx6Hi1zzcG2d0T2Xjs7IjME80wHTy/DvW5AWTcr44QXVFRFEP3ni/hqjYaN3s/iXs8vs8x+rccieBVq3u1czgxGnlmDaGOetmvk2CM2B6zwV0pqfFBTRdLO1r9wbwtextmuvj5KS1o580rezdLBWVhdpzFB+kPAKOOkdX0lNHHNLJadzRbfuMifPPrXJaqSHDSSWNkqX2uHN3gw8gOfou/bZdG3ZjEpZRcRQOkHa3MeYXnKUPnndUSZ7pv3leZyIU5Nnocem4IVTPK6pM727rwbgXXUcJqG4hhIcDclolHbo7zXMa5lnF3Bytv0f4huxOgefs33sfumwP5KdLcdG11Raad29G5p4G47/kI2SEOt1oHN9nqiD8IJ15I+niboXPPUAopmiU11xzPUEYeNBqoRqicgxvfcrIfUSZNL+xosteQtE4kgZkN7ckJmiGrrnqBKjOpZGDenLIhzldb1UWbEcKpftq5rj92Jtz+iew0bI1DB8LCesrHtErjZoaP4c1rGYoZLf4fhNROfvTe638vVOtbj8+RdSUbTwjG84fPampp/DLaRsRFO8XeHW5uKYmqaKlB9oroWW4Alx8lFGB9M69dX1VS77pfujw1Uymwmip3WhpIy/m5u84eOaosNP2ZeVEYYxSuyoqWqqzwIZug96MVOMS/Y0lNSNOhkO878wtzFRVD7bkJA5nL+qlRYU8n35QOYaLlVnj/AOybzFbOH1k/+txSodfMsi9wLabO4DhsmJsEtO2bdBcRMd+9uo5cVuY8Np2DPef1k/olWNFJRumpgI3xfWAga21vzFlVY5nvRN5HXWyyxQxQsDYY2saNGtFh4JyyjYdWR11JHNGciMxyPEKUupPa6Od+xJJJJgaXbKB1Tspi0TBd5pJC0cyBcei4HFTb2FdJbIyOv2ZL0nIxsjHMeLtcCCOpce2g2UmwCOWJ0jJKWV7nQObfeAyycOenmuHmQ+qR2cW0tyzm9Szei625Itn632LFGPJsx4Id2cU9XPZR6tEksnwMOg6zz7FPpNjcbxKJlY+opoL/AAiQkEDqAFvNQxy2iuRpMu8stPJDHLPPHDZtjv8AV6qE7F8JY7cjfPVP+7Ez5PkpVDsrh9MxhqhJWSNABfM4kG3IZBbylpBG3dpadrG/8bd0fPemuO2ZeZIr8dZiMw/yGB9G3hJUnzzt6J0UeO1I/wAziMVOz7tO25HeAFaGYbUPs5wazrJ+fVSY8KbrLKT2ZeZ/VVnjpE3mbKhFszRX36iSoqXcTJJYeX5rZUeHU0JtSUsbSOLWAnxzVmjoadmYjBtoXZ+Z/VPgWGlmj5+c1VYpRN5GzRx0FTIPgDW83G3pf0UmPCiR9ZIQ390f3WzJvmdPnn+qzoQXa8L6/PetqUZ2yIygpmD4d+33jf8AopLGMjbZjGtbyAsERyPva9aZqaunpRv1U8UXLfeAf19U+l7DTY8Rlc6daXb4LSzbS0DCRTsnqXf8TLDxNvQqDVY/X7l2w01FGdH1L7nwyHqp1nhfTaxW/haLXPNyjVVdR0YJqqmFnMOdme7VUp2JzYi4xNq67EHcYaCIlveQAAp1Hs1jdRY0uE0tC06yV0u87+Vn5lY/Wq/mTX5zP9M2Ox+JR0+KS0VOZH0T3fVOc0jW1teWY6xZXy6q+B7JyUdZFWYliD6uWLNkbGCOJp57o1ParRZXwTUz/kRyuW9yZSSSViYlXtt6P2nBHvHxQPD+7Q+RVhTNXA2pppYH/DIwtPeFjJPlLRqK8aTPNOHU/wDiO1IbJmxshA6rGwXZKLDulga/fEbBkGgcBlrkuSYP/wBO2ymhnIa5lQ+M35tfn6FdqwuQOpRpdpIJ8xn381y4V1o6Mz7HIqSCIXZE3tIzPf8A1T+gvw5j5Hqlob6denn/AFQyyMibvyPbG22rjujxy9VfpEV2ZGWeg56fPis9fn8/qtVPj+Gwkhk5mcOEDS+/eLDzUKbaCqe0upqARM/3Kh9h4DLxKm80L6bWOn8LDxubfPzzQTTQ07d+oljib957g3zNlSqjHZZpDG/FnPd/s0Edz4tuT4oqXCMUrnb9LgVQSc+mxGXo7/w/Esfu6/iTf5Jf0zfzbSYfGT0L5ah3/AwkeOQ81DqNoK0sL4aSGnZ/uVMmX5DzT9NsZi0xBrcXipY+MVFBmf43Z+S2lJsNgcTxJU0762Qft1chf/8AOnkjxz1/wXlin/pS5cblqXmI4nU1Tjl0GGwlxPV7g/NSKPAsXqjv0uB9BfPpcQm3T27ouV02mpaeljEdNBHEwaNjaGjyTtgtLi7/AKexPkf+VopFLsTXyAHEcadG3jFQwiMDq3jclbah2KwCkeJTQiom4y1TzK4/zGw7grFZJWnDE+kSrJde2NxQxwsDImNjYNGsFgnALJJKpgSSSSAEkkkgBLBCykgDin0vbKVNDiL9o8Pa58EpDqgMGcL/AL34Tbx7VrNntvsVkjbS4bg0mIVrW5mKQuBbzIa0nzXdcQ/0c34D6KqfR79hXf8AtPqudwlXRdXueyg0e3uJ4hiDqCujmoJwCRFDGd49ViN5b6mwnFq94fFg1TJc5TYhN0Y/lN3FdBd/3kfhWx49yy8CddsazNLpFGptjsXlt7TidNRM4x0kG87+dxy8Fs6bYXBmEPrWz18g41UxcP5RYeSs4WVScGOfhN5bf0jUdBSUUYjo6WCnYNGxRho8lIsspKukvRMwspJJgJJJJACSSSQAkkkkAJJJJAH/2Q=="/>
          <p:cNvSpPr>
            <a:spLocks noChangeAspect="1" noChangeArrowheads="1"/>
          </p:cNvSpPr>
          <p:nvPr/>
        </p:nvSpPr>
        <p:spPr bwMode="auto">
          <a:xfrm>
            <a:off x="0" y="-966788"/>
            <a:ext cx="2257425" cy="2028826"/>
          </a:xfrm>
          <a:prstGeom prst="rect">
            <a:avLst/>
          </a:prstGeom>
          <a:noFill/>
          <a:ln w="9525">
            <a:noFill/>
            <a:miter lim="800000"/>
            <a:headEnd/>
            <a:tailEnd/>
          </a:ln>
        </p:spPr>
        <p:txBody>
          <a:bodyPr/>
          <a:lstStyle/>
          <a:p>
            <a:endParaRPr lang="en-GB">
              <a:latin typeface="Constantia" pitchFamily="18" charset="0"/>
            </a:endParaRPr>
          </a:p>
        </p:txBody>
      </p:sp>
      <p:sp>
        <p:nvSpPr>
          <p:cNvPr id="15" name="Rectangle 2"/>
          <p:cNvSpPr>
            <a:spLocks/>
          </p:cNvSpPr>
          <p:nvPr/>
        </p:nvSpPr>
        <p:spPr bwMode="auto">
          <a:xfrm>
            <a:off x="-90264" y="6131780"/>
            <a:ext cx="7452320" cy="553998"/>
          </a:xfrm>
          <a:prstGeom prst="rect">
            <a:avLst/>
          </a:prstGeom>
          <a:noFill/>
          <a:ln w="12700">
            <a:noFill/>
            <a:miter lim="800000"/>
            <a:headEnd/>
            <a:tailEnd/>
          </a:ln>
        </p:spPr>
        <p:txBody>
          <a:bodyPr wrap="square" lIns="0" tIns="0" rIns="0" bIns="0" anchor="ctr">
            <a:spAutoFit/>
          </a:bodyPr>
          <a:lstStyle/>
          <a:p>
            <a:pPr algn="ctr"/>
            <a:r>
              <a:rPr lang="en-US" sz="3600" dirty="0">
                <a:solidFill>
                  <a:srgbClr val="FF3399"/>
                </a:solidFill>
                <a:latin typeface="Comic Sans MS" pitchFamily="66" charset="0"/>
                <a:sym typeface="BlurMedium"/>
              </a:rPr>
              <a:t>Meet the </a:t>
            </a:r>
            <a:r>
              <a:rPr lang="en-US" sz="3600" dirty="0" smtClean="0">
                <a:solidFill>
                  <a:srgbClr val="FF3399"/>
                </a:solidFill>
                <a:latin typeface="Comic Sans MS" pitchFamily="66" charset="0"/>
                <a:sym typeface="BlurMedium"/>
              </a:rPr>
              <a:t>Pet Protectors </a:t>
            </a:r>
            <a:r>
              <a:rPr lang="en-US" sz="3600" dirty="0">
                <a:solidFill>
                  <a:srgbClr val="FF3399"/>
                </a:solidFill>
                <a:latin typeface="Comic Sans MS" pitchFamily="66" charset="0"/>
                <a:sym typeface="BlurMedium"/>
              </a:rPr>
              <a:t>Gang!</a:t>
            </a:r>
          </a:p>
        </p:txBody>
      </p:sp>
      <p:pic>
        <p:nvPicPr>
          <p:cNvPr id="36865" name="Picture 1" descr="\\Falcon\user_data\Veterinary_Services\Community and Education\PET PROTECTORS\Characters\Rebranded characters\Characters 2015\PP gang rebranded.JPG"/>
          <p:cNvPicPr>
            <a:picLocks noChangeAspect="1" noChangeArrowheads="1"/>
          </p:cNvPicPr>
          <p:nvPr/>
        </p:nvPicPr>
        <p:blipFill>
          <a:blip r:embed="rId3" cstate="print"/>
          <a:srcRect l="29149" t="7032" r="29096" b="61762"/>
          <a:stretch>
            <a:fillRect/>
          </a:stretch>
        </p:blipFill>
        <p:spPr bwMode="auto">
          <a:xfrm>
            <a:off x="6758735" y="188640"/>
            <a:ext cx="2385265" cy="2520280"/>
          </a:xfrm>
          <a:prstGeom prst="rect">
            <a:avLst/>
          </a:prstGeom>
          <a:ln>
            <a:noFill/>
          </a:ln>
          <a:effectLst>
            <a:softEdge rad="112500"/>
          </a:effectLst>
        </p:spPr>
      </p:pic>
      <p:sp>
        <p:nvSpPr>
          <p:cNvPr id="19" name="Oval Callout 18"/>
          <p:cNvSpPr/>
          <p:nvPr/>
        </p:nvSpPr>
        <p:spPr>
          <a:xfrm>
            <a:off x="5292080" y="1124744"/>
            <a:ext cx="1728192" cy="1008112"/>
          </a:xfrm>
          <a:prstGeom prst="wedgeEllipseCallout">
            <a:avLst>
              <a:gd name="adj1" fmla="val -24303"/>
              <a:gd name="adj2" fmla="val 71422"/>
            </a:avLst>
          </a:prstGeom>
          <a:solidFill>
            <a:schemeClr val="accent5">
              <a:lumMod val="20000"/>
              <a:lumOff val="80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Callout 19"/>
          <p:cNvSpPr/>
          <p:nvPr/>
        </p:nvSpPr>
        <p:spPr>
          <a:xfrm>
            <a:off x="1907704" y="260648"/>
            <a:ext cx="1728192" cy="1008112"/>
          </a:xfrm>
          <a:prstGeom prst="wedgeEllipseCallout">
            <a:avLst>
              <a:gd name="adj1" fmla="val 53762"/>
              <a:gd name="adj2" fmla="val 66961"/>
            </a:avLst>
          </a:prstGeom>
          <a:solidFill>
            <a:schemeClr val="accent5">
              <a:lumMod val="20000"/>
              <a:lumOff val="80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Callout 21"/>
          <p:cNvSpPr/>
          <p:nvPr/>
        </p:nvSpPr>
        <p:spPr>
          <a:xfrm>
            <a:off x="7020272" y="2924944"/>
            <a:ext cx="1728192" cy="1008112"/>
          </a:xfrm>
          <a:prstGeom prst="wedgeEllipseCallout">
            <a:avLst>
              <a:gd name="adj1" fmla="val -53795"/>
              <a:gd name="adj2" fmla="val 46143"/>
            </a:avLst>
          </a:prstGeom>
          <a:solidFill>
            <a:schemeClr val="accent5">
              <a:lumMod val="20000"/>
              <a:lumOff val="80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Callout 22"/>
          <p:cNvSpPr/>
          <p:nvPr/>
        </p:nvSpPr>
        <p:spPr>
          <a:xfrm>
            <a:off x="0" y="4293096"/>
            <a:ext cx="1728192" cy="1008112"/>
          </a:xfrm>
          <a:prstGeom prst="wedgeEllipseCallout">
            <a:avLst>
              <a:gd name="adj1" fmla="val 11260"/>
              <a:gd name="adj2" fmla="val -84708"/>
            </a:avLst>
          </a:prstGeom>
          <a:solidFill>
            <a:schemeClr val="accent5">
              <a:lumMod val="20000"/>
              <a:lumOff val="80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a:spLocks noChangeArrowheads="1"/>
          </p:cNvSpPr>
          <p:nvPr/>
        </p:nvSpPr>
        <p:spPr bwMode="auto">
          <a:xfrm>
            <a:off x="5292080" y="1268760"/>
            <a:ext cx="1655763" cy="584200"/>
          </a:xfrm>
          <a:prstGeom prst="rect">
            <a:avLst/>
          </a:prstGeom>
          <a:noFill/>
          <a:ln w="9525">
            <a:noFill/>
            <a:miter lim="800000"/>
            <a:headEnd/>
            <a:tailEnd/>
          </a:ln>
        </p:spPr>
        <p:txBody>
          <a:bodyPr>
            <a:spAutoFit/>
          </a:bodyPr>
          <a:lstStyle/>
          <a:p>
            <a:pPr algn="ctr"/>
            <a:r>
              <a:rPr lang="en-GB" sz="1600" dirty="0">
                <a:latin typeface="Comic Sans MS" pitchFamily="66" charset="0"/>
              </a:rPr>
              <a:t>Hi</a:t>
            </a:r>
          </a:p>
          <a:p>
            <a:pPr algn="ctr"/>
            <a:r>
              <a:rPr lang="en-GB" sz="1600" dirty="0">
                <a:latin typeface="Comic Sans MS" pitchFamily="66" charset="0"/>
              </a:rPr>
              <a:t>I’m Pickles!</a:t>
            </a:r>
          </a:p>
        </p:txBody>
      </p:sp>
      <p:sp>
        <p:nvSpPr>
          <p:cNvPr id="10" name="TextBox 9"/>
          <p:cNvSpPr txBox="1">
            <a:spLocks noChangeArrowheads="1"/>
          </p:cNvSpPr>
          <p:nvPr/>
        </p:nvSpPr>
        <p:spPr bwMode="auto">
          <a:xfrm>
            <a:off x="1763688" y="404664"/>
            <a:ext cx="1944688" cy="585787"/>
          </a:xfrm>
          <a:prstGeom prst="rect">
            <a:avLst/>
          </a:prstGeom>
          <a:noFill/>
          <a:ln w="9525">
            <a:noFill/>
            <a:miter lim="800000"/>
            <a:headEnd/>
            <a:tailEnd/>
          </a:ln>
        </p:spPr>
        <p:txBody>
          <a:bodyPr>
            <a:spAutoFit/>
          </a:bodyPr>
          <a:lstStyle/>
          <a:p>
            <a:pPr algn="ctr"/>
            <a:r>
              <a:rPr lang="en-GB" sz="1600" dirty="0">
                <a:latin typeface="Comic Sans MS" pitchFamily="66" charset="0"/>
              </a:rPr>
              <a:t>Hi</a:t>
            </a:r>
          </a:p>
          <a:p>
            <a:pPr algn="ctr"/>
            <a:r>
              <a:rPr lang="en-GB" sz="1600" dirty="0">
                <a:latin typeface="Comic Sans MS" pitchFamily="66" charset="0"/>
              </a:rPr>
              <a:t>I’m Super Vet!</a:t>
            </a:r>
          </a:p>
        </p:txBody>
      </p:sp>
      <p:sp>
        <p:nvSpPr>
          <p:cNvPr id="14" name="TextBox 13"/>
          <p:cNvSpPr txBox="1">
            <a:spLocks noChangeArrowheads="1"/>
          </p:cNvSpPr>
          <p:nvPr/>
        </p:nvSpPr>
        <p:spPr bwMode="auto">
          <a:xfrm>
            <a:off x="7092280" y="3136106"/>
            <a:ext cx="1655762" cy="585788"/>
          </a:xfrm>
          <a:prstGeom prst="rect">
            <a:avLst/>
          </a:prstGeom>
          <a:noFill/>
          <a:ln w="9525">
            <a:noFill/>
            <a:miter lim="800000"/>
            <a:headEnd/>
            <a:tailEnd/>
          </a:ln>
        </p:spPr>
        <p:txBody>
          <a:bodyPr>
            <a:spAutoFit/>
          </a:bodyPr>
          <a:lstStyle/>
          <a:p>
            <a:pPr algn="ctr"/>
            <a:r>
              <a:rPr lang="en-GB" sz="1600" dirty="0">
                <a:latin typeface="Comic Sans MS" pitchFamily="66" charset="0"/>
              </a:rPr>
              <a:t>Hi</a:t>
            </a:r>
          </a:p>
          <a:p>
            <a:pPr algn="ctr"/>
            <a:r>
              <a:rPr lang="en-GB" sz="1600" dirty="0">
                <a:latin typeface="Comic Sans MS" pitchFamily="66" charset="0"/>
              </a:rPr>
              <a:t>I’m Dodger!</a:t>
            </a:r>
          </a:p>
        </p:txBody>
      </p:sp>
      <p:sp>
        <p:nvSpPr>
          <p:cNvPr id="13" name="TextBox 12"/>
          <p:cNvSpPr txBox="1">
            <a:spLocks noChangeArrowheads="1"/>
          </p:cNvSpPr>
          <p:nvPr/>
        </p:nvSpPr>
        <p:spPr bwMode="auto">
          <a:xfrm>
            <a:off x="0" y="4437112"/>
            <a:ext cx="1657350" cy="584200"/>
          </a:xfrm>
          <a:prstGeom prst="rect">
            <a:avLst/>
          </a:prstGeom>
          <a:noFill/>
          <a:ln w="9525">
            <a:noFill/>
            <a:miter lim="800000"/>
            <a:headEnd/>
            <a:tailEnd/>
          </a:ln>
        </p:spPr>
        <p:txBody>
          <a:bodyPr>
            <a:spAutoFit/>
          </a:bodyPr>
          <a:lstStyle/>
          <a:p>
            <a:pPr algn="ctr"/>
            <a:r>
              <a:rPr lang="en-GB" sz="1600" dirty="0">
                <a:latin typeface="Comic Sans MS" pitchFamily="66" charset="0"/>
              </a:rPr>
              <a:t>Hi</a:t>
            </a:r>
          </a:p>
          <a:p>
            <a:pPr algn="ctr"/>
            <a:r>
              <a:rPr lang="en-GB" sz="1600" dirty="0">
                <a:latin typeface="Comic Sans MS" pitchFamily="66" charset="0"/>
              </a:rPr>
              <a:t>I’m Sparky!</a:t>
            </a:r>
          </a:p>
        </p:txBody>
      </p:sp>
      <p:sp>
        <p:nvSpPr>
          <p:cNvPr id="12" name="TextBox 11"/>
          <p:cNvSpPr txBox="1">
            <a:spLocks noChangeArrowheads="1"/>
          </p:cNvSpPr>
          <p:nvPr/>
        </p:nvSpPr>
        <p:spPr bwMode="auto">
          <a:xfrm>
            <a:off x="1043608" y="1556792"/>
            <a:ext cx="1943100" cy="584200"/>
          </a:xfrm>
          <a:prstGeom prst="rect">
            <a:avLst/>
          </a:prstGeom>
          <a:noFill/>
          <a:ln w="9525">
            <a:noFill/>
            <a:miter lim="800000"/>
            <a:headEnd/>
            <a:tailEnd/>
          </a:ln>
        </p:spPr>
        <p:txBody>
          <a:bodyPr>
            <a:spAutoFit/>
          </a:bodyPr>
          <a:lstStyle/>
          <a:p>
            <a:pPr algn="ctr"/>
            <a:r>
              <a:rPr lang="en-GB" sz="1600" dirty="0">
                <a:latin typeface="Comic Sans MS" pitchFamily="66" charset="0"/>
              </a:rPr>
              <a:t>Hi</a:t>
            </a:r>
          </a:p>
          <a:p>
            <a:pPr algn="ctr"/>
            <a:r>
              <a:rPr lang="en-GB" sz="1600" dirty="0">
                <a:latin typeface="Comic Sans MS" pitchFamily="66" charset="0"/>
              </a:rPr>
              <a:t>I’m Amber!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14" grpId="0"/>
      <p:bldP spid="13"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494" y="289943"/>
            <a:ext cx="3155224" cy="648072"/>
          </a:xfrm>
        </p:spPr>
        <p:txBody>
          <a:bodyPr>
            <a:normAutofit/>
          </a:bodyPr>
          <a:lstStyle/>
          <a:p>
            <a:pPr algn="ctr"/>
            <a:r>
              <a:rPr lang="en-GB" sz="2800" dirty="0" smtClean="0"/>
              <a:t>All pets need …</a:t>
            </a:r>
            <a:endParaRPr lang="en-GB" sz="2800" dirty="0"/>
          </a:p>
        </p:txBody>
      </p:sp>
      <p:sp>
        <p:nvSpPr>
          <p:cNvPr id="17" name="Rectangle 16"/>
          <p:cNvSpPr/>
          <p:nvPr/>
        </p:nvSpPr>
        <p:spPr>
          <a:xfrm>
            <a:off x="3399135" y="3429000"/>
            <a:ext cx="4572000" cy="357930"/>
          </a:xfrm>
          <a:prstGeom prst="rect">
            <a:avLst/>
          </a:prstGeom>
        </p:spPr>
        <p:txBody>
          <a:bodyPr lIns="80147" tIns="40074" rIns="80147" bIns="40074">
            <a:spAutoFit/>
          </a:bodyPr>
          <a:lstStyle/>
          <a:p>
            <a:r>
              <a:rPr lang="en-GB" dirty="0" smtClean="0"/>
              <a:t>  </a:t>
            </a:r>
          </a:p>
        </p:txBody>
      </p:sp>
      <p:sp>
        <p:nvSpPr>
          <p:cNvPr id="5" name="TextBox 4"/>
          <p:cNvSpPr txBox="1"/>
          <p:nvPr/>
        </p:nvSpPr>
        <p:spPr>
          <a:xfrm>
            <a:off x="269927" y="6149870"/>
            <a:ext cx="4662113" cy="584775"/>
          </a:xfrm>
          <a:prstGeom prst="rect">
            <a:avLst/>
          </a:prstGeom>
          <a:noFill/>
        </p:spPr>
        <p:txBody>
          <a:bodyPr wrap="square" rtlCol="0">
            <a:spAutoFit/>
          </a:bodyPr>
          <a:lstStyle/>
          <a:p>
            <a:pPr algn="ctr"/>
            <a:r>
              <a:rPr lang="en-GB" sz="3200" b="1" i="1" dirty="0" smtClean="0">
                <a:solidFill>
                  <a:srgbClr val="008080"/>
                </a:solidFill>
                <a:latin typeface="Arial" pitchFamily="34" charset="0"/>
                <a:cs typeface="Arial" pitchFamily="34" charset="0"/>
              </a:rPr>
              <a:t>The five welfare needs</a:t>
            </a:r>
            <a:endParaRPr lang="en-GB" sz="3200" b="1" i="1" dirty="0">
              <a:solidFill>
                <a:srgbClr val="008080"/>
              </a:solidFill>
              <a:latin typeface="Arial" pitchFamily="34" charset="0"/>
              <a:cs typeface="Arial" pitchFamily="34" charset="0"/>
            </a:endParaRPr>
          </a:p>
        </p:txBody>
      </p:sp>
      <p:pic>
        <p:nvPicPr>
          <p:cNvPr id="8" name="Picture 3" descr="C:\Documents and Settings\Henson_A\My Documents\Amy's\Talkies\New Welfare Symbols\Diet Icon.jpg"/>
          <p:cNvPicPr>
            <a:picLocks noChangeAspect="1" noChangeArrowheads="1"/>
          </p:cNvPicPr>
          <p:nvPr/>
        </p:nvPicPr>
        <p:blipFill>
          <a:blip r:embed="rId3" cstate="print"/>
          <a:srcRect/>
          <a:stretch>
            <a:fillRect/>
          </a:stretch>
        </p:blipFill>
        <p:spPr bwMode="auto">
          <a:xfrm>
            <a:off x="352056" y="3637158"/>
            <a:ext cx="1562071" cy="1562071"/>
          </a:xfrm>
          <a:prstGeom prst="ellipse">
            <a:avLst/>
          </a:prstGeom>
          <a:noFill/>
        </p:spPr>
      </p:pic>
      <p:pic>
        <p:nvPicPr>
          <p:cNvPr id="9" name="Picture 4" descr="C:\Documents and Settings\Henson_A\My Documents\Amy's\Talkies\New Welfare Symbols\Behaviour Icon.jpg"/>
          <p:cNvPicPr>
            <a:picLocks noChangeAspect="1" noChangeArrowheads="1"/>
          </p:cNvPicPr>
          <p:nvPr/>
        </p:nvPicPr>
        <p:blipFill>
          <a:blip r:embed="rId4" cstate="print"/>
          <a:srcRect/>
          <a:stretch>
            <a:fillRect/>
          </a:stretch>
        </p:blipFill>
        <p:spPr bwMode="auto">
          <a:xfrm>
            <a:off x="4705197" y="1280653"/>
            <a:ext cx="1536279" cy="1536279"/>
          </a:xfrm>
          <a:prstGeom prst="ellipse">
            <a:avLst/>
          </a:prstGeom>
          <a:noFill/>
        </p:spPr>
      </p:pic>
      <p:pic>
        <p:nvPicPr>
          <p:cNvPr id="10" name="Picture 5" descr="C:\Documents and Settings\Henson_A\My Documents\Amy's\Talkies\New Welfare Symbols\Companionship Icon.jpg"/>
          <p:cNvPicPr>
            <a:picLocks noChangeAspect="1" noChangeArrowheads="1"/>
          </p:cNvPicPr>
          <p:nvPr/>
        </p:nvPicPr>
        <p:blipFill>
          <a:blip r:embed="rId5" cstate="print"/>
          <a:srcRect/>
          <a:stretch>
            <a:fillRect/>
          </a:stretch>
        </p:blipFill>
        <p:spPr bwMode="auto">
          <a:xfrm>
            <a:off x="4727213" y="3704516"/>
            <a:ext cx="1514263" cy="1519953"/>
          </a:xfrm>
          <a:prstGeom prst="ellipse">
            <a:avLst/>
          </a:prstGeom>
          <a:noFill/>
        </p:spPr>
      </p:pic>
      <p:pic>
        <p:nvPicPr>
          <p:cNvPr id="11" name="Picture 10" descr="Health Icon.jpg"/>
          <p:cNvPicPr>
            <a:picLocks noChangeAspect="1"/>
          </p:cNvPicPr>
          <p:nvPr/>
        </p:nvPicPr>
        <p:blipFill>
          <a:blip r:embed="rId6" cstate="print"/>
          <a:srcRect/>
          <a:stretch>
            <a:fillRect/>
          </a:stretch>
        </p:blipFill>
        <p:spPr bwMode="auto">
          <a:xfrm>
            <a:off x="2324461" y="2265420"/>
            <a:ext cx="1662634" cy="1521509"/>
          </a:xfrm>
          <a:prstGeom prst="rect">
            <a:avLst/>
          </a:prstGeom>
          <a:noFill/>
          <a:ln w="9525">
            <a:noFill/>
            <a:miter lim="800000"/>
            <a:headEnd/>
            <a:tailEnd/>
          </a:ln>
        </p:spPr>
      </p:pic>
      <p:sp>
        <p:nvSpPr>
          <p:cNvPr id="12" name="TextBox 11"/>
          <p:cNvSpPr txBox="1"/>
          <p:nvPr/>
        </p:nvSpPr>
        <p:spPr>
          <a:xfrm>
            <a:off x="52971" y="2766614"/>
            <a:ext cx="2160240" cy="830997"/>
          </a:xfrm>
          <a:prstGeom prst="rect">
            <a:avLst/>
          </a:prstGeom>
          <a:noFill/>
        </p:spPr>
        <p:txBody>
          <a:bodyPr wrap="square" rtlCol="0">
            <a:spAutoFit/>
          </a:bodyPr>
          <a:lstStyle/>
          <a:p>
            <a:pPr algn="ctr"/>
            <a:r>
              <a:rPr lang="en-GB" sz="2400" dirty="0" smtClean="0">
                <a:solidFill>
                  <a:schemeClr val="accent4"/>
                </a:solidFill>
                <a:latin typeface="Arial" pitchFamily="34" charset="0"/>
                <a:cs typeface="Arial" pitchFamily="34" charset="0"/>
              </a:rPr>
              <a:t>The right</a:t>
            </a:r>
          </a:p>
          <a:p>
            <a:pPr algn="ctr"/>
            <a:r>
              <a:rPr lang="en-GB" sz="2400" b="1" dirty="0" smtClean="0">
                <a:solidFill>
                  <a:schemeClr val="accent4"/>
                </a:solidFill>
                <a:cs typeface="Arial" pitchFamily="34" charset="0"/>
              </a:rPr>
              <a:t>HOME</a:t>
            </a:r>
            <a:endParaRPr lang="en-GB" sz="2400" b="1" dirty="0">
              <a:solidFill>
                <a:schemeClr val="accent4"/>
              </a:solidFill>
              <a:cs typeface="Arial" pitchFamily="34" charset="0"/>
            </a:endParaRPr>
          </a:p>
        </p:txBody>
      </p:sp>
      <p:sp>
        <p:nvSpPr>
          <p:cNvPr id="13" name="TextBox 12"/>
          <p:cNvSpPr txBox="1"/>
          <p:nvPr/>
        </p:nvSpPr>
        <p:spPr>
          <a:xfrm>
            <a:off x="3987095" y="2766613"/>
            <a:ext cx="3031198" cy="461665"/>
          </a:xfrm>
          <a:prstGeom prst="rect">
            <a:avLst/>
          </a:prstGeom>
          <a:noFill/>
        </p:spPr>
        <p:txBody>
          <a:bodyPr wrap="square" rtlCol="0">
            <a:spAutoFit/>
          </a:bodyPr>
          <a:lstStyle/>
          <a:p>
            <a:pPr algn="ctr"/>
            <a:r>
              <a:rPr lang="en-GB" sz="2400" dirty="0" smtClean="0">
                <a:solidFill>
                  <a:schemeClr val="accent3"/>
                </a:solidFill>
                <a:cs typeface="Arial" pitchFamily="34" charset="0"/>
              </a:rPr>
              <a:t>To </a:t>
            </a:r>
            <a:r>
              <a:rPr lang="en-GB" sz="2400" dirty="0" smtClean="0">
                <a:solidFill>
                  <a:schemeClr val="accent3"/>
                </a:solidFill>
                <a:cs typeface="Arial" pitchFamily="34" charset="0"/>
              </a:rPr>
              <a:t>play &amp; have fun</a:t>
            </a:r>
            <a:endParaRPr lang="en-GB" sz="2400" dirty="0" smtClean="0">
              <a:solidFill>
                <a:schemeClr val="accent3"/>
              </a:solidFill>
              <a:cs typeface="Arial" pitchFamily="34" charset="0"/>
            </a:endParaRPr>
          </a:p>
        </p:txBody>
      </p:sp>
      <p:sp>
        <p:nvSpPr>
          <p:cNvPr id="14" name="TextBox 13"/>
          <p:cNvSpPr txBox="1"/>
          <p:nvPr/>
        </p:nvSpPr>
        <p:spPr>
          <a:xfrm>
            <a:off x="4314562" y="5369191"/>
            <a:ext cx="2376264" cy="461665"/>
          </a:xfrm>
          <a:prstGeom prst="rect">
            <a:avLst/>
          </a:prstGeom>
          <a:noFill/>
        </p:spPr>
        <p:txBody>
          <a:bodyPr wrap="square" rtlCol="0">
            <a:spAutoFit/>
          </a:bodyPr>
          <a:lstStyle/>
          <a:p>
            <a:pPr algn="ctr"/>
            <a:r>
              <a:rPr lang="en-GB" sz="2400" b="1" dirty="0" smtClean="0">
                <a:solidFill>
                  <a:schemeClr val="accent2"/>
                </a:solidFill>
                <a:cs typeface="Arial" pitchFamily="34" charset="0"/>
              </a:rPr>
              <a:t>FRIENDS</a:t>
            </a:r>
            <a:endParaRPr lang="en-GB" sz="2400" b="1" dirty="0">
              <a:solidFill>
                <a:schemeClr val="accent2"/>
              </a:solidFill>
              <a:cs typeface="Arial" pitchFamily="34" charset="0"/>
            </a:endParaRPr>
          </a:p>
        </p:txBody>
      </p:sp>
      <p:sp>
        <p:nvSpPr>
          <p:cNvPr id="16" name="TextBox 15"/>
          <p:cNvSpPr txBox="1"/>
          <p:nvPr/>
        </p:nvSpPr>
        <p:spPr>
          <a:xfrm>
            <a:off x="248378" y="5157111"/>
            <a:ext cx="1728192" cy="830997"/>
          </a:xfrm>
          <a:prstGeom prst="rect">
            <a:avLst/>
          </a:prstGeom>
          <a:noFill/>
        </p:spPr>
        <p:txBody>
          <a:bodyPr wrap="square" rtlCol="0">
            <a:spAutoFit/>
          </a:bodyPr>
          <a:lstStyle/>
          <a:p>
            <a:pPr algn="ctr"/>
            <a:r>
              <a:rPr lang="en-GB" sz="2400" dirty="0" smtClean="0">
                <a:solidFill>
                  <a:schemeClr val="accent6"/>
                </a:solidFill>
                <a:cs typeface="Arial" pitchFamily="34" charset="0"/>
              </a:rPr>
              <a:t>Food and Water</a:t>
            </a:r>
            <a:endParaRPr lang="en-GB" sz="2400" dirty="0" smtClean="0">
              <a:solidFill>
                <a:schemeClr val="accent6"/>
              </a:solidFill>
              <a:cs typeface="Arial" pitchFamily="34" charset="0"/>
            </a:endParaRPr>
          </a:p>
        </p:txBody>
      </p:sp>
      <p:sp>
        <p:nvSpPr>
          <p:cNvPr id="18" name="TextBox 17"/>
          <p:cNvSpPr txBox="1"/>
          <p:nvPr/>
        </p:nvSpPr>
        <p:spPr>
          <a:xfrm>
            <a:off x="2449410" y="3825689"/>
            <a:ext cx="1432696" cy="830997"/>
          </a:xfrm>
          <a:prstGeom prst="rect">
            <a:avLst/>
          </a:prstGeom>
          <a:noFill/>
        </p:spPr>
        <p:txBody>
          <a:bodyPr wrap="square" rtlCol="0">
            <a:spAutoFit/>
          </a:bodyPr>
          <a:lstStyle/>
          <a:p>
            <a:pPr algn="ctr"/>
            <a:r>
              <a:rPr lang="en-GB" sz="2400" dirty="0" smtClean="0">
                <a:solidFill>
                  <a:schemeClr val="accent1"/>
                </a:solidFill>
                <a:latin typeface="Arial" pitchFamily="34" charset="0"/>
                <a:cs typeface="Arial" pitchFamily="34" charset="0"/>
              </a:rPr>
              <a:t>Good</a:t>
            </a:r>
          </a:p>
          <a:p>
            <a:pPr algn="ctr"/>
            <a:r>
              <a:rPr lang="en-GB" sz="2400" b="1" dirty="0" smtClean="0">
                <a:solidFill>
                  <a:schemeClr val="accent1"/>
                </a:solidFill>
                <a:latin typeface="Arial" pitchFamily="34" charset="0"/>
                <a:cs typeface="Arial" pitchFamily="34" charset="0"/>
              </a:rPr>
              <a:t>HEALTH</a:t>
            </a:r>
            <a:endParaRPr lang="en-GB" sz="2400" b="1" dirty="0">
              <a:solidFill>
                <a:schemeClr val="accent1"/>
              </a:solidFill>
              <a:latin typeface="Arial" pitchFamily="34" charset="0"/>
              <a:cs typeface="Arial" pitchFamily="34" charset="0"/>
            </a:endParaRPr>
          </a:p>
        </p:txBody>
      </p:sp>
      <p:pic>
        <p:nvPicPr>
          <p:cNvPr id="19" name="Picture 2" descr="C:\Documents and Settings\Henson_A\My Documents\Amy's\Talkies\New Welfare Symbols\Environment Icon.jpg"/>
          <p:cNvPicPr>
            <a:picLocks noChangeAspect="1" noChangeArrowheads="1"/>
          </p:cNvPicPr>
          <p:nvPr/>
        </p:nvPicPr>
        <p:blipFill>
          <a:blip r:embed="rId7" cstate="print"/>
          <a:srcRect/>
          <a:stretch>
            <a:fillRect/>
          </a:stretch>
        </p:blipFill>
        <p:spPr bwMode="auto">
          <a:xfrm>
            <a:off x="356122" y="1183816"/>
            <a:ext cx="1587837" cy="1587837"/>
          </a:xfrm>
          <a:prstGeom prst="ellipse">
            <a:avLst/>
          </a:prstGeom>
          <a:noFill/>
        </p:spPr>
      </p:pic>
      <p:pic>
        <p:nvPicPr>
          <p:cNvPr id="21" name="Picture 2" descr="\\falcon\user_data\Veterinary_Services\Community and Education\PET PROTECTORS\Characters\Rebranded characters\Characters 2015\sean 2014 1b hi.JPG"/>
          <p:cNvPicPr>
            <a:picLocks noChangeAspect="1" noChangeArrowheads="1"/>
          </p:cNvPicPr>
          <p:nvPr/>
        </p:nvPicPr>
        <p:blipFill>
          <a:blip r:embed="rId8" cstate="print"/>
          <a:srcRect/>
          <a:stretch>
            <a:fillRect/>
          </a:stretch>
        </p:blipFill>
        <p:spPr bwMode="auto">
          <a:xfrm>
            <a:off x="6772341" y="892090"/>
            <a:ext cx="3343227" cy="4680519"/>
          </a:xfrm>
          <a:prstGeom prst="rect">
            <a:avLst/>
          </a:prstGeom>
          <a:noFill/>
        </p:spPr>
      </p:pic>
    </p:spTree>
    <p:extLst>
      <p:ext uri="{BB962C8B-B14F-4D97-AF65-F5344CB8AC3E}">
        <p14:creationId xmlns:p14="http://schemas.microsoft.com/office/powerpoint/2010/main" val="1012842752"/>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5">
                                            <p:txEl>
                                              <p:pRg st="0" end="0"/>
                                            </p:txEl>
                                          </p:spTgt>
                                        </p:tgtEl>
                                        <p:attrNameLst>
                                          <p:attrName>style.visibility</p:attrName>
                                        </p:attrNameLst>
                                      </p:cBhvr>
                                      <p:to>
                                        <p:strVal val="visible"/>
                                      </p:to>
                                    </p:set>
                                    <p:anim calcmode="lin" valueType="num">
                                      <p:cBhvr>
                                        <p:cTn id="5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6"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ata:image/jpeg;base64,/9j/4AAQSkZJRgABAQAAAQABAAD/2wBDAAkGBwgHBgkIBwgKCgkLDRYPDQwMDRsUFRAWIB0iIiAdHx8kKDQsJCYxJx8fLT0tMTU3Ojo6Iys/RD84QzQ5Ojf/2wBDAQoKCg0MDRoPDxo3JR8lNzc3Nzc3Nzc3Nzc3Nzc3Nzc3Nzc3Nzc3Nzc3Nzc3Nzc3Nzc3Nzc3Nzc3Nzc3Nzc3Nzf/wAARCACZAKoDASIAAhEBAxEB/8QAHAAAAQQDAQAAAAAAAAAAAAAAAgADBAYBBQcI/8QAQhAAAQMCAwQHBAcGBQUAAAAAAQACAwQRBSExBhJBURNhcYGRobEUIjLwByMzUnLB0UJigpLh8RUkNFNjJTVEc6L/xAAZAQADAQEBAAAAAAAAAAAAAAAAAQMCBAX/xAAjEQADAAICAwEBAAMBAAAAAAAAAQIDEQQhEjFBEzIiUWFS/9oADAMBAAIRAxEAPwDuKSxdK6AMpKFUYtQU1+nq4WkcN4ErW1G12FRXDHySn9xv5lTeWF7ZpRT9I36xcKozbbMN/Z6Jx5b71Dl2oxWX7KOOIcw2/qp1ysaKLBbL1dBJLHGLySNaP3iAueS4jilR9rWOA5A/ooxYZD78z5D23Uny18RtcZ/WX+bGsPh+OqjJ5NN/RQZtqqFlxGyaTrDbBVJsLR+wSetOsYRm1rW9gWHybfo2sEL2byTaqV+VPSD+Ik+ijSY5ikt7OZEOoAKBY8XFEGi39VN5cj+mljhfBx9RWTH62rd4lbPZ7F5GzClq37wOTXOOh5LT7pvkViVptvtyc3VZm6mtpjqVS0dCGiytRs/iYraYMkI6VmvWOa2y9OLVTtHDUuXpmUkklsQkkkkAJJJJAHIfpJ27rosTkwjBZjH0WUsjDYk8RfgAq1s/t1tDLN/hdbiLpoZCd0vaN8fuh2tlpcS6SWuqa2UneqJ3uPZvHJauR7qSujnjycx4cD2LzP0dNnofnMpdHUpGt6YHMxus4dhRudHG63RjK9srpqCVlTh8U0Ru1tiPwuF2/onRZzWOJy0J6/my5fpYkR3IuHbo5AJ1rBxJ8UDRYAWsnGlbSMBhrfujvRhCEQTEEEXFCMlkFMTDCIIAiCYBhLMG4WEQ0QIGnmfQ1TJ4rgX4ceYV3o6llVA2WMgh3XoqQ5oILTofJTcBxB1DUmGY2ifrnoVbBk8K0/TJ5Y8ltey5JLDSCARmCsr0TjEkkkgBJJJIA4n9IeARYbihZCOjpZB0wJz3bk71uw6DrXP8SlimFqen3Y2G3Sk3J/XuXW/psefZ8NgYPflc73urLLxK5O+ERsfDa27p1/3XlXKjI9Ho426xpst2wlYKnDvZXu95l4s+vNp8bhb2HMPjOuoHKy59sfVupcX6K5HTts38QzHmPNdDncBO2Zg92QCQD1/NSyLVG5fRIjdvNB48U61R2Wa9wGmoPz3J5qEDHgUQTbU4CmIIIggCJMyGEQQBEEAEEQKELKYgyLhNSsLxcD3mjTmE6NEjlmOCAN9s5ifTR+zSn6xnwk8Qt8NFz4PdTzsnhyN79h5K64bWsrqZsrSA7Rw5FdvGy7Xi/aObNGn5ImJJJLqICSSSQBUfpB2bmx6ippKMs9opJOkDXZb7eIvzyC4pW0z3V1om7wsSc7ZcSeQXpcjJefPpBAo8crKCltlKS63XmB3Lg5cLapHZxrbTllSn3qOsZJG9hdG8Oa5puL3/ALLqNLMKzDGTR6Cz2/hdw7jkuW1MDWMDm5k/E45nvV12BrRLReyyHOMmM/hdp4G/iue1uNl11RY43fVsI/Zy7v7X8FJaVDiBbK+N2p909oUmI3aL66KaNMfaUYTYKcatGQwiCAIrpiCCIIWoggQQRXQBEExBg5IggGiJMDDgMw74XZWT2E1j8OrBvH6p/wAXX1pu1wgkZvi37Q060k3L2g0n0y9xPbIwOabgi4RqtbN4j/4kx/CfyVkC9PFkVzs4bnxejKSSSoZMFcF2yont2vxfpWne3t9t+TrEHwXelV9vMIp6vB56voGmphZfpAPe3L5i/Lj3Lm5ON3HXwvx78b7+nn+Vo6F7PunipGyVWabGGxk2bONzqB4edlIrI6aiLpKn33nSK9t0cz19S0L5DHUieJhj3HBzQNVw4+00dl9HW6l286OduXSNDv4uKdaRvXGjxcfPj4KJh9Q2uwoSgi9hKB2/EPG6eiN4yOLT6/Pmpema3smDIo2pppvZONK2IcCIIAUYQIIIggGqNMyEEQQBEExBBEEARhABBZIvprwWAspiGpLscJojY6m3Aq3YPiDa2nFyBI3JwVVJFyCLh2oWaKofh9UJG/DxHMLeLJ+db+Gck+c6LzdZTVPMyeJskZu0hOr0k9raOLWhKDjb2R4RWySi8baeQuHUGlTlExWm9sw2rpRrNA+PxBH5or0xr2eZKrfq6iSok0ab25kqJXMuWuGhW9ipS2kqYpGFr4pbPvq3K1vG61FQ0uhc3i0968eX3o9Wl0Wr6P68PpjTy59G7dt+67L19VZGNMVQ6Nx1O6T6fkucbLVfsuMMY51o5xunlnp5geC6RU/WMiqAPibZ34hqjItPZmH0Pxk6HgnmlR2uuWvGjh5/Pqngc0kwY8EQTYKMFMQayhCIJiDCyENxxIWQRw05oEGEQQC54LBe1vxPaO+6Yh4ELNxwz7FH6eMabzj2WWDUcmAduaWx6Hi1zzcG2d0T2Xjs7IjME80wHTy/DvW5AWTcr44QXVFRFEP3ni/hqjYaN3s/iXs8vs8x+rccieBVq3u1czgxGnlmDaGOetmvk2CM2B6zwV0pqfFBTRdLO1r9wbwtextmuvj5KS1o580rezdLBWVhdpzFB+kPAKOOkdX0lNHHNLJadzRbfuMifPPrXJaqSHDSSWNkqX2uHN3gw8gOfou/bZdG3ZjEpZRcRQOkHa3MeYXnKUPnndUSZ7pv3leZyIU5Nnocem4IVTPK6pM727rwbgXXUcJqG4hhIcDclolHbo7zXMa5lnF3Bytv0f4huxOgefs33sfumwP5KdLcdG11Raad29G5p4G47/kI2SEOt1oHN9nqiD8IJ15I+niboXPPUAopmiU11xzPUEYeNBqoRqicgxvfcrIfUSZNL+xosteQtE4kgZkN7ckJmiGrrnqBKjOpZGDenLIhzldb1UWbEcKpftq5rj92Jtz+iew0bI1DB8LCesrHtErjZoaP4c1rGYoZLf4fhNROfvTe638vVOtbj8+RdSUbTwjG84fPampp/DLaRsRFO8XeHW5uKYmqaKlB9oroWW4Alx8lFGB9M69dX1VS77pfujw1Uymwmip3WhpIy/m5u84eOaosNP2ZeVEYYxSuyoqWqqzwIZug96MVOMS/Y0lNSNOhkO878wtzFRVD7bkJA5nL+qlRYU8n35QOYaLlVnj/AOybzFbOH1k/+txSodfMsi9wLabO4DhsmJsEtO2bdBcRMd+9uo5cVuY8Np2DPef1k/olWNFJRumpgI3xfWAga21vzFlVY5nvRN5HXWyyxQxQsDYY2saNGtFh4JyyjYdWR11JHNGciMxyPEKUupPa6Od+xJJJJgaXbKB1Tspi0TBd5pJC0cyBcei4HFTb2FdJbIyOv2ZL0nIxsjHMeLtcCCOpce2g2UmwCOWJ0jJKWV7nQObfeAyycOenmuHmQ+qR2cW0tyzm9Szei625Itn632LFGPJsx4Id2cU9XPZR6tEksnwMOg6zz7FPpNjcbxKJlY+opoL/AAiQkEDqAFvNQxy2iuRpMu8stPJDHLPPHDZtjv8AV6qE7F8JY7cjfPVP+7Ez5PkpVDsrh9MxhqhJWSNABfM4kG3IZBbylpBG3dpadrG/8bd0fPemuO2ZeZIr8dZiMw/yGB9G3hJUnzzt6J0UeO1I/wAziMVOz7tO25HeAFaGYbUPs5wazrJ+fVSY8KbrLKT2ZeZ/VVnjpE3mbKhFszRX36iSoqXcTJJYeX5rZUeHU0JtSUsbSOLWAnxzVmjoadmYjBtoXZ+Z/VPgWGlmj5+c1VYpRN5GzRx0FTIPgDW83G3pf0UmPCiR9ZIQ390f3WzJvmdPnn+qzoQXa8L6/PetqUZ2yIygpmD4d+33jf8AopLGMjbZjGtbyAsERyPva9aZqaunpRv1U8UXLfeAf19U+l7DTY8Rlc6daXb4LSzbS0DCRTsnqXf8TLDxNvQqDVY/X7l2w01FGdH1L7nwyHqp1nhfTaxW/haLXPNyjVVdR0YJqqmFnMOdme7VUp2JzYi4xNq67EHcYaCIlveQAAp1Hs1jdRY0uE0tC06yV0u87+Vn5lY/Wq/mTX5zP9M2Ox+JR0+KS0VOZH0T3fVOc0jW1teWY6xZXy6q+B7JyUdZFWYliD6uWLNkbGCOJp57o1ParRZXwTUz/kRyuW9yZSSSViYlXtt6P2nBHvHxQPD+7Q+RVhTNXA2pppYH/DIwtPeFjJPlLRqK8aTPNOHU/wDiO1IbJmxshA6rGwXZKLDulga/fEbBkGgcBlrkuSYP/wBO2ymhnIa5lQ+M35tfn6FdqwuQOpRpdpIJ8xn381y4V1o6Mz7HIqSCIXZE3tIzPf8A1T+gvw5j5Hqlob6denn/AFQyyMibvyPbG22rjujxy9VfpEV2ZGWeg56fPis9fn8/qtVPj+Gwkhk5mcOEDS+/eLDzUKbaCqe0upqARM/3Kh9h4DLxKm80L6bWOn8LDxubfPzzQTTQ07d+oljib957g3zNlSqjHZZpDG/FnPd/s0Edz4tuT4oqXCMUrnb9LgVQSc+mxGXo7/w/Esfu6/iTf5Jf0zfzbSYfGT0L5ah3/AwkeOQ81DqNoK0sL4aSGnZ/uVMmX5DzT9NsZi0xBrcXipY+MVFBmf43Z+S2lJsNgcTxJU0762Qft1chf/8AOnkjxz1/wXlin/pS5cblqXmI4nU1Tjl0GGwlxPV7g/NSKPAsXqjv0uB9BfPpcQm3T27ouV02mpaeljEdNBHEwaNjaGjyTtgtLi7/AKexPkf+VopFLsTXyAHEcadG3jFQwiMDq3jclbah2KwCkeJTQiom4y1TzK4/zGw7grFZJWnDE+kSrJde2NxQxwsDImNjYNGsFgnALJJKpgSSSSAEkkkgBLBCykgDin0vbKVNDiL9o8Pa58EpDqgMGcL/AL34Tbx7VrNntvsVkjbS4bg0mIVrW5mKQuBbzIa0nzXdcQ/0c34D6KqfR79hXf8AtPqudwlXRdXueyg0e3uJ4hiDqCujmoJwCRFDGd49ViN5b6mwnFq94fFg1TJc5TYhN0Y/lN3FdBd/3kfhWx49yy8CddsazNLpFGptjsXlt7TidNRM4x0kG87+dxy8Fs6bYXBmEPrWz18g41UxcP5RYeSs4WVScGOfhN5bf0jUdBSUUYjo6WCnYNGxRho8lIsspKukvRMwspJJgJJJJACSSSQAkkkkAJJJJAH/2Q=="/>
          <p:cNvSpPr>
            <a:spLocks noChangeAspect="1" noChangeArrowheads="1"/>
          </p:cNvSpPr>
          <p:nvPr/>
        </p:nvSpPr>
        <p:spPr bwMode="auto">
          <a:xfrm>
            <a:off x="0" y="-966788"/>
            <a:ext cx="2257425" cy="2028826"/>
          </a:xfrm>
          <a:prstGeom prst="rect">
            <a:avLst/>
          </a:prstGeom>
          <a:noFill/>
          <a:ln w="9525">
            <a:noFill/>
            <a:miter lim="800000"/>
            <a:headEnd/>
            <a:tailEnd/>
          </a:ln>
        </p:spPr>
        <p:txBody>
          <a:bodyPr/>
          <a:lstStyle/>
          <a:p>
            <a:endParaRPr lang="en-GB">
              <a:latin typeface="Constantia" pitchFamily="18" charset="0"/>
            </a:endParaRPr>
          </a:p>
        </p:txBody>
      </p:sp>
      <p:sp>
        <p:nvSpPr>
          <p:cNvPr id="4" name="AutoShape 4" descr="data:image/jpeg;base64,/9j/4AAQSkZJRgABAQAAAQABAAD/2wBDAAkGBwgHBgkIBwgKCgkLDRYPDQwMDRsUFRAWIB0iIiAdHx8kKDQsJCYxJx8fLT0tMTU3Ojo6Iys/RD84QzQ5Ojf/2wBDAQoKCg0MDRoPDxo3JR8lNzc3Nzc3Nzc3Nzc3Nzc3Nzc3Nzc3Nzc3Nzc3Nzc3Nzc3Nzc3Nzc3Nzc3Nzc3Nzc3Nzf/wAARCACZAKoDASIAAhEBAxEB/8QAHAAAAQQDAQAAAAAAAAAAAAAAAgADBAYBBQcI/8QAQhAAAQMCAwQHBAcGBQUAAAAAAQACAwQRBSExBhJBURNhcYGRobEUIjLwByMzUnLB0UJigpLh8RUkNFNjJTVEc6L/xAAZAQADAQEBAAAAAAAAAAAAAAAAAQMCBAX/xAAjEQADAAICAwEBAAMBAAAAAAAAAQIDEQQhEjFBEzIiUWFS/9oADAMBAAIRAxEAPwDuKSxdK6AMpKFUYtQU1+nq4WkcN4ErW1G12FRXDHySn9xv5lTeWF7ZpRT9I36xcKozbbMN/Z6Jx5b71Dl2oxWX7KOOIcw2/qp1ysaKLBbL1dBJLHGLySNaP3iAueS4jilR9rWOA5A/ooxYZD78z5D23Uny18RtcZ/WX+bGsPh+OqjJ5NN/RQZtqqFlxGyaTrDbBVJsLR+wSetOsYRm1rW9gWHybfo2sEL2byTaqV+VPSD+Ik+ijSY5ikt7OZEOoAKBY8XFEGi39VN5cj+mljhfBx9RWTH62rd4lbPZ7F5GzClq37wOTXOOh5LT7pvkViVptvtyc3VZm6mtpjqVS0dCGiytRs/iYraYMkI6VmvWOa2y9OLVTtHDUuXpmUkklsQkkkkAJJJJAHIfpJ27rosTkwjBZjH0WUsjDYk8RfgAq1s/t1tDLN/hdbiLpoZCd0vaN8fuh2tlpcS6SWuqa2UneqJ3uPZvHJauR7qSujnjycx4cD2LzP0dNnofnMpdHUpGt6YHMxus4dhRudHG63RjK9srpqCVlTh8U0Ru1tiPwuF2/onRZzWOJy0J6/my5fpYkR3IuHbo5AJ1rBxJ8UDRYAWsnGlbSMBhrfujvRhCEQTEEEXFCMlkFMTDCIIAiCYBhLMG4WEQ0QIGnmfQ1TJ4rgX4ceYV3o6llVA2WMgh3XoqQ5oILTofJTcBxB1DUmGY2ifrnoVbBk8K0/TJ5Y8ltey5JLDSCARmCsr0TjEkkkgBJJJIA4n9IeARYbihZCOjpZB0wJz3bk71uw6DrXP8SlimFqen3Y2G3Sk3J/XuXW/psefZ8NgYPflc73urLLxK5O+ERsfDa27p1/3XlXKjI9Ho426xpst2wlYKnDvZXu95l4s+vNp8bhb2HMPjOuoHKy59sfVupcX6K5HTts38QzHmPNdDncBO2Zg92QCQD1/NSyLVG5fRIjdvNB48U61R2Wa9wGmoPz3J5qEDHgUQTbU4CmIIIggCJMyGEQQBEEAEEQKELKYgyLhNSsLxcD3mjTmE6NEjlmOCAN9s5ifTR+zSn6xnwk8Qt8NFz4PdTzsnhyN79h5K64bWsrqZsrSA7Rw5FdvGy7Xi/aObNGn5ImJJJLqICSSSQBUfpB2bmx6ippKMs9opJOkDXZb7eIvzyC4pW0z3V1om7wsSc7ZcSeQXpcjJefPpBAo8crKCltlKS63XmB3Lg5cLapHZxrbTllSn3qOsZJG9hdG8Oa5puL3/ALLqNLMKzDGTR6Cz2/hdw7jkuW1MDWMDm5k/E45nvV12BrRLReyyHOMmM/hdp4G/iue1uNl11RY43fVsI/Zy7v7X8FJaVDiBbK+N2p909oUmI3aL66KaNMfaUYTYKcatGQwiCAIrpiCCIIWoggQQRXQBEExBg5IggGiJMDDgMw74XZWT2E1j8OrBvH6p/wAXX1pu1wgkZvi37Q060k3L2g0n0y9xPbIwOabgi4RqtbN4j/4kx/CfyVkC9PFkVzs4bnxejKSSSoZMFcF2yont2vxfpWne3t9t+TrEHwXelV9vMIp6vB56voGmphZfpAPe3L5i/Lj3Lm5ON3HXwvx78b7+nn+Vo6F7PunipGyVWabGGxk2bONzqB4edlIrI6aiLpKn33nSK9t0cz19S0L5DHUieJhj3HBzQNVw4+00dl9HW6l286OduXSNDv4uKdaRvXGjxcfPj4KJh9Q2uwoSgi9hKB2/EPG6eiN4yOLT6/Pmpema3smDIo2pppvZONK2IcCIIAUYQIIIggGqNMyEEQQBEExBBEEARhABBZIvprwWAspiGpLscJojY6m3Aq3YPiDa2nFyBI3JwVVJFyCLh2oWaKofh9UJG/DxHMLeLJ+db+Gck+c6LzdZTVPMyeJskZu0hOr0k9raOLWhKDjb2R4RWySi8baeQuHUGlTlExWm9sw2rpRrNA+PxBH5or0xr2eZKrfq6iSok0ab25kqJXMuWuGhW9ipS2kqYpGFr4pbPvq3K1vG61FQ0uhc3i0968eX3o9Wl0Wr6P68PpjTy59G7dt+67L19VZGNMVQ6Nx1O6T6fkucbLVfsuMMY51o5xunlnp5geC6RU/WMiqAPibZ34hqjItPZmH0Pxk6HgnmlR2uuWvGjh5/Pqngc0kwY8EQTYKMFMQayhCIJiDCyENxxIWQRw05oEGEQQC54LBe1vxPaO+6Yh4ELNxwz7FH6eMabzj2WWDUcmAduaWx6Hi1zzcG2d0T2Xjs7IjME80wHTy/DvW5AWTcr44QXVFRFEP3ni/hqjYaN3s/iXs8vs8x+rccieBVq3u1czgxGnlmDaGOetmvk2CM2B6zwV0pqfFBTRdLO1r9wbwtextmuvj5KS1o580rezdLBWVhdpzFB+kPAKOOkdX0lNHHNLJadzRbfuMifPPrXJaqSHDSSWNkqX2uHN3gw8gOfou/bZdG3ZjEpZRcRQOkHa3MeYXnKUPnndUSZ7pv3leZyIU5Nnocem4IVTPK6pM727rwbgXXUcJqG4hhIcDclolHbo7zXMa5lnF3Bytv0f4huxOgefs33sfumwP5KdLcdG11Raad29G5p4G47/kI2SEOt1oHN9nqiD8IJ15I+niboXPPUAopmiU11xzPUEYeNBqoRqicgxvfcrIfUSZNL+xosteQtE4kgZkN7ckJmiGrrnqBKjOpZGDenLIhzldb1UWbEcKpftq5rj92Jtz+iew0bI1DB8LCesrHtErjZoaP4c1rGYoZLf4fhNROfvTe638vVOtbj8+RdSUbTwjG84fPampp/DLaRsRFO8XeHW5uKYmqaKlB9oroWW4Alx8lFGB9M69dX1VS77pfujw1Uymwmip3WhpIy/m5u84eOaosNP2ZeVEYYxSuyoqWqqzwIZug96MVOMS/Y0lNSNOhkO878wtzFRVD7bkJA5nL+qlRYU8n35QOYaLlVnj/AOybzFbOH1k/+txSodfMsi9wLabO4DhsmJsEtO2bdBcRMd+9uo5cVuY8Np2DPef1k/olWNFJRumpgI3xfWAga21vzFlVY5nvRN5HXWyyxQxQsDYY2saNGtFh4JyyjYdWR11JHNGciMxyPEKUupPa6Od+xJJJJgaXbKB1Tspi0TBd5pJC0cyBcei4HFTb2FdJbIyOv2ZL0nIxsjHMeLtcCCOpce2g2UmwCOWJ0jJKWV7nQObfeAyycOenmuHmQ+qR2cW0tyzm9Szei625Itn632LFGPJsx4Id2cU9XPZR6tEksnwMOg6zz7FPpNjcbxKJlY+opoL/AAiQkEDqAFvNQxy2iuRpMu8stPJDHLPPHDZtjv8AV6qE7F8JY7cjfPVP+7Ez5PkpVDsrh9MxhqhJWSNABfM4kG3IZBbylpBG3dpadrG/8bd0fPemuO2ZeZIr8dZiMw/yGB9G3hJUnzzt6J0UeO1I/wAziMVOz7tO25HeAFaGYbUPs5wazrJ+fVSY8KbrLKT2ZeZ/VVnjpE3mbKhFszRX36iSoqXcTJJYeX5rZUeHU0JtSUsbSOLWAnxzVmjoadmYjBtoXZ+Z/VPgWGlmj5+c1VYpRN5GzRx0FTIPgDW83G3pf0UmPCiR9ZIQ390f3WzJvmdPnn+qzoQXa8L6/PetqUZ2yIygpmD4d+33jf8AopLGMjbZjGtbyAsERyPva9aZqaunpRv1U8UXLfeAf19U+l7DTY8Rlc6daXb4LSzbS0DCRTsnqXf8TLDxNvQqDVY/X7l2w01FGdH1L7nwyHqp1nhfTaxW/haLXPNyjVVdR0YJqqmFnMOdme7VUp2JzYi4xNq67EHcYaCIlveQAAp1Hs1jdRY0uE0tC06yV0u87+Vn5lY/Wq/mTX5zP9M2Ox+JR0+KS0VOZH0T3fVOc0jW1teWY6xZXy6q+B7JyUdZFWYliD6uWLNkbGCOJp57o1ParRZXwTUz/kRyuW9yZSSSViYlXtt6P2nBHvHxQPD+7Q+RVhTNXA2pppYH/DIwtPeFjJPlLRqK8aTPNOHU/wDiO1IbJmxshA6rGwXZKLDulga/fEbBkGgcBlrkuSYP/wBO2ymhnIa5lQ+M35tfn6FdqwuQOpRpdpIJ8xn381y4V1o6Mz7HIqSCIXZE3tIzPf8A1T+gvw5j5Hqlob6denn/AFQyyMibvyPbG22rjujxy9VfpEV2ZGWeg56fPis9fn8/qtVPj+Gwkhk5mcOEDS+/eLDzUKbaCqe0upqARM/3Kh9h4DLxKm80L6bWOn8LDxubfPzzQTTQ07d+oljib957g3zNlSqjHZZpDG/FnPd/s0Edz4tuT4oqXCMUrnb9LgVQSc+mxGXo7/w/Esfu6/iTf5Jf0zfzbSYfGT0L5ah3/AwkeOQ81DqNoK0sL4aSGnZ/uVMmX5DzT9NsZi0xBrcXipY+MVFBmf43Z+S2lJsNgcTxJU0762Qft1chf/8AOnkjxz1/wXlin/pS5cblqXmI4nU1Tjl0GGwlxPV7g/NSKPAsXqjv0uB9BfPpcQm3T27ouV02mpaeljEdNBHEwaNjaGjyTtgtLi7/AKexPkf+VopFLsTXyAHEcadG3jFQwiMDq3jclbah2KwCkeJTQiom4y1TzK4/zGw7grFZJWnDE+kSrJde2NxQxwsDImNjYNGsFgnALJJKpgSSSSAEkkkgBLBCykgDin0vbKVNDiL9o8Pa58EpDqgMGcL/AL34Tbx7VrNntvsVkjbS4bg0mIVrW5mKQuBbzIa0nzXdcQ/0c34D6KqfR79hXf8AtPqudwlXRdXueyg0e3uJ4hiDqCujmoJwCRFDGd49ViN5b6mwnFq94fFg1TJc5TYhN0Y/lN3FdBd/3kfhWx49yy8CddsazNLpFGptjsXlt7TidNRM4x0kG87+dxy8Fs6bYXBmEPrWz18g41UxcP5RYeSs4WVScGOfhN5bf0jUdBSUUYjo6WCnYNGxRho8lIsspKukvRMwspJJgJJJJACSSSQAkkkkAJJJJAH/2Q=="/>
          <p:cNvSpPr>
            <a:spLocks noChangeAspect="1" noChangeArrowheads="1"/>
          </p:cNvSpPr>
          <p:nvPr/>
        </p:nvSpPr>
        <p:spPr bwMode="auto">
          <a:xfrm>
            <a:off x="0" y="-966788"/>
            <a:ext cx="2257425" cy="2028826"/>
          </a:xfrm>
          <a:prstGeom prst="rect">
            <a:avLst/>
          </a:prstGeom>
          <a:noFill/>
          <a:ln w="9525">
            <a:noFill/>
            <a:miter lim="800000"/>
            <a:headEnd/>
            <a:tailEnd/>
          </a:ln>
        </p:spPr>
        <p:txBody>
          <a:bodyPr/>
          <a:lstStyle/>
          <a:p>
            <a:endParaRPr lang="en-GB">
              <a:latin typeface="Constantia" pitchFamily="18" charset="0"/>
            </a:endParaRPr>
          </a:p>
        </p:txBody>
      </p:sp>
      <p:pic>
        <p:nvPicPr>
          <p:cNvPr id="5" name="Picture 4" descr="http://www.bazaardesigns.com/wp-content/uploads/old-book-with-blank-cover1.jpg"/>
          <p:cNvPicPr>
            <a:picLocks noChangeAspect="1" noChangeArrowheads="1"/>
          </p:cNvPicPr>
          <p:nvPr/>
        </p:nvPicPr>
        <p:blipFill>
          <a:blip r:embed="rId3" cstate="print"/>
          <a:srcRect/>
          <a:stretch>
            <a:fillRect/>
          </a:stretch>
        </p:blipFill>
        <p:spPr bwMode="auto">
          <a:xfrm rot="363225">
            <a:off x="1681306" y="983030"/>
            <a:ext cx="5781386" cy="5208304"/>
          </a:xfrm>
          <a:prstGeom prst="rect">
            <a:avLst/>
          </a:prstGeom>
          <a:noFill/>
          <a:effectLst>
            <a:softEdge rad="317500"/>
          </a:effectLst>
          <a:scene3d>
            <a:camera prst="isometricOffAxis2Left"/>
            <a:lightRig rig="threePt" dir="t"/>
          </a:scene3d>
        </p:spPr>
      </p:pic>
      <p:sp>
        <p:nvSpPr>
          <p:cNvPr id="6" name="Rectangle 5"/>
          <p:cNvSpPr/>
          <p:nvPr/>
        </p:nvSpPr>
        <p:spPr>
          <a:xfrm rot="21143995">
            <a:off x="3907217" y="3429868"/>
            <a:ext cx="1958502" cy="1754326"/>
          </a:xfrm>
          <a:prstGeom prst="rect">
            <a:avLst/>
          </a:prstGeom>
          <a:noFill/>
        </p:spPr>
        <p:txBody>
          <a:bodyPr spcFirstLastPara="1" anchor="ctr">
            <a:prstTxWarp prst="textArchUp">
              <a:avLst/>
            </a:prstTxWarp>
            <a:spAutoFit/>
            <a:scene3d>
              <a:camera prst="orthographicFront"/>
              <a:lightRig rig="balanced" dir="t">
                <a:rot lat="0" lon="0" rev="2100000"/>
              </a:lightRig>
            </a:scene3d>
            <a:sp3d extrusionH="57150" prstMaterial="metal">
              <a:bevelT w="38100" h="25400" prst="relaxedInset"/>
              <a:contourClr>
                <a:schemeClr val="bg2"/>
              </a:contourClr>
            </a:sp3d>
          </a:bodyPr>
          <a:lstStyle/>
          <a:p>
            <a:pPr algn="ctr" fontAlgn="auto">
              <a:spcBef>
                <a:spcPts val="0"/>
              </a:spcBef>
              <a:spcAft>
                <a:spcPts val="0"/>
              </a:spcAft>
              <a:defRPr/>
            </a:pPr>
            <a:r>
              <a:rPr lang="en-US" sz="3600" b="1" dirty="0">
                <a:ln w="50800"/>
                <a:latin typeface="+mn-lt"/>
              </a:rPr>
              <a:t>Sparky’s</a:t>
            </a:r>
            <a:r>
              <a:rPr lang="en-US" sz="3600" b="1" dirty="0">
                <a:ln w="50800"/>
                <a:solidFill>
                  <a:schemeClr val="bg1">
                    <a:shade val="50000"/>
                  </a:schemeClr>
                </a:solidFill>
                <a:latin typeface="+mn-lt"/>
              </a:rPr>
              <a:t> </a:t>
            </a:r>
          </a:p>
          <a:p>
            <a:pPr algn="ctr" fontAlgn="auto">
              <a:spcBef>
                <a:spcPts val="0"/>
              </a:spcBef>
              <a:spcAft>
                <a:spcPts val="0"/>
              </a:spcAft>
              <a:defRPr/>
            </a:pPr>
            <a:r>
              <a:rPr lang="en-US" sz="3600" b="1" dirty="0">
                <a:ln w="50800"/>
                <a:latin typeface="+mn-lt"/>
              </a:rPr>
              <a:t>Day</a:t>
            </a:r>
          </a:p>
          <a:p>
            <a:pPr algn="ctr" fontAlgn="auto">
              <a:spcBef>
                <a:spcPts val="0"/>
              </a:spcBef>
              <a:spcAft>
                <a:spcPts val="0"/>
              </a:spcAft>
              <a:defRPr/>
            </a:pPr>
            <a:r>
              <a:rPr lang="en-US" sz="3600" b="1" dirty="0">
                <a:ln w="50800"/>
                <a:latin typeface="+mn-lt"/>
              </a:rPr>
              <a:t>Out…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clipartpal.com/_thumbs/pd/education/open_face_book_blank_T.png"/>
          <p:cNvPicPr>
            <a:picLocks noChangeAspect="1" noChangeArrowheads="1"/>
          </p:cNvPicPr>
          <p:nvPr/>
        </p:nvPicPr>
        <p:blipFill>
          <a:blip r:embed="rId3" cstate="print"/>
          <a:srcRect/>
          <a:stretch>
            <a:fillRect/>
          </a:stretch>
        </p:blipFill>
        <p:spPr bwMode="auto">
          <a:xfrm>
            <a:off x="413731" y="404664"/>
            <a:ext cx="8316538" cy="5472608"/>
          </a:xfrm>
          <a:prstGeom prst="rect">
            <a:avLst/>
          </a:prstGeom>
          <a:noFill/>
          <a:ln w="9525">
            <a:noFill/>
            <a:miter lim="800000"/>
            <a:headEnd/>
            <a:tailEnd/>
          </a:ln>
        </p:spPr>
      </p:pic>
      <p:sp>
        <p:nvSpPr>
          <p:cNvPr id="4" name="TextBox 3"/>
          <p:cNvSpPr txBox="1">
            <a:spLocks noChangeArrowheads="1"/>
          </p:cNvSpPr>
          <p:nvPr/>
        </p:nvSpPr>
        <p:spPr bwMode="auto">
          <a:xfrm>
            <a:off x="1206121" y="1196826"/>
            <a:ext cx="2899761" cy="3509253"/>
          </a:xfrm>
          <a:prstGeom prst="rect">
            <a:avLst/>
          </a:prstGeom>
          <a:noFill/>
          <a:ln w="9525">
            <a:noFill/>
            <a:miter lim="800000"/>
            <a:headEnd/>
            <a:tailEnd/>
          </a:ln>
        </p:spPr>
        <p:txBody>
          <a:bodyPr wrap="square">
            <a:spAutoFit/>
          </a:bodyPr>
          <a:lstStyle/>
          <a:p>
            <a:r>
              <a:rPr lang="en-GB" sz="7200">
                <a:latin typeface="Imprint MT Shadow" pitchFamily="82" charset="0"/>
              </a:rPr>
              <a:t>Once upon a time...</a:t>
            </a:r>
          </a:p>
        </p:txBody>
      </p:sp>
      <p:sp>
        <p:nvSpPr>
          <p:cNvPr id="5" name="TextBox 4"/>
          <p:cNvSpPr txBox="1">
            <a:spLocks noChangeArrowheads="1"/>
          </p:cNvSpPr>
          <p:nvPr/>
        </p:nvSpPr>
        <p:spPr bwMode="auto">
          <a:xfrm>
            <a:off x="4874495" y="4292452"/>
            <a:ext cx="3408099" cy="1107240"/>
          </a:xfrm>
          <a:prstGeom prst="rect">
            <a:avLst/>
          </a:prstGeom>
          <a:noFill/>
          <a:ln w="9525">
            <a:noFill/>
            <a:miter lim="800000"/>
            <a:headEnd/>
            <a:tailEnd/>
          </a:ln>
        </p:spPr>
        <p:txBody>
          <a:bodyPr wrap="square">
            <a:spAutoFit/>
          </a:bodyPr>
          <a:lstStyle/>
          <a:p>
            <a:pPr algn="ctr"/>
            <a:r>
              <a:rPr lang="en-GB" sz="3200">
                <a:latin typeface="Imprint MT Shadow" pitchFamily="82" charset="0"/>
              </a:rPr>
              <a:t>There was a dog called Sparky.</a:t>
            </a:r>
          </a:p>
        </p:txBody>
      </p:sp>
      <p:pic>
        <p:nvPicPr>
          <p:cNvPr id="8" name="Picture 1" descr="\\Falcon\user_data\Veterinary_Services\Community and Education\PET PROTECTORS\Characters\Rebranded characters\Characters 2015\Sparky new brand.JPG"/>
          <p:cNvPicPr>
            <a:picLocks noChangeAspect="1" noChangeArrowheads="1"/>
          </p:cNvPicPr>
          <p:nvPr/>
        </p:nvPicPr>
        <p:blipFill>
          <a:blip r:embed="rId4" cstate="print"/>
          <a:srcRect l="42128" t="50531" r="6528" b="5489"/>
          <a:stretch>
            <a:fillRect/>
          </a:stretch>
        </p:blipFill>
        <p:spPr bwMode="auto">
          <a:xfrm>
            <a:off x="5148064" y="908720"/>
            <a:ext cx="2808312" cy="338437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53"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2000" fill="hold"/>
                                        <p:tgtEl>
                                          <p:spTgt spid="8"/>
                                        </p:tgtEl>
                                        <p:attrNameLst>
                                          <p:attrName>ppt_w</p:attrName>
                                        </p:attrNameLst>
                                      </p:cBhvr>
                                      <p:tavLst>
                                        <p:tav tm="0">
                                          <p:val>
                                            <p:fltVal val="0"/>
                                          </p:val>
                                        </p:tav>
                                        <p:tav tm="100000">
                                          <p:val>
                                            <p:strVal val="#ppt_w"/>
                                          </p:val>
                                        </p:tav>
                                      </p:tavLst>
                                    </p:anim>
                                    <p:anim calcmode="lin" valueType="num">
                                      <p:cBhvr>
                                        <p:cTn id="11" dur="2000" fill="hold"/>
                                        <p:tgtEl>
                                          <p:spTgt spid="8"/>
                                        </p:tgtEl>
                                        <p:attrNameLst>
                                          <p:attrName>ppt_h</p:attrName>
                                        </p:attrNameLst>
                                      </p:cBhvr>
                                      <p:tavLst>
                                        <p:tav tm="0">
                                          <p:val>
                                            <p:fltVal val="0"/>
                                          </p:val>
                                        </p:tav>
                                        <p:tav tm="100000">
                                          <p:val>
                                            <p:strVal val="#ppt_h"/>
                                          </p:val>
                                        </p:tav>
                                      </p:tavLst>
                                    </p:anim>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clipartpal.com/_thumbs/pd/education/open_face_book_blank_T.png"/>
          <p:cNvPicPr>
            <a:picLocks noChangeAspect="1" noChangeArrowheads="1"/>
          </p:cNvPicPr>
          <p:nvPr/>
        </p:nvPicPr>
        <p:blipFill>
          <a:blip r:embed="rId3" cstate="print"/>
          <a:srcRect/>
          <a:stretch>
            <a:fillRect/>
          </a:stretch>
        </p:blipFill>
        <p:spPr bwMode="auto">
          <a:xfrm>
            <a:off x="359375" y="404664"/>
            <a:ext cx="8425250" cy="5544145"/>
          </a:xfrm>
          <a:prstGeom prst="rect">
            <a:avLst/>
          </a:prstGeom>
          <a:noFill/>
          <a:ln w="9525">
            <a:noFill/>
            <a:miter lim="800000"/>
            <a:headEnd/>
            <a:tailEnd/>
          </a:ln>
        </p:spPr>
      </p:pic>
      <p:sp>
        <p:nvSpPr>
          <p:cNvPr id="4" name="TextBox 3"/>
          <p:cNvSpPr txBox="1">
            <a:spLocks noChangeArrowheads="1"/>
          </p:cNvSpPr>
          <p:nvPr/>
        </p:nvSpPr>
        <p:spPr bwMode="auto">
          <a:xfrm>
            <a:off x="1053591" y="1085007"/>
            <a:ext cx="1595348" cy="5016758"/>
          </a:xfrm>
          <a:prstGeom prst="rect">
            <a:avLst/>
          </a:prstGeom>
          <a:noFill/>
          <a:ln w="9525">
            <a:noFill/>
            <a:miter lim="800000"/>
            <a:headEnd/>
            <a:tailEnd/>
          </a:ln>
        </p:spPr>
        <p:txBody>
          <a:bodyPr wrap="square">
            <a:spAutoFit/>
          </a:bodyPr>
          <a:lstStyle/>
          <a:p>
            <a:pPr algn="ctr"/>
            <a:r>
              <a:rPr lang="en-GB" sz="3200" dirty="0">
                <a:latin typeface="Harrington" pitchFamily="82" charset="0"/>
              </a:rPr>
              <a:t>He was feeling very itchy, so he went to visit </a:t>
            </a:r>
            <a:r>
              <a:rPr lang="en-GB" sz="3200" dirty="0" smtClean="0">
                <a:latin typeface="Harrington" pitchFamily="82" charset="0"/>
              </a:rPr>
              <a:t>Super</a:t>
            </a:r>
          </a:p>
          <a:p>
            <a:pPr algn="ctr"/>
            <a:r>
              <a:rPr lang="en-GB" sz="3200" dirty="0" smtClean="0">
                <a:latin typeface="Harrington" pitchFamily="82" charset="0"/>
              </a:rPr>
              <a:t>Vet …</a:t>
            </a:r>
            <a:endParaRPr lang="en-GB" sz="3200" dirty="0">
              <a:latin typeface="Harrington" pitchFamily="82" charset="0"/>
            </a:endParaRPr>
          </a:p>
          <a:p>
            <a:pPr algn="ctr"/>
            <a:r>
              <a:rPr lang="en-GB" sz="3200" dirty="0">
                <a:latin typeface="Imprint MT Shadow" pitchFamily="82" charset="0"/>
              </a:rPr>
              <a:t> </a:t>
            </a:r>
          </a:p>
        </p:txBody>
      </p:sp>
      <p:sp>
        <p:nvSpPr>
          <p:cNvPr id="5" name="TextBox 4"/>
          <p:cNvSpPr txBox="1">
            <a:spLocks noChangeArrowheads="1"/>
          </p:cNvSpPr>
          <p:nvPr/>
        </p:nvSpPr>
        <p:spPr bwMode="auto">
          <a:xfrm>
            <a:off x="4935368" y="753261"/>
            <a:ext cx="2464957" cy="2062103"/>
          </a:xfrm>
          <a:prstGeom prst="rect">
            <a:avLst/>
          </a:prstGeom>
          <a:noFill/>
          <a:ln w="9525">
            <a:noFill/>
            <a:miter lim="800000"/>
            <a:headEnd/>
            <a:tailEnd/>
          </a:ln>
        </p:spPr>
        <p:txBody>
          <a:bodyPr wrap="square">
            <a:spAutoFit/>
          </a:bodyPr>
          <a:lstStyle/>
          <a:p>
            <a:pPr algn="ctr"/>
            <a:r>
              <a:rPr lang="en-GB" sz="3200">
                <a:latin typeface="Harrington" pitchFamily="82" charset="0"/>
              </a:rPr>
              <a:t>Super Vet  told Sparky he had fleas!</a:t>
            </a:r>
          </a:p>
          <a:p>
            <a:pPr algn="ctr"/>
            <a:r>
              <a:rPr lang="en-GB" sz="3200">
                <a:latin typeface="Imprint MT Shadow" pitchFamily="82" charset="0"/>
              </a:rPr>
              <a:t> </a:t>
            </a:r>
          </a:p>
        </p:txBody>
      </p:sp>
      <p:sp>
        <p:nvSpPr>
          <p:cNvPr id="6" name="TextBox 5"/>
          <p:cNvSpPr txBox="1">
            <a:spLocks noChangeArrowheads="1"/>
          </p:cNvSpPr>
          <p:nvPr/>
        </p:nvSpPr>
        <p:spPr bwMode="auto">
          <a:xfrm>
            <a:off x="5146254" y="3911913"/>
            <a:ext cx="3190696" cy="2308324"/>
          </a:xfrm>
          <a:prstGeom prst="rect">
            <a:avLst/>
          </a:prstGeom>
          <a:noFill/>
          <a:ln w="9525">
            <a:noFill/>
            <a:miter lim="800000"/>
            <a:headEnd/>
            <a:tailEnd/>
          </a:ln>
        </p:spPr>
        <p:txBody>
          <a:bodyPr wrap="square">
            <a:spAutoFit/>
          </a:bodyPr>
          <a:lstStyle/>
          <a:p>
            <a:pPr algn="ctr"/>
            <a:r>
              <a:rPr lang="en-GB" sz="2800">
                <a:latin typeface="Harrington" pitchFamily="82" charset="0"/>
              </a:rPr>
              <a:t>He gave Sparky some medicine to make them go away</a:t>
            </a:r>
            <a:r>
              <a:rPr lang="en-GB" sz="2800">
                <a:latin typeface="Imprint MT Shadow" pitchFamily="82" charset="0"/>
              </a:rPr>
              <a:t>.</a:t>
            </a:r>
          </a:p>
          <a:p>
            <a:pPr algn="ctr"/>
            <a:r>
              <a:rPr lang="en-GB" sz="3200">
                <a:latin typeface="Imprint MT Shadow" pitchFamily="82" charset="0"/>
              </a:rPr>
              <a:t> </a:t>
            </a:r>
          </a:p>
        </p:txBody>
      </p:sp>
      <p:pic>
        <p:nvPicPr>
          <p:cNvPr id="8" name="Picture 2"/>
          <p:cNvPicPr>
            <a:picLocks noChangeAspect="1" noChangeArrowheads="1"/>
          </p:cNvPicPr>
          <p:nvPr/>
        </p:nvPicPr>
        <p:blipFill>
          <a:blip r:embed="rId4" cstate="print"/>
          <a:srcRect r="55907" b="50000"/>
          <a:stretch>
            <a:fillRect/>
          </a:stretch>
        </p:blipFill>
        <p:spPr bwMode="auto">
          <a:xfrm>
            <a:off x="5582425" y="2485086"/>
            <a:ext cx="2322726" cy="1539673"/>
          </a:xfrm>
          <a:prstGeom prst="rect">
            <a:avLst/>
          </a:prstGeom>
          <a:noFill/>
          <a:ln w="9525">
            <a:solidFill>
              <a:srgbClr val="CC3300"/>
            </a:solidFill>
            <a:miter lim="800000"/>
            <a:headEnd/>
            <a:tailEnd/>
          </a:ln>
        </p:spPr>
      </p:pic>
      <p:pic>
        <p:nvPicPr>
          <p:cNvPr id="9" name="Picture 3"/>
          <p:cNvPicPr>
            <a:picLocks noChangeAspect="1" noChangeArrowheads="1"/>
          </p:cNvPicPr>
          <p:nvPr/>
        </p:nvPicPr>
        <p:blipFill>
          <a:blip r:embed="rId5" cstate="print"/>
          <a:srcRect l="1569" t="4642" r="57088" b="50000"/>
          <a:stretch>
            <a:fillRect/>
          </a:stretch>
        </p:blipFill>
        <p:spPr bwMode="auto">
          <a:xfrm rot="1077265">
            <a:off x="7648443" y="1486674"/>
            <a:ext cx="733492" cy="500559"/>
          </a:xfrm>
          <a:prstGeom prst="rect">
            <a:avLst/>
          </a:prstGeom>
          <a:noFill/>
          <a:ln w="9525">
            <a:noFill/>
            <a:miter lim="800000"/>
            <a:headEnd/>
            <a:tailEnd/>
          </a:ln>
        </p:spPr>
      </p:pic>
      <p:pic>
        <p:nvPicPr>
          <p:cNvPr id="10" name="Picture 3"/>
          <p:cNvPicPr>
            <a:picLocks noChangeAspect="1" noChangeArrowheads="1"/>
          </p:cNvPicPr>
          <p:nvPr/>
        </p:nvPicPr>
        <p:blipFill>
          <a:blip r:embed="rId6" cstate="print"/>
          <a:srcRect l="1569" t="4641" r="57087" b="50000"/>
          <a:stretch>
            <a:fillRect/>
          </a:stretch>
        </p:blipFill>
        <p:spPr bwMode="auto">
          <a:xfrm rot="1077265">
            <a:off x="7133918" y="1172576"/>
            <a:ext cx="478688" cy="328243"/>
          </a:xfrm>
          <a:prstGeom prst="rect">
            <a:avLst/>
          </a:prstGeom>
          <a:noFill/>
          <a:ln w="9525">
            <a:noFill/>
            <a:miter lim="800000"/>
            <a:headEnd/>
            <a:tailEnd/>
          </a:ln>
          <a:scene3d>
            <a:camera prst="orthographicFront">
              <a:rot lat="0" lon="10800000" rev="0"/>
            </a:camera>
            <a:lightRig rig="threePt" dir="t"/>
          </a:scene3d>
        </p:spPr>
      </p:pic>
      <p:pic>
        <p:nvPicPr>
          <p:cNvPr id="11" name="Picture 3"/>
          <p:cNvPicPr>
            <a:picLocks noChangeAspect="1" noChangeArrowheads="1"/>
          </p:cNvPicPr>
          <p:nvPr/>
        </p:nvPicPr>
        <p:blipFill>
          <a:blip r:embed="rId7" cstate="print"/>
          <a:srcRect l="1569" t="4641" r="57087" b="50000"/>
          <a:stretch>
            <a:fillRect/>
          </a:stretch>
        </p:blipFill>
        <p:spPr bwMode="auto">
          <a:xfrm rot="20675021">
            <a:off x="7414585" y="1962862"/>
            <a:ext cx="485721" cy="333066"/>
          </a:xfrm>
          <a:prstGeom prst="rect">
            <a:avLst/>
          </a:prstGeom>
          <a:noFill/>
          <a:ln w="9525">
            <a:noFill/>
            <a:miter lim="800000"/>
            <a:headEnd/>
            <a:tailEnd/>
          </a:ln>
          <a:scene3d>
            <a:camera prst="orthographicFront">
              <a:rot lat="0" lon="10800000" rev="0"/>
            </a:camera>
            <a:lightRig rig="threePt" dir="t"/>
          </a:scene3d>
        </p:spPr>
      </p:pic>
      <p:pic>
        <p:nvPicPr>
          <p:cNvPr id="12" name="Picture 3"/>
          <p:cNvPicPr>
            <a:picLocks noChangeAspect="1" noChangeArrowheads="1"/>
          </p:cNvPicPr>
          <p:nvPr/>
        </p:nvPicPr>
        <p:blipFill>
          <a:blip r:embed="rId8" cstate="print"/>
          <a:srcRect l="1569" t="4642" r="57088" b="50000"/>
          <a:stretch>
            <a:fillRect/>
          </a:stretch>
        </p:blipFill>
        <p:spPr bwMode="auto">
          <a:xfrm rot="20511784">
            <a:off x="7846025" y="2175533"/>
            <a:ext cx="384918" cy="264322"/>
          </a:xfrm>
          <a:prstGeom prst="rect">
            <a:avLst/>
          </a:prstGeom>
          <a:noFill/>
          <a:ln w="9525">
            <a:noFill/>
            <a:miter lim="800000"/>
            <a:headEnd/>
            <a:tailEnd/>
          </a:ln>
        </p:spPr>
      </p:pic>
      <p:pic>
        <p:nvPicPr>
          <p:cNvPr id="13" name="Picture 3"/>
          <p:cNvPicPr>
            <a:picLocks noChangeAspect="1" noChangeArrowheads="1"/>
          </p:cNvPicPr>
          <p:nvPr/>
        </p:nvPicPr>
        <p:blipFill>
          <a:blip r:embed="rId9" cstate="print"/>
          <a:srcRect l="1569" t="4642" r="57088" b="50000"/>
          <a:stretch>
            <a:fillRect/>
          </a:stretch>
        </p:blipFill>
        <p:spPr bwMode="auto">
          <a:xfrm rot="20511784">
            <a:off x="7730107" y="879870"/>
            <a:ext cx="474126" cy="493950"/>
          </a:xfrm>
          <a:prstGeom prst="rect">
            <a:avLst/>
          </a:prstGeom>
          <a:noFill/>
          <a:ln w="9525">
            <a:noFill/>
            <a:miter lim="800000"/>
            <a:headEnd/>
            <a:tailEnd/>
          </a:ln>
        </p:spPr>
      </p:pic>
      <p:pic>
        <p:nvPicPr>
          <p:cNvPr id="14" name="Picture 13" descr="Health Icon.jpg"/>
          <p:cNvPicPr>
            <a:picLocks noChangeAspect="1"/>
          </p:cNvPicPr>
          <p:nvPr/>
        </p:nvPicPr>
        <p:blipFill>
          <a:blip r:embed="rId10" cstate="print"/>
          <a:stretch>
            <a:fillRect/>
          </a:stretch>
        </p:blipFill>
        <p:spPr>
          <a:xfrm>
            <a:off x="2483768" y="4653136"/>
            <a:ext cx="1197000" cy="1094400"/>
          </a:xfrm>
          <a:prstGeom prst="rect">
            <a:avLst/>
          </a:prstGeom>
        </p:spPr>
      </p:pic>
      <p:pic>
        <p:nvPicPr>
          <p:cNvPr id="29697" name="Picture 1" descr="\\Falcon\user_data\Veterinary_Services\Community and Education\PET PROTECTORS\Characters\Rebranded characters\Characters 2015\Supervet new brand.JPG"/>
          <p:cNvPicPr>
            <a:picLocks noChangeAspect="1" noChangeArrowheads="1"/>
          </p:cNvPicPr>
          <p:nvPr/>
        </p:nvPicPr>
        <p:blipFill>
          <a:blip r:embed="rId11" cstate="print"/>
          <a:srcRect l="47643" t="36177" b="3225"/>
          <a:stretch>
            <a:fillRect/>
          </a:stretch>
        </p:blipFill>
        <p:spPr bwMode="auto">
          <a:xfrm>
            <a:off x="2539680" y="1054072"/>
            <a:ext cx="2206862" cy="3636404"/>
          </a:xfrm>
          <a:prstGeom prst="snip2Same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360"/>
                                          </p:val>
                                        </p:tav>
                                        <p:tav tm="100000">
                                          <p:val>
                                            <p:fltVal val="0"/>
                                          </p:val>
                                        </p:tav>
                                      </p:tavLst>
                                    </p:anim>
                                    <p:animEffect transition="in" filter="fade">
                                      <p:cBhvr>
                                        <p:cTn id="22" dur="500"/>
                                        <p:tgtEl>
                                          <p:spTgt spid="8"/>
                                        </p:tgtEl>
                                      </p:cBhvr>
                                    </p:animEffect>
                                  </p:childTnLst>
                                </p:cTn>
                              </p:par>
                            </p:childTnLst>
                          </p:cTn>
                        </p:par>
                        <p:par>
                          <p:cTn id="23" fill="hold">
                            <p:stCondLst>
                              <p:cond delay="500"/>
                            </p:stCondLst>
                            <p:childTnLst>
                              <p:par>
                                <p:cTn id="24" presetID="53"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1000"/>
                            </p:stCondLst>
                            <p:childTnLst>
                              <p:par>
                                <p:cTn id="30" presetID="53"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par>
                          <p:cTn id="35" fill="hold">
                            <p:stCondLst>
                              <p:cond delay="1500"/>
                            </p:stCondLst>
                            <p:childTnLst>
                              <p:par>
                                <p:cTn id="36" presetID="53"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par>
                          <p:cTn id="41" fill="hold">
                            <p:stCondLst>
                              <p:cond delay="2000"/>
                            </p:stCondLst>
                            <p:childTnLst>
                              <p:par>
                                <p:cTn id="42" presetID="53"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childTnLst>
                          </p:cTn>
                        </p:par>
                        <p:par>
                          <p:cTn id="47" fill="hold">
                            <p:stCondLst>
                              <p:cond delay="2500"/>
                            </p:stCondLst>
                            <p:childTnLst>
                              <p:par>
                                <p:cTn id="48" presetID="53" presetClass="entr" presetSubtype="0"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8"/>
                                        </p:tgtEl>
                                        <p:attrNameLst>
                                          <p:attrName>ppt_x</p:attrName>
                                        </p:attrNameLst>
                                      </p:cBhvr>
                                      <p:tavLst>
                                        <p:tav tm="0">
                                          <p:val>
                                            <p:strVal val="ppt_x"/>
                                          </p:val>
                                        </p:tav>
                                        <p:tav tm="100000">
                                          <p:val>
                                            <p:strVal val="ppt_x"/>
                                          </p:val>
                                        </p:tav>
                                      </p:tavLst>
                                    </p:anim>
                                    <p:anim calcmode="lin" valueType="num">
                                      <p:cBhvr additive="base">
                                        <p:cTn id="63" dur="500"/>
                                        <p:tgtEl>
                                          <p:spTgt spid="8"/>
                                        </p:tgtEl>
                                        <p:attrNameLst>
                                          <p:attrName>ppt_y</p:attrName>
                                        </p:attrNameLst>
                                      </p:cBhvr>
                                      <p:tavLst>
                                        <p:tav tm="0">
                                          <p:val>
                                            <p:strVal val="ppt_y"/>
                                          </p:val>
                                        </p:tav>
                                        <p:tav tm="100000">
                                          <p:val>
                                            <p:strVal val="1+ppt_h/2"/>
                                          </p:val>
                                        </p:tav>
                                      </p:tavLst>
                                    </p:anim>
                                    <p:set>
                                      <p:cBhvr>
                                        <p:cTn id="64" dur="1" fill="hold">
                                          <p:stCondLst>
                                            <p:cond delay="499"/>
                                          </p:stCondLst>
                                        </p:cTn>
                                        <p:tgtEl>
                                          <p:spTgt spid="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10"/>
                                        </p:tgtEl>
                                        <p:attrNameLst>
                                          <p:attrName>ppt_x</p:attrName>
                                        </p:attrNameLst>
                                      </p:cBhvr>
                                      <p:tavLst>
                                        <p:tav tm="0">
                                          <p:val>
                                            <p:strVal val="ppt_x"/>
                                          </p:val>
                                        </p:tav>
                                        <p:tav tm="100000">
                                          <p:val>
                                            <p:strVal val="ppt_x"/>
                                          </p:val>
                                        </p:tav>
                                      </p:tavLst>
                                    </p:anim>
                                    <p:anim calcmode="lin" valueType="num">
                                      <p:cBhvr additive="base">
                                        <p:cTn id="69" dur="500"/>
                                        <p:tgtEl>
                                          <p:spTgt spid="10"/>
                                        </p:tgtEl>
                                        <p:attrNameLst>
                                          <p:attrName>ppt_y</p:attrName>
                                        </p:attrNameLst>
                                      </p:cBhvr>
                                      <p:tavLst>
                                        <p:tav tm="0">
                                          <p:val>
                                            <p:strVal val="ppt_y"/>
                                          </p:val>
                                        </p:tav>
                                        <p:tav tm="100000">
                                          <p:val>
                                            <p:strVal val="1+ppt_h/2"/>
                                          </p:val>
                                        </p:tav>
                                      </p:tavLst>
                                    </p:anim>
                                    <p:set>
                                      <p:cBhvr>
                                        <p:cTn id="70" dur="1" fill="hold">
                                          <p:stCondLst>
                                            <p:cond delay="499"/>
                                          </p:stCondLst>
                                        </p:cTn>
                                        <p:tgtEl>
                                          <p:spTgt spid="1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nodeType="clickEffect">
                                  <p:stCondLst>
                                    <p:cond delay="0"/>
                                  </p:stCondLst>
                                  <p:childTnLst>
                                    <p:anim calcmode="lin" valueType="num">
                                      <p:cBhvr additive="base">
                                        <p:cTn id="74" dur="500"/>
                                        <p:tgtEl>
                                          <p:spTgt spid="13"/>
                                        </p:tgtEl>
                                        <p:attrNameLst>
                                          <p:attrName>ppt_x</p:attrName>
                                        </p:attrNameLst>
                                      </p:cBhvr>
                                      <p:tavLst>
                                        <p:tav tm="0">
                                          <p:val>
                                            <p:strVal val="ppt_x"/>
                                          </p:val>
                                        </p:tav>
                                        <p:tav tm="100000">
                                          <p:val>
                                            <p:strVal val="ppt_x"/>
                                          </p:val>
                                        </p:tav>
                                      </p:tavLst>
                                    </p:anim>
                                    <p:anim calcmode="lin" valueType="num">
                                      <p:cBhvr additive="base">
                                        <p:cTn id="75" dur="500"/>
                                        <p:tgtEl>
                                          <p:spTgt spid="13"/>
                                        </p:tgtEl>
                                        <p:attrNameLst>
                                          <p:attrName>ppt_y</p:attrName>
                                        </p:attrNameLst>
                                      </p:cBhvr>
                                      <p:tavLst>
                                        <p:tav tm="0">
                                          <p:val>
                                            <p:strVal val="ppt_y"/>
                                          </p:val>
                                        </p:tav>
                                        <p:tav tm="100000">
                                          <p:val>
                                            <p:strVal val="1+ppt_h/2"/>
                                          </p:val>
                                        </p:tav>
                                      </p:tavLst>
                                    </p:anim>
                                    <p:set>
                                      <p:cBhvr>
                                        <p:cTn id="76" dur="1" fill="hold">
                                          <p:stCondLst>
                                            <p:cond delay="499"/>
                                          </p:stCondLst>
                                        </p:cTn>
                                        <p:tgtEl>
                                          <p:spTgt spid="13"/>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xit" presetSubtype="4" fill="hold" nodeType="clickEffect">
                                  <p:stCondLst>
                                    <p:cond delay="0"/>
                                  </p:stCondLst>
                                  <p:childTnLst>
                                    <p:anim calcmode="lin" valueType="num">
                                      <p:cBhvr additive="base">
                                        <p:cTn id="80" dur="500"/>
                                        <p:tgtEl>
                                          <p:spTgt spid="10"/>
                                        </p:tgtEl>
                                        <p:attrNameLst>
                                          <p:attrName>ppt_x</p:attrName>
                                        </p:attrNameLst>
                                      </p:cBhvr>
                                      <p:tavLst>
                                        <p:tav tm="0">
                                          <p:val>
                                            <p:strVal val="ppt_x"/>
                                          </p:val>
                                        </p:tav>
                                        <p:tav tm="100000">
                                          <p:val>
                                            <p:strVal val="ppt_x"/>
                                          </p:val>
                                        </p:tav>
                                      </p:tavLst>
                                    </p:anim>
                                    <p:anim calcmode="lin" valueType="num">
                                      <p:cBhvr additive="base">
                                        <p:cTn id="81" dur="500"/>
                                        <p:tgtEl>
                                          <p:spTgt spid="10"/>
                                        </p:tgtEl>
                                        <p:attrNameLst>
                                          <p:attrName>ppt_y</p:attrName>
                                        </p:attrNameLst>
                                      </p:cBhvr>
                                      <p:tavLst>
                                        <p:tav tm="0">
                                          <p:val>
                                            <p:strVal val="ppt_y"/>
                                          </p:val>
                                        </p:tav>
                                        <p:tav tm="100000">
                                          <p:val>
                                            <p:strVal val="1+ppt_h/2"/>
                                          </p:val>
                                        </p:tav>
                                      </p:tavLst>
                                    </p:anim>
                                    <p:set>
                                      <p:cBhvr>
                                        <p:cTn id="82" dur="1" fill="hold">
                                          <p:stCondLst>
                                            <p:cond delay="499"/>
                                          </p:stCondLst>
                                        </p:cTn>
                                        <p:tgtEl>
                                          <p:spTgt spid="1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xit" presetSubtype="4" fill="hold" nodeType="clickEffect">
                                  <p:stCondLst>
                                    <p:cond delay="0"/>
                                  </p:stCondLst>
                                  <p:childTnLst>
                                    <p:anim calcmode="lin" valueType="num">
                                      <p:cBhvr additive="base">
                                        <p:cTn id="86" dur="500"/>
                                        <p:tgtEl>
                                          <p:spTgt spid="9"/>
                                        </p:tgtEl>
                                        <p:attrNameLst>
                                          <p:attrName>ppt_x</p:attrName>
                                        </p:attrNameLst>
                                      </p:cBhvr>
                                      <p:tavLst>
                                        <p:tav tm="0">
                                          <p:val>
                                            <p:strVal val="ppt_x"/>
                                          </p:val>
                                        </p:tav>
                                        <p:tav tm="100000">
                                          <p:val>
                                            <p:strVal val="ppt_x"/>
                                          </p:val>
                                        </p:tav>
                                      </p:tavLst>
                                    </p:anim>
                                    <p:anim calcmode="lin" valueType="num">
                                      <p:cBhvr additive="base">
                                        <p:cTn id="87" dur="500"/>
                                        <p:tgtEl>
                                          <p:spTgt spid="9"/>
                                        </p:tgtEl>
                                        <p:attrNameLst>
                                          <p:attrName>ppt_y</p:attrName>
                                        </p:attrNameLst>
                                      </p:cBhvr>
                                      <p:tavLst>
                                        <p:tav tm="0">
                                          <p:val>
                                            <p:strVal val="ppt_y"/>
                                          </p:val>
                                        </p:tav>
                                        <p:tav tm="100000">
                                          <p:val>
                                            <p:strVal val="1+ppt_h/2"/>
                                          </p:val>
                                        </p:tav>
                                      </p:tavLst>
                                    </p:anim>
                                    <p:set>
                                      <p:cBhvr>
                                        <p:cTn id="88" dur="1" fill="hold">
                                          <p:stCondLst>
                                            <p:cond delay="499"/>
                                          </p:stCondLst>
                                        </p:cTn>
                                        <p:tgtEl>
                                          <p:spTgt spid="9"/>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nodeType="clickEffect">
                                  <p:stCondLst>
                                    <p:cond delay="0"/>
                                  </p:stCondLst>
                                  <p:childTnLst>
                                    <p:anim calcmode="lin" valueType="num">
                                      <p:cBhvr additive="base">
                                        <p:cTn id="92" dur="500"/>
                                        <p:tgtEl>
                                          <p:spTgt spid="11"/>
                                        </p:tgtEl>
                                        <p:attrNameLst>
                                          <p:attrName>ppt_x</p:attrName>
                                        </p:attrNameLst>
                                      </p:cBhvr>
                                      <p:tavLst>
                                        <p:tav tm="0">
                                          <p:val>
                                            <p:strVal val="ppt_x"/>
                                          </p:val>
                                        </p:tav>
                                        <p:tav tm="100000">
                                          <p:val>
                                            <p:strVal val="ppt_x"/>
                                          </p:val>
                                        </p:tav>
                                      </p:tavLst>
                                    </p:anim>
                                    <p:anim calcmode="lin" valueType="num">
                                      <p:cBhvr additive="base">
                                        <p:cTn id="93" dur="500"/>
                                        <p:tgtEl>
                                          <p:spTgt spid="11"/>
                                        </p:tgtEl>
                                        <p:attrNameLst>
                                          <p:attrName>ppt_y</p:attrName>
                                        </p:attrNameLst>
                                      </p:cBhvr>
                                      <p:tavLst>
                                        <p:tav tm="0">
                                          <p:val>
                                            <p:strVal val="ppt_y"/>
                                          </p:val>
                                        </p:tav>
                                        <p:tav tm="100000">
                                          <p:val>
                                            <p:strVal val="1+ppt_h/2"/>
                                          </p:val>
                                        </p:tav>
                                      </p:tavLst>
                                    </p:anim>
                                    <p:set>
                                      <p:cBhvr>
                                        <p:cTn id="94" dur="1" fill="hold">
                                          <p:stCondLst>
                                            <p:cond delay="499"/>
                                          </p:stCondLst>
                                        </p:cTn>
                                        <p:tgtEl>
                                          <p:spTgt spid="1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 presetClass="exit" presetSubtype="4" fill="hold" nodeType="clickEffect">
                                  <p:stCondLst>
                                    <p:cond delay="0"/>
                                  </p:stCondLst>
                                  <p:childTnLst>
                                    <p:anim calcmode="lin" valueType="num">
                                      <p:cBhvr additive="base">
                                        <p:cTn id="98" dur="500"/>
                                        <p:tgtEl>
                                          <p:spTgt spid="12"/>
                                        </p:tgtEl>
                                        <p:attrNameLst>
                                          <p:attrName>ppt_x</p:attrName>
                                        </p:attrNameLst>
                                      </p:cBhvr>
                                      <p:tavLst>
                                        <p:tav tm="0">
                                          <p:val>
                                            <p:strVal val="ppt_x"/>
                                          </p:val>
                                        </p:tav>
                                        <p:tav tm="100000">
                                          <p:val>
                                            <p:strVal val="ppt_x"/>
                                          </p:val>
                                        </p:tav>
                                      </p:tavLst>
                                    </p:anim>
                                    <p:anim calcmode="lin" valueType="num">
                                      <p:cBhvr additive="base">
                                        <p:cTn id="99" dur="500"/>
                                        <p:tgtEl>
                                          <p:spTgt spid="12"/>
                                        </p:tgtEl>
                                        <p:attrNameLst>
                                          <p:attrName>ppt_y</p:attrName>
                                        </p:attrNameLst>
                                      </p:cBhvr>
                                      <p:tavLst>
                                        <p:tav tm="0">
                                          <p:val>
                                            <p:strVal val="ppt_y"/>
                                          </p:val>
                                        </p:tav>
                                        <p:tav tm="100000">
                                          <p:val>
                                            <p:strVal val="1+ppt_h/2"/>
                                          </p:val>
                                        </p:tav>
                                      </p:tavLst>
                                    </p:anim>
                                    <p:set>
                                      <p:cBhvr>
                                        <p:cTn id="100" dur="1" fill="hold">
                                          <p:stCondLst>
                                            <p:cond delay="499"/>
                                          </p:stCondLst>
                                        </p:cTn>
                                        <p:tgtEl>
                                          <p:spTgt spid="12"/>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53" presetClass="entr" presetSubtype="0" fill="hold" nodeType="clickEffect">
                                  <p:stCondLst>
                                    <p:cond delay="0"/>
                                  </p:stCondLst>
                                  <p:childTnLst>
                                    <p:set>
                                      <p:cBhvr>
                                        <p:cTn id="104" dur="1" fill="hold">
                                          <p:stCondLst>
                                            <p:cond delay="0"/>
                                          </p:stCondLst>
                                        </p:cTn>
                                        <p:tgtEl>
                                          <p:spTgt spid="14"/>
                                        </p:tgtEl>
                                        <p:attrNameLst>
                                          <p:attrName>style.visibility</p:attrName>
                                        </p:attrNameLst>
                                      </p:cBhvr>
                                      <p:to>
                                        <p:strVal val="visible"/>
                                      </p:to>
                                    </p:set>
                                    <p:anim calcmode="lin" valueType="num">
                                      <p:cBhvr>
                                        <p:cTn id="105" dur="500" fill="hold"/>
                                        <p:tgtEl>
                                          <p:spTgt spid="14"/>
                                        </p:tgtEl>
                                        <p:attrNameLst>
                                          <p:attrName>ppt_w</p:attrName>
                                        </p:attrNameLst>
                                      </p:cBhvr>
                                      <p:tavLst>
                                        <p:tav tm="0">
                                          <p:val>
                                            <p:fltVal val="0"/>
                                          </p:val>
                                        </p:tav>
                                        <p:tav tm="100000">
                                          <p:val>
                                            <p:strVal val="#ppt_w"/>
                                          </p:val>
                                        </p:tav>
                                      </p:tavLst>
                                    </p:anim>
                                    <p:anim calcmode="lin" valueType="num">
                                      <p:cBhvr>
                                        <p:cTn id="106" dur="500" fill="hold"/>
                                        <p:tgtEl>
                                          <p:spTgt spid="14"/>
                                        </p:tgtEl>
                                        <p:attrNameLst>
                                          <p:attrName>ppt_h</p:attrName>
                                        </p:attrNameLst>
                                      </p:cBhvr>
                                      <p:tavLst>
                                        <p:tav tm="0">
                                          <p:val>
                                            <p:fltVal val="0"/>
                                          </p:val>
                                        </p:tav>
                                        <p:tav tm="100000">
                                          <p:val>
                                            <p:strVal val="#ppt_h"/>
                                          </p:val>
                                        </p:tav>
                                      </p:tavLst>
                                    </p:anim>
                                    <p:animEffect transition="in" filter="fade">
                                      <p:cBhvr>
                                        <p:cTn id="10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clipartpal.com/_thumbs/pd/education/open_face_book_blank_T.png"/>
          <p:cNvPicPr>
            <a:picLocks noChangeAspect="1" noChangeArrowheads="1"/>
          </p:cNvPicPr>
          <p:nvPr/>
        </p:nvPicPr>
        <p:blipFill>
          <a:blip r:embed="rId3" cstate="print"/>
          <a:srcRect/>
          <a:stretch>
            <a:fillRect/>
          </a:stretch>
        </p:blipFill>
        <p:spPr bwMode="auto">
          <a:xfrm>
            <a:off x="304661" y="332656"/>
            <a:ext cx="8534678" cy="5616153"/>
          </a:xfrm>
          <a:prstGeom prst="rect">
            <a:avLst/>
          </a:prstGeom>
          <a:noFill/>
          <a:ln w="9525">
            <a:noFill/>
            <a:miter lim="800000"/>
            <a:headEnd/>
            <a:tailEnd/>
          </a:ln>
        </p:spPr>
      </p:pic>
      <p:sp>
        <p:nvSpPr>
          <p:cNvPr id="4" name="Cloud Callout 3"/>
          <p:cNvSpPr/>
          <p:nvPr/>
        </p:nvSpPr>
        <p:spPr>
          <a:xfrm>
            <a:off x="4716016" y="764704"/>
            <a:ext cx="1451479" cy="1593140"/>
          </a:xfrm>
          <a:prstGeom prst="cloudCallout">
            <a:avLst>
              <a:gd name="adj1" fmla="val -6604"/>
              <a:gd name="adj2" fmla="val 154414"/>
            </a:avLst>
          </a:prstGeom>
          <a:solidFill>
            <a:schemeClr val="accent2">
              <a:lumMod val="40000"/>
              <a:lumOff val="60000"/>
              <a:alpha val="51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5" name="Rectangle 4"/>
          <p:cNvSpPr>
            <a:spLocks noChangeArrowheads="1"/>
          </p:cNvSpPr>
          <p:nvPr/>
        </p:nvSpPr>
        <p:spPr bwMode="auto">
          <a:xfrm>
            <a:off x="4857610" y="1074365"/>
            <a:ext cx="1087011" cy="923330"/>
          </a:xfrm>
          <a:prstGeom prst="rect">
            <a:avLst/>
          </a:prstGeom>
          <a:noFill/>
          <a:ln w="9525">
            <a:noFill/>
            <a:miter lim="800000"/>
            <a:headEnd/>
            <a:tailEnd/>
          </a:ln>
        </p:spPr>
        <p:txBody>
          <a:bodyPr wrap="square">
            <a:spAutoFit/>
          </a:bodyPr>
          <a:lstStyle/>
          <a:p>
            <a:pPr algn="ctr"/>
            <a:r>
              <a:rPr lang="en-GB" dirty="0">
                <a:latin typeface="Comic Sans MS" pitchFamily="66" charset="0"/>
              </a:rPr>
              <a:t>That’s not my </a:t>
            </a:r>
            <a:r>
              <a:rPr lang="en-GB" dirty="0" smtClean="0">
                <a:latin typeface="Comic Sans MS" pitchFamily="66" charset="0"/>
              </a:rPr>
              <a:t>friend</a:t>
            </a:r>
            <a:endParaRPr lang="en-GB" dirty="0">
              <a:latin typeface="Comic Sans MS" pitchFamily="66" charset="0"/>
            </a:endParaRPr>
          </a:p>
        </p:txBody>
      </p:sp>
      <p:sp>
        <p:nvSpPr>
          <p:cNvPr id="6" name="Rectangle 5"/>
          <p:cNvSpPr>
            <a:spLocks noChangeArrowheads="1"/>
          </p:cNvSpPr>
          <p:nvPr/>
        </p:nvSpPr>
        <p:spPr bwMode="auto">
          <a:xfrm>
            <a:off x="5937111" y="1851568"/>
            <a:ext cx="1232479" cy="1200329"/>
          </a:xfrm>
          <a:prstGeom prst="rect">
            <a:avLst/>
          </a:prstGeom>
          <a:noFill/>
          <a:ln w="9525">
            <a:noFill/>
            <a:miter lim="800000"/>
            <a:headEnd/>
            <a:tailEnd/>
          </a:ln>
        </p:spPr>
        <p:txBody>
          <a:bodyPr wrap="square">
            <a:spAutoFit/>
          </a:bodyPr>
          <a:lstStyle/>
          <a:p>
            <a:pPr algn="ctr"/>
            <a:r>
              <a:rPr lang="en-GB" dirty="0" smtClean="0">
                <a:latin typeface="Comic Sans MS" pitchFamily="66" charset="0"/>
              </a:rPr>
              <a:t>They’re not friends </a:t>
            </a:r>
            <a:r>
              <a:rPr lang="en-GB" dirty="0">
                <a:latin typeface="Comic Sans MS" pitchFamily="66" charset="0"/>
              </a:rPr>
              <a:t>either!</a:t>
            </a:r>
          </a:p>
        </p:txBody>
      </p:sp>
      <p:pic>
        <p:nvPicPr>
          <p:cNvPr id="8" name="Picture 3" descr="\\falcon\user_data\Veterinary_Services\Community and Education\IMAGES\1_Animal_Image_Library\Guinea pigs\264b_039.jpg"/>
          <p:cNvPicPr>
            <a:picLocks noChangeAspect="1" noChangeArrowheads="1"/>
          </p:cNvPicPr>
          <p:nvPr/>
        </p:nvPicPr>
        <p:blipFill>
          <a:blip r:embed="rId4" cstate="print"/>
          <a:srcRect l="5714" t="15739" r="5714" b="13435"/>
          <a:stretch>
            <a:fillRect/>
          </a:stretch>
        </p:blipFill>
        <p:spPr bwMode="auto">
          <a:xfrm>
            <a:off x="896798" y="4866110"/>
            <a:ext cx="1260758" cy="731863"/>
          </a:xfrm>
          <a:prstGeom prst="rect">
            <a:avLst/>
          </a:prstGeom>
          <a:noFill/>
          <a:ln w="9525">
            <a:noFill/>
            <a:miter lim="800000"/>
            <a:headEnd/>
            <a:tailEnd/>
          </a:ln>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013065" y="3293678"/>
            <a:ext cx="2643724" cy="1780151"/>
          </a:xfrm>
          <a:prstGeom prst="rect">
            <a:avLst/>
          </a:prstGeom>
          <a:ln>
            <a:noFill/>
          </a:ln>
          <a:effectLst>
            <a:softEdge rad="112500"/>
          </a:effectLst>
          <a:scene3d>
            <a:camera prst="orthographicFront">
              <a:rot lat="0" lon="10799977" rev="0"/>
            </a:camera>
            <a:lightRig rig="threePt" dir="t"/>
          </a:scene3d>
        </p:spPr>
      </p:pic>
      <p:pic>
        <p:nvPicPr>
          <p:cNvPr id="10" name="Picture 4" descr="\\falcon\user_data\Veterinary_Services\Community and Education\IMAGES\Kids\Kid shoot images from publications\Kids41.jpg"/>
          <p:cNvPicPr>
            <a:picLocks noChangeAspect="1" noChangeArrowheads="1"/>
          </p:cNvPicPr>
          <p:nvPr/>
        </p:nvPicPr>
        <p:blipFill>
          <a:blip r:embed="rId6" cstate="print"/>
          <a:srcRect t="6168" b="16119"/>
          <a:stretch>
            <a:fillRect/>
          </a:stretch>
        </p:blipFill>
        <p:spPr bwMode="auto">
          <a:xfrm>
            <a:off x="6584811" y="3199018"/>
            <a:ext cx="1404039" cy="1673466"/>
          </a:xfrm>
          <a:prstGeom prst="rect">
            <a:avLst/>
          </a:prstGeom>
          <a:noFill/>
          <a:ln w="9525">
            <a:noFill/>
            <a:miter lim="800000"/>
            <a:headEnd/>
            <a:tailEnd/>
          </a:ln>
        </p:spPr>
      </p:pic>
      <p:sp>
        <p:nvSpPr>
          <p:cNvPr id="11" name="TextBox 10"/>
          <p:cNvSpPr txBox="1">
            <a:spLocks noChangeArrowheads="1"/>
          </p:cNvSpPr>
          <p:nvPr/>
        </p:nvSpPr>
        <p:spPr bwMode="auto">
          <a:xfrm>
            <a:off x="968236" y="889882"/>
            <a:ext cx="2755892" cy="1692771"/>
          </a:xfrm>
          <a:prstGeom prst="rect">
            <a:avLst/>
          </a:prstGeom>
          <a:noFill/>
          <a:ln w="9525">
            <a:noFill/>
            <a:miter lim="800000"/>
            <a:headEnd/>
            <a:tailEnd/>
          </a:ln>
        </p:spPr>
        <p:txBody>
          <a:bodyPr wrap="square">
            <a:spAutoFit/>
          </a:bodyPr>
          <a:lstStyle/>
          <a:p>
            <a:pPr algn="ctr"/>
            <a:r>
              <a:rPr lang="en-GB" sz="2400" dirty="0">
                <a:latin typeface="Harrington" pitchFamily="82" charset="0"/>
              </a:rPr>
              <a:t>A very happy Sparky ran out the door to look for his </a:t>
            </a:r>
            <a:r>
              <a:rPr lang="en-GB" sz="2400" dirty="0" smtClean="0">
                <a:latin typeface="Harrington" pitchFamily="82" charset="0"/>
              </a:rPr>
              <a:t>friends.</a:t>
            </a:r>
            <a:r>
              <a:rPr lang="en-GB" sz="3200" dirty="0" smtClean="0">
                <a:latin typeface="Imprint MT Shadow" pitchFamily="82" charset="0"/>
              </a:rPr>
              <a:t> </a:t>
            </a:r>
            <a:endParaRPr lang="en-GB" sz="3200" dirty="0">
              <a:latin typeface="Imprint MT Shadow" pitchFamily="82" charset="0"/>
            </a:endParaRPr>
          </a:p>
        </p:txBody>
      </p:sp>
      <p:sp>
        <p:nvSpPr>
          <p:cNvPr id="12" name="Rectangle 11"/>
          <p:cNvSpPr>
            <a:spLocks noChangeArrowheads="1"/>
          </p:cNvSpPr>
          <p:nvPr/>
        </p:nvSpPr>
        <p:spPr bwMode="auto">
          <a:xfrm>
            <a:off x="896798" y="2945981"/>
            <a:ext cx="1283631" cy="954107"/>
          </a:xfrm>
          <a:prstGeom prst="rect">
            <a:avLst/>
          </a:prstGeom>
          <a:noFill/>
          <a:ln w="9525">
            <a:noFill/>
            <a:miter lim="800000"/>
            <a:headEnd/>
            <a:tailEnd/>
          </a:ln>
        </p:spPr>
        <p:txBody>
          <a:bodyPr wrap="square">
            <a:spAutoFit/>
          </a:bodyPr>
          <a:lstStyle/>
          <a:p>
            <a:pPr algn="ctr"/>
            <a:r>
              <a:rPr lang="en-GB" sz="2800" dirty="0">
                <a:latin typeface="Harrington" pitchFamily="82" charset="0"/>
              </a:rPr>
              <a:t>He </a:t>
            </a:r>
          </a:p>
          <a:p>
            <a:pPr algn="ctr"/>
            <a:r>
              <a:rPr lang="en-GB" sz="2800" dirty="0" smtClean="0">
                <a:latin typeface="Harrington" pitchFamily="82" charset="0"/>
              </a:rPr>
              <a:t>found..</a:t>
            </a:r>
            <a:endParaRPr lang="en-GB" sz="2800" dirty="0">
              <a:latin typeface="Harrington" pitchFamily="82" charset="0"/>
            </a:endParaRPr>
          </a:p>
        </p:txBody>
      </p:sp>
      <p:sp>
        <p:nvSpPr>
          <p:cNvPr id="13" name="Cloud Callout 12"/>
          <p:cNvSpPr/>
          <p:nvPr/>
        </p:nvSpPr>
        <p:spPr>
          <a:xfrm rot="4587867">
            <a:off x="6877031" y="4436684"/>
            <a:ext cx="1397344" cy="1398728"/>
          </a:xfrm>
          <a:prstGeom prst="cloudCallout">
            <a:avLst>
              <a:gd name="adj1" fmla="val -28366"/>
              <a:gd name="adj2" fmla="val 83527"/>
            </a:avLst>
          </a:prstGeom>
          <a:solidFill>
            <a:schemeClr val="accent2">
              <a:lumMod val="40000"/>
              <a:lumOff val="60000"/>
              <a:alpha val="51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14" name="Cloud Callout 13"/>
          <p:cNvSpPr/>
          <p:nvPr/>
        </p:nvSpPr>
        <p:spPr>
          <a:xfrm>
            <a:off x="5796136" y="1700808"/>
            <a:ext cx="1521815" cy="1594813"/>
          </a:xfrm>
          <a:prstGeom prst="cloudCallout">
            <a:avLst>
              <a:gd name="adj1" fmla="val -60444"/>
              <a:gd name="adj2" fmla="val 104628"/>
            </a:avLst>
          </a:prstGeom>
          <a:solidFill>
            <a:schemeClr val="accent2">
              <a:lumMod val="40000"/>
              <a:lumOff val="60000"/>
              <a:alpha val="51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15" name="Rectangle 14"/>
          <p:cNvSpPr>
            <a:spLocks noChangeArrowheads="1"/>
          </p:cNvSpPr>
          <p:nvPr/>
        </p:nvSpPr>
        <p:spPr bwMode="auto">
          <a:xfrm>
            <a:off x="7020272" y="4869160"/>
            <a:ext cx="1160544" cy="646331"/>
          </a:xfrm>
          <a:prstGeom prst="rect">
            <a:avLst/>
          </a:prstGeom>
          <a:noFill/>
          <a:ln w="9525">
            <a:noFill/>
            <a:miter lim="800000"/>
            <a:headEnd/>
            <a:tailEnd/>
          </a:ln>
        </p:spPr>
        <p:txBody>
          <a:bodyPr wrap="square">
            <a:spAutoFit/>
          </a:bodyPr>
          <a:lstStyle/>
          <a:p>
            <a:pPr algn="ctr"/>
            <a:r>
              <a:rPr lang="en-GB" dirty="0">
                <a:latin typeface="Comic Sans MS" pitchFamily="66" charset="0"/>
              </a:rPr>
              <a:t>My </a:t>
            </a:r>
            <a:r>
              <a:rPr lang="en-GB" dirty="0" smtClean="0">
                <a:latin typeface="Comic Sans MS" pitchFamily="66" charset="0"/>
              </a:rPr>
              <a:t>friends!</a:t>
            </a:r>
            <a:endParaRPr lang="en-GB" dirty="0">
              <a:latin typeface="Comic Sans MS" pitchFamily="66" charset="0"/>
            </a:endParaRPr>
          </a:p>
        </p:txBody>
      </p:sp>
      <p:pic>
        <p:nvPicPr>
          <p:cNvPr id="16" name="Picture 5" descr="C:\Documents and Settings\Henson_A\My Documents\Amy's\Talkies\New Welfare Symbols\Companionship Icon.jpg"/>
          <p:cNvPicPr>
            <a:picLocks noChangeAspect="1" noChangeArrowheads="1"/>
          </p:cNvPicPr>
          <p:nvPr/>
        </p:nvPicPr>
        <p:blipFill>
          <a:blip r:embed="rId7" cstate="print"/>
          <a:srcRect/>
          <a:stretch>
            <a:fillRect/>
          </a:stretch>
        </p:blipFill>
        <p:spPr bwMode="auto">
          <a:xfrm>
            <a:off x="7164288" y="692696"/>
            <a:ext cx="1101063" cy="1105200"/>
          </a:xfrm>
          <a:prstGeom prst="ellipse">
            <a:avLst/>
          </a:prstGeom>
          <a:noFill/>
        </p:spPr>
      </p:pic>
      <p:pic>
        <p:nvPicPr>
          <p:cNvPr id="17" name="Picture 1" descr="\\Falcon\user_data\Veterinary_Services\Community and Education\PET PROTECTORS\Characters\Rebranded characters\Characters 2015\Sparky new brand.JPG"/>
          <p:cNvPicPr>
            <a:picLocks noChangeAspect="1" noChangeArrowheads="1"/>
          </p:cNvPicPr>
          <p:nvPr/>
        </p:nvPicPr>
        <p:blipFill>
          <a:blip r:embed="rId8" cstate="print"/>
          <a:srcRect l="60559" t="50531" r="6528" b="26075"/>
          <a:stretch>
            <a:fillRect/>
          </a:stretch>
        </p:blipFill>
        <p:spPr bwMode="auto">
          <a:xfrm>
            <a:off x="4788024" y="4005064"/>
            <a:ext cx="1800200" cy="18002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 calcmode="lin" valueType="num">
                                      <p:cBhvr>
                                        <p:cTn id="21" dur="500" fill="hold"/>
                                        <p:tgtEl>
                                          <p:spTgt spid="9"/>
                                        </p:tgtEl>
                                        <p:attrNameLst>
                                          <p:attrName>style.rotation</p:attrName>
                                        </p:attrNameLst>
                                      </p:cBhvr>
                                      <p:tavLst>
                                        <p:tav tm="0">
                                          <p:val>
                                            <p:fltVal val="360"/>
                                          </p:val>
                                        </p:tav>
                                        <p:tav tm="100000">
                                          <p:val>
                                            <p:fltVal val="0"/>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 calcmode="lin" valueType="num">
                                      <p:cBhvr>
                                        <p:cTn id="41" dur="500" fill="hold"/>
                                        <p:tgtEl>
                                          <p:spTgt spid="8"/>
                                        </p:tgtEl>
                                        <p:attrNameLst>
                                          <p:attrName>style.rotation</p:attrName>
                                        </p:attrNameLst>
                                      </p:cBhvr>
                                      <p:tavLst>
                                        <p:tav tm="0">
                                          <p:val>
                                            <p:fltVal val="360"/>
                                          </p:val>
                                        </p:tav>
                                        <p:tav tm="100000">
                                          <p:val>
                                            <p:fltVal val="0"/>
                                          </p:val>
                                        </p:tav>
                                      </p:tavLst>
                                    </p:anim>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animEffect transition="in" filter="fade">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 calcmode="lin" valueType="num">
                                      <p:cBhvr>
                                        <p:cTn id="61" dur="500" fill="hold"/>
                                        <p:tgtEl>
                                          <p:spTgt spid="10"/>
                                        </p:tgtEl>
                                        <p:attrNameLst>
                                          <p:attrName>style.rotation</p:attrName>
                                        </p:attrNameLst>
                                      </p:cBhvr>
                                      <p:tavLst>
                                        <p:tav tm="0">
                                          <p:val>
                                            <p:fltVal val="360"/>
                                          </p:val>
                                        </p:tav>
                                        <p:tav tm="100000">
                                          <p:val>
                                            <p:fltVal val="0"/>
                                          </p:val>
                                        </p:tav>
                                      </p:tavLst>
                                    </p:anim>
                                    <p:animEffect transition="in" filter="fade">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par>
                                <p:cTn id="70" presetID="53" presetClass="entr" presetSubtype="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0"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500" fill="hold"/>
                                        <p:tgtEl>
                                          <p:spTgt spid="16"/>
                                        </p:tgtEl>
                                        <p:attrNameLst>
                                          <p:attrName>ppt_w</p:attrName>
                                        </p:attrNameLst>
                                      </p:cBhvr>
                                      <p:tavLst>
                                        <p:tav tm="0">
                                          <p:val>
                                            <p:fltVal val="0"/>
                                          </p:val>
                                        </p:tav>
                                        <p:tav tm="100000">
                                          <p:val>
                                            <p:strVal val="#ppt_w"/>
                                          </p:val>
                                        </p:tav>
                                      </p:tavLst>
                                    </p:anim>
                                    <p:anim calcmode="lin" valueType="num">
                                      <p:cBhvr>
                                        <p:cTn id="80" dur="500" fill="hold"/>
                                        <p:tgtEl>
                                          <p:spTgt spid="16"/>
                                        </p:tgtEl>
                                        <p:attrNameLst>
                                          <p:attrName>ppt_h</p:attrName>
                                        </p:attrNameLst>
                                      </p:cBhvr>
                                      <p:tavLst>
                                        <p:tav tm="0">
                                          <p:val>
                                            <p:fltVal val="0"/>
                                          </p:val>
                                        </p:tav>
                                        <p:tav tm="100000">
                                          <p:val>
                                            <p:strVal val="#ppt_h"/>
                                          </p:val>
                                        </p:tav>
                                      </p:tavLst>
                                    </p:anim>
                                    <p:animEffect transition="in" filter="fade">
                                      <p:cBhvr>
                                        <p:cTn id="8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1" grpId="0"/>
      <p:bldP spid="12" grpId="0"/>
      <p:bldP spid="13" grpId="0" animBg="1"/>
      <p:bldP spid="14"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clipartpal.com/_thumbs/pd/education/open_face_book_blank_T.png"/>
          <p:cNvPicPr>
            <a:picLocks noChangeAspect="1" noChangeArrowheads="1"/>
          </p:cNvPicPr>
          <p:nvPr/>
        </p:nvPicPr>
        <p:blipFill>
          <a:blip r:embed="rId3" cstate="print"/>
          <a:srcRect/>
          <a:stretch>
            <a:fillRect/>
          </a:stretch>
        </p:blipFill>
        <p:spPr bwMode="auto">
          <a:xfrm>
            <a:off x="359375" y="404664"/>
            <a:ext cx="8425250" cy="5544145"/>
          </a:xfrm>
          <a:prstGeom prst="rect">
            <a:avLst/>
          </a:prstGeom>
          <a:noFill/>
          <a:ln w="9525">
            <a:noFill/>
            <a:miter lim="800000"/>
            <a:headEnd/>
            <a:tailEnd/>
          </a:ln>
        </p:spPr>
      </p:pic>
      <p:sp>
        <p:nvSpPr>
          <p:cNvPr id="5" name="Rectangle 4"/>
          <p:cNvSpPr>
            <a:spLocks noChangeArrowheads="1"/>
          </p:cNvSpPr>
          <p:nvPr/>
        </p:nvSpPr>
        <p:spPr bwMode="auto">
          <a:xfrm>
            <a:off x="3206477" y="1086853"/>
            <a:ext cx="1098224" cy="923330"/>
          </a:xfrm>
          <a:prstGeom prst="rect">
            <a:avLst/>
          </a:prstGeom>
          <a:noFill/>
          <a:ln w="9525">
            <a:noFill/>
            <a:miter lim="800000"/>
            <a:headEnd/>
            <a:tailEnd/>
          </a:ln>
        </p:spPr>
        <p:txBody>
          <a:bodyPr wrap="square">
            <a:spAutoFit/>
          </a:bodyPr>
          <a:lstStyle/>
          <a:p>
            <a:pPr algn="ctr"/>
            <a:r>
              <a:rPr lang="en-GB">
                <a:latin typeface="Comic Sans MS" pitchFamily="66" charset="0"/>
              </a:rPr>
              <a:t>Dogs can’t fly!</a:t>
            </a:r>
          </a:p>
        </p:txBody>
      </p:sp>
      <p:sp>
        <p:nvSpPr>
          <p:cNvPr id="6" name="Rectangle 5"/>
          <p:cNvSpPr>
            <a:spLocks noChangeArrowheads="1"/>
          </p:cNvSpPr>
          <p:nvPr/>
        </p:nvSpPr>
        <p:spPr bwMode="auto">
          <a:xfrm>
            <a:off x="4860032" y="4581128"/>
            <a:ext cx="1152128" cy="646331"/>
          </a:xfrm>
          <a:prstGeom prst="rect">
            <a:avLst/>
          </a:prstGeom>
          <a:noFill/>
          <a:ln w="9525">
            <a:noFill/>
            <a:miter lim="800000"/>
            <a:headEnd/>
            <a:tailEnd/>
          </a:ln>
        </p:spPr>
        <p:txBody>
          <a:bodyPr wrap="square">
            <a:spAutoFit/>
          </a:bodyPr>
          <a:lstStyle/>
          <a:p>
            <a:pPr algn="ctr"/>
            <a:r>
              <a:rPr lang="en-GB" dirty="0">
                <a:latin typeface="Comic Sans MS" pitchFamily="66" charset="0"/>
              </a:rPr>
              <a:t>Yes PLEASE</a:t>
            </a:r>
            <a:r>
              <a:rPr lang="en-GB" dirty="0" smtClean="0">
                <a:latin typeface="Comic Sans MS" pitchFamily="66" charset="0"/>
              </a:rPr>
              <a:t>!</a:t>
            </a:r>
            <a:endParaRPr lang="en-GB" dirty="0">
              <a:latin typeface="Comic Sans MS" pitchFamily="66" charset="0"/>
            </a:endParaRPr>
          </a:p>
        </p:txBody>
      </p:sp>
      <p:sp>
        <p:nvSpPr>
          <p:cNvPr id="7" name="Rectangle 6"/>
          <p:cNvSpPr>
            <a:spLocks noChangeArrowheads="1"/>
          </p:cNvSpPr>
          <p:nvPr/>
        </p:nvSpPr>
        <p:spPr bwMode="auto">
          <a:xfrm>
            <a:off x="5077461" y="1291528"/>
            <a:ext cx="1243364" cy="1200329"/>
          </a:xfrm>
          <a:prstGeom prst="rect">
            <a:avLst/>
          </a:prstGeom>
          <a:noFill/>
          <a:ln w="9525">
            <a:noFill/>
            <a:miter lim="800000"/>
            <a:headEnd/>
            <a:tailEnd/>
          </a:ln>
        </p:spPr>
        <p:txBody>
          <a:bodyPr wrap="square">
            <a:spAutoFit/>
          </a:bodyPr>
          <a:lstStyle/>
          <a:p>
            <a:pPr algn="ctr"/>
            <a:r>
              <a:rPr lang="en-GB" dirty="0">
                <a:latin typeface="Comic Sans MS" pitchFamily="66" charset="0"/>
              </a:rPr>
              <a:t>That doesn’t </a:t>
            </a:r>
            <a:r>
              <a:rPr lang="en-GB" dirty="0" smtClean="0">
                <a:latin typeface="Comic Sans MS" pitchFamily="66" charset="0"/>
              </a:rPr>
              <a:t>look like much fun </a:t>
            </a:r>
            <a:endParaRPr lang="en-GB" dirty="0">
              <a:latin typeface="Comic Sans MS" pitchFamily="66" charset="0"/>
            </a:endParaRPr>
          </a:p>
        </p:txBody>
      </p:sp>
      <p:sp>
        <p:nvSpPr>
          <p:cNvPr id="8" name="Cloud Callout 7"/>
          <p:cNvSpPr/>
          <p:nvPr/>
        </p:nvSpPr>
        <p:spPr>
          <a:xfrm rot="7270741">
            <a:off x="4705945" y="4275639"/>
            <a:ext cx="1464031" cy="1475074"/>
          </a:xfrm>
          <a:prstGeom prst="cloudCallout">
            <a:avLst>
              <a:gd name="adj1" fmla="val 148430"/>
              <a:gd name="adj2" fmla="val 173382"/>
            </a:avLst>
          </a:prstGeom>
          <a:solidFill>
            <a:schemeClr val="accent2">
              <a:lumMod val="40000"/>
              <a:lumOff val="60000"/>
              <a:alpha val="51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pic>
        <p:nvPicPr>
          <p:cNvPr id="14" name="Picture 13" descr="\\falcon\user_data\Veterinary_Services\Community and Education\IMAGES\1_Animal_Image_Library\Other animals\shutterstock_1013183.jpg"/>
          <p:cNvPicPr/>
          <p:nvPr/>
        </p:nvPicPr>
        <p:blipFill>
          <a:blip r:embed="rId4" cstate="print"/>
          <a:srcRect l="29412" t="15789"/>
          <a:stretch>
            <a:fillRect/>
          </a:stretch>
        </p:blipFill>
        <p:spPr bwMode="auto">
          <a:xfrm>
            <a:off x="1255004" y="844345"/>
            <a:ext cx="1609288" cy="1648551"/>
          </a:xfrm>
          <a:prstGeom prst="rect">
            <a:avLst/>
          </a:prstGeom>
          <a:ln>
            <a:noFill/>
          </a:ln>
          <a:effectLst>
            <a:softEdge rad="112500"/>
          </a:effectLst>
        </p:spPr>
      </p:pic>
      <p:pic>
        <p:nvPicPr>
          <p:cNvPr id="16" name="Picture 1" descr="\\Falcon\user_data\Veterinary_Services\Community and Education\PET PROTECTORS\Characters\Rebranded characters\Characters 2015\Sparky new brand.JPG"/>
          <p:cNvPicPr>
            <a:picLocks noChangeAspect="1" noChangeArrowheads="1"/>
          </p:cNvPicPr>
          <p:nvPr/>
        </p:nvPicPr>
        <p:blipFill>
          <a:blip r:embed="rId5" cstate="print"/>
          <a:srcRect l="19748" t="5615" r="19693" b="54148"/>
          <a:stretch>
            <a:fillRect/>
          </a:stretch>
        </p:blipFill>
        <p:spPr bwMode="auto">
          <a:xfrm>
            <a:off x="1547664" y="3429000"/>
            <a:ext cx="2520280" cy="2355914"/>
          </a:xfrm>
          <a:prstGeom prst="rect">
            <a:avLst/>
          </a:prstGeom>
          <a:ln>
            <a:noFill/>
          </a:ln>
          <a:effectLst>
            <a:softEdge rad="112500"/>
          </a:effectLst>
          <a:scene3d>
            <a:camera prst="orthographicFront">
              <a:rot lat="0" lon="10800000" rev="0"/>
            </a:camera>
            <a:lightRig rig="threePt" dir="t"/>
          </a:scene3d>
        </p:spPr>
      </p:pic>
      <p:pic>
        <p:nvPicPr>
          <p:cNvPr id="15" name="Picture 4" descr="C:\Documents and Settings\Henson_A\My Documents\Amy's\Talkies\New Welfare Symbols\Behaviour Icon.jpg"/>
          <p:cNvPicPr>
            <a:picLocks noChangeAspect="1" noChangeArrowheads="1"/>
          </p:cNvPicPr>
          <p:nvPr/>
        </p:nvPicPr>
        <p:blipFill>
          <a:blip r:embed="rId6" cstate="print"/>
          <a:srcRect/>
          <a:stretch>
            <a:fillRect/>
          </a:stretch>
        </p:blipFill>
        <p:spPr bwMode="auto">
          <a:xfrm>
            <a:off x="5292080" y="2881800"/>
            <a:ext cx="1094400" cy="1094400"/>
          </a:xfrm>
          <a:prstGeom prst="ellipse">
            <a:avLst/>
          </a:prstGeom>
          <a:noFill/>
        </p:spPr>
      </p:pic>
      <p:sp>
        <p:nvSpPr>
          <p:cNvPr id="4" name="TextBox 3"/>
          <p:cNvSpPr txBox="1">
            <a:spLocks noChangeArrowheads="1"/>
          </p:cNvSpPr>
          <p:nvPr/>
        </p:nvSpPr>
        <p:spPr bwMode="auto">
          <a:xfrm>
            <a:off x="1043608" y="2636912"/>
            <a:ext cx="2926986" cy="1200329"/>
          </a:xfrm>
          <a:prstGeom prst="rect">
            <a:avLst/>
          </a:prstGeom>
          <a:noFill/>
          <a:ln w="9525">
            <a:noFill/>
            <a:miter lim="800000"/>
            <a:headEnd/>
            <a:tailEnd/>
          </a:ln>
        </p:spPr>
        <p:txBody>
          <a:bodyPr wrap="square">
            <a:spAutoFit/>
          </a:bodyPr>
          <a:lstStyle/>
          <a:p>
            <a:pPr algn="ctr"/>
            <a:r>
              <a:rPr lang="en-GB" sz="2400" dirty="0">
                <a:latin typeface="Harrington" pitchFamily="82" charset="0"/>
              </a:rPr>
              <a:t>Now that my family are here, what shall I do?</a:t>
            </a:r>
            <a:endParaRPr lang="en-GB" sz="3200" dirty="0">
              <a:latin typeface="Imprint MT Shadow" pitchFamily="82" charset="0"/>
            </a:endParaRPr>
          </a:p>
        </p:txBody>
      </p:sp>
      <p:pic>
        <p:nvPicPr>
          <p:cNvPr id="17" name="Picture 3" descr="\\Falcon\user_data\Veterinary_Services\Community and Education\IMAGES\1_Animal_Image_Library\dogs\MM-2005-VET008crop.jpg"/>
          <p:cNvPicPr>
            <a:picLocks noChangeAspect="1" noChangeArrowheads="1"/>
          </p:cNvPicPr>
          <p:nvPr/>
        </p:nvPicPr>
        <p:blipFill>
          <a:blip r:embed="rId7" cstate="print"/>
          <a:srcRect/>
          <a:stretch>
            <a:fillRect/>
          </a:stretch>
        </p:blipFill>
        <p:spPr bwMode="auto">
          <a:xfrm>
            <a:off x="6300192" y="836712"/>
            <a:ext cx="2016224" cy="1900410"/>
          </a:xfrm>
          <a:prstGeom prst="rect">
            <a:avLst/>
          </a:prstGeom>
          <a:ln>
            <a:noFill/>
          </a:ln>
          <a:effectLst>
            <a:softEdge rad="112500"/>
          </a:effectLst>
        </p:spPr>
      </p:pic>
      <p:sp>
        <p:nvSpPr>
          <p:cNvPr id="9" name="Cloud Callout 8"/>
          <p:cNvSpPr/>
          <p:nvPr/>
        </p:nvSpPr>
        <p:spPr>
          <a:xfrm>
            <a:off x="4860032" y="1261194"/>
            <a:ext cx="1828762" cy="1512168"/>
          </a:xfrm>
          <a:prstGeom prst="cloudCallout">
            <a:avLst>
              <a:gd name="adj1" fmla="val -85241"/>
              <a:gd name="adj2" fmla="val 129728"/>
            </a:avLst>
          </a:prstGeom>
          <a:solidFill>
            <a:schemeClr val="accent2">
              <a:lumMod val="40000"/>
              <a:lumOff val="60000"/>
              <a:alpha val="51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10" name="Cloud Callout 9"/>
          <p:cNvSpPr/>
          <p:nvPr/>
        </p:nvSpPr>
        <p:spPr>
          <a:xfrm rot="4587867">
            <a:off x="2987586" y="842129"/>
            <a:ext cx="1379428" cy="1411081"/>
          </a:xfrm>
          <a:prstGeom prst="cloudCallout">
            <a:avLst>
              <a:gd name="adj1" fmla="val 126902"/>
              <a:gd name="adj2" fmla="val 85717"/>
            </a:avLst>
          </a:prstGeom>
          <a:solidFill>
            <a:schemeClr val="accent2">
              <a:lumMod val="40000"/>
              <a:lumOff val="60000"/>
              <a:alpha val="51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pic>
        <p:nvPicPr>
          <p:cNvPr id="18" name="Picture 4" descr="C:\Documents and Settings\Bartlett_S\My Documents\Leo in woods.jpg"/>
          <p:cNvPicPr>
            <a:picLocks noChangeAspect="1" noChangeArrowheads="1"/>
          </p:cNvPicPr>
          <p:nvPr/>
        </p:nvPicPr>
        <p:blipFill>
          <a:blip r:embed="rId8" cstate="print"/>
          <a:srcRect/>
          <a:stretch>
            <a:fillRect/>
          </a:stretch>
        </p:blipFill>
        <p:spPr bwMode="auto">
          <a:xfrm>
            <a:off x="6372200" y="3140968"/>
            <a:ext cx="1872208" cy="259228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slide(from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par>
                                <p:cTn id="57" presetID="53"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0"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4" grpId="0"/>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453</TotalTime>
  <Words>1207</Words>
  <Application>Microsoft Office PowerPoint</Application>
  <PresentationFormat>On-screen Show (4:3)</PresentationFormat>
  <Paragraphs>139</Paragraphs>
  <Slides>13</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BlurMedium</vt:lpstr>
      <vt:lpstr>Calibri</vt:lpstr>
      <vt:lpstr>Comic Sans MS</vt:lpstr>
      <vt:lpstr>Constantia</vt:lpstr>
      <vt:lpstr>Harrington</vt:lpstr>
      <vt:lpstr>Imprint MT Shadow</vt:lpstr>
      <vt:lpstr>Office Theme</vt:lpstr>
      <vt:lpstr>PowerPoint Presentation</vt:lpstr>
      <vt:lpstr>TV advert here</vt:lpstr>
      <vt:lpstr>PowerPoint Presentation</vt:lpstr>
      <vt:lpstr>All pets need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pdsa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Henson_A</dc:creator>
  <cp:lastModifiedBy>Rachel Sutherland</cp:lastModifiedBy>
  <cp:revision>42</cp:revision>
  <dcterms:created xsi:type="dcterms:W3CDTF">2014-12-18T11:01:01Z</dcterms:created>
  <dcterms:modified xsi:type="dcterms:W3CDTF">2017-04-11T14:01:48Z</dcterms:modified>
</cp:coreProperties>
</file>