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7"/>
  </p:notesMasterIdLst>
  <p:sldIdLst>
    <p:sldId id="289" r:id="rId3"/>
    <p:sldId id="330" r:id="rId4"/>
    <p:sldId id="332" r:id="rId5"/>
    <p:sldId id="311" r:id="rId6"/>
  </p:sldIdLst>
  <p:sldSz cx="10693400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88"/>
    <a:srgbClr val="6BB4B5"/>
    <a:srgbClr val="C833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5449" autoAdjust="0"/>
  </p:normalViewPr>
  <p:slideViewPr>
    <p:cSldViewPr>
      <p:cViewPr varScale="1">
        <p:scale>
          <a:sx n="89" d="100"/>
          <a:sy n="89" d="100"/>
        </p:scale>
        <p:origin x="624" y="8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2088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1110" y="90"/>
      </p:cViewPr>
      <p:guideLst>
        <p:guide orient="horz" pos="2382"/>
        <p:guide pos="33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68ED7B93-89BE-46EB-93C0-E869E2B9B594}" type="datetimeFigureOut">
              <a:rPr lang="en-GB" smtClean="0"/>
              <a:pPr/>
              <a:t>13/02/2017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66738"/>
            <a:ext cx="4010025" cy="2836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592513"/>
            <a:ext cx="8553450" cy="340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7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2CF8F773-EE7B-415C-9670-94845D9FC28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3531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What</a:t>
            </a:r>
            <a:r>
              <a:rPr lang="en-GB" baseline="0" dirty="0" smtClean="0"/>
              <a:t> do you think these people are feeling?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Without talking to each other, how can people understand what someone is trying to say? </a:t>
            </a:r>
          </a:p>
          <a:p>
            <a:endParaRPr lang="en-GB" baseline="0" dirty="0" smtClean="0"/>
          </a:p>
          <a:p>
            <a:endParaRPr lang="en-GB" dirty="0"/>
          </a:p>
          <a:p>
            <a:r>
              <a:rPr lang="en-GB" b="1" baseline="0" dirty="0" smtClean="0"/>
              <a:t>Discuss:</a:t>
            </a:r>
          </a:p>
          <a:p>
            <a:r>
              <a:rPr lang="en-GB" dirty="0"/>
              <a:t>G</a:t>
            </a:r>
            <a:r>
              <a:rPr lang="en-GB" baseline="0" dirty="0" smtClean="0"/>
              <a:t>o through each image and use questioning to discuss with group</a:t>
            </a:r>
          </a:p>
          <a:p>
            <a:r>
              <a:rPr lang="en-GB" dirty="0"/>
              <a:t>We </a:t>
            </a:r>
            <a:r>
              <a:rPr lang="en-GB" dirty="0" smtClean="0"/>
              <a:t>can normally work out how people are feeling through their </a:t>
            </a:r>
            <a:r>
              <a:rPr lang="en-GB" dirty="0"/>
              <a:t>body language – this means you can tell what a person is feeling or trying to tell you just by looking at them.</a:t>
            </a:r>
          </a:p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F773-EE7B-415C-9670-94845D9FC280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 How </a:t>
            </a:r>
            <a:r>
              <a:rPr lang="en-GB" sz="1600" dirty="0"/>
              <a:t>they</a:t>
            </a:r>
            <a:r>
              <a:rPr lang="en-GB" dirty="0"/>
              <a:t> look when they’re happy. You could ask them to show you.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do you think these dogs are trying to tell us?</a:t>
            </a:r>
          </a:p>
          <a:p>
            <a:r>
              <a:rPr lang="en-GB" dirty="0"/>
              <a:t>(Invite children to put their hands up and answer. Ask them why they think these things)</a:t>
            </a:r>
          </a:p>
          <a:p>
            <a:endParaRPr lang="en-GB" dirty="0"/>
          </a:p>
          <a:p>
            <a:r>
              <a:rPr lang="en-GB" b="1" dirty="0"/>
              <a:t>Share/Discuss:</a:t>
            </a:r>
          </a:p>
          <a:p>
            <a:r>
              <a:rPr lang="en-GB" dirty="0"/>
              <a:t>These dogs are trying to tell us that they’re happy and relaxed. How do we know this? They’re showing us some very simple signs: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The whole body looks relaxed and when they move it’s very free and wiggly – remember – </a:t>
            </a:r>
            <a:r>
              <a:rPr lang="en-GB" b="1" dirty="0"/>
              <a:t>a wiggly dog is a happy dog</a:t>
            </a:r>
            <a:r>
              <a:rPr lang="en-GB" dirty="0"/>
              <a:t>!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Their mouth is open and relaxed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Their tail is held at a normal level – not too high or tucked between their legs (but remember that some dog breeds always hold their tail in a certain way – Husky’s hold theirs high, greyhounds and whippets often hold theirs tucked low)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Sometimes they might play bow, like the </a:t>
            </a:r>
            <a:r>
              <a:rPr lang="en-GB" dirty="0" err="1"/>
              <a:t>Dalmation</a:t>
            </a:r>
            <a:r>
              <a:rPr lang="en-GB" dirty="0"/>
              <a:t> on the slide – that means they’re really happy and they’re inviting you to play with them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Rolling on their back and exposing their tummy is often a sign that a dog’s happy and relaxed – and feels safe with you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F773-EE7B-415C-9670-94845D9FC280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069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group how people look when they’re uncomfortable or anxious. Ask them to show you.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do you think these dogs are trying to tell us?</a:t>
            </a:r>
          </a:p>
          <a:p>
            <a:r>
              <a:rPr lang="en-GB" dirty="0"/>
              <a:t>(Invite children to put their hands up and answer. Ask them why they think these things)</a:t>
            </a:r>
          </a:p>
          <a:p>
            <a:endParaRPr lang="en-GB" dirty="0"/>
          </a:p>
          <a:p>
            <a:r>
              <a:rPr lang="en-GB" b="1" dirty="0"/>
              <a:t>Share/Discuss:</a:t>
            </a:r>
          </a:p>
          <a:p>
            <a:r>
              <a:rPr lang="en-GB" dirty="0"/>
              <a:t>These dogs are trying to tell us that they’re uncomfortable and anxious. How do we know this? They’re showing us some very simple signs: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Stiff body – remember – stiff dogs are worried or anxious, wiggly dogs are happy!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Ears back or flat against head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Sideways rolling of their eyes so that you can see the whites (“whale eyes” or “half moon eyes”)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Yawning when they’re not tired</a:t>
            </a:r>
          </a:p>
          <a:p>
            <a:pPr>
              <a:buFont typeface="Arial" pitchFamily="34" charset="0"/>
              <a:buChar char="•"/>
            </a:pPr>
            <a:r>
              <a:rPr lang="en-GB" dirty="0"/>
              <a:t> Licking their lips when they’re not hungry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F773-EE7B-415C-9670-94845D9FC28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5849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0" baseline="0" dirty="0" smtClean="0"/>
              <a:t>.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F773-EE7B-415C-9670-94845D9FC280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st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8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77025"/>
            <a:ext cx="4067506" cy="684530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6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700" y="5849417"/>
            <a:ext cx="3657600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2700" algn="l" defTabSz="914400" rtl="0" eaLnBrk="1" latinLnBrk="0" hangingPunct="1">
              <a:lnSpc>
                <a:spcPts val="1655"/>
              </a:lnSpc>
              <a:defRPr lang="en-GB" sz="1400" b="1" kern="1200" spc="-15" baseline="0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12" name="Title 23"/>
          <p:cNvSpPr>
            <a:spLocks noGrp="1"/>
          </p:cNvSpPr>
          <p:nvPr>
            <p:ph type="title" hasCustomPrompt="1"/>
          </p:nvPr>
        </p:nvSpPr>
        <p:spPr>
          <a:xfrm>
            <a:off x="774700" y="4314825"/>
            <a:ext cx="3657600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magen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EB3C8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3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4" name="object 4"/>
          <p:cNvSpPr/>
          <p:nvPr userDrawn="1"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EB3C8C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5" name="object 5"/>
          <p:cNvSpPr/>
          <p:nvPr userDrawn="1"/>
        </p:nvSpPr>
        <p:spPr>
          <a:xfrm>
            <a:off x="5012994" y="6651002"/>
            <a:ext cx="4559935" cy="684530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6" name="object 6"/>
          <p:cNvSpPr/>
          <p:nvPr userDrawn="1"/>
        </p:nvSpPr>
        <p:spPr>
          <a:xfrm>
            <a:off x="252006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EB3C8C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7" name="object 7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74700" y="5686425"/>
            <a:ext cx="3352800" cy="609600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360000" algn="l"/>
                <a:tab pos="720000" algn="l"/>
                <a:tab pos="1080000" algn="l"/>
                <a:tab pos="1440000" algn="l"/>
                <a:tab pos="1800000" algn="l"/>
              </a:tabLst>
              <a:defRPr lang="en-GB" sz="1400" b="0" baseline="0" dirty="0" smtClean="0">
                <a:solidFill>
                  <a:srgbClr val="C8337E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Date or name etc here</a:t>
            </a:r>
            <a:endParaRPr lang="en-GB" dirty="0"/>
          </a:p>
        </p:txBody>
      </p:sp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774000" y="4316400"/>
            <a:ext cx="3312000" cy="1368000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ts val="3200"/>
              </a:lnSpc>
              <a:defRPr lang="en-GB" sz="2800" b="1" spc="-30" baseline="0" dirty="0" smtClean="0">
                <a:solidFill>
                  <a:srgbClr val="C8337E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 marR="5080">
              <a:lnSpc>
                <a:spcPts val="3200"/>
              </a:lnSpc>
            </a:pP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Section divide</a:t>
            </a:r>
            <a:r>
              <a:rPr lang="en-GB" sz="2800" b="1" dirty="0" smtClean="0">
                <a:solidFill>
                  <a:srgbClr val="EB3C8C"/>
                </a:solidFill>
                <a:latin typeface="Arial"/>
                <a:cs typeface="Arial"/>
              </a:rPr>
              <a:t>r</a:t>
            </a:r>
            <a: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  <a:t>,</a:t>
            </a:r>
            <a:b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</a:b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i</a:t>
            </a:r>
            <a:r>
              <a:rPr lang="en-GB" sz="2800" b="1" dirty="0" smtClean="0">
                <a:solidFill>
                  <a:srgbClr val="EB3C8C"/>
                </a:solidFill>
                <a:latin typeface="Arial"/>
                <a:cs typeface="Arial"/>
              </a:rPr>
              <a:t>f</a:t>
            </a:r>
            <a: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  <a:t> </a:t>
            </a: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required.</a:t>
            </a:r>
            <a:endParaRPr lang="en-GB" sz="28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8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77025"/>
            <a:ext cx="4067506" cy="684530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6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6" name="Title 23"/>
          <p:cNvSpPr>
            <a:spLocks noGrp="1"/>
          </p:cNvSpPr>
          <p:nvPr>
            <p:ph type="title" hasCustomPrompt="1"/>
          </p:nvPr>
        </p:nvSpPr>
        <p:spPr>
          <a:xfrm>
            <a:off x="774700" y="4314825"/>
            <a:ext cx="3312000" cy="13680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12700" marR="5080">
              <a:lnSpc>
                <a:spcPts val="3200"/>
              </a:lnSpc>
              <a:defRPr lang="en-GB" sz="2800" b="1" spc="-30" baseline="0" dirty="0">
                <a:solidFill>
                  <a:srgbClr val="008988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 smtClean="0"/>
              <a:t>Section divider, </a:t>
            </a:r>
            <a:br>
              <a:rPr lang="en-GB" dirty="0" smtClean="0"/>
            </a:br>
            <a:r>
              <a:rPr lang="en-GB" dirty="0" smtClean="0"/>
              <a:t>if required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774699" y="5686425"/>
            <a:ext cx="3311525" cy="762000"/>
          </a:xfrm>
        </p:spPr>
        <p:txBody>
          <a:bodyPr>
            <a:noAutofit/>
          </a:bodyPr>
          <a:lstStyle>
            <a:lvl1pPr>
              <a:defRPr sz="1400" baseline="0">
                <a:solidFill>
                  <a:srgbClr val="6BB4B5"/>
                </a:solidFill>
              </a:defRPr>
            </a:lvl1pPr>
          </a:lstStyle>
          <a:p>
            <a:pPr lvl="0"/>
            <a:r>
              <a:rPr lang="en-US" dirty="0" smtClean="0"/>
              <a:t>Date or name etc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/>
          <p:cNvSpPr/>
          <p:nvPr userDrawn="1"/>
        </p:nvSpPr>
        <p:spPr>
          <a:xfrm>
            <a:off x="243840" y="-257175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4" name="object 3"/>
          <p:cNvSpPr/>
          <p:nvPr userDrawn="1"/>
        </p:nvSpPr>
        <p:spPr>
          <a:xfrm>
            <a:off x="1212126" y="0"/>
            <a:ext cx="5658574" cy="276225"/>
          </a:xfrm>
          <a:custGeom>
            <a:avLst/>
            <a:gdLst/>
            <a:ahLst/>
            <a:cxnLst/>
            <a:rect l="l" t="t" r="r" b="b"/>
            <a:pathLst>
              <a:path w="4559935" h="288290">
                <a:moveTo>
                  <a:pt x="0" y="287997"/>
                </a:moveTo>
                <a:lnTo>
                  <a:pt x="4559731" y="287997"/>
                </a:lnTo>
                <a:lnTo>
                  <a:pt x="4559731" y="0"/>
                </a:lnTo>
                <a:lnTo>
                  <a:pt x="0" y="0"/>
                </a:lnTo>
                <a:lnTo>
                  <a:pt x="0" y="287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5" name="object 4"/>
          <p:cNvSpPr/>
          <p:nvPr userDrawn="1"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6" name="object 7"/>
          <p:cNvSpPr txBox="1"/>
          <p:nvPr userDrawn="1"/>
        </p:nvSpPr>
        <p:spPr>
          <a:xfrm>
            <a:off x="7367300" y="3904083"/>
            <a:ext cx="2399000" cy="20739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44475">
              <a:lnSpc>
                <a:spcPct val="107200"/>
              </a:lnSpc>
            </a:pP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Hea</a:t>
            </a:r>
            <a:r>
              <a:rPr sz="1400" b="1" dirty="0">
                <a:solidFill>
                  <a:srgbClr val="008988"/>
                </a:solidFill>
                <a:latin typeface="Arial"/>
                <a:cs typeface="Arial"/>
              </a:rPr>
              <a:t>d</a:t>
            </a:r>
            <a:r>
              <a:rPr sz="1400" b="1" spc="-60" dirty="0">
                <a:solidFill>
                  <a:srgbClr val="008988"/>
                </a:solidFill>
                <a:latin typeface="Arial"/>
                <a:cs typeface="Arial"/>
              </a:rPr>
              <a:t> </a:t>
            </a: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Office: </a:t>
            </a:r>
            <a:r>
              <a:rPr lang="en-GB" sz="1400" b="1" spc="-30" dirty="0" smtClean="0">
                <a:solidFill>
                  <a:srgbClr val="009A97"/>
                </a:solidFill>
                <a:latin typeface="Arial"/>
                <a:cs typeface="Arial"/>
              </a:rPr>
              <a:t/>
            </a:r>
            <a:br>
              <a:rPr lang="en-GB" sz="1400" b="1" spc="-30" dirty="0" smtClean="0">
                <a:solidFill>
                  <a:srgbClr val="009A97"/>
                </a:solidFill>
                <a:latin typeface="Arial"/>
                <a:cs typeface="Arial"/>
              </a:rPr>
            </a:br>
            <a:r>
              <a:rPr sz="1400" spc="-30" dirty="0" err="1" smtClean="0">
                <a:solidFill>
                  <a:srgbClr val="6BB4B5"/>
                </a:solidFill>
                <a:latin typeface="Arial"/>
                <a:cs typeface="Arial"/>
              </a:rPr>
              <a:t>Whitechape</a:t>
            </a:r>
            <a:r>
              <a:rPr sz="1400" dirty="0" err="1" smtClean="0">
                <a:solidFill>
                  <a:srgbClr val="6BB4B5"/>
                </a:solidFill>
                <a:latin typeface="Arial"/>
                <a:cs typeface="Arial"/>
              </a:rPr>
              <a:t>l</a:t>
            </a:r>
            <a:r>
              <a:rPr sz="1400" spc="-6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80" dirty="0">
                <a:solidFill>
                  <a:srgbClr val="6BB4B5"/>
                </a:solidFill>
                <a:latin typeface="Arial"/>
                <a:cs typeface="Arial"/>
              </a:rPr>
              <a:t>W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ay </a:t>
            </a:r>
            <a: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  <a:t/>
            </a:r>
            <a:b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</a:br>
            <a:r>
              <a:rPr sz="1400" spc="-30" dirty="0" err="1" smtClean="0">
                <a:solidFill>
                  <a:srgbClr val="6BB4B5"/>
                </a:solidFill>
                <a:latin typeface="Arial"/>
                <a:cs typeface="Arial"/>
              </a:rPr>
              <a:t>Priorslee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spc="-185" dirty="0">
                <a:solidFill>
                  <a:srgbClr val="6BB4B5"/>
                </a:solidFill>
                <a:latin typeface="Arial"/>
                <a:cs typeface="Arial"/>
              </a:rPr>
              <a:t>T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elford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Shropshir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e</a:t>
            </a:r>
            <a:r>
              <a:rPr sz="1400" spc="-85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TF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2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9PQ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 dirty="0">
              <a:solidFill>
                <a:srgbClr val="6BB4B5"/>
              </a:solidFill>
              <a:latin typeface="Arial" pitchFamily="34" charset="0"/>
              <a:cs typeface="Arial" pitchFamily="34" charset="0"/>
            </a:endParaRPr>
          </a:p>
          <a:p>
            <a:pPr marL="12700">
              <a:lnSpc>
                <a:spcPct val="100000"/>
              </a:lnSpc>
              <a:tabLst>
                <a:tab pos="361950" algn="l"/>
              </a:tabLst>
            </a:pPr>
            <a:r>
              <a:rPr sz="1400" spc="-185" dirty="0">
                <a:solidFill>
                  <a:srgbClr val="6BB4B5"/>
                </a:solidFill>
                <a:latin typeface="Arial"/>
                <a:cs typeface="Arial"/>
              </a:rPr>
              <a:t>T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: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lang="en-GB" sz="1400" spc="-60" dirty="0" smtClean="0">
                <a:solidFill>
                  <a:srgbClr val="6BB4B5"/>
                </a:solidFill>
                <a:latin typeface="Arial"/>
                <a:cs typeface="Arial"/>
              </a:rPr>
              <a:t>	0</a:t>
            </a:r>
            <a:r>
              <a:rPr sz="1400" spc="-130" dirty="0" smtClean="0">
                <a:solidFill>
                  <a:srgbClr val="6BB4B5"/>
                </a:solidFill>
                <a:latin typeface="Arial"/>
                <a:cs typeface="Arial"/>
              </a:rPr>
              <a:t>1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95</a:t>
            </a:r>
            <a:r>
              <a:rPr sz="1400" dirty="0" smtClean="0">
                <a:solidFill>
                  <a:srgbClr val="6BB4B5"/>
                </a:solidFill>
                <a:latin typeface="Arial"/>
                <a:cs typeface="Arial"/>
              </a:rPr>
              <a:t>2 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290</a:t>
            </a:r>
            <a: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999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61950" algn="l"/>
              </a:tabLst>
            </a:pP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F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: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lang="en-GB" sz="1400" spc="-60" dirty="0" smtClean="0">
                <a:solidFill>
                  <a:srgbClr val="6BB4B5"/>
                </a:solidFill>
                <a:latin typeface="Arial"/>
                <a:cs typeface="Arial"/>
              </a:rPr>
              <a:t>	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084</a:t>
            </a:r>
            <a:r>
              <a:rPr sz="1400" dirty="0" smtClean="0">
                <a:solidFill>
                  <a:srgbClr val="6BB4B5"/>
                </a:solidFill>
                <a:latin typeface="Arial"/>
                <a:cs typeface="Arial"/>
              </a:rPr>
              <a:t>5</a:t>
            </a:r>
            <a:r>
              <a:rPr sz="1400" spc="-6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55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6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4906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pdsa.org.uk</a:t>
            </a:r>
            <a:endParaRPr sz="1400" dirty="0">
              <a:solidFill>
                <a:srgbClr val="008988"/>
              </a:solidFill>
              <a:latin typeface="Arial"/>
              <a:cs typeface="Arial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774700" y="1190625"/>
            <a:ext cx="5212586" cy="341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5" y="4286250"/>
            <a:ext cx="7486650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65300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0" y="1765300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8713"/>
            <a:ext cx="4724400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5" y="2398713"/>
            <a:ext cx="4725988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2nd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object 4"/>
          <p:cNvSpPr/>
          <p:nvPr userDrawn="1"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4" y="6651002"/>
            <a:ext cx="4559935" cy="684530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2" name="object 6"/>
          <p:cNvSpPr/>
          <p:nvPr userDrawn="1"/>
        </p:nvSpPr>
        <p:spPr>
          <a:xfrm>
            <a:off x="252006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3" name="object 7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5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700" y="5849417"/>
            <a:ext cx="3657600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2700" algn="l" defTabSz="914400" rtl="0" eaLnBrk="1" latinLnBrk="0" hangingPunct="1">
              <a:lnSpc>
                <a:spcPts val="1655"/>
              </a:lnSpc>
              <a:defRPr lang="en-GB" sz="1400" b="1" kern="1200" spc="-15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16" name="Title 23"/>
          <p:cNvSpPr>
            <a:spLocks noGrp="1"/>
          </p:cNvSpPr>
          <p:nvPr>
            <p:ph type="title" hasCustomPrompt="1"/>
          </p:nvPr>
        </p:nvSpPr>
        <p:spPr>
          <a:xfrm>
            <a:off x="774700" y="4314825"/>
            <a:ext cx="3657600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4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4313"/>
            <a:ext cx="6416675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31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31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3rd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object 4"/>
          <p:cNvSpPr/>
          <p:nvPr userDrawn="1"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4" y="6651002"/>
            <a:ext cx="4559935" cy="684530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3" name="object 7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6" name="object 2"/>
          <p:cNvSpPr/>
          <p:nvPr userDrawn="1"/>
        </p:nvSpPr>
        <p:spPr>
          <a:xfrm>
            <a:off x="4346714" y="1014069"/>
            <a:ext cx="6093282" cy="56501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2" name="object 6"/>
          <p:cNvSpPr/>
          <p:nvPr userDrawn="1"/>
        </p:nvSpPr>
        <p:spPr>
          <a:xfrm>
            <a:off x="252006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700" y="5849417"/>
            <a:ext cx="3657600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2700" algn="l" defTabSz="914400" rtl="0" eaLnBrk="1" latinLnBrk="0" hangingPunct="1">
              <a:lnSpc>
                <a:spcPts val="1655"/>
              </a:lnSpc>
              <a:defRPr lang="en-GB" sz="1400" b="1" kern="1200" spc="-15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>
          <a:xfrm>
            <a:off x="774700" y="4314825"/>
            <a:ext cx="3657600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6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0"/>
            <a:ext cx="438784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5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9" y="2714625"/>
            <a:ext cx="9710800" cy="341467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ct val="130000"/>
              </a:lnSpc>
              <a:tabLst>
                <a:tab pos="360000" algn="l"/>
                <a:tab pos="720000" algn="l"/>
                <a:tab pos="1080000" algn="l"/>
                <a:tab pos="1440000" algn="l"/>
                <a:tab pos="2160000" algn="l"/>
                <a:tab pos="2880000" algn="l"/>
                <a:tab pos="3600000" algn="l"/>
              </a:tabLst>
              <a:defRPr sz="2200" b="0" i="0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 smtClean="0"/>
          </a:p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2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6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0"/>
            <a:ext cx="438784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5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8" y="2714625"/>
            <a:ext cx="4680000" cy="34146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>
              <a:lnSpc>
                <a:spcPct val="130000"/>
              </a:lnSpc>
              <a:spcAft>
                <a:spcPts val="1800"/>
              </a:spcAft>
              <a:tabLst>
                <a:tab pos="360000" algn="l"/>
                <a:tab pos="720000" algn="l"/>
                <a:tab pos="1080000" algn="l"/>
                <a:tab pos="1440000" algn="l"/>
                <a:tab pos="2160000" algn="l"/>
                <a:tab pos="2880000" algn="l"/>
                <a:tab pos="3600000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  <p:sp>
        <p:nvSpPr>
          <p:cNvPr id="11" name="Holder 3"/>
          <p:cNvSpPr>
            <a:spLocks noGrp="1"/>
          </p:cNvSpPr>
          <p:nvPr>
            <p:ph type="body" idx="10"/>
          </p:nvPr>
        </p:nvSpPr>
        <p:spPr>
          <a:xfrm>
            <a:off x="5467300" y="2714625"/>
            <a:ext cx="4680000" cy="34146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>
              <a:lnSpc>
                <a:spcPct val="130000"/>
              </a:lnSpc>
              <a:spcAft>
                <a:spcPts val="1800"/>
              </a:spcAft>
              <a:tabLst>
                <a:tab pos="360000" algn="l"/>
                <a:tab pos="720000" algn="l"/>
                <a:tab pos="1080000" algn="l"/>
                <a:tab pos="1440000" algn="l"/>
                <a:tab pos="2160000" algn="l"/>
                <a:tab pos="2880000" algn="l"/>
                <a:tab pos="3600000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High 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6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0"/>
            <a:ext cx="438784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885190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9" y="1952625"/>
            <a:ext cx="9710800" cy="417667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lnSpc>
                <a:spcPct val="130000"/>
              </a:lnSpc>
              <a:tabLst>
                <a:tab pos="360000" algn="l"/>
                <a:tab pos="720000" algn="l"/>
                <a:tab pos="1080000" algn="l"/>
                <a:tab pos="1440000" algn="l"/>
                <a:tab pos="2160000" algn="l"/>
                <a:tab pos="2880000" algn="l"/>
                <a:tab pos="3600000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6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0"/>
            <a:ext cx="438784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5"/>
            <a:ext cx="2819400" cy="35814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975100" y="504825"/>
            <a:ext cx="6477000" cy="6019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k object 17"/>
          <p:cNvSpPr/>
          <p:nvPr/>
        </p:nvSpPr>
        <p:spPr>
          <a:xfrm>
            <a:off x="252006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0"/>
            <a:ext cx="438784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774700" y="581025"/>
            <a:ext cx="9296400" cy="58674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4"/>
          <p:cNvSpPr/>
          <p:nvPr userDrawn="1"/>
        </p:nvSpPr>
        <p:spPr>
          <a:xfrm>
            <a:off x="252006" y="270008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object 7"/>
          <p:cNvSpPr/>
          <p:nvPr userDrawn="1"/>
        </p:nvSpPr>
        <p:spPr>
          <a:xfrm>
            <a:off x="9305946" y="6878774"/>
            <a:ext cx="1143342" cy="43643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6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>
          <a:xfrm>
            <a:off x="534988" y="1765300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6" r:id="rId3"/>
    <p:sldLayoutId id="2147483662" r:id="rId4"/>
    <p:sldLayoutId id="2147483668" r:id="rId5"/>
    <p:sldLayoutId id="2147483669" r:id="rId6"/>
    <p:sldLayoutId id="2147483675" r:id="rId7"/>
    <p:sldLayoutId id="2147483670" r:id="rId8"/>
    <p:sldLayoutId id="2147483663" r:id="rId9"/>
    <p:sldLayoutId id="2147483665" r:id="rId10"/>
    <p:sldLayoutId id="2147483673" r:id="rId11"/>
    <p:sldLayoutId id="2147483674" r:id="rId12"/>
    <p:sldLayoutId id="2147483671" r:id="rId13"/>
  </p:sldLayoutIdLst>
  <p:transition>
    <p:sndAc>
      <p:endSnd/>
    </p:sndAc>
  </p:transition>
  <p:txStyles>
    <p:titleStyle>
      <a:lvl1pPr>
        <a:defRPr sz="2800" b="1">
          <a:solidFill>
            <a:srgbClr val="008988"/>
          </a:solidFill>
          <a:latin typeface="+mj-lt"/>
          <a:ea typeface="+mj-ea"/>
          <a:cs typeface="+mj-cs"/>
        </a:defRPr>
      </a:lvl1pPr>
    </p:titleStyle>
    <p:bodyStyle>
      <a:lvl1pPr marL="0">
        <a:lnSpc>
          <a:spcPct val="130000"/>
        </a:lnSpc>
        <a:spcAft>
          <a:spcPts val="1800"/>
        </a:spcAft>
        <a:tabLst>
          <a:tab pos="360000" algn="l"/>
          <a:tab pos="720000" algn="l"/>
          <a:tab pos="1080000" algn="l"/>
          <a:tab pos="1440000" algn="l"/>
          <a:tab pos="1800000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1pPr>
      <a:lvl2pPr marL="457200">
        <a:lnSpc>
          <a:spcPct val="130000"/>
        </a:lnSpc>
        <a:spcAft>
          <a:spcPts val="1800"/>
        </a:spcAft>
        <a:tabLst>
          <a:tab pos="360000" algn="l"/>
          <a:tab pos="720000" algn="l"/>
          <a:tab pos="1080000" algn="l"/>
          <a:tab pos="1440000" algn="l"/>
          <a:tab pos="1800000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2pPr>
      <a:lvl3pPr marL="914400">
        <a:lnSpc>
          <a:spcPct val="130000"/>
        </a:lnSpc>
        <a:spcAft>
          <a:spcPts val="1800"/>
        </a:spcAft>
        <a:tabLst>
          <a:tab pos="360000" algn="l"/>
          <a:tab pos="720000" algn="l"/>
          <a:tab pos="1080000" algn="l"/>
          <a:tab pos="1440000" algn="l"/>
          <a:tab pos="1800000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3pPr>
      <a:lvl4pPr marL="1371600">
        <a:lnSpc>
          <a:spcPct val="130000"/>
        </a:lnSpc>
        <a:spcAft>
          <a:spcPts val="1800"/>
        </a:spcAft>
        <a:tabLst>
          <a:tab pos="360000" algn="l"/>
          <a:tab pos="720000" algn="l"/>
          <a:tab pos="1080000" algn="l"/>
          <a:tab pos="1440000" algn="l"/>
          <a:tab pos="1800000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4pPr>
      <a:lvl5pPr marL="1828800">
        <a:lnSpc>
          <a:spcPct val="130000"/>
        </a:lnSpc>
        <a:spcAft>
          <a:spcPts val="1800"/>
        </a:spcAft>
        <a:tabLst>
          <a:tab pos="360000" algn="l"/>
          <a:tab pos="720000" algn="l"/>
          <a:tab pos="1080000" algn="l"/>
          <a:tab pos="1440000" algn="l"/>
          <a:tab pos="1800000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765300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7010400"/>
            <a:ext cx="24955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FAD5E-814E-4652-B153-5DD984B2D0C6}" type="datetimeFigureOut">
              <a:rPr lang="en-GB" smtClean="0"/>
              <a:pPr/>
              <a:t>13/02/2017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2838" y="7010400"/>
            <a:ext cx="338772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863" y="7010400"/>
            <a:ext cx="24955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\\localhost\Volumes\user_data\SHARING%20FOLDER\!Temporary%20Sharing%20-%20Items%20will%20be%20deleted%20when%207%20days%20old!\Adam%20P\Videos%20to%20edit\Videos\Dog%20Body%20Language%20-%20What%20your%20dog%20is%20desperately%20trying%20to%20tell%20you!%20www.thefamilydog.avi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428626"/>
            <a:ext cx="9710800" cy="914399"/>
          </a:xfrm>
        </p:spPr>
        <p:txBody>
          <a:bodyPr>
            <a:normAutofit/>
          </a:bodyPr>
          <a:lstStyle/>
          <a:p>
            <a:pPr algn="ctr"/>
            <a:r>
              <a:rPr lang="en-GB" sz="3200" dirty="0" smtClean="0"/>
              <a:t>How do these people feel?</a:t>
            </a:r>
            <a:endParaRPr lang="en-GB" sz="3200" dirty="0"/>
          </a:p>
        </p:txBody>
      </p:sp>
      <p:pic>
        <p:nvPicPr>
          <p:cNvPr id="53252" name="Picture 4" descr="A frustrated and angry woman is screaming out loud and pulling her hair.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264401" y="4010025"/>
            <a:ext cx="3428999" cy="2285999"/>
          </a:xfrm>
          <a:prstGeom prst="rect">
            <a:avLst/>
          </a:prstGeom>
          <a:noFill/>
        </p:spPr>
      </p:pic>
      <p:pic>
        <p:nvPicPr>
          <p:cNvPr id="53254" name="Picture 6" descr="Portrait of crying baby girl.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2300" y="3933825"/>
            <a:ext cx="2819400" cy="2424315"/>
          </a:xfrm>
          <a:prstGeom prst="rect">
            <a:avLst/>
          </a:prstGeom>
          <a:noFill/>
        </p:spPr>
      </p:pic>
      <p:pic>
        <p:nvPicPr>
          <p:cNvPr id="53256" name="Picture 8" descr="Portrait of angry little boy isolated on white background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577430" y="1724025"/>
            <a:ext cx="2878932" cy="1919287"/>
          </a:xfrm>
          <a:prstGeom prst="rect">
            <a:avLst/>
          </a:prstGeom>
          <a:noFill/>
        </p:spPr>
      </p:pic>
      <p:pic>
        <p:nvPicPr>
          <p:cNvPr id="53258" name="Picture 10" descr="A strong image of a depressed and upset young woman sitting outside with her head in her hands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946900" y="1647826"/>
            <a:ext cx="3103408" cy="2069626"/>
          </a:xfrm>
          <a:prstGeom prst="rect">
            <a:avLst/>
          </a:prstGeom>
          <a:noFill/>
        </p:spPr>
      </p:pic>
      <p:pic>
        <p:nvPicPr>
          <p:cNvPr id="53260" name="Picture 12" descr="little girl and her mother have  a good time at the seaside resort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670300" y="4314825"/>
            <a:ext cx="3170651" cy="1917311"/>
          </a:xfrm>
          <a:prstGeom prst="rect">
            <a:avLst/>
          </a:prstGeom>
          <a:noFill/>
        </p:spPr>
      </p:pic>
      <p:pic>
        <p:nvPicPr>
          <p:cNvPr id="53250" name="Picture 2" descr="Free Happy Woman Enjoying Nature. Beauty Girl Outdoor. Freedom concept. Beauty Girl over Sky and Sun. Sunbeams. Enjoyment.  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469900" y="1695114"/>
            <a:ext cx="3276600" cy="194341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305192"/>
            <a:ext cx="9710800" cy="915035"/>
          </a:xfrm>
        </p:spPr>
        <p:txBody>
          <a:bodyPr>
            <a:noAutofit/>
          </a:bodyPr>
          <a:lstStyle/>
          <a:p>
            <a:pPr algn="ctr"/>
            <a:r>
              <a:rPr lang="en-GB" sz="3200" dirty="0" smtClean="0"/>
              <a:t> ‘I’m happy and relaxed’ </a:t>
            </a:r>
            <a:endParaRPr lang="en-GB" sz="3200" dirty="0"/>
          </a:p>
        </p:txBody>
      </p:sp>
      <p:pic>
        <p:nvPicPr>
          <p:cNvPr id="7" name="Picture 3" descr="\\falcon\user_data\SHARING FOLDER\!Temporary Sharing - Items will be deleted when 7 days old!\Jenna\shutterstock_137762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4900" y="1037342"/>
            <a:ext cx="5634862" cy="5644187"/>
          </a:xfrm>
          <a:prstGeom prst="rect">
            <a:avLst/>
          </a:prstGeom>
          <a:noFill/>
        </p:spPr>
      </p:pic>
      <p:pic>
        <p:nvPicPr>
          <p:cNvPr id="49154" name="Picture 2" descr="A playful Dalmatian Dog bowing with open mouth while looking forward.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98700" y="1008998"/>
            <a:ext cx="6360704" cy="557650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361" y="1190186"/>
            <a:ext cx="6629352" cy="529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83175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100" y="363454"/>
            <a:ext cx="9710800" cy="533401"/>
          </a:xfrm>
        </p:spPr>
        <p:txBody>
          <a:bodyPr>
            <a:noAutofit/>
          </a:bodyPr>
          <a:lstStyle/>
          <a:p>
            <a:pPr algn="ctr"/>
            <a:r>
              <a:rPr lang="en-GB" sz="3200" dirty="0" smtClean="0"/>
              <a:t>“I’m stressed and worried” </a:t>
            </a:r>
            <a:endParaRPr lang="en-GB" sz="3200" dirty="0"/>
          </a:p>
        </p:txBody>
      </p:sp>
      <p:pic>
        <p:nvPicPr>
          <p:cNvPr id="4301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3100" y="962025"/>
            <a:ext cx="4876800" cy="5469308"/>
          </a:xfrm>
          <a:prstGeom prst="rect">
            <a:avLst/>
          </a:prstGeom>
          <a:noFill/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1100" y="962025"/>
            <a:ext cx="6359660" cy="5469308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0" y="932978"/>
            <a:ext cx="8242463" cy="5505544"/>
          </a:xfrm>
          <a:prstGeom prst="rect">
            <a:avLst/>
          </a:prstGeom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0583" y="884985"/>
            <a:ext cx="8402296" cy="56015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8933433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5300" y="885825"/>
            <a:ext cx="9710800" cy="915035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Thank you!</a:t>
            </a:r>
            <a:endParaRPr lang="en-GB" sz="4000" dirty="0"/>
          </a:p>
        </p:txBody>
      </p:sp>
      <p:pic>
        <p:nvPicPr>
          <p:cNvPr id="8" name="Dog Body Language - What your dog is desperately trying to tell you! www.thefamilydog.avi">
            <a:hlinkClick r:id="" action="ppaction://media"/>
          </p:cNvPr>
          <p:cNvPicPr>
            <a:picLocks noRot="1" noChangeAspect="1"/>
          </p:cNvPicPr>
          <p:nvPr>
            <a:videoFile r:link="rId1"/>
            <p:extLst/>
          </p:nvPr>
        </p:nvPicPr>
        <p:blipFill>
          <a:blip r:embed="rId4" cstate="print"/>
          <a:stretch>
            <a:fillRect/>
          </a:stretch>
        </p:blipFill>
        <p:spPr>
          <a:xfrm>
            <a:off x="2222500" y="2028825"/>
            <a:ext cx="6096000" cy="3429000"/>
          </a:xfrm>
          <a:prstGeom prst="rect">
            <a:avLst/>
          </a:prstGeom>
        </p:spPr>
      </p:pic>
      <p:pic>
        <p:nvPicPr>
          <p:cNvPr id="3074" name="Picture 2" descr="\\falcon\user_data\SHARING FOLDER\!Temporary Sharing - Items will be deleted when 7 days old!\Jenna\shutterstock_1622902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300" y="276225"/>
            <a:ext cx="5638800" cy="63408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75300" y="3171825"/>
            <a:ext cx="480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b="1" dirty="0" smtClean="0">
                <a:solidFill>
                  <a:srgbClr val="6BB4B5"/>
                </a:solidFill>
              </a:rPr>
              <a:t>Thank you! </a:t>
            </a:r>
            <a:endParaRPr lang="en-GB" sz="6600" b="1" dirty="0">
              <a:solidFill>
                <a:srgbClr val="6BB4B5"/>
              </a:solidFill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DS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4482</TotalTime>
  <Words>455</Words>
  <Application>Microsoft Office PowerPoint</Application>
  <PresentationFormat>Custom</PresentationFormat>
  <Paragraphs>42</Paragraphs>
  <Slides>4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Office Theme</vt:lpstr>
      <vt:lpstr>Custom Design</vt:lpstr>
      <vt:lpstr>How do these people feel?</vt:lpstr>
      <vt:lpstr> ‘I’m happy and relaxed’ </vt:lpstr>
      <vt:lpstr>“I’m stressed and worried” </vt:lpstr>
      <vt:lpstr>           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Jenna Small</dc:creator>
  <cp:lastModifiedBy>Rachel Sutherland</cp:lastModifiedBy>
  <cp:revision>350</cp:revision>
  <dcterms:created xsi:type="dcterms:W3CDTF">2014-12-03T14:49:38Z</dcterms:created>
  <dcterms:modified xsi:type="dcterms:W3CDTF">2017-02-13T17:22:59Z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2014-12-03T00:00:00Z</vt:filetime>
  </property>
  <property fmtid="{D5CDD505-2E9C-101B-9397-08002B2CF9AE}" pid="3" name="LastSaved">
    <vt:filetime>2014-12-03T00:00:00Z</vt:filetime>
  </property>
</Properties>
</file>