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80" r:id="rId5"/>
    <p:sldId id="281" r:id="rId6"/>
    <p:sldId id="282" r:id="rId7"/>
    <p:sldId id="283" r:id="rId8"/>
    <p:sldId id="301" r:id="rId9"/>
    <p:sldId id="300" r:id="rId10"/>
    <p:sldId id="284" r:id="rId11"/>
    <p:sldId id="285" r:id="rId12"/>
    <p:sldId id="286" r:id="rId13"/>
    <p:sldId id="287" r:id="rId14"/>
    <p:sldId id="288" r:id="rId15"/>
    <p:sldId id="289" r:id="rId16"/>
    <p:sldId id="290" r:id="rId17"/>
    <p:sldId id="291" r:id="rId18"/>
    <p:sldId id="292" r:id="rId19"/>
    <p:sldId id="293" r:id="rId20"/>
    <p:sldId id="303" r:id="rId21"/>
    <p:sldId id="302" r:id="rId22"/>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8824" autoAdjust="0"/>
  </p:normalViewPr>
  <p:slideViewPr>
    <p:cSldViewPr>
      <p:cViewPr varScale="1">
        <p:scale>
          <a:sx n="58" d="100"/>
          <a:sy n="58" d="100"/>
        </p:scale>
        <p:origin x="1488" y="4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24/10/2018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417422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2</a:t>
            </a:fld>
            <a:endParaRPr lang="en-GB" dirty="0"/>
          </a:p>
        </p:txBody>
      </p:sp>
    </p:spTree>
    <p:extLst>
      <p:ext uri="{BB962C8B-B14F-4D97-AF65-F5344CB8AC3E}">
        <p14:creationId xmlns:p14="http://schemas.microsoft.com/office/powerpoint/2010/main" val="214028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5</a:t>
            </a:fld>
            <a:endParaRPr lang="en-GB" dirty="0"/>
          </a:p>
        </p:txBody>
      </p:sp>
    </p:spTree>
    <p:extLst>
      <p:ext uri="{BB962C8B-B14F-4D97-AF65-F5344CB8AC3E}">
        <p14:creationId xmlns:p14="http://schemas.microsoft.com/office/powerpoint/2010/main" val="191759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pPr>
              <a:buFont typeface="Arial" pitchFamily="34" charset="0"/>
              <a:buNone/>
            </a:pPr>
            <a:endParaRPr lang="en-GB" sz="1200"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6</a:t>
            </a:fld>
            <a:endParaRPr lang="en-GB" dirty="0"/>
          </a:p>
        </p:txBody>
      </p:sp>
    </p:spTree>
    <p:extLst>
      <p:ext uri="{BB962C8B-B14F-4D97-AF65-F5344CB8AC3E}">
        <p14:creationId xmlns:p14="http://schemas.microsoft.com/office/powerpoint/2010/main" val="2095698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9.pn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microsoft.com/office/2007/relationships/hdphoto" Target="../media/hdphoto1.wdp"/><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0876" y="1746276"/>
            <a:ext cx="3571875"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W:\Veterinary_Services\Community and Education\IMAGES\1_Animal_Image_Library\Cats\Archive\Cat_white 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25" y="2009782"/>
            <a:ext cx="23574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alcon\user_data\SHARING FOLDER\!Temporary Sharing - Items will be deleted when 7 days old!\Vicki from Sarah\shutterstock_127511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452" y="2818263"/>
            <a:ext cx="381642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186460" y="613073"/>
            <a:ext cx="4100136" cy="1872208"/>
          </a:xfrm>
          <a:prstGeom prst="rect">
            <a:avLst/>
          </a:prstGeom>
          <a:noFill/>
        </p:spPr>
      </p:pic>
      <p:sp>
        <p:nvSpPr>
          <p:cNvPr id="7" name="TextBox 6"/>
          <p:cNvSpPr txBox="1"/>
          <p:nvPr/>
        </p:nvSpPr>
        <p:spPr>
          <a:xfrm>
            <a:off x="-1060635" y="6733753"/>
            <a:ext cx="6107898"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Are you Alive?</a:t>
            </a:r>
          </a:p>
        </p:txBody>
      </p:sp>
    </p:spTree>
    <p:extLst>
      <p:ext uri="{BB962C8B-B14F-4D97-AF65-F5344CB8AC3E}">
        <p14:creationId xmlns:p14="http://schemas.microsoft.com/office/powerpoint/2010/main" val="29373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017" y="689309"/>
            <a:ext cx="9479924" cy="1077218"/>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Anything                 or        has never been alive.</a:t>
            </a:r>
          </a:p>
        </p:txBody>
      </p:sp>
      <p:pic>
        <p:nvPicPr>
          <p:cNvPr id="4" name="Picture 3">
            <a:extLst>
              <a:ext uri="{FF2B5EF4-FFF2-40B4-BE49-F238E27FC236}">
                <a16:creationId xmlns:a16="http://schemas.microsoft.com/office/drawing/2014/main" id="{8515D768-3612-4758-B3D8-6077A7D83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127" y="3789076"/>
            <a:ext cx="3584648" cy="2389765"/>
          </a:xfrm>
          <a:prstGeom prst="rect">
            <a:avLst/>
          </a:prstGeom>
        </p:spPr>
      </p:pic>
      <p:pic>
        <p:nvPicPr>
          <p:cNvPr id="5" name="Picture 4">
            <a:extLst>
              <a:ext uri="{FF2B5EF4-FFF2-40B4-BE49-F238E27FC236}">
                <a16:creationId xmlns:a16="http://schemas.microsoft.com/office/drawing/2014/main" id="{989C8562-C54D-46D1-83F9-9898B6C1DC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744" y="1957878"/>
            <a:ext cx="2175295" cy="2269318"/>
          </a:xfrm>
          <a:prstGeom prst="rect">
            <a:avLst/>
          </a:prstGeom>
        </p:spPr>
      </p:pic>
      <p:sp>
        <p:nvSpPr>
          <p:cNvPr id="6" name="TextBox 5">
            <a:extLst>
              <a:ext uri="{FF2B5EF4-FFF2-40B4-BE49-F238E27FC236}">
                <a16:creationId xmlns:a16="http://schemas.microsoft.com/office/drawing/2014/main" id="{134090D7-7115-45EB-BB2F-CD27C5DE1568}"/>
              </a:ext>
            </a:extLst>
          </p:cNvPr>
          <p:cNvSpPr txBox="1"/>
          <p:nvPr/>
        </p:nvSpPr>
        <p:spPr>
          <a:xfrm>
            <a:off x="2275661" y="689309"/>
            <a:ext cx="1584176"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metal,</a:t>
            </a:r>
          </a:p>
        </p:txBody>
      </p:sp>
      <p:sp>
        <p:nvSpPr>
          <p:cNvPr id="7" name="TextBox 6">
            <a:extLst>
              <a:ext uri="{FF2B5EF4-FFF2-40B4-BE49-F238E27FC236}">
                <a16:creationId xmlns:a16="http://schemas.microsoft.com/office/drawing/2014/main" id="{6D361E02-8B10-4B97-9111-1F2086A138EB}"/>
              </a:ext>
            </a:extLst>
          </p:cNvPr>
          <p:cNvSpPr txBox="1"/>
          <p:nvPr/>
        </p:nvSpPr>
        <p:spPr>
          <a:xfrm>
            <a:off x="3668377" y="689309"/>
            <a:ext cx="1584176"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plastic</a:t>
            </a:r>
          </a:p>
        </p:txBody>
      </p:sp>
      <p:sp>
        <p:nvSpPr>
          <p:cNvPr id="8" name="TextBox 7">
            <a:extLst>
              <a:ext uri="{FF2B5EF4-FFF2-40B4-BE49-F238E27FC236}">
                <a16:creationId xmlns:a16="http://schemas.microsoft.com/office/drawing/2014/main" id="{E8D24CF3-A7B1-43D6-A368-6B44ABA958BA}"/>
              </a:ext>
            </a:extLst>
          </p:cNvPr>
          <p:cNvSpPr txBox="1"/>
          <p:nvPr/>
        </p:nvSpPr>
        <p:spPr>
          <a:xfrm>
            <a:off x="5707481" y="689308"/>
            <a:ext cx="1584176"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stone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132" y="1957878"/>
            <a:ext cx="3784227" cy="2806275"/>
          </a:xfrm>
          <a:prstGeom prst="rect">
            <a:avLst/>
          </a:prstGeom>
        </p:spPr>
      </p:pic>
    </p:spTree>
    <p:extLst>
      <p:ext uri="{BB962C8B-B14F-4D97-AF65-F5344CB8AC3E}">
        <p14:creationId xmlns:p14="http://schemas.microsoft.com/office/powerpoint/2010/main" val="12631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063" y="794844"/>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Living test</a:t>
            </a:r>
          </a:p>
        </p:txBody>
      </p:sp>
      <p:sp>
        <p:nvSpPr>
          <p:cNvPr id="3" name="TextBox 2"/>
          <p:cNvSpPr txBox="1"/>
          <p:nvPr/>
        </p:nvSpPr>
        <p:spPr>
          <a:xfrm>
            <a:off x="828461" y="2050158"/>
            <a:ext cx="4032448"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Can it move?</a:t>
            </a:r>
          </a:p>
        </p:txBody>
      </p:sp>
      <p:pic>
        <p:nvPicPr>
          <p:cNvPr id="4" name="Picture 3">
            <a:extLst>
              <a:ext uri="{FF2B5EF4-FFF2-40B4-BE49-F238E27FC236}">
                <a16:creationId xmlns:a16="http://schemas.microsoft.com/office/drawing/2014/main" id="{9983C7A0-4F62-4090-A6BD-964BF6C29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3085" y="4293308"/>
            <a:ext cx="3676994" cy="1901467"/>
          </a:xfrm>
          <a:prstGeom prst="rect">
            <a:avLst/>
          </a:prstGeom>
        </p:spPr>
      </p:pic>
      <p:sp>
        <p:nvSpPr>
          <p:cNvPr id="5" name="TextBox 4">
            <a:extLst>
              <a:ext uri="{FF2B5EF4-FFF2-40B4-BE49-F238E27FC236}">
                <a16:creationId xmlns:a16="http://schemas.microsoft.com/office/drawing/2014/main" id="{7DD3F639-38D8-4BF3-B701-D828E2B15520}"/>
              </a:ext>
            </a:extLst>
          </p:cNvPr>
          <p:cNvSpPr txBox="1"/>
          <p:nvPr/>
        </p:nvSpPr>
        <p:spPr>
          <a:xfrm>
            <a:off x="822762" y="2492948"/>
            <a:ext cx="4032448"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Can it grow?</a:t>
            </a:r>
          </a:p>
        </p:txBody>
      </p:sp>
      <p:sp>
        <p:nvSpPr>
          <p:cNvPr id="6" name="TextBox 5">
            <a:extLst>
              <a:ext uri="{FF2B5EF4-FFF2-40B4-BE49-F238E27FC236}">
                <a16:creationId xmlns:a16="http://schemas.microsoft.com/office/drawing/2014/main" id="{C01D5E07-6353-4484-B4C3-E982FCEB92E8}"/>
              </a:ext>
            </a:extLst>
          </p:cNvPr>
          <p:cNvSpPr txBox="1"/>
          <p:nvPr/>
        </p:nvSpPr>
        <p:spPr>
          <a:xfrm>
            <a:off x="817063" y="2914254"/>
            <a:ext cx="4032448"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Can it breathe? </a:t>
            </a:r>
          </a:p>
        </p:txBody>
      </p:sp>
      <p:sp>
        <p:nvSpPr>
          <p:cNvPr id="7" name="TextBox 6">
            <a:extLst>
              <a:ext uri="{FF2B5EF4-FFF2-40B4-BE49-F238E27FC236}">
                <a16:creationId xmlns:a16="http://schemas.microsoft.com/office/drawing/2014/main" id="{6DEBCFF7-F94F-4B7C-A1EF-11A92455D2A0}"/>
              </a:ext>
            </a:extLst>
          </p:cNvPr>
          <p:cNvSpPr txBox="1"/>
          <p:nvPr/>
        </p:nvSpPr>
        <p:spPr>
          <a:xfrm>
            <a:off x="817063" y="3287067"/>
            <a:ext cx="4032448"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Does it react?</a:t>
            </a:r>
          </a:p>
        </p:txBody>
      </p:sp>
      <p:pic>
        <p:nvPicPr>
          <p:cNvPr id="9" name="Picture 8">
            <a:extLst>
              <a:ext uri="{FF2B5EF4-FFF2-40B4-BE49-F238E27FC236}">
                <a16:creationId xmlns:a16="http://schemas.microsoft.com/office/drawing/2014/main" id="{EB53E57D-7E89-460A-BE4B-D27A6E670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3081" y="1277233"/>
            <a:ext cx="2321093" cy="2321093"/>
          </a:xfrm>
          <a:prstGeom prst="rect">
            <a:avLst/>
          </a:prstGeom>
        </p:spPr>
      </p:pic>
      <p:pic>
        <p:nvPicPr>
          <p:cNvPr id="12" name="Picture 11">
            <a:extLst>
              <a:ext uri="{FF2B5EF4-FFF2-40B4-BE49-F238E27FC236}">
                <a16:creationId xmlns:a16="http://schemas.microsoft.com/office/drawing/2014/main" id="{CF921872-6C06-43BA-8C7B-50B35A331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353" y="565970"/>
            <a:ext cx="2587807" cy="2640447"/>
          </a:xfrm>
          <a:prstGeom prst="rect">
            <a:avLst/>
          </a:prstGeom>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8352" b="100000" l="4346" r="98347"/>
                    </a14:imgEffect>
                  </a14:imgLayer>
                </a14:imgProps>
              </a:ext>
              <a:ext uri="{28A0092B-C50C-407E-A947-70E740481C1C}">
                <a14:useLocalDpi xmlns:a14="http://schemas.microsoft.com/office/drawing/2010/main" val="0"/>
              </a:ext>
            </a:extLst>
          </a:blip>
          <a:stretch>
            <a:fillRect/>
          </a:stretch>
        </p:blipFill>
        <p:spPr>
          <a:xfrm>
            <a:off x="6695187" y="3287067"/>
            <a:ext cx="3601800" cy="3097077"/>
          </a:xfrm>
          <a:prstGeom prst="rect">
            <a:avLst/>
          </a:prstGeom>
        </p:spPr>
      </p:pic>
    </p:spTree>
    <p:extLst>
      <p:ext uri="{BB962C8B-B14F-4D97-AF65-F5344CB8AC3E}">
        <p14:creationId xmlns:p14="http://schemas.microsoft.com/office/powerpoint/2010/main" val="38370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391" y="529073"/>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Non-living test</a:t>
            </a:r>
          </a:p>
        </p:txBody>
      </p:sp>
      <p:sp>
        <p:nvSpPr>
          <p:cNvPr id="3" name="TextBox 2"/>
          <p:cNvSpPr txBox="1"/>
          <p:nvPr/>
        </p:nvSpPr>
        <p:spPr>
          <a:xfrm>
            <a:off x="322198" y="1661667"/>
            <a:ext cx="9001000"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Does someone/something have to move it?</a:t>
            </a:r>
          </a:p>
        </p:txBody>
      </p:sp>
      <p:pic>
        <p:nvPicPr>
          <p:cNvPr id="4" name="Picture 3">
            <a:extLst>
              <a:ext uri="{FF2B5EF4-FFF2-40B4-BE49-F238E27FC236}">
                <a16:creationId xmlns:a16="http://schemas.microsoft.com/office/drawing/2014/main" id="{289655C3-CF5C-4702-AD4B-E547460FE2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8508" y="3787905"/>
            <a:ext cx="3838123" cy="2558748"/>
          </a:xfrm>
          <a:prstGeom prst="rect">
            <a:avLst/>
          </a:prstGeom>
        </p:spPr>
      </p:pic>
      <p:sp>
        <p:nvSpPr>
          <p:cNvPr id="5" name="TextBox 4">
            <a:extLst>
              <a:ext uri="{FF2B5EF4-FFF2-40B4-BE49-F238E27FC236}">
                <a16:creationId xmlns:a16="http://schemas.microsoft.com/office/drawing/2014/main" id="{BFDB9F47-E919-4A20-A94C-CDD9F9FD2A73}"/>
              </a:ext>
            </a:extLst>
          </p:cNvPr>
          <p:cNvSpPr txBox="1"/>
          <p:nvPr/>
        </p:nvSpPr>
        <p:spPr>
          <a:xfrm>
            <a:off x="333391" y="1227710"/>
            <a:ext cx="9001000"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Does someone/something have to make it?</a:t>
            </a:r>
          </a:p>
        </p:txBody>
      </p:sp>
      <p:sp>
        <p:nvSpPr>
          <p:cNvPr id="6" name="TextBox 5">
            <a:extLst>
              <a:ext uri="{FF2B5EF4-FFF2-40B4-BE49-F238E27FC236}">
                <a16:creationId xmlns:a16="http://schemas.microsoft.com/office/drawing/2014/main" id="{5395D337-0CF9-4EC2-8B5F-0CF7A4401B02}"/>
              </a:ext>
            </a:extLst>
          </p:cNvPr>
          <p:cNvSpPr txBox="1"/>
          <p:nvPr/>
        </p:nvSpPr>
        <p:spPr>
          <a:xfrm>
            <a:off x="333391" y="2095624"/>
            <a:ext cx="9001000"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Was it once living, but not anymore?</a:t>
            </a:r>
          </a:p>
        </p:txBody>
      </p:sp>
      <p:pic>
        <p:nvPicPr>
          <p:cNvPr id="7" name="Picture 6">
            <a:extLst>
              <a:ext uri="{FF2B5EF4-FFF2-40B4-BE49-F238E27FC236}">
                <a16:creationId xmlns:a16="http://schemas.microsoft.com/office/drawing/2014/main" id="{F57C38A8-8402-4305-9FED-A1EFAB9FC9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908" y="2895975"/>
            <a:ext cx="2757414" cy="1838276"/>
          </a:xfrm>
          <a:prstGeom prst="rect">
            <a:avLst/>
          </a:prstGeom>
        </p:spPr>
      </p:pic>
      <p:pic>
        <p:nvPicPr>
          <p:cNvPr id="8" name="Picture 7">
            <a:extLst>
              <a:ext uri="{FF2B5EF4-FFF2-40B4-BE49-F238E27FC236}">
                <a16:creationId xmlns:a16="http://schemas.microsoft.com/office/drawing/2014/main" id="{3B3E69B1-043A-401B-AF09-4CEC4DBDCE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98" y="3048964"/>
            <a:ext cx="3059833" cy="2232475"/>
          </a:xfrm>
          <a:prstGeom prst="rect">
            <a:avLst/>
          </a:prstGeom>
        </p:spPr>
      </p:pic>
    </p:spTree>
    <p:extLst>
      <p:ext uri="{BB962C8B-B14F-4D97-AF65-F5344CB8AC3E}">
        <p14:creationId xmlns:p14="http://schemas.microsoft.com/office/powerpoint/2010/main" val="17160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737" y="829097"/>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Dead or alive?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41980"/>
          <a:stretch/>
        </p:blipFill>
        <p:spPr>
          <a:xfrm>
            <a:off x="881921" y="1904861"/>
            <a:ext cx="8929557" cy="3753128"/>
          </a:xfrm>
          <a:prstGeom prst="rect">
            <a:avLst/>
          </a:prstGeom>
        </p:spPr>
      </p:pic>
    </p:spTree>
    <p:extLst>
      <p:ext uri="{BB962C8B-B14F-4D97-AF65-F5344CB8AC3E}">
        <p14:creationId xmlns:p14="http://schemas.microsoft.com/office/powerpoint/2010/main" val="427368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132" y="685081"/>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Dead or alive?</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2017878" y="1693193"/>
            <a:ext cx="6153588" cy="4104456"/>
          </a:xfrm>
          <a:prstGeom prst="rect">
            <a:avLst/>
          </a:prstGeom>
          <a:noFill/>
          <a:ln>
            <a:noFill/>
          </a:ln>
        </p:spPr>
      </p:pic>
    </p:spTree>
    <p:extLst>
      <p:ext uri="{BB962C8B-B14F-4D97-AF65-F5344CB8AC3E}">
        <p14:creationId xmlns:p14="http://schemas.microsoft.com/office/powerpoint/2010/main" val="138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2B6626-3981-4B15-BEB5-CEC6586F72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396" y="910312"/>
            <a:ext cx="5472608" cy="5472608"/>
          </a:xfrm>
          <a:prstGeom prst="rect">
            <a:avLst/>
          </a:prstGeom>
        </p:spPr>
      </p:pic>
      <p:sp>
        <p:nvSpPr>
          <p:cNvPr id="2" name="TextBox 1"/>
          <p:cNvSpPr txBox="1"/>
          <p:nvPr/>
        </p:nvSpPr>
        <p:spPr>
          <a:xfrm>
            <a:off x="450156" y="887542"/>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Dead or alive?</a:t>
            </a:r>
          </a:p>
        </p:txBody>
      </p:sp>
    </p:spTree>
    <p:extLst>
      <p:ext uri="{BB962C8B-B14F-4D97-AF65-F5344CB8AC3E}">
        <p14:creationId xmlns:p14="http://schemas.microsoft.com/office/powerpoint/2010/main" val="279612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132" y="613073"/>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Dead or alive?</a:t>
            </a:r>
          </a:p>
        </p:txBody>
      </p:sp>
      <p:pic>
        <p:nvPicPr>
          <p:cNvPr id="4" name="Picture 3">
            <a:extLst>
              <a:ext uri="{FF2B5EF4-FFF2-40B4-BE49-F238E27FC236}">
                <a16:creationId xmlns:a16="http://schemas.microsoft.com/office/drawing/2014/main" id="{8C5F3D7D-9BA5-4599-910B-48C631CA07FD}"/>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10963324" y="1909217"/>
            <a:ext cx="4429000" cy="3318696"/>
          </a:xfrm>
          <a:prstGeom prst="rect">
            <a:avLst/>
          </a:prstGeom>
          <a:noFill/>
          <a:ln>
            <a:noFill/>
          </a:ln>
        </p:spPr>
      </p:pic>
    </p:spTree>
    <p:extLst>
      <p:ext uri="{BB962C8B-B14F-4D97-AF65-F5344CB8AC3E}">
        <p14:creationId xmlns:p14="http://schemas.microsoft.com/office/powerpoint/2010/main" val="37351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5558 -0.00713 L -0.15558 -0.00692 C -0.16063 -0.00567 -0.16538 -0.00252 -0.17042 -0.00252 C -0.20798 -0.00252 -0.20308 -0.00084 -0.22149 -0.00944 C -0.22253 -0.01259 -0.22313 -0.01616 -0.22476 -0.01889 C -0.2307 -0.02896 -0.24851 -0.0254 -0.25267 -0.02582 C -0.26321 -0.03085 -0.25133 -0.02561 -0.26751 -0.03043 C -0.27791 -0.03358 -0.27805 -0.034 -0.28563 -0.03736 C -0.28949 -0.03589 -0.29364 -0.03589 -0.29706 -0.03274 C -0.29854 -0.03148 -0.29795 -0.02813 -0.29869 -0.02582 C -0.30092 -0.01952 -0.30255 -0.01721 -0.307 -0.01427 C -0.30953 -0.01238 -0.3125 -0.01112 -0.31517 -0.00944 C -0.3174 -0.00818 -0.31947 -0.00608 -0.3217 -0.00483 C -0.32497 -0.00315 -0.33165 -0.00021 -0.33165 -2.37615E-6 C -0.33551 -0.00105 -0.33966 -0.00042 -0.34308 -0.00252 C -0.34501 -0.00378 -0.3456 -0.00692 -0.34649 -0.00944 C -0.34783 -0.01406 -0.34857 -0.01889 -0.34976 -0.02351 C -0.3502 -0.02582 -0.3502 -0.02875 -0.35139 -0.03043 L -0.35466 -0.03505 C -0.36624 -0.03442 -0.37767 -0.03421 -0.38925 -0.03274 C -0.39088 -0.03253 -0.39281 -0.0319 -0.39415 -0.03043 C -0.39726 -0.02729 -0.40068 -0.02372 -0.40231 -0.01889 C -0.40365 -0.01511 -0.40662 -0.00588 -0.40899 -0.00252 C -0.41033 -0.00063 -0.41226 0.00063 -0.41389 0.0021 C -0.42428 0.00126 -0.43482 0.00189 -0.44507 -0.00021 C -0.4467 -0.00063 -0.44744 -0.00315 -0.44833 -0.00483 C -0.45323 -0.01343 -0.44967 -0.01112 -0.45665 -0.01658 C -0.46095 -0.01994 -0.46511 -0.02372 -0.46971 -0.02582 L -0.47966 -0.03043 C -0.48456 -0.0298 -0.4896 -0.0298 -0.4945 -0.02813 C -0.49643 -0.0275 -0.49792 -0.0254 -0.4994 -0.02351 C -0.5046 -0.01616 -0.50415 -0.01343 -0.50757 -0.00483 C -0.50861 -0.00252 -0.50935 0.00042 -0.51083 0.0021 C -0.51232 0.00357 -0.5141 0.00399 -0.51588 0.00441 C -0.52123 0.0063 -0.53221 0.00903 -0.53221 0.00924 C -0.54112 0.0084 -0.54988 0.00861 -0.55864 0.00672 C -0.56725 0.00483 -0.56086 0.00126 -0.56517 -0.00483 C -0.56636 -0.0065 -0.56843 -0.0065 -0.57007 -0.00713 C -0.57957 -0.02057 -0.57467 -0.01721 -0.58328 -0.0212 C -0.59501 -0.03232 -0.59085 -0.03022 -0.61609 -0.02351 C -0.61891 -0.02267 -0.62054 -0.01889 -0.62277 -0.01658 C -0.62381 -0.01427 -0.62514 -0.01196 -0.62604 -0.00944 C -0.6296 0.00063 -0.62529 -0.00462 -0.63093 0.00672 C -0.63227 0.00945 -0.6342 0.01134 -0.63583 0.01386 C -0.64578 0.01218 -0.65632 0.01428 -0.66552 0.00903 C -0.66864 0.00735 -0.66686 -0.00084 -0.66879 -0.00483 C -0.66983 -0.00713 -0.67087 -0.00965 -0.67206 -0.01175 C -0.67414 -0.01553 -0.6774 -0.0191 -0.68037 -0.0212 C -0.68185 -0.02225 -0.68364 -0.02267 -0.68527 -0.02351 C -0.6875 -0.02267 -0.68957 -0.02141 -0.6918 -0.0212 C -0.69447 -0.02078 -0.71481 -0.02246 -0.72313 -0.01658 C -0.72476 -0.01532 -0.72639 -0.01343 -0.72802 -0.01175 C -0.72951 -0.0086 -0.73203 -0.00252 -0.73456 -0.00021 C -0.73604 0.00105 -0.73782 0.00126 -0.73946 0.0021 C -0.74658 0.00126 -0.754 0.00252 -0.76083 -0.00021 C -0.76262 -0.00084 -0.76158 -0.00525 -0.76247 -0.00713 C -0.76276 -0.00776 -0.76365 -0.00713 -0.7641 -0.00713 L -0.76083 -0.00944 " pathEditMode="relative" rAng="0" ptsTypes="AAAAAAAAAAAAAAAAAAAAAAAAAAAAAAAAAAAAAAAAAAAAAAAAAAAAAAAAAA">
                                      <p:cBhvr>
                                        <p:cTn id="6" dur="2000" fill="hold"/>
                                        <p:tgtEl>
                                          <p:spTgt spid="4"/>
                                        </p:tgtEl>
                                        <p:attrNameLst>
                                          <p:attrName>ppt_x</p:attrName>
                                          <p:attrName>ppt_y</p:attrName>
                                        </p:attrNameLst>
                                      </p:cBhvr>
                                      <p:rCtr x="-30433" y="-4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8A0584-EF82-437B-82B0-E999982183DC}"/>
              </a:ext>
            </a:extLst>
          </p:cNvPr>
          <p:cNvSpPr txBox="1"/>
          <p:nvPr/>
        </p:nvSpPr>
        <p:spPr>
          <a:xfrm>
            <a:off x="-1060635" y="6733753"/>
            <a:ext cx="4391111"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Activity</a:t>
            </a:r>
          </a:p>
        </p:txBody>
      </p:sp>
      <p:sp>
        <p:nvSpPr>
          <p:cNvPr id="5" name="TextBox 4">
            <a:extLst>
              <a:ext uri="{FF2B5EF4-FFF2-40B4-BE49-F238E27FC236}">
                <a16:creationId xmlns:a16="http://schemas.microsoft.com/office/drawing/2014/main" id="{43754AC3-B2CC-47D7-B510-BAF4255FF06E}"/>
              </a:ext>
            </a:extLst>
          </p:cNvPr>
          <p:cNvSpPr txBox="1"/>
          <p:nvPr/>
        </p:nvSpPr>
        <p:spPr>
          <a:xfrm>
            <a:off x="540272" y="613073"/>
            <a:ext cx="10153128" cy="2308324"/>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Create a list of objects you find around your school or classroom. </a:t>
            </a:r>
          </a:p>
          <a:p>
            <a:endParaRPr lang="en-GB" sz="2400" b="1" dirty="0">
              <a:solidFill>
                <a:srgbClr val="008080"/>
              </a:solidFill>
              <a:latin typeface="Comic Sans MS" panose="030F0702030302020204" pitchFamily="66" charset="0"/>
            </a:endParaRPr>
          </a:p>
          <a:p>
            <a:r>
              <a:rPr lang="en-GB" sz="2400" b="1" dirty="0">
                <a:solidFill>
                  <a:srgbClr val="008080"/>
                </a:solidFill>
                <a:latin typeface="Comic Sans MS" panose="030F0702030302020204" pitchFamily="66" charset="0"/>
              </a:rPr>
              <a:t>Split your page into two columns: ‘Dead’ and ‘Alive’. If you’re feeling clever, add a third for ‘Dead but used to be alive’.</a:t>
            </a:r>
          </a:p>
          <a:p>
            <a:endParaRPr lang="en-GB" sz="2400" b="1" dirty="0">
              <a:solidFill>
                <a:srgbClr val="008080"/>
              </a:solidFill>
              <a:latin typeface="Comic Sans MS" panose="030F0702030302020204" pitchFamily="66" charset="0"/>
            </a:endParaRPr>
          </a:p>
          <a:p>
            <a:r>
              <a:rPr lang="en-GB" sz="2400" b="1" dirty="0">
                <a:solidFill>
                  <a:srgbClr val="008080"/>
                </a:solidFill>
                <a:latin typeface="Comic Sans MS" panose="030F0702030302020204" pitchFamily="66" charset="0"/>
              </a:rPr>
              <a:t>Move the objects from your list into the correct column.</a:t>
            </a:r>
          </a:p>
        </p:txBody>
      </p:sp>
      <p:sp>
        <p:nvSpPr>
          <p:cNvPr id="6" name="Rectangle 5">
            <a:extLst>
              <a:ext uri="{FF2B5EF4-FFF2-40B4-BE49-F238E27FC236}">
                <a16:creationId xmlns:a16="http://schemas.microsoft.com/office/drawing/2014/main" id="{894BADBA-2AC2-4838-AD94-0EEC27587DB2}"/>
              </a:ext>
            </a:extLst>
          </p:cNvPr>
          <p:cNvSpPr/>
          <p:nvPr/>
        </p:nvSpPr>
        <p:spPr>
          <a:xfrm>
            <a:off x="2178348" y="3137421"/>
            <a:ext cx="6336704" cy="33803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50DB3BA3-3C3C-4F6F-A484-9D25AE3A32FE}"/>
              </a:ext>
            </a:extLst>
          </p:cNvPr>
          <p:cNvCxnSpPr>
            <a:cxnSpLocks/>
          </p:cNvCxnSpPr>
          <p:nvPr/>
        </p:nvCxnSpPr>
        <p:spPr>
          <a:xfrm>
            <a:off x="2970436" y="3137421"/>
            <a:ext cx="0" cy="3380308"/>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07519B67-6F65-4431-B8EE-69DFB9EAD529}"/>
              </a:ext>
            </a:extLst>
          </p:cNvPr>
          <p:cNvCxnSpPr/>
          <p:nvPr/>
        </p:nvCxnSpPr>
        <p:spPr>
          <a:xfrm>
            <a:off x="2178348" y="3853433"/>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61F38B-A1DB-4C1F-93DF-9238B7CA8EF9}"/>
              </a:ext>
            </a:extLst>
          </p:cNvPr>
          <p:cNvCxnSpPr/>
          <p:nvPr/>
        </p:nvCxnSpPr>
        <p:spPr>
          <a:xfrm>
            <a:off x="2178348" y="4213473"/>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E2D2C4-A720-4B11-BD84-BD089843C9D8}"/>
              </a:ext>
            </a:extLst>
          </p:cNvPr>
          <p:cNvCxnSpPr/>
          <p:nvPr/>
        </p:nvCxnSpPr>
        <p:spPr>
          <a:xfrm>
            <a:off x="2178348" y="4573513"/>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FE241A-5D98-484D-95FF-396E416CCFD7}"/>
              </a:ext>
            </a:extLst>
          </p:cNvPr>
          <p:cNvCxnSpPr/>
          <p:nvPr/>
        </p:nvCxnSpPr>
        <p:spPr>
          <a:xfrm>
            <a:off x="2178348" y="4933553"/>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E7BAFE-F095-42DF-A818-EAD7AE4448E0}"/>
              </a:ext>
            </a:extLst>
          </p:cNvPr>
          <p:cNvCxnSpPr/>
          <p:nvPr/>
        </p:nvCxnSpPr>
        <p:spPr>
          <a:xfrm>
            <a:off x="2178348" y="5365601"/>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AAE788-840A-408B-8879-C20E2E526081}"/>
              </a:ext>
            </a:extLst>
          </p:cNvPr>
          <p:cNvCxnSpPr/>
          <p:nvPr/>
        </p:nvCxnSpPr>
        <p:spPr>
          <a:xfrm>
            <a:off x="2178348" y="5797649"/>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FA40B9-7EF0-4866-AA20-4BF90B0607A2}"/>
              </a:ext>
            </a:extLst>
          </p:cNvPr>
          <p:cNvCxnSpPr/>
          <p:nvPr/>
        </p:nvCxnSpPr>
        <p:spPr>
          <a:xfrm>
            <a:off x="2178348" y="6229697"/>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343750-5A8B-4446-8A72-350F7F93DA54}"/>
              </a:ext>
            </a:extLst>
          </p:cNvPr>
          <p:cNvCxnSpPr/>
          <p:nvPr/>
        </p:nvCxnSpPr>
        <p:spPr>
          <a:xfrm>
            <a:off x="4482604" y="3493393"/>
            <a:ext cx="0" cy="3024336"/>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23FAA37-1AD4-49E9-920A-FA8F1286BEB2}"/>
              </a:ext>
            </a:extLst>
          </p:cNvPr>
          <p:cNvCxnSpPr/>
          <p:nvPr/>
        </p:nvCxnSpPr>
        <p:spPr>
          <a:xfrm>
            <a:off x="6331950" y="3493393"/>
            <a:ext cx="0" cy="3024336"/>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561F92A-70F5-4B3F-8D73-A7BEF72ABF22}"/>
              </a:ext>
            </a:extLst>
          </p:cNvPr>
          <p:cNvCxnSpPr>
            <a:cxnSpLocks/>
          </p:cNvCxnSpPr>
          <p:nvPr/>
        </p:nvCxnSpPr>
        <p:spPr>
          <a:xfrm>
            <a:off x="2970436" y="3853433"/>
            <a:ext cx="5229059"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063D3FA8-F58B-41DD-AA89-63FD4018BE30}"/>
              </a:ext>
            </a:extLst>
          </p:cNvPr>
          <p:cNvSpPr txBox="1"/>
          <p:nvPr/>
        </p:nvSpPr>
        <p:spPr>
          <a:xfrm flipH="1">
            <a:off x="3274937" y="3402222"/>
            <a:ext cx="962389"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Dead</a:t>
            </a:r>
          </a:p>
        </p:txBody>
      </p:sp>
      <p:sp>
        <p:nvSpPr>
          <p:cNvPr id="25" name="TextBox 24">
            <a:extLst>
              <a:ext uri="{FF2B5EF4-FFF2-40B4-BE49-F238E27FC236}">
                <a16:creationId xmlns:a16="http://schemas.microsoft.com/office/drawing/2014/main" id="{29FAECA9-415E-41FF-B44E-355044DB0D04}"/>
              </a:ext>
            </a:extLst>
          </p:cNvPr>
          <p:cNvSpPr txBox="1"/>
          <p:nvPr/>
        </p:nvSpPr>
        <p:spPr>
          <a:xfrm flipH="1">
            <a:off x="4889736" y="3402222"/>
            <a:ext cx="962389"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Alive</a:t>
            </a:r>
          </a:p>
        </p:txBody>
      </p:sp>
      <p:sp>
        <p:nvSpPr>
          <p:cNvPr id="26" name="TextBox 25">
            <a:extLst>
              <a:ext uri="{FF2B5EF4-FFF2-40B4-BE49-F238E27FC236}">
                <a16:creationId xmlns:a16="http://schemas.microsoft.com/office/drawing/2014/main" id="{893D5FFE-7D51-441C-B647-0DACB933952A}"/>
              </a:ext>
            </a:extLst>
          </p:cNvPr>
          <p:cNvSpPr txBox="1"/>
          <p:nvPr/>
        </p:nvSpPr>
        <p:spPr>
          <a:xfrm flipH="1">
            <a:off x="6409929" y="3217556"/>
            <a:ext cx="1740320" cy="707886"/>
          </a:xfrm>
          <a:prstGeom prst="rect">
            <a:avLst/>
          </a:prstGeom>
          <a:noFill/>
        </p:spPr>
        <p:txBody>
          <a:bodyPr wrap="square" rtlCol="0">
            <a:spAutoFit/>
          </a:bodyPr>
          <a:lstStyle/>
          <a:p>
            <a:pPr algn="ctr"/>
            <a:r>
              <a:rPr lang="en-GB" sz="2000" b="1" dirty="0">
                <a:solidFill>
                  <a:schemeClr val="tx2">
                    <a:lumMod val="60000"/>
                    <a:lumOff val="40000"/>
                  </a:schemeClr>
                </a:solidFill>
                <a:latin typeface="Ink Free" panose="03080402000500000000" pitchFamily="66" charset="0"/>
              </a:rPr>
              <a:t>Dead but used to be alive</a:t>
            </a:r>
          </a:p>
        </p:txBody>
      </p:sp>
      <p:sp>
        <p:nvSpPr>
          <p:cNvPr id="29" name="TextBox 28">
            <a:extLst>
              <a:ext uri="{FF2B5EF4-FFF2-40B4-BE49-F238E27FC236}">
                <a16:creationId xmlns:a16="http://schemas.microsoft.com/office/drawing/2014/main" id="{60AF7F4C-40DE-4FF3-828E-17E946C4EBF3}"/>
              </a:ext>
            </a:extLst>
          </p:cNvPr>
          <p:cNvSpPr txBox="1"/>
          <p:nvPr/>
        </p:nvSpPr>
        <p:spPr>
          <a:xfrm flipH="1">
            <a:off x="3295591" y="4189432"/>
            <a:ext cx="1194707"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Ruler</a:t>
            </a:r>
          </a:p>
        </p:txBody>
      </p:sp>
      <p:sp>
        <p:nvSpPr>
          <p:cNvPr id="30" name="TextBox 29">
            <a:extLst>
              <a:ext uri="{FF2B5EF4-FFF2-40B4-BE49-F238E27FC236}">
                <a16:creationId xmlns:a16="http://schemas.microsoft.com/office/drawing/2014/main" id="{C6C0125E-3ED7-4335-B88C-49CAAA8635F1}"/>
              </a:ext>
            </a:extLst>
          </p:cNvPr>
          <p:cNvSpPr txBox="1"/>
          <p:nvPr/>
        </p:nvSpPr>
        <p:spPr>
          <a:xfrm flipH="1">
            <a:off x="4970121" y="4189432"/>
            <a:ext cx="1121915"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Me!</a:t>
            </a:r>
          </a:p>
        </p:txBody>
      </p:sp>
      <p:sp>
        <p:nvSpPr>
          <p:cNvPr id="31" name="TextBox 30">
            <a:extLst>
              <a:ext uri="{FF2B5EF4-FFF2-40B4-BE49-F238E27FC236}">
                <a16:creationId xmlns:a16="http://schemas.microsoft.com/office/drawing/2014/main" id="{6132DAD3-A695-4093-8E0D-2292C674D63C}"/>
              </a:ext>
            </a:extLst>
          </p:cNvPr>
          <p:cNvSpPr txBox="1"/>
          <p:nvPr/>
        </p:nvSpPr>
        <p:spPr>
          <a:xfrm flipH="1">
            <a:off x="6836026" y="4174534"/>
            <a:ext cx="1121915"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Pencil</a:t>
            </a:r>
          </a:p>
        </p:txBody>
      </p:sp>
      <p:sp>
        <p:nvSpPr>
          <p:cNvPr id="32" name="TextBox 31">
            <a:extLst>
              <a:ext uri="{FF2B5EF4-FFF2-40B4-BE49-F238E27FC236}">
                <a16:creationId xmlns:a16="http://schemas.microsoft.com/office/drawing/2014/main" id="{62322C7B-2ED0-421C-81D9-96EF2A9816B5}"/>
              </a:ext>
            </a:extLst>
          </p:cNvPr>
          <p:cNvSpPr txBox="1"/>
          <p:nvPr/>
        </p:nvSpPr>
        <p:spPr>
          <a:xfrm flipH="1">
            <a:off x="2218414" y="4158306"/>
            <a:ext cx="1194707" cy="523220"/>
          </a:xfrm>
          <a:prstGeom prst="rect">
            <a:avLst/>
          </a:prstGeom>
          <a:noFill/>
        </p:spPr>
        <p:txBody>
          <a:bodyPr wrap="square" rtlCol="0">
            <a:spAutoFit/>
          </a:bodyPr>
          <a:lstStyle/>
          <a:p>
            <a:r>
              <a:rPr lang="en-GB" sz="2800" b="1" dirty="0" err="1">
                <a:solidFill>
                  <a:srgbClr val="FF0000"/>
                </a:solidFill>
                <a:latin typeface="Ink Free" panose="03080402000500000000" pitchFamily="66" charset="0"/>
              </a:rPr>
              <a:t>E.g</a:t>
            </a:r>
            <a:r>
              <a:rPr lang="en-GB" sz="2800" b="1" dirty="0">
                <a:solidFill>
                  <a:srgbClr val="FF0000"/>
                </a:solidFill>
                <a:latin typeface="Ink Free" panose="03080402000500000000" pitchFamily="66" charset="0"/>
              </a:rPr>
              <a:t>:</a:t>
            </a:r>
          </a:p>
        </p:txBody>
      </p:sp>
    </p:spTree>
    <p:extLst>
      <p:ext uri="{BB962C8B-B14F-4D97-AF65-F5344CB8AC3E}">
        <p14:creationId xmlns:p14="http://schemas.microsoft.com/office/powerpoint/2010/main" val="16748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alcon\user_data\SHARING FOLDER\!Temporary Sharing - Items will be deleted when 7 days old!\Jenna\shutterstock_162290225.jpg"/>
          <p:cNvPicPr>
            <a:picLocks noChangeAspect="1" noChangeArrowheads="1"/>
          </p:cNvPicPr>
          <p:nvPr/>
        </p:nvPicPr>
        <p:blipFill>
          <a:blip r:embed="rId2" cstate="print"/>
          <a:srcRect/>
          <a:stretch>
            <a:fillRect/>
          </a:stretch>
        </p:blipFill>
        <p:spPr bwMode="auto">
          <a:xfrm>
            <a:off x="891625" y="476047"/>
            <a:ext cx="5317349" cy="5979342"/>
          </a:xfrm>
          <a:prstGeom prst="rect">
            <a:avLst/>
          </a:prstGeom>
          <a:noFill/>
        </p:spPr>
      </p:pic>
      <p:sp>
        <p:nvSpPr>
          <p:cNvPr id="8" name="TextBox 7"/>
          <p:cNvSpPr txBox="1"/>
          <p:nvPr/>
        </p:nvSpPr>
        <p:spPr>
          <a:xfrm>
            <a:off x="5562268" y="3206577"/>
            <a:ext cx="4526931" cy="1050159"/>
          </a:xfrm>
          <a:prstGeom prst="rect">
            <a:avLst/>
          </a:prstGeom>
          <a:noFill/>
        </p:spPr>
        <p:txBody>
          <a:bodyPr wrap="square" rtlCol="0">
            <a:spAutoFit/>
          </a:bodyPr>
          <a:lstStyle/>
          <a:p>
            <a:r>
              <a:rPr lang="en-GB" sz="6224" b="1" dirty="0">
                <a:solidFill>
                  <a:srgbClr val="008080"/>
                </a:solidFill>
                <a:latin typeface="Comic Sans MS" panose="030F0702030302020204" pitchFamily="66" charset="0"/>
              </a:rPr>
              <a:t>Thanks! </a:t>
            </a:r>
          </a:p>
        </p:txBody>
      </p:sp>
    </p:spTree>
    <p:extLst>
      <p:ext uri="{BB962C8B-B14F-4D97-AF65-F5344CB8AC3E}">
        <p14:creationId xmlns:p14="http://schemas.microsoft.com/office/powerpoint/2010/main" val="34021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3"/>
            <a:ext cx="9479924" cy="1015663"/>
          </a:xfrm>
          <a:prstGeom prst="rect">
            <a:avLst/>
          </a:prstGeom>
          <a:noFill/>
        </p:spPr>
        <p:txBody>
          <a:bodyPr wrap="square" rtlCol="0">
            <a:spAutoFit/>
          </a:bodyPr>
          <a:lstStyle/>
          <a:p>
            <a:r>
              <a:rPr lang="en-GB" sz="2000" b="1" dirty="0">
                <a:solidFill>
                  <a:srgbClr val="008080"/>
                </a:solidFill>
                <a:latin typeface="Comic Sans MS" panose="030F0702030302020204" pitchFamily="66" charset="0"/>
              </a:rPr>
              <a:t>Can you find all the items that are: </a:t>
            </a:r>
          </a:p>
          <a:p>
            <a:pPr marL="342900" indent="-342900">
              <a:buFontTx/>
              <a:buChar char="-"/>
            </a:pPr>
            <a:r>
              <a:rPr lang="en-GB" sz="2000" b="1" dirty="0">
                <a:solidFill>
                  <a:srgbClr val="008080"/>
                </a:solidFill>
                <a:latin typeface="Comic Sans MS" panose="030F0702030302020204" pitchFamily="66" charset="0"/>
              </a:rPr>
              <a:t>alive </a:t>
            </a:r>
          </a:p>
          <a:p>
            <a:pPr marL="342900" indent="-342900">
              <a:buFontTx/>
              <a:buChar char="-"/>
            </a:pPr>
            <a:r>
              <a:rPr lang="en-GB" sz="2000" b="1" dirty="0">
                <a:solidFill>
                  <a:srgbClr val="008080"/>
                </a:solidFill>
                <a:latin typeface="Comic Sans MS" panose="030F0702030302020204" pitchFamily="66" charset="0"/>
              </a:rPr>
              <a:t>dead?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372" y="941106"/>
            <a:ext cx="7812360" cy="5524240"/>
          </a:xfrm>
          <a:prstGeom prst="rect">
            <a:avLst/>
          </a:prstGeom>
        </p:spPr>
      </p:pic>
    </p:spTree>
    <p:extLst>
      <p:ext uri="{BB962C8B-B14F-4D97-AF65-F5344CB8AC3E}">
        <p14:creationId xmlns:p14="http://schemas.microsoft.com/office/powerpoint/2010/main" val="50349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0236" y="3277371"/>
            <a:ext cx="2448272" cy="2811941"/>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
            </a:r>
          </a:p>
        </p:txBody>
      </p:sp>
      <p:sp>
        <p:nvSpPr>
          <p:cNvPr id="3" name="Rectangle 2"/>
          <p:cNvSpPr/>
          <p:nvPr/>
        </p:nvSpPr>
        <p:spPr>
          <a:xfrm>
            <a:off x="4122564" y="3277370"/>
            <a:ext cx="2448272" cy="280831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074892" y="3277369"/>
            <a:ext cx="2448272" cy="2809689"/>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685" y="3421388"/>
            <a:ext cx="732433" cy="70557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545" y="3421388"/>
            <a:ext cx="732433" cy="70557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347" y="3424453"/>
            <a:ext cx="732433" cy="70557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213" y="3418323"/>
            <a:ext cx="732433" cy="70557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988" y="3421388"/>
            <a:ext cx="729251" cy="702513"/>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1076" y="3418323"/>
            <a:ext cx="732433" cy="705578"/>
          </a:xfrm>
          <a:prstGeom prst="rect">
            <a:avLst/>
          </a:prstGeom>
        </p:spPr>
      </p:pic>
      <p:sp>
        <p:nvSpPr>
          <p:cNvPr id="11" name="TextBox 10"/>
          <p:cNvSpPr txBox="1"/>
          <p:nvPr/>
        </p:nvSpPr>
        <p:spPr>
          <a:xfrm>
            <a:off x="1156769" y="945693"/>
            <a:ext cx="3356776" cy="400110"/>
          </a:xfrm>
          <a:prstGeom prst="rect">
            <a:avLst/>
          </a:prstGeom>
          <a:noFill/>
        </p:spPr>
        <p:txBody>
          <a:bodyPr wrap="square" rtlCol="0">
            <a:spAutoFit/>
          </a:bodyPr>
          <a:lstStyle/>
          <a:p>
            <a:r>
              <a:rPr lang="en-GB" sz="2000" b="1" dirty="0">
                <a:solidFill>
                  <a:srgbClr val="008080"/>
                </a:solidFill>
                <a:latin typeface="Comic Sans MS" panose="030F0702030302020204" pitchFamily="66" charset="0"/>
              </a:rPr>
              <a:t>Learning Objectives</a:t>
            </a:r>
          </a:p>
        </p:txBody>
      </p:sp>
      <p:sp>
        <p:nvSpPr>
          <p:cNvPr id="12" name="TextBox 11"/>
          <p:cNvSpPr txBox="1"/>
          <p:nvPr/>
        </p:nvSpPr>
        <p:spPr>
          <a:xfrm>
            <a:off x="1138525" y="2737708"/>
            <a:ext cx="3356776" cy="400110"/>
          </a:xfrm>
          <a:prstGeom prst="rect">
            <a:avLst/>
          </a:prstGeom>
          <a:noFill/>
        </p:spPr>
        <p:txBody>
          <a:bodyPr wrap="square" rtlCol="0">
            <a:spAutoFit/>
          </a:bodyPr>
          <a:lstStyle/>
          <a:p>
            <a:r>
              <a:rPr lang="en-GB" sz="2000" b="1" dirty="0">
                <a:solidFill>
                  <a:srgbClr val="FF0066"/>
                </a:solidFill>
                <a:latin typeface="Comic Sans MS" panose="030F0702030302020204" pitchFamily="66" charset="0"/>
              </a:rPr>
              <a:t>Learning Outcomes</a:t>
            </a:r>
          </a:p>
        </p:txBody>
      </p:sp>
      <p:sp>
        <p:nvSpPr>
          <p:cNvPr id="13" name="TextBox 12"/>
          <p:cNvSpPr txBox="1"/>
          <p:nvPr/>
        </p:nvSpPr>
        <p:spPr>
          <a:xfrm>
            <a:off x="1138525" y="4266519"/>
            <a:ext cx="2448272" cy="1569660"/>
          </a:xfrm>
          <a:prstGeom prst="rect">
            <a:avLst/>
          </a:prstGeom>
          <a:noFill/>
        </p:spPr>
        <p:txBody>
          <a:bodyPr wrap="square" rtlCol="0">
            <a:spAutoFit/>
          </a:bodyPr>
          <a:lstStyle/>
          <a:p>
            <a:pPr algn="ctr"/>
            <a:r>
              <a:rPr lang="en-GB" sz="2400" dirty="0">
                <a:latin typeface="Comic Sans MS" panose="030F0702030302020204" pitchFamily="66" charset="0"/>
              </a:rPr>
              <a:t>I can explain how I know that a human or animal is alive.  </a:t>
            </a:r>
          </a:p>
        </p:txBody>
      </p:sp>
      <p:sp>
        <p:nvSpPr>
          <p:cNvPr id="14" name="TextBox 13"/>
          <p:cNvSpPr txBox="1"/>
          <p:nvPr/>
        </p:nvSpPr>
        <p:spPr>
          <a:xfrm>
            <a:off x="3905563" y="4155021"/>
            <a:ext cx="2665274" cy="1938992"/>
          </a:xfrm>
          <a:prstGeom prst="rect">
            <a:avLst/>
          </a:prstGeom>
          <a:noFill/>
        </p:spPr>
        <p:txBody>
          <a:bodyPr wrap="square" rtlCol="0">
            <a:spAutoFit/>
          </a:bodyPr>
          <a:lstStyle/>
          <a:p>
            <a:pPr algn="ctr"/>
            <a:r>
              <a:rPr lang="en-GB" sz="2400" dirty="0">
                <a:latin typeface="Comic Sans MS" panose="030F0702030302020204" pitchFamily="66" charset="0"/>
              </a:rPr>
              <a:t>I can sort objects into groups and explain my choices. </a:t>
            </a:r>
          </a:p>
        </p:txBody>
      </p:sp>
      <p:sp>
        <p:nvSpPr>
          <p:cNvPr id="15" name="TextBox 14"/>
          <p:cNvSpPr txBox="1"/>
          <p:nvPr/>
        </p:nvSpPr>
        <p:spPr>
          <a:xfrm>
            <a:off x="7015237" y="4155021"/>
            <a:ext cx="2448272" cy="1938992"/>
          </a:xfrm>
          <a:prstGeom prst="rect">
            <a:avLst/>
          </a:prstGeom>
          <a:noFill/>
        </p:spPr>
        <p:txBody>
          <a:bodyPr wrap="square" rtlCol="0">
            <a:spAutoFit/>
          </a:bodyPr>
          <a:lstStyle/>
          <a:p>
            <a:pPr algn="ctr"/>
            <a:r>
              <a:rPr lang="en-GB" sz="2400" dirty="0">
                <a:latin typeface="Comic Sans MS" panose="030F0702030302020204" pitchFamily="66" charset="0"/>
              </a:rPr>
              <a:t>I can identify dead objects that were once alive and use a Venn diagram.</a:t>
            </a:r>
          </a:p>
        </p:txBody>
      </p:sp>
      <p:sp>
        <p:nvSpPr>
          <p:cNvPr id="16" name="TextBox 15"/>
          <p:cNvSpPr txBox="1"/>
          <p:nvPr/>
        </p:nvSpPr>
        <p:spPr>
          <a:xfrm>
            <a:off x="1138525" y="1455166"/>
            <a:ext cx="9248735" cy="707886"/>
          </a:xfrm>
          <a:prstGeom prst="rect">
            <a:avLst/>
          </a:prstGeom>
          <a:noFill/>
        </p:spPr>
        <p:txBody>
          <a:bodyPr wrap="square" rtlCol="0">
            <a:spAutoFit/>
          </a:bodyPr>
          <a:lstStyle/>
          <a:p>
            <a:r>
              <a:rPr lang="en-GB" sz="2000" dirty="0">
                <a:latin typeface="Comic Sans MS" panose="030F0702030302020204" pitchFamily="66" charset="0"/>
              </a:rPr>
              <a:t>I will understand that animals, including humans, are alive.</a:t>
            </a:r>
          </a:p>
          <a:p>
            <a:r>
              <a:rPr lang="en-GB" sz="2000" dirty="0">
                <a:latin typeface="Comic Sans MS" panose="030F0702030302020204" pitchFamily="66" charset="0"/>
              </a:rPr>
              <a:t>I will be able to sort living and non-living objects into categories.</a:t>
            </a:r>
          </a:p>
        </p:txBody>
      </p:sp>
    </p:spTree>
    <p:extLst>
      <p:ext uri="{BB962C8B-B14F-4D97-AF65-F5344CB8AC3E}">
        <p14:creationId xmlns:p14="http://schemas.microsoft.com/office/powerpoint/2010/main" val="261631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156" y="652012"/>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Animals and people are living things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099" y="3664064"/>
            <a:ext cx="1768080" cy="2652509"/>
          </a:xfrm>
          <a:prstGeom prst="rect">
            <a:avLst/>
          </a:prstGeom>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25" b="84715" l="15186" r="63005">
                        <a14:foregroundMark x1="47981" y1="18837" x2="47981" y2="18837"/>
                        <a14:foregroundMark x1="31018" y1="55974" x2="31502" y2="53068"/>
                        <a14:foregroundMark x1="23425" y1="56405" x2="33764" y2="52314"/>
                        <a14:foregroundMark x1="16317" y1="61464" x2="16317" y2="66200"/>
                        <a14:foregroundMark x1="27141" y1="53498" x2="38611" y2="50484"/>
                        <a14:foregroundMark x1="36511" y1="79978" x2="36511" y2="84715"/>
                        <a14:foregroundMark x1="53958" y1="77503" x2="53958" y2="79225"/>
                        <a14:foregroundMark x1="38126" y1="21421" x2="48465" y2="17115"/>
                        <a14:foregroundMark x1="44588" y1="17115" x2="39742" y2="14532"/>
                        <a14:foregroundMark x1="45719" y1="15608" x2="37480" y2="13025"/>
                        <a14:foregroundMark x1="38126" y1="17761" x2="34249" y2="17761"/>
                        <a14:foregroundMark x1="41357" y1="20022" x2="34249" y2="21421"/>
                        <a14:foregroundMark x1="40226" y1="21744" x2="34895" y2="26480"/>
                        <a14:foregroundMark x1="38126" y1="26911" x2="35380" y2="29064"/>
                        <a14:foregroundMark x1="54443" y1="26480" x2="57674" y2="23574"/>
                        <a14:foregroundMark x1="16317" y1="68353" x2="15186" y2="62217"/>
                        <a14:foregroundMark x1="15186" y1="61464" x2="15670" y2="63617"/>
                        <a14:foregroundMark x1="52342" y1="15285" x2="46850" y2="15285"/>
                      </a14:backgroundRemoval>
                    </a14:imgEffect>
                  </a14:imgLayer>
                </a14:imgProps>
              </a:ext>
              <a:ext uri="{28A0092B-C50C-407E-A947-70E740481C1C}">
                <a14:useLocalDpi xmlns:a14="http://schemas.microsoft.com/office/drawing/2010/main" val="0"/>
              </a:ext>
            </a:extLst>
          </a:blip>
          <a:srcRect l="10221" t="11173" r="31114" b="12481"/>
          <a:stretch/>
        </p:blipFill>
        <p:spPr>
          <a:xfrm>
            <a:off x="8480651" y="3393929"/>
            <a:ext cx="1512169" cy="295232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3535" y="2246178"/>
            <a:ext cx="2273139" cy="1325503"/>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24869" b="9773"/>
          <a:stretch/>
        </p:blipFill>
        <p:spPr>
          <a:xfrm>
            <a:off x="848771" y="1758976"/>
            <a:ext cx="2299746" cy="1002038"/>
          </a:xfrm>
          <a:prstGeom prst="rect">
            <a:avLst/>
          </a:prstGeom>
        </p:spPr>
      </p:pic>
      <p:pic>
        <p:nvPicPr>
          <p:cNvPr id="7" name="Picture 6"/>
          <p:cNvPicPr>
            <a:picLocks noChangeAspect="1"/>
          </p:cNvPicPr>
          <p:nvPr/>
        </p:nvPicPr>
        <p:blipFill>
          <a:blip r:embed="rId7" cstate="print">
            <a:extLst>
              <a:ext uri="{BEBA8EAE-BF5A-486C-A8C5-ECC9F3942E4B}">
                <a14:imgProps xmlns:a14="http://schemas.microsoft.com/office/drawing/2010/main">
                  <a14:imgLayer r:embed="rId8">
                    <a14:imgEffect>
                      <a14:backgroundRemoval t="7417" b="89934" l="9875" r="89969">
                        <a14:foregroundMark x1="15674" y1="82384" x2="15674" y2="82384"/>
                        <a14:foregroundMark x1="18809" y1="77881" x2="14577" y2="85033"/>
                        <a14:foregroundMark x1="77116" y1="75232" x2="84013" y2="80132"/>
                        <a14:foregroundMark x1="30408" y1="12848" x2="33072" y2="9272"/>
                        <a14:foregroundMark x1="62853" y1="10993" x2="60188" y2="7417"/>
                      </a14:backgroundRemoval>
                    </a14:imgEffect>
                  </a14:imgLayer>
                </a14:imgProps>
              </a:ext>
              <a:ext uri="{28A0092B-C50C-407E-A947-70E740481C1C}">
                <a14:useLocalDpi xmlns:a14="http://schemas.microsoft.com/office/drawing/2010/main" val="0"/>
              </a:ext>
            </a:extLst>
          </a:blip>
          <a:stretch>
            <a:fillRect/>
          </a:stretch>
        </p:blipFill>
        <p:spPr>
          <a:xfrm>
            <a:off x="6398601" y="1339982"/>
            <a:ext cx="2651111" cy="3137897"/>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14863" t="8017" r="10560" b="3980"/>
          <a:stretch/>
        </p:blipFill>
        <p:spPr>
          <a:xfrm>
            <a:off x="5380805" y="4712774"/>
            <a:ext cx="2035591" cy="1603799"/>
          </a:xfrm>
          <a:prstGeom prst="rect">
            <a:avLst/>
          </a:prstGeom>
        </p:spPr>
      </p:pic>
      <p:pic>
        <p:nvPicPr>
          <p:cNvPr id="9" name="Picture 8"/>
          <p:cNvPicPr>
            <a:picLocks noChangeAspect="1"/>
          </p:cNvPicPr>
          <p:nvPr/>
        </p:nvPicPr>
        <p:blipFill rotWithShape="1">
          <a:blip r:embed="rId10" cstate="print">
            <a:extLst>
              <a:ext uri="{28A0092B-C50C-407E-A947-70E740481C1C}">
                <a14:useLocalDpi xmlns:a14="http://schemas.microsoft.com/office/drawing/2010/main" val="0"/>
              </a:ext>
            </a:extLst>
          </a:blip>
          <a:srcRect l="26480" t="15350" r="6320" b="5900"/>
          <a:stretch/>
        </p:blipFill>
        <p:spPr>
          <a:xfrm>
            <a:off x="2785856" y="4018606"/>
            <a:ext cx="1862121" cy="2327651"/>
          </a:xfrm>
          <a:prstGeom prst="rect">
            <a:avLst/>
          </a:prstGeom>
        </p:spPr>
      </p:pic>
      <p:pic>
        <p:nvPicPr>
          <p:cNvPr id="10" name="Picture 9">
            <a:extLst>
              <a:ext uri="{FF2B5EF4-FFF2-40B4-BE49-F238E27FC236}">
                <a16:creationId xmlns:a16="http://schemas.microsoft.com/office/drawing/2014/main" id="{F9D4E461-7E9F-4772-BE59-32BD1ED1B82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850" t="16677" r="3136" b="17545"/>
          <a:stretch/>
        </p:blipFill>
        <p:spPr>
          <a:xfrm>
            <a:off x="640843" y="1531217"/>
            <a:ext cx="9479924" cy="4974778"/>
          </a:xfrm>
          <a:prstGeom prst="rect">
            <a:avLst/>
          </a:prstGeom>
        </p:spPr>
      </p:pic>
    </p:spTree>
    <p:extLst>
      <p:ext uri="{BB962C8B-B14F-4D97-AF65-F5344CB8AC3E}">
        <p14:creationId xmlns:p14="http://schemas.microsoft.com/office/powerpoint/2010/main" val="21126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056" y="6778268"/>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884512" y="481878"/>
            <a:ext cx="2381259" cy="2381259"/>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828316" y="3536032"/>
            <a:ext cx="2411871" cy="2411871"/>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02169" y="1644256"/>
            <a:ext cx="2638185" cy="2414256"/>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207576" y="3561568"/>
            <a:ext cx="2382265" cy="2382265"/>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216529" y="469154"/>
            <a:ext cx="2373312" cy="2382230"/>
          </a:xfrm>
          <a:prstGeom prst="ellipse">
            <a:avLst/>
          </a:prstGeom>
          <a:noFill/>
        </p:spPr>
      </p:pic>
      <p:sp>
        <p:nvSpPr>
          <p:cNvPr id="10" name="TextBox 9"/>
          <p:cNvSpPr txBox="1"/>
          <p:nvPr/>
        </p:nvSpPr>
        <p:spPr>
          <a:xfrm>
            <a:off x="738188" y="2911133"/>
            <a:ext cx="2382265" cy="567528"/>
          </a:xfrm>
          <a:prstGeom prst="rect">
            <a:avLst/>
          </a:prstGeom>
          <a:noFill/>
        </p:spPr>
        <p:txBody>
          <a:bodyPr wrap="square" rtlCol="0">
            <a:spAutoFit/>
          </a:bodyPr>
          <a:lstStyle/>
          <a:p>
            <a:pPr algn="ctr"/>
            <a:r>
              <a:rPr lang="en-GB" sz="2647" b="1" dirty="0">
                <a:solidFill>
                  <a:schemeClr val="accent4"/>
                </a:solidFill>
                <a:latin typeface="Comic Sans MS" panose="030F0702030302020204" pitchFamily="66" charset="0"/>
                <a:cs typeface="Arial" panose="020B0604020202020204" pitchFamily="34" charset="0"/>
              </a:rPr>
              <a:t> </a:t>
            </a:r>
            <a:r>
              <a:rPr lang="en-GB" sz="3088" b="1" dirty="0">
                <a:solidFill>
                  <a:schemeClr val="accent4"/>
                </a:solidFill>
                <a:latin typeface="Comic Sans MS" panose="030F0702030302020204" pitchFamily="66" charset="0"/>
                <a:cs typeface="Arial" panose="020B0604020202020204" pitchFamily="34" charset="0"/>
              </a:rPr>
              <a:t>A HOME</a:t>
            </a:r>
          </a:p>
        </p:txBody>
      </p:sp>
      <p:sp>
        <p:nvSpPr>
          <p:cNvPr id="11" name="TextBox 10"/>
          <p:cNvSpPr txBox="1"/>
          <p:nvPr/>
        </p:nvSpPr>
        <p:spPr>
          <a:xfrm>
            <a:off x="-291077" y="5979474"/>
            <a:ext cx="4881314" cy="567528"/>
          </a:xfrm>
          <a:prstGeom prst="rect">
            <a:avLst/>
          </a:prstGeom>
          <a:noFill/>
        </p:spPr>
        <p:txBody>
          <a:bodyPr wrap="square" rtlCol="0">
            <a:spAutoFit/>
          </a:bodyPr>
          <a:lstStyle/>
          <a:p>
            <a:pPr algn="ctr"/>
            <a:r>
              <a:rPr lang="en-GB" sz="3088" b="1" dirty="0">
                <a:solidFill>
                  <a:schemeClr val="accent6"/>
                </a:solidFill>
                <a:latin typeface="Comic Sans MS" panose="030F0702030302020204" pitchFamily="66" charset="0"/>
                <a:cs typeface="Arial" panose="020B0604020202020204" pitchFamily="34" charset="0"/>
              </a:rPr>
              <a:t>FOOD &amp; WATER</a:t>
            </a:r>
          </a:p>
        </p:txBody>
      </p:sp>
      <p:sp>
        <p:nvSpPr>
          <p:cNvPr id="12" name="TextBox 11"/>
          <p:cNvSpPr txBox="1"/>
          <p:nvPr/>
        </p:nvSpPr>
        <p:spPr>
          <a:xfrm>
            <a:off x="4371085" y="3726350"/>
            <a:ext cx="1854989" cy="974882"/>
          </a:xfrm>
          <a:prstGeom prst="rect">
            <a:avLst/>
          </a:prstGeom>
          <a:noFill/>
        </p:spPr>
        <p:txBody>
          <a:bodyPr wrap="square" rtlCol="0">
            <a:spAutoFit/>
          </a:bodyPr>
          <a:lstStyle/>
          <a:p>
            <a:pPr algn="ctr"/>
            <a:endParaRPr lang="en-GB" sz="2647" dirty="0">
              <a:solidFill>
                <a:schemeClr val="accent1"/>
              </a:solidFill>
              <a:latin typeface="Comic Sans MS" panose="030F0702030302020204" pitchFamily="66" charset="0"/>
              <a:cs typeface="Arial" pitchFamily="34" charset="0"/>
            </a:endParaRPr>
          </a:p>
          <a:p>
            <a:pPr algn="ctr"/>
            <a:r>
              <a:rPr lang="en-GB" sz="3088" b="1" dirty="0">
                <a:solidFill>
                  <a:schemeClr val="accent1"/>
                </a:solidFill>
                <a:latin typeface="Comic Sans MS" panose="030F0702030302020204" pitchFamily="66" charset="0"/>
                <a:cs typeface="Arial" pitchFamily="34" charset="0"/>
              </a:rPr>
              <a:t>HEALTH</a:t>
            </a:r>
          </a:p>
        </p:txBody>
      </p:sp>
      <p:sp>
        <p:nvSpPr>
          <p:cNvPr id="13" name="Rectangle 12"/>
          <p:cNvSpPr/>
          <p:nvPr/>
        </p:nvSpPr>
        <p:spPr>
          <a:xfrm>
            <a:off x="6226074" y="6019025"/>
            <a:ext cx="4172712" cy="567528"/>
          </a:xfrm>
          <a:prstGeom prst="rect">
            <a:avLst/>
          </a:prstGeom>
        </p:spPr>
        <p:txBody>
          <a:bodyPr wrap="square">
            <a:spAutoFit/>
          </a:bodyPr>
          <a:lstStyle/>
          <a:p>
            <a:pPr algn="ctr"/>
            <a:r>
              <a:rPr lang="en-GB" sz="3088" b="1" dirty="0">
                <a:solidFill>
                  <a:schemeClr val="accent3"/>
                </a:solidFill>
                <a:latin typeface="Comic Sans MS" panose="030F0702030302020204" pitchFamily="66" charset="0"/>
                <a:cs typeface="Arial" panose="020B0604020202020204" pitchFamily="34" charset="0"/>
              </a:rPr>
              <a:t>EXERCISE &amp; FUN</a:t>
            </a:r>
          </a:p>
        </p:txBody>
      </p:sp>
      <p:sp>
        <p:nvSpPr>
          <p:cNvPr id="14" name="Rectangle 13"/>
          <p:cNvSpPr/>
          <p:nvPr/>
        </p:nvSpPr>
        <p:spPr>
          <a:xfrm>
            <a:off x="7176752" y="2851384"/>
            <a:ext cx="2534610" cy="567528"/>
          </a:xfrm>
          <a:prstGeom prst="rect">
            <a:avLst/>
          </a:prstGeom>
        </p:spPr>
        <p:txBody>
          <a:bodyPr wrap="square">
            <a:spAutoFit/>
          </a:bodyPr>
          <a:lstStyle/>
          <a:p>
            <a:pPr algn="ctr"/>
            <a:r>
              <a:rPr lang="en-GB" sz="3088" b="1" dirty="0">
                <a:solidFill>
                  <a:schemeClr val="accent2"/>
                </a:solidFill>
                <a:latin typeface="Comic Sans MS" panose="030F0702030302020204" pitchFamily="66" charset="0"/>
                <a:cs typeface="Arial" panose="020B0604020202020204" pitchFamily="34" charset="0"/>
              </a:rPr>
              <a:t>FRIENDS</a:t>
            </a:r>
          </a:p>
        </p:txBody>
      </p:sp>
    </p:spTree>
    <p:extLst>
      <p:ext uri="{BB962C8B-B14F-4D97-AF65-F5344CB8AC3E}">
        <p14:creationId xmlns:p14="http://schemas.microsoft.com/office/powerpoint/2010/main" val="18470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arn(inVertical)">
                                      <p:cBhvr>
                                        <p:cTn id="5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27" name="Title 1"/>
          <p:cNvSpPr>
            <a:spLocks noGrp="1"/>
          </p:cNvSpPr>
          <p:nvPr>
            <p:ph type="title"/>
          </p:nvPr>
        </p:nvSpPr>
        <p:spPr>
          <a:xfrm>
            <a:off x="172157" y="6784861"/>
            <a:ext cx="8179109" cy="692564"/>
          </a:xfrm>
        </p:spPr>
        <p:txBody>
          <a:bodyPr>
            <a:normAutofit/>
          </a:bodyPr>
          <a:lstStyle/>
          <a:p>
            <a:r>
              <a:rPr lang="en-GB" sz="3088" i="1" dirty="0">
                <a:latin typeface="Comic Sans MS" panose="030F0702030302020204" pitchFamily="66" charset="0"/>
              </a:rPr>
              <a:t>The UK’s leading vet charity …</a:t>
            </a:r>
          </a:p>
        </p:txBody>
      </p:sp>
      <p:sp>
        <p:nvSpPr>
          <p:cNvPr id="28" name="TextBox 27"/>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29" name="Picture 28"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31" name="TextBox 30"/>
          <p:cNvSpPr txBox="1"/>
          <p:nvPr/>
        </p:nvSpPr>
        <p:spPr>
          <a:xfrm>
            <a:off x="4443316" y="237375"/>
            <a:ext cx="6166738"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32" name="TextBox 31"/>
          <p:cNvSpPr txBox="1"/>
          <p:nvPr/>
        </p:nvSpPr>
        <p:spPr>
          <a:xfrm>
            <a:off x="4443317" y="348760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33" name="TextBox 32"/>
          <p:cNvSpPr txBox="1"/>
          <p:nvPr/>
        </p:nvSpPr>
        <p:spPr>
          <a:xfrm>
            <a:off x="4443316" y="210498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34" name="Rectangle 33"/>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35" name="Rectangle 34"/>
          <p:cNvSpPr/>
          <p:nvPr/>
        </p:nvSpPr>
        <p:spPr>
          <a:xfrm>
            <a:off x="4443317" y="4877324"/>
            <a:ext cx="5041900"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36" name="TextBox 35"/>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600346" y="754739"/>
            <a:ext cx="3493387" cy="2872877"/>
          </a:xfrm>
          <a:prstGeom prst="rect">
            <a:avLst/>
          </a:prstGeom>
        </p:spPr>
      </p:pic>
    </p:spTree>
    <p:extLst>
      <p:ext uri="{BB962C8B-B14F-4D97-AF65-F5344CB8AC3E}">
        <p14:creationId xmlns:p14="http://schemas.microsoft.com/office/powerpoint/2010/main" val="25070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6"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1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10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6" presetClass="entr" presetSubtype="16"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1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D4215C-8E0C-4463-BD10-562AB9EA10D2}"/>
              </a:ext>
            </a:extLst>
          </p:cNvPr>
          <p:cNvSpPr txBox="1"/>
          <p:nvPr/>
        </p:nvSpPr>
        <p:spPr>
          <a:xfrm>
            <a:off x="594172" y="685081"/>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Bones are dead…</a:t>
            </a:r>
          </a:p>
        </p:txBody>
      </p:sp>
      <p:sp>
        <p:nvSpPr>
          <p:cNvPr id="3" name="TextBox 2">
            <a:extLst>
              <a:ext uri="{FF2B5EF4-FFF2-40B4-BE49-F238E27FC236}">
                <a16:creationId xmlns:a16="http://schemas.microsoft.com/office/drawing/2014/main" id="{71913DAB-CEBC-439C-A1E4-2A6E007AB26D}"/>
              </a:ext>
            </a:extLst>
          </p:cNvPr>
          <p:cNvSpPr txBox="1"/>
          <p:nvPr/>
        </p:nvSpPr>
        <p:spPr>
          <a:xfrm>
            <a:off x="590171" y="5725641"/>
            <a:ext cx="11455147" cy="523220"/>
          </a:xfrm>
          <a:prstGeom prst="rect">
            <a:avLst/>
          </a:prstGeom>
          <a:noFill/>
        </p:spPr>
        <p:txBody>
          <a:bodyPr wrap="square" rtlCol="0">
            <a:spAutoFit/>
          </a:bodyPr>
          <a:lstStyle/>
          <a:p>
            <a:r>
              <a:rPr lang="en-GB" sz="2800" b="1" dirty="0">
                <a:solidFill>
                  <a:srgbClr val="008080"/>
                </a:solidFill>
                <a:latin typeface="Comic Sans MS" panose="030F0702030302020204" pitchFamily="66" charset="0"/>
              </a:rPr>
              <a:t>…but they were once part of a living person or animal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8428" y="1459463"/>
            <a:ext cx="5247763" cy="4141696"/>
          </a:xfrm>
          <a:prstGeom prst="rect">
            <a:avLst/>
          </a:prstGeom>
        </p:spPr>
      </p:pic>
    </p:spTree>
    <p:extLst>
      <p:ext uri="{BB962C8B-B14F-4D97-AF65-F5344CB8AC3E}">
        <p14:creationId xmlns:p14="http://schemas.microsoft.com/office/powerpoint/2010/main" val="39144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Trees are living things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396" y="1076534"/>
            <a:ext cx="5472608" cy="5472608"/>
          </a:xfrm>
          <a:prstGeom prst="rect">
            <a:avLst/>
          </a:prstGeom>
        </p:spPr>
      </p:pic>
    </p:spTree>
    <p:extLst>
      <p:ext uri="{BB962C8B-B14F-4D97-AF65-F5344CB8AC3E}">
        <p14:creationId xmlns:p14="http://schemas.microsoft.com/office/powerpoint/2010/main" val="146899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292" y="552480"/>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Dry leaves on the ground are dead…</a:t>
            </a:r>
          </a:p>
        </p:txBody>
      </p:sp>
      <p:sp>
        <p:nvSpPr>
          <p:cNvPr id="3" name="TextBox 2"/>
          <p:cNvSpPr txBox="1"/>
          <p:nvPr/>
        </p:nvSpPr>
        <p:spPr>
          <a:xfrm>
            <a:off x="1026220" y="5755173"/>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…but they were once part of a living tree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232" y="1405161"/>
            <a:ext cx="5744936" cy="4176464"/>
          </a:xfrm>
          <a:prstGeom prst="rect">
            <a:avLst/>
          </a:prstGeom>
        </p:spPr>
      </p:pic>
    </p:spTree>
    <p:extLst>
      <p:ext uri="{BB962C8B-B14F-4D97-AF65-F5344CB8AC3E}">
        <p14:creationId xmlns:p14="http://schemas.microsoft.com/office/powerpoint/2010/main" val="236526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1AA88C-4E44-451B-A614-A6B4AFC783B0}">
  <ds:schemaRefs>
    <ds:schemaRef ds:uri="http://purl.org/dc/elements/1.1/"/>
    <ds:schemaRef ds:uri="5bea8f77-0667-4557-a028-e23225a2ced3"/>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02901346-528d-4e84-b91b-00d6b3077abe"/>
    <ds:schemaRef ds:uri="http://www.w3.org/XML/1998/namespace"/>
    <ds:schemaRef ds:uri="http://purl.org/dc/dcmitype/"/>
  </ds:schemaRefs>
</ds:datastoreItem>
</file>

<file path=customXml/itemProps2.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3.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142</TotalTime>
  <Words>829</Words>
  <Application>Microsoft Office PowerPoint</Application>
  <PresentationFormat>Custom</PresentationFormat>
  <Paragraphs>115</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Comic Sans MS</vt:lpstr>
      <vt:lpstr>Ink Free</vt:lpstr>
      <vt:lpstr>Office Theme</vt:lpstr>
      <vt:lpstr>PowerPoint Presentation</vt:lpstr>
      <vt:lpstr>PowerPoint Presentation</vt:lpstr>
      <vt:lpstr>PowerPoint Presentation</vt:lpstr>
      <vt:lpstr>PowerPoint Presentation</vt:lpstr>
      <vt:lpstr>PowerPoint Presentation</vt:lpstr>
      <vt:lpstr>The UK’s leading vet charity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24</cp:revision>
  <dcterms:created xsi:type="dcterms:W3CDTF">2018-07-13T15:29:21Z</dcterms:created>
  <dcterms:modified xsi:type="dcterms:W3CDTF">2018-10-24T19:56:32Z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