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300" r:id="rId5"/>
    <p:sldId id="318" r:id="rId6"/>
    <p:sldId id="319" r:id="rId7"/>
    <p:sldId id="321" r:id="rId8"/>
    <p:sldId id="322" r:id="rId9"/>
    <p:sldId id="324" r:id="rId10"/>
    <p:sldId id="326" r:id="rId11"/>
    <p:sldId id="327" r:id="rId12"/>
    <p:sldId id="325" r:id="rId13"/>
    <p:sldId id="323" r:id="rId14"/>
    <p:sldId id="328" r:id="rId15"/>
    <p:sldId id="320" r:id="rId16"/>
    <p:sldId id="302" r:id="rId17"/>
    <p:sldId id="315" r:id="rId18"/>
    <p:sldId id="317" r:id="rId19"/>
    <p:sldId id="305" r:id="rId20"/>
    <p:sldId id="316" r:id="rId21"/>
    <p:sldId id="329" r:id="rId22"/>
    <p:sldId id="331" r:id="rId23"/>
    <p:sldId id="332" r:id="rId24"/>
    <p:sldId id="333" r:id="rId25"/>
    <p:sldId id="334" r:id="rId26"/>
    <p:sldId id="335" r:id="rId27"/>
    <p:sldId id="336" r:id="rId28"/>
    <p:sldId id="310" r:id="rId29"/>
    <p:sldId id="311" r:id="rId30"/>
    <p:sldId id="314" r:id="rId31"/>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1"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88"/>
    <a:srgbClr val="C8337E"/>
    <a:srgbClr val="009A97"/>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3971" autoAdjust="0"/>
  </p:normalViewPr>
  <p:slideViewPr>
    <p:cSldViewPr>
      <p:cViewPr varScale="1">
        <p:scale>
          <a:sx n="85" d="100"/>
          <a:sy n="85" d="100"/>
        </p:scale>
        <p:origin x="1380" y="84"/>
      </p:cViewPr>
      <p:guideLst>
        <p:guide orient="horz" pos="2881"/>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atin typeface="Arial" pitchFamily="34" charset="0"/>
              </a:defRPr>
            </a:lvl1pPr>
          </a:lstStyle>
          <a:p>
            <a:fld id="{68ED7B93-89BE-46EB-93C0-E869E2B9B594}" type="datetimeFigureOut">
              <a:rPr lang="en-GB" smtClean="0"/>
              <a:pPr/>
              <a:t>02/11/2018</a:t>
            </a:fld>
            <a:endParaRPr lang="en-GB" dirty="0"/>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atin typeface="Arial" pitchFamily="34" charset="0"/>
              </a:defRPr>
            </a:lvl1pPr>
          </a:lstStyle>
          <a:p>
            <a:fld id="{2CF8F773-EE7B-415C-9670-94845D9FC280}"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GB" b="1" dirty="0">
                <a:latin typeface="Arial" panose="020B0604020202020204" pitchFamily="34" charset="0"/>
                <a:cs typeface="Arial" panose="020B0604020202020204" pitchFamily="34" charset="0"/>
              </a:rPr>
              <a:t>Share:</a:t>
            </a:r>
          </a:p>
          <a:p>
            <a:pPr>
              <a:defRPr/>
            </a:pPr>
            <a:r>
              <a:rPr lang="en-GB" dirty="0">
                <a:latin typeface="Arial" panose="020B0604020202020204" pitchFamily="34" charset="0"/>
                <a:cs typeface="Arial" panose="020B0604020202020204" pitchFamily="34" charset="0"/>
              </a:rPr>
              <a:t>Introduce the session and PDSA. </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children that PDSA treat the sick and injured pets of people in need...</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Explain that PDSA is a special kind of vets, because they’re a charity. Discuss what a charity is and explain that PDSA looks after pets when owners can’t afford vet treatment.</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Ask:</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If they think it’s important to help sick and injured animals to get better?</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What would happen to all the sick and injured pets PDSA treat if they   weren’t around?</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Share:</a:t>
            </a:r>
          </a:p>
          <a:p>
            <a:pPr>
              <a:defRPr/>
            </a:pPr>
            <a:endParaRPr lang="en-GB" dirty="0">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them that today, you’re all going to learn about what pets need to be healthy and happy and also about some of the pets that PDSA has helped in their Pet Hospitals.</a:t>
            </a:r>
          </a:p>
          <a:p>
            <a:pPr>
              <a:defRPr/>
            </a:pPr>
            <a:endParaRPr lang="en-GB"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ED2712-2B6F-4FFA-AC80-0A72498B1715}" type="slidenum">
              <a:rPr lang="en-GB" altLang="en-US" smtClean="0"/>
              <a:pPr/>
              <a:t>1</a:t>
            </a:fld>
            <a:endParaRPr lang="en-GB" altLang="en-US"/>
          </a:p>
        </p:txBody>
      </p:sp>
    </p:spTree>
    <p:extLst>
      <p:ext uri="{BB962C8B-B14F-4D97-AF65-F5344CB8AC3E}">
        <p14:creationId xmlns:p14="http://schemas.microsoft.com/office/powerpoint/2010/main" val="382220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pupils to fill in the blanks (hands up or on whiteboards)</a:t>
            </a:r>
          </a:p>
          <a:p>
            <a:r>
              <a:rPr lang="en-US" dirty="0"/>
              <a:t>Ask the pupils to complete the sentence with describing words.</a:t>
            </a:r>
          </a:p>
          <a:p>
            <a:endParaRPr lang="en-GB" dirty="0"/>
          </a:p>
        </p:txBody>
      </p:sp>
      <p:sp>
        <p:nvSpPr>
          <p:cNvPr id="4" name="Slide Number Placeholder 3"/>
          <p:cNvSpPr>
            <a:spLocks noGrp="1"/>
          </p:cNvSpPr>
          <p:nvPr>
            <p:ph type="sldNum" sz="quarter" idx="5"/>
          </p:nvPr>
        </p:nvSpPr>
        <p:spPr/>
        <p:txBody>
          <a:bodyPr/>
          <a:lstStyle/>
          <a:p>
            <a:fld id="{2CF8F773-EE7B-415C-9670-94845D9FC280}" type="slidenum">
              <a:rPr lang="en-GB" smtClean="0"/>
              <a:pPr/>
              <a:t>23</a:t>
            </a:fld>
            <a:endParaRPr lang="en-GB" dirty="0"/>
          </a:p>
        </p:txBody>
      </p:sp>
    </p:spTree>
    <p:extLst>
      <p:ext uri="{BB962C8B-B14F-4D97-AF65-F5344CB8AC3E}">
        <p14:creationId xmlns:p14="http://schemas.microsoft.com/office/powerpoint/2010/main" val="194548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page (without answers) and ask the pupils to label the horse.</a:t>
            </a:r>
          </a:p>
          <a:p>
            <a:r>
              <a:rPr lang="en-GB" dirty="0"/>
              <a:t>Once they’ve finished, the pupils can write a sentence about the horse.</a:t>
            </a:r>
          </a:p>
          <a:p>
            <a:r>
              <a:rPr lang="en-GB" dirty="0"/>
              <a:t>Run through the answers as a class.</a:t>
            </a:r>
          </a:p>
        </p:txBody>
      </p:sp>
      <p:sp>
        <p:nvSpPr>
          <p:cNvPr id="4" name="Slide Number Placeholder 3"/>
          <p:cNvSpPr>
            <a:spLocks noGrp="1"/>
          </p:cNvSpPr>
          <p:nvPr>
            <p:ph type="sldNum" sz="quarter" idx="5"/>
          </p:nvPr>
        </p:nvSpPr>
        <p:spPr/>
        <p:txBody>
          <a:bodyPr/>
          <a:lstStyle/>
          <a:p>
            <a:fld id="{2CF8F773-EE7B-415C-9670-94845D9FC280}" type="slidenum">
              <a:rPr lang="en-GB" smtClean="0"/>
              <a:pPr/>
              <a:t>24</a:t>
            </a:fld>
            <a:endParaRPr lang="en-GB" dirty="0"/>
          </a:p>
        </p:txBody>
      </p:sp>
    </p:spTree>
    <p:extLst>
      <p:ext uri="{BB962C8B-B14F-4D97-AF65-F5344CB8AC3E}">
        <p14:creationId xmlns:p14="http://schemas.microsoft.com/office/powerpoint/2010/main" val="406986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kern="1200" dirty="0">
                <a:solidFill>
                  <a:schemeClr val="tx1"/>
                </a:solidFill>
                <a:effectLst/>
                <a:latin typeface="+mn-lt"/>
                <a:ea typeface="+mn-ea"/>
                <a:cs typeface="+mn-cs"/>
              </a:rPr>
              <a:t>Name: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Perci</a:t>
            </a:r>
          </a:p>
          <a:p>
            <a:r>
              <a:rPr lang="en-GB" sz="1200" b="1" kern="1200" dirty="0">
                <a:solidFill>
                  <a:schemeClr val="tx1"/>
                </a:solidFill>
                <a:effectLst/>
                <a:latin typeface="+mn-lt"/>
                <a:ea typeface="+mn-ea"/>
                <a:cs typeface="+mn-cs"/>
              </a:rPr>
              <a:t>Species: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Feline</a:t>
            </a:r>
          </a:p>
          <a:p>
            <a:r>
              <a:rPr lang="en-GB" sz="1200" b="1" kern="1200" dirty="0">
                <a:solidFill>
                  <a:schemeClr val="tx1"/>
                </a:solidFill>
                <a:effectLst/>
                <a:latin typeface="+mn-lt"/>
                <a:ea typeface="+mn-ea"/>
                <a:cs typeface="+mn-cs"/>
              </a:rPr>
              <a:t>Breed: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Domestic Short-haired</a:t>
            </a:r>
          </a:p>
          <a:p>
            <a:r>
              <a:rPr lang="en-GB" sz="1200" b="1" kern="1200" dirty="0">
                <a:solidFill>
                  <a:schemeClr val="tx1"/>
                </a:solidFill>
                <a:effectLst/>
                <a:latin typeface="+mn-lt"/>
                <a:ea typeface="+mn-ea"/>
                <a:cs typeface="+mn-cs"/>
              </a:rPr>
              <a:t>Colour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Tabby</a:t>
            </a:r>
          </a:p>
          <a:p>
            <a:r>
              <a:rPr lang="en-GB" sz="1200" b="1" kern="1200" dirty="0">
                <a:solidFill>
                  <a:schemeClr val="tx1"/>
                </a:solidFill>
                <a:effectLst/>
                <a:latin typeface="+mn-lt"/>
                <a:ea typeface="+mn-ea"/>
                <a:cs typeface="+mn-cs"/>
              </a:rPr>
              <a:t>PDSA Vet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Chris Sherwood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happened?</a:t>
            </a:r>
          </a:p>
          <a:p>
            <a:r>
              <a:rPr lang="en-GB" sz="1200" kern="1200" dirty="0">
                <a:solidFill>
                  <a:schemeClr val="tx1"/>
                </a:solidFill>
                <a:effectLst/>
                <a:latin typeface="+mn-lt"/>
                <a:ea typeface="+mn-ea"/>
                <a:cs typeface="+mn-cs"/>
              </a:rPr>
              <a:t>Perci, the two year old tabby cat was rushed to PDSA’s Leicester Pet Hospital for emergency treatment, when he suffered life-threatening injuries after being hit by a car outside his house.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Action taken:</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Perci’s</a:t>
            </a:r>
            <a:r>
              <a:rPr lang="en-GB" sz="1200" kern="1200" dirty="0">
                <a:solidFill>
                  <a:schemeClr val="tx1"/>
                </a:solidFill>
                <a:effectLst/>
                <a:latin typeface="+mn-lt"/>
                <a:ea typeface="+mn-ea"/>
                <a:cs typeface="+mn-cs"/>
              </a:rPr>
              <a:t> injuries were so severe that his owners were warned he may not survive the night. He was given medicine and was treated for shock and made comfortable, before he could be x-rayed. His x-ray showed that he had broken three of his four legs!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Vet’s comment: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Perci</a:t>
            </a:r>
            <a:r>
              <a:rPr lang="en-GB" sz="1200" kern="1200" dirty="0">
                <a:solidFill>
                  <a:schemeClr val="tx1"/>
                </a:solidFill>
                <a:effectLst/>
                <a:latin typeface="+mn-lt"/>
                <a:ea typeface="+mn-ea"/>
                <a:cs typeface="+mn-cs"/>
              </a:rPr>
              <a:t> suffered terrible injuries in the road accident - it’s rare for a cat to break as many as three legs. Although his injury means he might never be able to use his right back leg fully again, he’s a real fighter and has lots more life in him yet. We’re so pleased he’s making such a brilliant recovery.”</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Owner’s comment: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“I’m so grateful to the vets and nurses at the Pet Hospital in Leicester who did everything they could to save Perci. I wanted to give something back, so I set up a fundraising page to help raise money for </a:t>
            </a:r>
            <a:r>
              <a:rPr lang="en-GB" sz="1200" kern="1200" dirty="0" err="1">
                <a:solidFill>
                  <a:schemeClr val="tx1"/>
                </a:solidFill>
                <a:effectLst/>
                <a:latin typeface="+mn-lt"/>
                <a:ea typeface="+mn-ea"/>
                <a:cs typeface="+mn-cs"/>
              </a:rPr>
              <a:t>Perci’s</a:t>
            </a:r>
            <a:r>
              <a:rPr lang="en-GB" sz="1200" kern="1200" dirty="0">
                <a:solidFill>
                  <a:schemeClr val="tx1"/>
                </a:solidFill>
                <a:effectLst/>
                <a:latin typeface="+mn-lt"/>
                <a:ea typeface="+mn-ea"/>
                <a:cs typeface="+mn-cs"/>
              </a:rPr>
              <a:t> life-saving treatment. With the support of friends and family, we collected an amazing £1,300 for PDSA. I feel really happy that this will help other sick and injured pets, like Perci, who are in need of vet treatment.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9DFFCA-D338-4679-8231-AE37E8F89C37}" type="slidenum">
              <a:rPr lang="en-GB" altLang="en-US" smtClean="0"/>
              <a:pPr/>
              <a:t>25</a:t>
            </a:fld>
            <a:endParaRPr lang="en-GB" altLang="en-US"/>
          </a:p>
        </p:txBody>
      </p:sp>
    </p:spTree>
    <p:extLst>
      <p:ext uri="{BB962C8B-B14F-4D97-AF65-F5344CB8AC3E}">
        <p14:creationId xmlns:p14="http://schemas.microsoft.com/office/powerpoint/2010/main" val="37265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9DFFCA-D338-4679-8231-AE37E8F89C37}" type="slidenum">
              <a:rPr lang="en-GB" altLang="en-US" smtClean="0"/>
              <a:pPr/>
              <a:t>26</a:t>
            </a:fld>
            <a:endParaRPr lang="en-GB" altLang="en-US"/>
          </a:p>
        </p:txBody>
      </p:sp>
    </p:spTree>
    <p:extLst>
      <p:ext uri="{BB962C8B-B14F-4D97-AF65-F5344CB8AC3E}">
        <p14:creationId xmlns:p14="http://schemas.microsoft.com/office/powerpoint/2010/main" val="36889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Share the details on the slide and: </a:t>
            </a:r>
          </a:p>
          <a:p>
            <a:pPr>
              <a:buFont typeface="Arial" pitchFamily="34" charset="0"/>
              <a:buNone/>
            </a:pPr>
            <a:endParaRPr lang="en-GB"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t>Tell children that PDSA treat the sick and injured pets of people in need..</a:t>
            </a:r>
          </a:p>
          <a:p>
            <a:pPr marL="171450" indent="-171450">
              <a:buFont typeface="Arial" panose="020B0604020202020204" pitchFamily="34" charset="0"/>
              <a:buChar char="•"/>
            </a:pPr>
            <a:r>
              <a:rPr lang="en-GB" sz="1200" dirty="0"/>
              <a:t>Ask them if they think it’s important to help sick and injured animals to get better.</a:t>
            </a:r>
          </a:p>
          <a:p>
            <a:pPr marL="171450" indent="-171450">
              <a:buFont typeface="Arial" panose="020B0604020202020204" pitchFamily="34" charset="0"/>
              <a:buChar char="•"/>
            </a:pPr>
            <a:r>
              <a:rPr lang="en-GB" sz="1200" dirty="0"/>
              <a:t> Explain that PDSA is a special kind of vets, because they’re a charity. Ask them what a charity does and explain that PDSA looks after pets when owners can’t afford vet treatment.</a:t>
            </a:r>
          </a:p>
          <a:p>
            <a:pPr marL="171450" indent="-171450">
              <a:buFont typeface="Arial" panose="020B0604020202020204" pitchFamily="34" charset="0"/>
              <a:buChar char="•"/>
            </a:pPr>
            <a:r>
              <a:rPr lang="en-GB" sz="1200" dirty="0"/>
              <a:t> Ask them what would happen to all the sick and injured pets PDSA treat if they weren’t around.</a:t>
            </a:r>
          </a:p>
          <a:p>
            <a:pPr>
              <a:buFont typeface="Arial" pitchFamily="34" charset="0"/>
              <a:buNone/>
            </a:pPr>
            <a:endParaRPr lang="en-GB" sz="1200" baseline="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158074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pets, whether they’re large or small, need the same five things to keep them healthy and happy:</a:t>
            </a:r>
          </a:p>
          <a:p>
            <a:endParaRPr lang="en-GB" dirty="0"/>
          </a:p>
          <a:p>
            <a:r>
              <a:rPr lang="en-GB" dirty="0"/>
              <a:t>The right kind of safe, warm home with lots of space</a:t>
            </a:r>
          </a:p>
          <a:p>
            <a:endParaRPr lang="en-GB" dirty="0"/>
          </a:p>
          <a:p>
            <a:r>
              <a:rPr lang="en-GB" dirty="0"/>
              <a:t>The right kind of food and 24 hour access to fresh water</a:t>
            </a:r>
          </a:p>
          <a:p>
            <a:endParaRPr lang="en-GB" dirty="0"/>
          </a:p>
          <a:p>
            <a:r>
              <a:rPr lang="en-GB" dirty="0"/>
              <a:t>Exercise and fun (the chance to show normal behaviour)</a:t>
            </a:r>
          </a:p>
          <a:p>
            <a:endParaRPr lang="en-GB" dirty="0"/>
          </a:p>
          <a:p>
            <a:r>
              <a:rPr lang="en-GB" dirty="0"/>
              <a:t>Friends (This can be other animals, people, or both)</a:t>
            </a:r>
          </a:p>
          <a:p>
            <a:endParaRPr lang="en-GB" dirty="0"/>
          </a:p>
          <a:p>
            <a:r>
              <a:rPr lang="en-GB" dirty="0"/>
              <a:t>Health ( We all need to make sure our pets are kept healthy and take them to the vet when they’re not well)</a:t>
            </a:r>
          </a:p>
          <a:p>
            <a:endParaRPr lang="en-GB" dirty="0"/>
          </a:p>
          <a:p>
            <a:r>
              <a:rPr lang="en-GB" dirty="0"/>
              <a:t>Ask whose responsibility it is to keep pets healthy and happy and confirm that owners are responsible for looking after their pet properly.</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15</a:t>
            </a:fld>
            <a:endParaRPr lang="en-GB" dirty="0"/>
          </a:p>
        </p:txBody>
      </p:sp>
    </p:spTree>
    <p:extLst>
      <p:ext uri="{BB962C8B-B14F-4D97-AF65-F5344CB8AC3E}">
        <p14:creationId xmlns:p14="http://schemas.microsoft.com/office/powerpoint/2010/main" val="196234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PDSA’s latest TV advert</a:t>
            </a:r>
          </a:p>
        </p:txBody>
      </p:sp>
      <p:sp>
        <p:nvSpPr>
          <p:cNvPr id="4" name="Slide Number Placeholder 3"/>
          <p:cNvSpPr>
            <a:spLocks noGrp="1"/>
          </p:cNvSpPr>
          <p:nvPr>
            <p:ph type="sldNum" sz="quarter" idx="10"/>
          </p:nvPr>
        </p:nvSpPr>
        <p:spPr/>
        <p:txBody>
          <a:bodyPr/>
          <a:lstStyle/>
          <a:p>
            <a:fld id="{A89DFFCA-D338-4679-8231-AE37E8F89C37}" type="slidenum">
              <a:rPr lang="en-GB" altLang="en-US" smtClean="0"/>
              <a:pPr/>
              <a:t>16</a:t>
            </a:fld>
            <a:endParaRPr lang="en-GB" altLang="en-US"/>
          </a:p>
        </p:txBody>
      </p:sp>
    </p:spTree>
    <p:extLst>
      <p:ext uri="{BB962C8B-B14F-4D97-AF65-F5344CB8AC3E}">
        <p14:creationId xmlns:p14="http://schemas.microsoft.com/office/powerpoint/2010/main" val="285035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17</a:t>
            </a:fld>
            <a:endParaRPr lang="en-GB" dirty="0"/>
          </a:p>
        </p:txBody>
      </p:sp>
    </p:spTree>
    <p:extLst>
      <p:ext uri="{BB962C8B-B14F-4D97-AF65-F5344CB8AC3E}">
        <p14:creationId xmlns:p14="http://schemas.microsoft.com/office/powerpoint/2010/main" val="196423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Relate the images to the senses – e.g. what sense does a nose relate to - smell</a:t>
            </a:r>
          </a:p>
        </p:txBody>
      </p:sp>
      <p:sp>
        <p:nvSpPr>
          <p:cNvPr id="4" name="Slide Number Placeholder 3"/>
          <p:cNvSpPr>
            <a:spLocks noGrp="1"/>
          </p:cNvSpPr>
          <p:nvPr>
            <p:ph type="sldNum" sz="quarter" idx="5"/>
          </p:nvPr>
        </p:nvSpPr>
        <p:spPr/>
        <p:txBody>
          <a:bodyPr/>
          <a:lstStyle/>
          <a:p>
            <a:fld id="{2CF8F773-EE7B-415C-9670-94845D9FC280}" type="slidenum">
              <a:rPr lang="en-GB" smtClean="0"/>
              <a:pPr/>
              <a:t>18</a:t>
            </a:fld>
            <a:endParaRPr lang="en-GB" dirty="0"/>
          </a:p>
        </p:txBody>
      </p:sp>
    </p:spTree>
    <p:extLst>
      <p:ext uri="{BB962C8B-B14F-4D97-AF65-F5344CB8AC3E}">
        <p14:creationId xmlns:p14="http://schemas.microsoft.com/office/powerpoint/2010/main" val="365796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pupils to fill in the blanks (hands up or on whiteboards)</a:t>
            </a:r>
          </a:p>
          <a:p>
            <a:r>
              <a:rPr lang="en-US" dirty="0"/>
              <a:t>Ask the pupils to complete the sentence with a describing word.</a:t>
            </a:r>
          </a:p>
        </p:txBody>
      </p:sp>
      <p:sp>
        <p:nvSpPr>
          <p:cNvPr id="4" name="Slide Number Placeholder 3"/>
          <p:cNvSpPr>
            <a:spLocks noGrp="1"/>
          </p:cNvSpPr>
          <p:nvPr>
            <p:ph type="sldNum" sz="quarter" idx="10"/>
          </p:nvPr>
        </p:nvSpPr>
        <p:spPr/>
        <p:txBody>
          <a:bodyPr/>
          <a:lstStyle/>
          <a:p>
            <a:fld id="{A89DFFCA-D338-4679-8231-AE37E8F89C37}" type="slidenum">
              <a:rPr lang="en-GB" altLang="en-US" smtClean="0"/>
              <a:pPr/>
              <a:t>20</a:t>
            </a:fld>
            <a:endParaRPr lang="en-GB" altLang="en-US"/>
          </a:p>
        </p:txBody>
      </p:sp>
    </p:spTree>
    <p:extLst>
      <p:ext uri="{BB962C8B-B14F-4D97-AF65-F5344CB8AC3E}">
        <p14:creationId xmlns:p14="http://schemas.microsoft.com/office/powerpoint/2010/main" val="384752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pupils to fill in the blanks (hands up or on whiteboards)</a:t>
            </a:r>
          </a:p>
          <a:p>
            <a:r>
              <a:rPr lang="en-US" dirty="0"/>
              <a:t>Ask the pupils to complete the sentence with a describing word.</a:t>
            </a:r>
          </a:p>
          <a:p>
            <a:endParaRPr lang="en-GB" dirty="0"/>
          </a:p>
        </p:txBody>
      </p:sp>
      <p:sp>
        <p:nvSpPr>
          <p:cNvPr id="4" name="Slide Number Placeholder 3"/>
          <p:cNvSpPr>
            <a:spLocks noGrp="1"/>
          </p:cNvSpPr>
          <p:nvPr>
            <p:ph type="sldNum" sz="quarter" idx="5"/>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362943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pupils to fill in the blanks (hands up or on whiteboards)</a:t>
            </a:r>
          </a:p>
          <a:p>
            <a:r>
              <a:rPr lang="en-US" dirty="0"/>
              <a:t>Ask the pupils to complete the sentence with describing words.</a:t>
            </a:r>
          </a:p>
          <a:p>
            <a:endParaRPr lang="en-GB" dirty="0"/>
          </a:p>
        </p:txBody>
      </p:sp>
      <p:sp>
        <p:nvSpPr>
          <p:cNvPr id="4" name="Slide Number Placeholder 3"/>
          <p:cNvSpPr>
            <a:spLocks noGrp="1"/>
          </p:cNvSpPr>
          <p:nvPr>
            <p:ph type="sldNum" sz="quarter" idx="5"/>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2185944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5.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2.png"/><Relationship Id="rId4" Type="http://schemas.openxmlformats.org/officeDocument/2006/relationships/tags" Target="../tags/tag35.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png"/><Relationship Id="rId5" Type="http://schemas.openxmlformats.org/officeDocument/2006/relationships/tags" Target="../tags/tag45.xml"/><Relationship Id="rId10" Type="http://schemas.openxmlformats.org/officeDocument/2006/relationships/image" Target="../media/image3.png"/><Relationship Id="rId4" Type="http://schemas.openxmlformats.org/officeDocument/2006/relationships/tags" Target="../tags/tag44.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1" name="object 5"/>
          <p:cNvSpPr>
            <a:spLocks noGrp="1" noSelect="1" noRot="1" noMove="1" noResize="1" noEditPoints="1" noAdjustHandles="1" noChangeArrowheads="1" noChangeShapeType="1" noTextEdit="1"/>
          </p:cNvSpPr>
          <p:nvPr userDrawn="1">
            <p:custDataLst>
              <p:tags r:id="rId3"/>
            </p:custDataLst>
          </p:nvPr>
        </p:nvSpPr>
        <p:spPr>
          <a:xfrm>
            <a:off x="5012995" y="6657788"/>
            <a:ext cx="4067506" cy="703767"/>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4"/>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0"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baseline="0"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2"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5" cstate="print"/>
            <a:stretch>
              <a:fillRect/>
            </a:stretch>
          </a:blipFill>
        </p:spPr>
        <p:txBody>
          <a:bodyPr wrap="square" lIns="0" tIns="0" rIns="0" bIns="0" rtlCol="0"/>
          <a:lstStyle/>
          <a:p>
            <a:endParaRPr dirty="0">
              <a:latin typeface="Arial" pitchFamily="34" charset="0"/>
            </a:endParaRPr>
          </a:p>
        </p:txBody>
      </p:sp>
      <p:sp>
        <p:nvSpPr>
          <p:cNvPr id="26" name="Title 23"/>
          <p:cNvSpPr>
            <a:spLocks noGrp="1"/>
          </p:cNvSpPr>
          <p:nvPr>
            <p:ph type="title" hasCustomPrompt="1"/>
          </p:nvPr>
        </p:nvSpPr>
        <p:spPr>
          <a:xfrm>
            <a:off x="774700" y="4314825"/>
            <a:ext cx="3312000" cy="1368000"/>
          </a:xfrm>
          <a:prstGeom prst="rect">
            <a:avLst/>
          </a:prstGeom>
        </p:spPr>
        <p:txBody>
          <a:bodyPr lIns="90000" tIns="46800" rIns="90000" bIns="46800">
            <a:normAutofit/>
          </a:bodyPr>
          <a:lstStyle>
            <a:lvl1pPr marL="12700" marR="5080" indent="-12700">
              <a:lnSpc>
                <a:spcPts val="3200"/>
              </a:lnSpc>
              <a:defRPr lang="en-GB" sz="2800" b="1" spc="-30" baseline="0" dirty="0">
                <a:solidFill>
                  <a:srgbClr val="008988"/>
                </a:solidFill>
                <a:latin typeface="Arial"/>
                <a:ea typeface="+mn-ea"/>
                <a:cs typeface="Arial"/>
              </a:defRPr>
            </a:lvl1pPr>
          </a:lstStyle>
          <a:p>
            <a:r>
              <a:rPr lang="en-GB" dirty="0"/>
              <a:t>Section divider, </a:t>
            </a:r>
            <a:br>
              <a:rPr lang="en-GB" dirty="0"/>
            </a:br>
            <a:r>
              <a:rPr lang="en-GB" dirty="0"/>
              <a:t>if required</a:t>
            </a:r>
          </a:p>
        </p:txBody>
      </p:sp>
      <p:sp>
        <p:nvSpPr>
          <p:cNvPr id="13" name="Text Placeholder 12"/>
          <p:cNvSpPr>
            <a:spLocks noGrp="1"/>
          </p:cNvSpPr>
          <p:nvPr>
            <p:ph type="body" sz="quarter" idx="12" hasCustomPrompt="1"/>
          </p:nvPr>
        </p:nvSpPr>
        <p:spPr>
          <a:xfrm>
            <a:off x="774699" y="5686425"/>
            <a:ext cx="3311525" cy="762000"/>
          </a:xfrm>
        </p:spPr>
        <p:txBody>
          <a:bodyPr>
            <a:noAutofit/>
          </a:bodyPr>
          <a:lstStyle>
            <a:lvl1pPr>
              <a:defRPr sz="1400" baseline="0">
                <a:solidFill>
                  <a:srgbClr val="6BB4B5"/>
                </a:solidFill>
              </a:defRPr>
            </a:lvl1pPr>
          </a:lstStyle>
          <a:p>
            <a:pPr lvl="0"/>
            <a:r>
              <a:rPr lang="en-US" dirty="0"/>
              <a:t>Date or name etc here</a:t>
            </a:r>
            <a:endParaRPr lang="en-GB" dirty="0"/>
          </a:p>
        </p:txBody>
      </p:sp>
      <p:sp>
        <p:nvSpPr>
          <p:cNvPr id="7" name="object 5"/>
          <p:cNvSpPr>
            <a:spLocks noGrp="1" noSelect="1" noRot="1" noMove="1" noResize="1" noEditPoints="1" noAdjustHandles="1" noChangeArrowheads="1" noChangeShapeType="1" noTextEdit="1"/>
          </p:cNvSpPr>
          <p:nvPr userDrawn="1">
            <p:custDataLst>
              <p:tags r:id="rId3"/>
            </p:custDataLst>
          </p:nvPr>
        </p:nvSpPr>
        <p:spPr>
          <a:xfrm>
            <a:off x="5012995" y="6666614"/>
            <a:ext cx="4067506" cy="696211"/>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243840"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4" name="object 3"/>
          <p:cNvSpPr/>
          <p:nvPr userDrawn="1"/>
        </p:nvSpPr>
        <p:spPr>
          <a:xfrm>
            <a:off x="1212126" y="0"/>
            <a:ext cx="5658574" cy="276226"/>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dirty="0">
              <a:latin typeface="Arial" pitchFamily="34" charset="0"/>
            </a:endParaRPr>
          </a:p>
        </p:txBody>
      </p:sp>
      <p:sp>
        <p:nvSpPr>
          <p:cNvPr id="5" name="object 4"/>
          <p:cNvSpPr>
            <a:spLocks noGrp="1" noSelect="1" noRot="1" noMove="1" noResize="1" noEditPoints="1" noAdjustHandles="1" noChangeArrowheads="1" noChangeShapeType="1" noTextEdit="1"/>
          </p:cNvSpPr>
          <p:nvPr userDrawn="1">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3"/>
            </p:custDataLst>
          </p:nvPr>
        </p:nvSpPr>
        <p:spPr>
          <a:xfrm>
            <a:off x="774700" y="1190625"/>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pic>
        <p:nvPicPr>
          <p:cNvPr id="2" name="Picture 1"/>
          <p:cNvPicPr>
            <a:picLocks noGrp="1" noSelect="1" noRot="1" noMove="1" noResize="1" noEditPoints="1" noAdjustHandles="1" noChangeArrowheads="1" noChangeShapeType="1"/>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65099" y="6760209"/>
            <a:ext cx="1947477" cy="602616"/>
          </a:xfrm>
          <a:prstGeom prst="rect">
            <a:avLst/>
          </a:prstGeom>
        </p:spPr>
      </p:pic>
      <p:sp>
        <p:nvSpPr>
          <p:cNvPr id="7" name="object 7"/>
          <p:cNvSpPr txBox="1"/>
          <p:nvPr userDrawn="1"/>
        </p:nvSpPr>
        <p:spPr>
          <a:xfrm>
            <a:off x="7367300" y="3904083"/>
            <a:ext cx="2399000" cy="1617430"/>
          </a:xfrm>
          <a:prstGeom prst="rect">
            <a:avLst/>
          </a:prstGeom>
        </p:spPr>
        <p:txBody>
          <a:bodyPr vert="horz" wrap="square" lIns="0" tIns="0" rIns="0" bIns="0" rtlCol="0">
            <a:spAutoFit/>
          </a:bodyPr>
          <a:lstStyle/>
          <a:p>
            <a:pPr marL="12700" marR="244475">
              <a:lnSpc>
                <a:spcPct val="107200"/>
              </a:lnSpc>
            </a:pPr>
            <a:r>
              <a:rPr sz="1400" b="1" spc="-30" dirty="0">
                <a:solidFill>
                  <a:srgbClr val="008988"/>
                </a:solidFill>
                <a:latin typeface="Arial"/>
                <a:cs typeface="Arial"/>
              </a:rPr>
              <a:t>Hea</a:t>
            </a:r>
            <a:r>
              <a:rPr sz="1400" b="1" dirty="0">
                <a:solidFill>
                  <a:srgbClr val="008988"/>
                </a:solidFill>
                <a:latin typeface="Arial"/>
                <a:cs typeface="Arial"/>
              </a:rPr>
              <a:t>d</a:t>
            </a:r>
            <a:r>
              <a:rPr sz="1400" b="1" spc="-60" dirty="0">
                <a:solidFill>
                  <a:srgbClr val="008988"/>
                </a:solidFill>
                <a:latin typeface="Arial"/>
                <a:cs typeface="Arial"/>
              </a:rPr>
              <a:t> </a:t>
            </a:r>
            <a:r>
              <a:rPr sz="1400" b="1" spc="-30" dirty="0">
                <a:solidFill>
                  <a:srgbClr val="008988"/>
                </a:solidFill>
                <a:latin typeface="Arial"/>
                <a:cs typeface="Arial"/>
              </a:rPr>
              <a:t>Office: </a:t>
            </a:r>
            <a:r>
              <a:rPr lang="en-GB" sz="1400" b="1" spc="-30" dirty="0">
                <a:solidFill>
                  <a:srgbClr val="009A97"/>
                </a:solidFill>
                <a:latin typeface="Arial"/>
                <a:cs typeface="Arial"/>
              </a:rPr>
              <a:t/>
            </a:r>
            <a:br>
              <a:rPr lang="en-GB" sz="1400" b="1" spc="-30" dirty="0">
                <a:solidFill>
                  <a:srgbClr val="009A97"/>
                </a:solidFill>
                <a:latin typeface="Arial"/>
                <a:cs typeface="Arial"/>
              </a:rPr>
            </a:br>
            <a:r>
              <a:rPr sz="1400" spc="-30" dirty="0" err="1">
                <a:solidFill>
                  <a:srgbClr val="6BB4B5"/>
                </a:solidFill>
                <a:latin typeface="Arial"/>
                <a:cs typeface="Arial"/>
              </a:rPr>
              <a:t>Whitechape</a:t>
            </a:r>
            <a:r>
              <a:rPr sz="1400" dirty="0" err="1">
                <a:solidFill>
                  <a:srgbClr val="6BB4B5"/>
                </a:solidFill>
                <a:latin typeface="Arial"/>
                <a:cs typeface="Arial"/>
              </a:rPr>
              <a:t>l</a:t>
            </a:r>
            <a:r>
              <a:rPr sz="1400" spc="-60" dirty="0">
                <a:solidFill>
                  <a:srgbClr val="6BB4B5"/>
                </a:solidFill>
                <a:latin typeface="Arial"/>
                <a:cs typeface="Arial"/>
              </a:rPr>
              <a:t> </a:t>
            </a:r>
            <a:r>
              <a:rPr sz="1400" spc="-80" dirty="0">
                <a:solidFill>
                  <a:srgbClr val="6BB4B5"/>
                </a:solidFill>
                <a:latin typeface="Arial"/>
                <a:cs typeface="Arial"/>
              </a:rPr>
              <a:t>W</a:t>
            </a:r>
            <a:r>
              <a:rPr sz="1400" spc="-30" dirty="0">
                <a:solidFill>
                  <a:srgbClr val="6BB4B5"/>
                </a:solidFill>
                <a:latin typeface="Arial"/>
                <a:cs typeface="Arial"/>
              </a:rPr>
              <a:t>ay </a:t>
            </a:r>
            <a:r>
              <a:rPr lang="en-GB" sz="1400" spc="-30" dirty="0">
                <a:solidFill>
                  <a:srgbClr val="6BB4B5"/>
                </a:solidFill>
                <a:latin typeface="Arial"/>
                <a:cs typeface="Arial"/>
              </a:rPr>
              <a:t/>
            </a:r>
            <a:br>
              <a:rPr lang="en-GB" sz="1400" spc="-30" dirty="0">
                <a:solidFill>
                  <a:srgbClr val="6BB4B5"/>
                </a:solidFill>
                <a:latin typeface="Arial"/>
                <a:cs typeface="Arial"/>
              </a:rPr>
            </a:br>
            <a:r>
              <a:rPr sz="1400" spc="-30" dirty="0" err="1">
                <a:solidFill>
                  <a:srgbClr val="6BB4B5"/>
                </a:solidFill>
                <a:latin typeface="Arial"/>
                <a:cs typeface="Arial"/>
              </a:rPr>
              <a:t>Priorslee</a:t>
            </a:r>
            <a:endParaRPr sz="1400" dirty="0">
              <a:solidFill>
                <a:srgbClr val="6BB4B5"/>
              </a:solidFill>
              <a:latin typeface="Arial"/>
              <a:cs typeface="Arial"/>
            </a:endParaRPr>
          </a:p>
          <a:p>
            <a:pPr marL="12700">
              <a:lnSpc>
                <a:spcPct val="100000"/>
              </a:lnSpc>
              <a:spcBef>
                <a:spcPts val="120"/>
              </a:spcBef>
            </a:pPr>
            <a:r>
              <a:rPr sz="1400" spc="-185" dirty="0">
                <a:solidFill>
                  <a:srgbClr val="6BB4B5"/>
                </a:solidFill>
                <a:latin typeface="Arial"/>
                <a:cs typeface="Arial"/>
              </a:rPr>
              <a:t>T</a:t>
            </a:r>
            <a:r>
              <a:rPr sz="1400" spc="-30" dirty="0">
                <a:solidFill>
                  <a:srgbClr val="6BB4B5"/>
                </a:solidFill>
                <a:latin typeface="Arial"/>
                <a:cs typeface="Arial"/>
              </a:rPr>
              <a:t>elford</a:t>
            </a:r>
            <a:endParaRPr sz="1400" dirty="0">
              <a:solidFill>
                <a:srgbClr val="6BB4B5"/>
              </a:solidFill>
              <a:latin typeface="Arial"/>
              <a:cs typeface="Arial"/>
            </a:endParaRPr>
          </a:p>
          <a:p>
            <a:pPr marL="12700">
              <a:lnSpc>
                <a:spcPct val="100000"/>
              </a:lnSpc>
              <a:spcBef>
                <a:spcPts val="120"/>
              </a:spcBef>
            </a:pPr>
            <a:r>
              <a:rPr sz="1400" spc="-30" dirty="0">
                <a:solidFill>
                  <a:srgbClr val="6BB4B5"/>
                </a:solidFill>
                <a:latin typeface="Arial"/>
                <a:cs typeface="Arial"/>
              </a:rPr>
              <a:t>Shropshir</a:t>
            </a:r>
            <a:r>
              <a:rPr sz="1400" dirty="0">
                <a:solidFill>
                  <a:srgbClr val="6BB4B5"/>
                </a:solidFill>
                <a:latin typeface="Arial"/>
                <a:cs typeface="Arial"/>
              </a:rPr>
              <a:t>e</a:t>
            </a:r>
            <a:r>
              <a:rPr sz="1400" spc="-85" dirty="0">
                <a:solidFill>
                  <a:srgbClr val="6BB4B5"/>
                </a:solidFill>
                <a:latin typeface="Arial"/>
                <a:cs typeface="Arial"/>
              </a:rPr>
              <a:t> </a:t>
            </a:r>
            <a:r>
              <a:rPr sz="1400" spc="-30" dirty="0">
                <a:solidFill>
                  <a:srgbClr val="6BB4B5"/>
                </a:solidFill>
                <a:latin typeface="Arial"/>
                <a:cs typeface="Arial"/>
              </a:rPr>
              <a:t>TF</a:t>
            </a:r>
            <a:r>
              <a:rPr sz="1400" dirty="0">
                <a:solidFill>
                  <a:srgbClr val="6BB4B5"/>
                </a:solidFill>
                <a:latin typeface="Arial"/>
                <a:cs typeface="Arial"/>
              </a:rPr>
              <a:t>2</a:t>
            </a:r>
            <a:r>
              <a:rPr sz="1400" spc="-60" dirty="0">
                <a:solidFill>
                  <a:srgbClr val="6BB4B5"/>
                </a:solidFill>
                <a:latin typeface="Arial"/>
                <a:cs typeface="Arial"/>
              </a:rPr>
              <a:t> </a:t>
            </a:r>
            <a:r>
              <a:rPr sz="1400" spc="-30" dirty="0">
                <a:solidFill>
                  <a:srgbClr val="6BB4B5"/>
                </a:solidFill>
                <a:latin typeface="Arial"/>
                <a:cs typeface="Arial"/>
              </a:rPr>
              <a:t>9PQ</a:t>
            </a:r>
            <a:endParaRPr sz="1400" dirty="0">
              <a:solidFill>
                <a:srgbClr val="6BB4B5"/>
              </a:solidFill>
              <a:latin typeface="Arial"/>
              <a:cs typeface="Arial"/>
            </a:endParaRPr>
          </a:p>
          <a:p>
            <a:pPr>
              <a:lnSpc>
                <a:spcPct val="100000"/>
              </a:lnSpc>
              <a:spcBef>
                <a:spcPts val="22"/>
              </a:spcBef>
            </a:pPr>
            <a:endParaRPr sz="1650" dirty="0">
              <a:solidFill>
                <a:srgbClr val="6BB4B5"/>
              </a:solidFill>
              <a:latin typeface="Arial" pitchFamily="34" charset="0"/>
              <a:cs typeface="Arial" pitchFamily="34" charset="0"/>
            </a:endParaRPr>
          </a:p>
          <a:p>
            <a:pPr marL="12700">
              <a:lnSpc>
                <a:spcPct val="100000"/>
              </a:lnSpc>
              <a:tabLst>
                <a:tab pos="361950" algn="l"/>
              </a:tabLst>
            </a:pPr>
            <a:r>
              <a:rPr sz="1400" spc="-185" dirty="0">
                <a:solidFill>
                  <a:srgbClr val="6BB4B5"/>
                </a:solidFill>
                <a:latin typeface="Arial"/>
                <a:cs typeface="Arial"/>
              </a:rPr>
              <a:t>T</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a:solidFill>
                  <a:srgbClr val="6BB4B5"/>
                </a:solidFill>
                <a:latin typeface="Arial"/>
                <a:cs typeface="Arial"/>
              </a:rPr>
              <a:t>	0</a:t>
            </a:r>
            <a:r>
              <a:rPr sz="1400" spc="-130" dirty="0">
                <a:solidFill>
                  <a:srgbClr val="6BB4B5"/>
                </a:solidFill>
                <a:latin typeface="Arial"/>
                <a:cs typeface="Arial"/>
              </a:rPr>
              <a:t>1</a:t>
            </a:r>
            <a:r>
              <a:rPr sz="1400" spc="-30" dirty="0">
                <a:solidFill>
                  <a:srgbClr val="6BB4B5"/>
                </a:solidFill>
                <a:latin typeface="Arial"/>
                <a:cs typeface="Arial"/>
              </a:rPr>
              <a:t>95</a:t>
            </a:r>
            <a:r>
              <a:rPr sz="1400" dirty="0">
                <a:solidFill>
                  <a:srgbClr val="6BB4B5"/>
                </a:solidFill>
                <a:latin typeface="Arial"/>
                <a:cs typeface="Arial"/>
              </a:rPr>
              <a:t>2 </a:t>
            </a:r>
            <a:r>
              <a:rPr sz="1400" spc="-30" dirty="0">
                <a:solidFill>
                  <a:srgbClr val="6BB4B5"/>
                </a:solidFill>
                <a:latin typeface="Arial"/>
                <a:cs typeface="Arial"/>
              </a:rPr>
              <a:t>290</a:t>
            </a:r>
            <a:r>
              <a:rPr lang="en-GB" sz="1400" spc="-30" dirty="0">
                <a:solidFill>
                  <a:srgbClr val="6BB4B5"/>
                </a:solidFill>
                <a:latin typeface="Arial"/>
                <a:cs typeface="Arial"/>
              </a:rPr>
              <a:t> </a:t>
            </a:r>
            <a:r>
              <a:rPr sz="1400" spc="-30" dirty="0">
                <a:solidFill>
                  <a:srgbClr val="6BB4B5"/>
                </a:solidFill>
                <a:latin typeface="Arial"/>
                <a:cs typeface="Arial"/>
              </a:rPr>
              <a:t>999</a:t>
            </a:r>
            <a:endParaRPr sz="1400" dirty="0">
              <a:solidFill>
                <a:srgbClr val="6BB4B5"/>
              </a:solidFill>
              <a:latin typeface="Arial"/>
              <a:cs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ictur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252008"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985" dirty="0">
              <a:latin typeface="Arial" pitchFamily="34" charset="0"/>
            </a:endParaRPr>
          </a:p>
        </p:txBody>
      </p:sp>
      <p:sp>
        <p:nvSpPr>
          <p:cNvPr id="18" name="bk object 18"/>
          <p:cNvSpPr/>
          <p:nvPr/>
        </p:nvSpPr>
        <p:spPr>
          <a:xfrm>
            <a:off x="252008"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985"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sz="1985" dirty="0">
              <a:latin typeface="Arial" pitchFamily="34" charset="0"/>
            </a:endParaRPr>
          </a:p>
        </p:txBody>
      </p:sp>
      <p:sp>
        <p:nvSpPr>
          <p:cNvPr id="20" name="bk object 20"/>
          <p:cNvSpPr/>
          <p:nvPr/>
        </p:nvSpPr>
        <p:spPr>
          <a:xfrm>
            <a:off x="1" y="1"/>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sz="1985" dirty="0">
              <a:latin typeface="Arial" pitchFamily="34" charset="0"/>
            </a:endParaRPr>
          </a:p>
        </p:txBody>
      </p:sp>
      <p:sp>
        <p:nvSpPr>
          <p:cNvPr id="21" name="bk object 21"/>
          <p:cNvSpPr/>
          <p:nvPr/>
        </p:nvSpPr>
        <p:spPr>
          <a:xfrm>
            <a:off x="1" y="2"/>
            <a:ext cx="438783"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sz="1985"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sz="1985" dirty="0">
              <a:latin typeface="Arial" pitchFamily="34" charset="0"/>
            </a:endParaRPr>
          </a:p>
        </p:txBody>
      </p:sp>
      <p:sp>
        <p:nvSpPr>
          <p:cNvPr id="23" name="Picture Placeholder 22"/>
          <p:cNvSpPr>
            <a:spLocks noGrp="1"/>
          </p:cNvSpPr>
          <p:nvPr>
            <p:ph type="pic" sz="quarter" idx="10"/>
          </p:nvPr>
        </p:nvSpPr>
        <p:spPr>
          <a:xfrm>
            <a:off x="774701" y="581025"/>
            <a:ext cx="9296400" cy="5867400"/>
          </a:xfrm>
          <a:prstGeom prst="rect">
            <a:avLst/>
          </a:prstGeom>
        </p:spPr>
        <p:txBody>
          <a:bodyPr/>
          <a:lstStyle/>
          <a:p>
            <a:endParaRPr lang="en-GB"/>
          </a:p>
        </p:txBody>
      </p:sp>
    </p:spTree>
    <p:extLst>
      <p:ext uri="{BB962C8B-B14F-4D97-AF65-F5344CB8AC3E}">
        <p14:creationId xmlns:p14="http://schemas.microsoft.com/office/powerpoint/2010/main" val="1447967509"/>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11" name="object 5"/>
          <p:cNvSpPr>
            <a:spLocks noGrp="1" noSelect="1" noRot="1" noMove="1" noResize="1" noEditPoints="1" noAdjustHandles="1" noChangeArrowheads="1" noChangeShapeType="1" noTextEdit="1"/>
          </p:cNvSpPr>
          <p:nvPr userDrawn="1">
            <p:custDataLst>
              <p:tags r:id="rId1"/>
            </p:custDataLst>
          </p:nvPr>
        </p:nvSpPr>
        <p:spPr>
          <a:xfrm>
            <a:off x="5118100" y="6651002"/>
            <a:ext cx="39913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6" name="object 2"/>
          <p:cNvSpPr>
            <a:spLocks noGrp="1" noSelect="1" noRot="1" noMove="1" noResize="1" noEditPoints="1" noAdjustHandles="1" noChangeArrowheads="1" noChangeShapeType="1" noTextEdit="1"/>
          </p:cNvSpPr>
          <p:nvPr userDrawn="1">
            <p:custDataLst>
              <p:tags r:id="rId2"/>
            </p:custDataLst>
          </p:nvPr>
        </p:nvSpPr>
        <p:spPr>
          <a:xfrm>
            <a:off x="4346714" y="1014069"/>
            <a:ext cx="6093282" cy="5650179"/>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2" name="object 6"/>
          <p:cNvSpPr>
            <a:spLocks noGrp="1" noSelect="1" noRot="1" noMove="1" noResize="1" noEditPoints="1" noAdjustHandles="1" noChangeArrowheads="1" noChangeShapeType="1" noTextEdit="1"/>
          </p:cNvSpPr>
          <p:nvPr userDrawn="1">
            <p:custDataLst>
              <p:tags r:id="rId3"/>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24"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
        <p:nvSpPr>
          <p:cNvPr id="8" name="object 5"/>
          <p:cNvSpPr>
            <a:spLocks noGrp="1" noSelect="1" noRot="1" noMove="1" noResize="1" noEditPoints="1" noAdjustHandles="1" noChangeArrowheads="1" noChangeShapeType="1" noTextEdit="1"/>
          </p:cNvSpPr>
          <p:nvPr userDrawn="1">
            <p:custDataLst>
              <p:tags r:id="rId4"/>
            </p:custDataLst>
          </p:nvPr>
        </p:nvSpPr>
        <p:spPr>
          <a:xfrm>
            <a:off x="5012995" y="6679096"/>
            <a:ext cx="4067506" cy="68245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6"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Tree>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dirty="0"/>
          </a:p>
        </p:txBody>
      </p:sp>
      <p:sp>
        <p:nvSpPr>
          <p:cNvPr id="23" name="Holder 3"/>
          <p:cNvSpPr>
            <a:spLocks noGrp="1"/>
          </p:cNvSpPr>
          <p:nvPr>
            <p:ph type="body" idx="1"/>
          </p:nvPr>
        </p:nvSpPr>
        <p:spPr>
          <a:xfrm>
            <a:off x="438784" y="2714625"/>
            <a:ext cx="9763315" cy="3414672"/>
          </a:xfrm>
          <a:prstGeom prst="rect">
            <a:avLst/>
          </a:prstGeom>
        </p:spPr>
        <p:txBody>
          <a:bodyPr lIns="0" tIns="0" rIns="0" bIns="0">
            <a:noAutofit/>
          </a:bodyPr>
          <a:lstStyle>
            <a:lvl1pPr>
              <a:lnSpc>
                <a:spcPct val="130000"/>
              </a:lnSpc>
              <a:tabLst>
                <a:tab pos="360000" algn="l"/>
                <a:tab pos="720000" algn="l"/>
                <a:tab pos="1080000" algn="l"/>
                <a:tab pos="1440000" algn="l"/>
                <a:tab pos="2160000" algn="l"/>
                <a:tab pos="2880000" algn="l"/>
                <a:tab pos="3600000" algn="l"/>
              </a:tabLst>
              <a:defRPr sz="1800" b="0" i="0">
                <a:solidFill>
                  <a:srgbClr val="008988"/>
                </a:solidFill>
                <a:latin typeface="Arial" pitchFamily="34" charset="0"/>
                <a:cs typeface="Arial" pitchFamily="34" charset="0"/>
              </a:defRPr>
            </a:lvl1pPr>
          </a:lstStyle>
          <a:p>
            <a:pPr lvl="0"/>
            <a:r>
              <a:rPr lang="en-US"/>
              <a:t>Edit Master text styles</a:t>
            </a:r>
          </a:p>
          <a:p>
            <a:pPr lvl="1"/>
            <a:r>
              <a:rPr lang="en-US"/>
              <a:t>Second level</a:t>
            </a: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igh_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dirty="0"/>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21"/>
          <p:cNvSpPr>
            <a:spLocks noGrp="1"/>
          </p:cNvSpPr>
          <p:nvPr>
            <p:ph idx="1"/>
          </p:nvPr>
        </p:nvSpPr>
        <p:spPr>
          <a:xfrm>
            <a:off x="469900" y="1356332"/>
            <a:ext cx="9710800" cy="5098251"/>
          </a:xfrm>
          <a:prstGeom prst="rect">
            <a:avLst/>
          </a:prstGeom>
        </p:spPr>
        <p:txBody>
          <a:bodyPr vert="horz" lIns="91440" tIns="45720" rIns="91440" bIns="45720" rtlCol="0">
            <a:noAutofit/>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42490123"/>
      </p:ext>
    </p:extLst>
  </p:cSld>
  <p:clrMapOvr>
    <a:masterClrMapping/>
  </p:clrMapOvr>
  <p:extLst mod="1">
    <p:ext uri="{DCECCB84-F9BA-43D5-87BE-67443E8EF086}">
      <p15:sldGuideLst xmlns:p15="http://schemas.microsoft.com/office/powerpoint/2012/main">
        <p15:guide id="1" orient="horz" pos="84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2 columns">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8"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dirty="0"/>
          </a:p>
        </p:txBody>
      </p:sp>
      <p:sp>
        <p:nvSpPr>
          <p:cNvPr id="9"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a:t>Edit Master text styles</a:t>
            </a:r>
          </a:p>
        </p:txBody>
      </p:sp>
      <p:sp>
        <p:nvSpPr>
          <p:cNvPr id="10"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a:t>Edit Master text styles</a:t>
            </a:r>
          </a:p>
        </p:txBody>
      </p:sp>
      <p:pic>
        <p:nvPicPr>
          <p:cNvPr id="11" name="Picture 10"/>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2" name="Group 11"/>
          <p:cNvGrpSpPr>
            <a:grpSpLocks noGrp="1" noSelect="1" noRot="1" noMove="1" noResize="1"/>
          </p:cNvGrpSpPr>
          <p:nvPr userDrawn="1">
            <p:custDataLst>
              <p:tags r:id="rId6"/>
            </p:custDataLst>
          </p:nvPr>
        </p:nvGrpSpPr>
        <p:grpSpPr>
          <a:xfrm>
            <a:off x="165100" y="6646133"/>
            <a:ext cx="10287000" cy="58876"/>
            <a:chOff x="165100" y="6646133"/>
            <a:chExt cx="10287000" cy="58876"/>
          </a:xfrm>
        </p:grpSpPr>
        <p:cxnSp>
          <p:nvCxnSpPr>
            <p:cNvPr id="14" name="Straight Connector 13"/>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21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a:spLocks noGrp="1" noSelect="1" noRot="1" noMove="1" noResize="1" noEditPoints="1" noAdjustHandles="1" noChangeArrowheads="1" noChangeShapeType="1" noTextEdit="1"/>
          </p:cNvSpPr>
          <p:nvPr>
            <p:custDataLst>
              <p:tags r:id="rId3"/>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a:spLocks noGrp="1" noSelect="1" noRot="1" noMove="1" noResize="1" noEditPoints="1" noAdjustHandles="1" noChangeArrowheads="1" noChangeShapeType="1" noTextEdit="1"/>
          </p:cNvSpPr>
          <p:nvPr>
            <p:custDataLst>
              <p:tags r:id="rId4"/>
            </p:custDataLst>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5"/>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6"/>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pic>
        <p:nvPicPr>
          <p:cNvPr id="9" name="Picture 8"/>
          <p:cNvPicPr>
            <a:picLocks noGrp="1" noSelect="1" noRot="1" noMove="1" noResize="1" noEditPoints="1" noAdjustHandles="1" noChangeArrowheads="1" noChangeShapeType="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0" name="Group 9"/>
          <p:cNvGrpSpPr>
            <a:grpSpLocks noGrp="1" noSelect="1" noRot="1" noMove="1" noResize="1"/>
          </p:cNvGrpSpPr>
          <p:nvPr userDrawn="1">
            <p:custDataLst>
              <p:tags r:id="rId8"/>
            </p:custDataLst>
          </p:nvPr>
        </p:nvGrpSpPr>
        <p:grpSpPr>
          <a:xfrm>
            <a:off x="165100" y="6646133"/>
            <a:ext cx="10287000" cy="58876"/>
            <a:chOff x="165100" y="6646133"/>
            <a:chExt cx="10287000" cy="58876"/>
          </a:xfrm>
        </p:grpSpPr>
        <p:cxnSp>
          <p:nvCxnSpPr>
            <p:cNvPr id="12" name="Straight Connector 11"/>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dirty="0">
              <a:latin typeface="Arial" pitchFamily="34" charset="0"/>
            </a:endParaRPr>
          </a:p>
        </p:txBody>
      </p:sp>
      <p:sp>
        <p:nvSpPr>
          <p:cNvPr id="3"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10" cstate="print"/>
            <a:stretch>
              <a:fillRect/>
            </a:stretch>
          </a:blipFill>
        </p:spPr>
        <p:txBody>
          <a:bodyPr wrap="square" lIns="0" tIns="0" rIns="0" bIns="0" rtlCol="0"/>
          <a:lstStyle/>
          <a:p>
            <a:endParaRPr dirty="0">
              <a:latin typeface="Arial" pitchFamily="34" charset="0"/>
            </a:endParaRPr>
          </a:p>
        </p:txBody>
      </p:sp>
      <p:sp>
        <p:nvSpPr>
          <p:cNvPr id="4" name="object 4"/>
          <p:cNvSpPr>
            <a:spLocks noGrp="1" noSelect="1" noRot="1" noMove="1" noResize="1" noEditPoints="1" noAdjustHandles="1" noChangeArrowheads="1" noChangeShapeType="1" noTextEdit="1"/>
          </p:cNvSpPr>
          <p:nvPr userDrawn="1">
            <p:custDataLst>
              <p:tags r:id="rId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5" name="object 5"/>
          <p:cNvSpPr>
            <a:spLocks noGrp="1" noSelect="1" noRot="1" noMove="1" noResize="1" noEditPoints="1" noAdjustHandles="1" noChangeArrowheads="1" noChangeShapeType="1" noTextEdit="1"/>
          </p:cNvSpPr>
          <p:nvPr userDrawn="1">
            <p:custDataLst>
              <p:tags r:id="rId4"/>
            </p:custDataLst>
          </p:nvPr>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6" name="object 6"/>
          <p:cNvSpPr>
            <a:spLocks noGrp="1" noSelect="1" noRot="1" noMove="1" noResize="1" noEditPoints="1" noAdjustHandles="1" noChangeArrowheads="1" noChangeShapeType="1" noTextEdit="1"/>
          </p:cNvSpPr>
          <p:nvPr userDrawn="1">
            <p:custDataLst>
              <p:tags r:id="rId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7" name="object 7"/>
          <p:cNvSpPr>
            <a:spLocks noGrp="1" noSelect="1" noRot="1" noMove="1" noResize="1" noEditPoints="1" noAdjustHandles="1" noChangeArrowheads="1" noChangeShapeType="1" noTextEdit="1"/>
          </p:cNvSpPr>
          <p:nvPr userDrawn="1">
            <p:custDataLst>
              <p:tags r:id="rId6"/>
            </p:custDataLst>
          </p:nvPr>
        </p:nvSpPr>
        <p:spPr>
          <a:xfrm>
            <a:off x="9305946" y="6850195"/>
            <a:ext cx="1143342" cy="436430"/>
          </a:xfrm>
          <a:prstGeom prst="rect">
            <a:avLst/>
          </a:prstGeom>
          <a:blipFill>
            <a:blip r:embed="rId11" cstate="print"/>
            <a:stretch>
              <a:fillRect/>
            </a:stretch>
          </a:blipFill>
        </p:spPr>
        <p:txBody>
          <a:bodyPr wrap="square" lIns="0" tIns="0" rIns="0" bIns="0" rtlCol="0"/>
          <a:lstStyle/>
          <a:p>
            <a:endParaRPr dirty="0">
              <a:latin typeface="Arial" pitchFamily="34" charset="0"/>
            </a:endParaRPr>
          </a:p>
        </p:txBody>
      </p:sp>
      <p:sp>
        <p:nvSpPr>
          <p:cNvPr id="18" name="Text Placeholder 17"/>
          <p:cNvSpPr>
            <a:spLocks noGrp="1"/>
          </p:cNvSpPr>
          <p:nvPr>
            <p:ph type="body" sz="quarter" idx="10" hasCustomPrompt="1"/>
          </p:nvPr>
        </p:nvSpPr>
        <p:spPr>
          <a:xfrm>
            <a:off x="774700" y="5686425"/>
            <a:ext cx="3352800" cy="609600"/>
          </a:xfrm>
          <a:prstGeom prst="rect">
            <a:avLst/>
          </a:prstGeom>
        </p:spPr>
        <p:txBody>
          <a:bodyPr/>
          <a:lstStyle>
            <a:lvl1pPr marL="0" marR="0" indent="0" defTabSz="914400" eaLnBrk="1" fontAlgn="auto" latinLnBrk="0" hangingPunct="1">
              <a:lnSpc>
                <a:spcPct val="130000"/>
              </a:lnSpc>
              <a:spcBef>
                <a:spcPts val="0"/>
              </a:spcBef>
              <a:spcAft>
                <a:spcPts val="1800"/>
              </a:spcAft>
              <a:buClrTx/>
              <a:buSzTx/>
              <a:buFontTx/>
              <a:buNone/>
              <a:tabLst>
                <a:tab pos="360000" algn="l"/>
                <a:tab pos="720000" algn="l"/>
                <a:tab pos="1080000" algn="l"/>
                <a:tab pos="1440000" algn="l"/>
                <a:tab pos="1800000" algn="l"/>
              </a:tabLst>
              <a:defRPr lang="en-GB" sz="1400" b="0" baseline="0" dirty="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dirty="0"/>
              <a:t>Date or name etc here</a:t>
            </a:r>
            <a:endParaRPr lang="en-GB" dirty="0"/>
          </a:p>
        </p:txBody>
      </p:sp>
      <p:sp>
        <p:nvSpPr>
          <p:cNvPr id="10" name="Title 11"/>
          <p:cNvSpPr>
            <a:spLocks noGrp="1"/>
          </p:cNvSpPr>
          <p:nvPr>
            <p:ph type="title" hasCustomPrompt="1"/>
          </p:nvPr>
        </p:nvSpPr>
        <p:spPr>
          <a:xfrm>
            <a:off x="774000" y="4316400"/>
            <a:ext cx="3312000" cy="1368000"/>
          </a:xfrm>
          <a:prstGeom prst="rect">
            <a:avLst/>
          </a:prstGeom>
        </p:spPr>
        <p:txBody>
          <a:bodyPr/>
          <a:lstStyle>
            <a:lvl1pPr marL="12700" marR="5080">
              <a:lnSpc>
                <a:spcPts val="3200"/>
              </a:lnSpc>
              <a:defRPr lang="en-GB" sz="2800" b="1" spc="-30" baseline="0" dirty="0" smtClean="0">
                <a:solidFill>
                  <a:srgbClr val="C8337E"/>
                </a:solidFill>
                <a:latin typeface="Arial"/>
                <a:ea typeface="+mn-ea"/>
                <a:cs typeface="Arial"/>
              </a:defRPr>
            </a:lvl1pPr>
          </a:lstStyle>
          <a:p>
            <a:pPr marL="12700" marR="5080">
              <a:lnSpc>
                <a:spcPts val="3200"/>
              </a:lnSpc>
            </a:pPr>
            <a:r>
              <a:rPr lang="en-GB" sz="2800" b="1" spc="-30" dirty="0">
                <a:solidFill>
                  <a:srgbClr val="EB3C8C"/>
                </a:solidFill>
                <a:latin typeface="Arial"/>
                <a:cs typeface="Arial"/>
              </a:rPr>
              <a:t>Section divide</a:t>
            </a:r>
            <a:r>
              <a:rPr lang="en-GB" sz="2800" b="1" dirty="0">
                <a:solidFill>
                  <a:srgbClr val="EB3C8C"/>
                </a:solidFill>
                <a:latin typeface="Arial"/>
                <a:cs typeface="Arial"/>
              </a:rPr>
              <a:t>r</a:t>
            </a:r>
            <a:r>
              <a:rPr lang="en-GB" sz="2800" b="1" spc="-60" dirty="0">
                <a:solidFill>
                  <a:srgbClr val="EB3C8C"/>
                </a:solidFill>
                <a:latin typeface="Arial"/>
                <a:cs typeface="Arial"/>
              </a:rPr>
              <a:t>,</a:t>
            </a:r>
            <a:br>
              <a:rPr lang="en-GB" sz="2800" b="1" spc="-60" dirty="0">
                <a:solidFill>
                  <a:srgbClr val="EB3C8C"/>
                </a:solidFill>
                <a:latin typeface="Arial"/>
                <a:cs typeface="Arial"/>
              </a:rPr>
            </a:br>
            <a:r>
              <a:rPr lang="en-GB" sz="2800" b="1" spc="-30" dirty="0">
                <a:solidFill>
                  <a:srgbClr val="EB3C8C"/>
                </a:solidFill>
                <a:latin typeface="Arial"/>
                <a:cs typeface="Arial"/>
              </a:rPr>
              <a:t>i</a:t>
            </a:r>
            <a:r>
              <a:rPr lang="en-GB" sz="2800" b="1" spc="-60" dirty="0">
                <a:solidFill>
                  <a:srgbClr val="EB3C8C"/>
                </a:solidFill>
                <a:latin typeface="Arial"/>
                <a:cs typeface="Arial"/>
              </a:rPr>
              <a:t>f </a:t>
            </a:r>
            <a:r>
              <a:rPr lang="en-GB" sz="2800" b="1" spc="-30" dirty="0">
                <a:solidFill>
                  <a:srgbClr val="EB3C8C"/>
                </a:solidFill>
                <a:latin typeface="Arial"/>
                <a:cs typeface="Arial"/>
              </a:rPr>
              <a:t>required.</a:t>
            </a:r>
            <a:endParaRPr lang="en-GB" sz="2800" dirty="0">
              <a:latin typeface="Arial"/>
              <a:cs typeface="Arial"/>
            </a:endParaRPr>
          </a:p>
        </p:txBody>
      </p:sp>
      <p:sp>
        <p:nvSpPr>
          <p:cNvPr id="13" name="Rectangle 12"/>
          <p:cNvSpPr>
            <a:spLocks noGrp="1" noSelect="1" noRot="1" noMove="1" noResize="1" noEditPoints="1" noAdjustHandles="1" noChangeArrowheads="1" noChangeShapeType="1" noTextEdit="1"/>
          </p:cNvSpPr>
          <p:nvPr userDrawn="1">
            <p:custDataLst>
              <p:tags r:id="rId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Grp="1" noSelect="1" noRot="1" noMove="1" noResize="1" noEditPoints="1" noAdjustHandles="1" noChangeArrowheads="1" noChangeShapeType="1"/>
          </p:cNvPicPr>
          <p:nvPr userDrawn="1">
            <p:custDataLst>
              <p:tags r:id="rId8"/>
            </p:custDataLst>
          </p:nvPr>
        </p:nvPicPr>
        <p:blipFill>
          <a:blip r:embed="rId12"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object 4"/>
          <p:cNvSpPr>
            <a:spLocks noGrp="1" noSelect="1" noRot="1" noMove="1" noResize="1" noEditPoints="1" noAdjustHandles="1" noChangeArrowheads="1" noChangeShapeType="1" noTextEdit="1"/>
          </p:cNvSpPr>
          <p:nvPr userDrawn="1">
            <p:custDataLst>
              <p:tags r:id="rId14"/>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object 7"/>
          <p:cNvSpPr>
            <a:spLocks noGrp="1" noSelect="1" noRot="1" noMove="1" noResize="1" noEditPoints="1" noAdjustHandles="1" noChangeArrowheads="1" noChangeShapeType="1" noTextEdit="1"/>
          </p:cNvSpPr>
          <p:nvPr userDrawn="1">
            <p:custDataLst>
              <p:tags r:id="rId15"/>
            </p:custDataLst>
          </p:nvPr>
        </p:nvSpPr>
        <p:spPr>
          <a:xfrm>
            <a:off x="9305946" y="6878774"/>
            <a:ext cx="1143342" cy="436430"/>
          </a:xfrm>
          <a:prstGeom prst="rect">
            <a:avLst/>
          </a:prstGeom>
          <a:blipFill>
            <a:blip r:embed="rId19" cstate="print"/>
            <a:stretch>
              <a:fillRect/>
            </a:stretch>
          </a:blip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16"/>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idx="1"/>
          </p:nvPr>
        </p:nvSpPr>
        <p:spPr>
          <a:xfrm>
            <a:off x="534988" y="1765300"/>
            <a:ext cx="9623425" cy="468928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itle Placeholder 22"/>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Rectangle 2"/>
          <p:cNvSpPr>
            <a:spLocks noGrp="1" noSelect="1" noRot="1" noMove="1" noResize="1" noEditPoints="1" noAdjustHandles="1" noChangeArrowheads="1" noChangeShapeType="1" noTextEdit="1"/>
          </p:cNvSpPr>
          <p:nvPr userDrawn="1">
            <p:custDataLst>
              <p:tags r:id="rId1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Grp="1" noSelect="1" noRot="1" noMove="1" noResize="1" noEditPoints="1" noAdjustHandles="1" noChangeArrowheads="1" noChangeShapeType="1"/>
          </p:cNvPicPr>
          <p:nvPr userDrawn="1">
            <p:custDataLst>
              <p:tags r:id="rId18"/>
            </p:custDataLst>
          </p:nvPr>
        </p:nvPicPr>
        <p:blipFill>
          <a:blip r:embed="rId20"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80" r:id="rId5"/>
    <p:sldLayoutId id="2147483679" r:id="rId6"/>
    <p:sldLayoutId id="2147483670" r:id="rId7"/>
    <p:sldLayoutId id="2147483665" r:id="rId8"/>
    <p:sldLayoutId id="2147483673" r:id="rId9"/>
    <p:sldLayoutId id="2147483674" r:id="rId10"/>
    <p:sldLayoutId id="2147483671" r:id="rId11"/>
    <p:sldLayoutId id="2147483682" r:id="rId12"/>
  </p:sldLayoutIdLst>
  <p:txStyles>
    <p:titleStyle>
      <a:lvl1pPr eaLnBrk="1" hangingPunct="1">
        <a:defRPr sz="2800" b="1">
          <a:solidFill>
            <a:srgbClr val="008988"/>
          </a:solidFill>
          <a:latin typeface="+mj-lt"/>
          <a:ea typeface="+mj-ea"/>
          <a:cs typeface="+mj-cs"/>
        </a:defRPr>
      </a:lvl1pPr>
    </p:titleStyle>
    <p:bodyStyle>
      <a:lvl1pPr marL="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1pPr>
      <a:lvl2pPr marL="4572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2pPr>
      <a:lvl3pPr marL="9144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3pPr>
      <a:lvl4pPr marL="13716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4pPr>
      <a:lvl5pPr marL="18288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mod="1">
    <p:ext uri="{27BBF7A9-308A-43DC-89C8-2F10F3537804}">
      <p15:sldGuideLst xmlns:p15="http://schemas.microsoft.com/office/powerpoint/2012/main">
        <p15:guide id="1" orient="horz" pos="42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ssjnD8ohr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4416" y="1326212"/>
            <a:ext cx="3938984" cy="52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W:\Veterinary_Services\Community and Education\IMAGES\1_Animal_Image_Library\Cats\Archive\Cat_white ou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8087"/>
            <a:ext cx="2599730" cy="499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falcon\user_data\SHARING FOLDER\!Temporary Sharing - Items will be deleted when 7 days old!\Vicki from Sarah\shutterstock_1275112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035" y="2885940"/>
            <a:ext cx="3691374" cy="355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370035" y="664316"/>
            <a:ext cx="3914717" cy="1787542"/>
          </a:xfrm>
          <a:prstGeom prst="rect">
            <a:avLst/>
          </a:prstGeom>
          <a:noFill/>
        </p:spPr>
      </p:pic>
      <p:sp>
        <p:nvSpPr>
          <p:cNvPr id="9" name="TextBox 8"/>
          <p:cNvSpPr txBox="1"/>
          <p:nvPr/>
        </p:nvSpPr>
        <p:spPr>
          <a:xfrm>
            <a:off x="-1638076" y="6765879"/>
            <a:ext cx="6735654" cy="771109"/>
          </a:xfrm>
          <a:prstGeom prst="rect">
            <a:avLst/>
          </a:prstGeom>
          <a:noFill/>
        </p:spPr>
        <p:txBody>
          <a:bodyPr wrap="square" rtlCol="0">
            <a:spAutoFit/>
          </a:bodyPr>
          <a:lstStyle/>
          <a:p>
            <a:pPr algn="ctr"/>
            <a:r>
              <a:rPr lang="en-GB" sz="4411" b="1" dirty="0">
                <a:solidFill>
                  <a:srgbClr val="008080"/>
                </a:solidFill>
                <a:latin typeface="Arial" panose="020B0604020202020204" pitchFamily="34" charset="0"/>
                <a:cs typeface="Arial" panose="020B0604020202020204" pitchFamily="34" charset="0"/>
              </a:rPr>
              <a:t>Body Parts</a:t>
            </a:r>
          </a:p>
        </p:txBody>
      </p:sp>
    </p:spTree>
    <p:extLst>
      <p:ext uri="{BB962C8B-B14F-4D97-AF65-F5344CB8AC3E}">
        <p14:creationId xmlns:p14="http://schemas.microsoft.com/office/powerpoint/2010/main" val="206565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utterfly - pink"/>
          <p:cNvPicPr>
            <a:picLocks noChangeAspect="1" noChangeArrowheads="1"/>
          </p:cNvPicPr>
          <p:nvPr/>
        </p:nvPicPr>
        <p:blipFill>
          <a:blip r:embed="rId2">
            <a:extLst>
              <a:ext uri="{28A0092B-C50C-407E-A947-70E740481C1C}">
                <a14:useLocalDpi xmlns:a14="http://schemas.microsoft.com/office/drawing/2010/main" val="0"/>
              </a:ext>
            </a:extLst>
          </a:blip>
          <a:srcRect t="5391" b="5391"/>
          <a:stretch>
            <a:fillRect/>
          </a:stretch>
        </p:blipFill>
        <p:spPr bwMode="auto">
          <a:xfrm>
            <a:off x="5850756" y="1981225"/>
            <a:ext cx="4536504" cy="30362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butterfly - pink"/>
          <p:cNvPicPr>
            <a:picLocks noChangeAspect="1" noChangeArrowheads="1"/>
          </p:cNvPicPr>
          <p:nvPr/>
        </p:nvPicPr>
        <p:blipFill>
          <a:blip r:embed="rId2">
            <a:extLst>
              <a:ext uri="{28A0092B-C50C-407E-A947-70E740481C1C}">
                <a14:useLocalDpi xmlns:a14="http://schemas.microsoft.com/office/drawing/2010/main" val="0"/>
              </a:ext>
            </a:extLst>
          </a:blip>
          <a:srcRect l="8858" t="14645" r="59174" b="37796"/>
          <a:stretch>
            <a:fillRect/>
          </a:stretch>
        </p:blipFill>
        <p:spPr bwMode="auto">
          <a:xfrm>
            <a:off x="1026220" y="2151337"/>
            <a:ext cx="2358876" cy="26323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Line 2"/>
          <p:cNvSpPr>
            <a:spLocks noChangeShapeType="1"/>
          </p:cNvSpPr>
          <p:nvPr/>
        </p:nvSpPr>
        <p:spPr bwMode="auto">
          <a:xfrm>
            <a:off x="3385096" y="3499372"/>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726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ippo"/>
          <p:cNvPicPr>
            <a:picLocks noChangeAspect="1" noChangeArrowheads="1"/>
          </p:cNvPicPr>
          <p:nvPr/>
        </p:nvPicPr>
        <p:blipFill>
          <a:blip r:embed="rId2">
            <a:extLst>
              <a:ext uri="{28A0092B-C50C-407E-A947-70E740481C1C}">
                <a14:useLocalDpi xmlns:a14="http://schemas.microsoft.com/office/drawing/2010/main" val="0"/>
              </a:ext>
            </a:extLst>
          </a:blip>
          <a:srcRect t="27685" b="27685"/>
          <a:stretch>
            <a:fillRect/>
          </a:stretch>
        </p:blipFill>
        <p:spPr bwMode="auto">
          <a:xfrm>
            <a:off x="5562724" y="2269257"/>
            <a:ext cx="4197580" cy="2809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ippo"/>
          <p:cNvPicPr>
            <a:picLocks noChangeAspect="1" noChangeArrowheads="1"/>
          </p:cNvPicPr>
          <p:nvPr/>
        </p:nvPicPr>
        <p:blipFill>
          <a:blip r:embed="rId2">
            <a:extLst>
              <a:ext uri="{28A0092B-C50C-407E-A947-70E740481C1C}">
                <a14:useLocalDpi xmlns:a14="http://schemas.microsoft.com/office/drawing/2010/main" val="0"/>
              </a:ext>
            </a:extLst>
          </a:blip>
          <a:srcRect l="25125" t="27693" r="49626" b="45349"/>
          <a:stretch>
            <a:fillRect/>
          </a:stretch>
        </p:blipFill>
        <p:spPr bwMode="auto">
          <a:xfrm>
            <a:off x="738188" y="1996526"/>
            <a:ext cx="1872208" cy="29937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Line 2"/>
          <p:cNvSpPr>
            <a:spLocks noChangeShapeType="1"/>
          </p:cNvSpPr>
          <p:nvPr/>
        </p:nvSpPr>
        <p:spPr bwMode="auto">
          <a:xfrm>
            <a:off x="2610396" y="3493394"/>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9641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hutterstock_4748857[1]"/>
          <p:cNvPicPr>
            <a:picLocks noChangeAspect="1" noChangeArrowheads="1"/>
          </p:cNvPicPr>
          <p:nvPr/>
        </p:nvPicPr>
        <p:blipFill>
          <a:blip r:embed="rId2" cstate="print">
            <a:extLst>
              <a:ext uri="{28A0092B-C50C-407E-A947-70E740481C1C}">
                <a14:useLocalDpi xmlns:a14="http://schemas.microsoft.com/office/drawing/2010/main" val="0"/>
              </a:ext>
            </a:extLst>
          </a:blip>
          <a:srcRect t="8029"/>
          <a:stretch>
            <a:fillRect/>
          </a:stretch>
        </p:blipFill>
        <p:spPr bwMode="auto">
          <a:xfrm>
            <a:off x="7722965" y="1781182"/>
            <a:ext cx="2763878" cy="3810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hutterstock_4748857[1]"/>
          <p:cNvPicPr>
            <a:picLocks noChangeAspect="1" noChangeArrowheads="1"/>
          </p:cNvPicPr>
          <p:nvPr/>
        </p:nvPicPr>
        <p:blipFill>
          <a:blip r:embed="rId3" cstate="print">
            <a:extLst>
              <a:ext uri="{28A0092B-C50C-407E-A947-70E740481C1C}">
                <a14:useLocalDpi xmlns:a14="http://schemas.microsoft.com/office/drawing/2010/main" val="0"/>
              </a:ext>
            </a:extLst>
          </a:blip>
          <a:srcRect l="5231" t="75880" r="36240" b="5763"/>
          <a:stretch>
            <a:fillRect/>
          </a:stretch>
        </p:blipFill>
        <p:spPr bwMode="auto">
          <a:xfrm>
            <a:off x="468676" y="2763602"/>
            <a:ext cx="4437492" cy="20882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4906168" y="3791581"/>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18705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0988" y="3146154"/>
            <a:ext cx="2699900" cy="3100946"/>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85" dirty="0"/>
              <a:t>P</a:t>
            </a:r>
          </a:p>
        </p:txBody>
      </p:sp>
      <p:sp>
        <p:nvSpPr>
          <p:cNvPr id="6" name="Rectangle 5"/>
          <p:cNvSpPr/>
          <p:nvPr/>
        </p:nvSpPr>
        <p:spPr>
          <a:xfrm>
            <a:off x="3996750" y="3146153"/>
            <a:ext cx="2796292" cy="3096945"/>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sp>
        <p:nvSpPr>
          <p:cNvPr id="7" name="Rectangle 6"/>
          <p:cNvSpPr/>
          <p:nvPr/>
        </p:nvSpPr>
        <p:spPr>
          <a:xfrm>
            <a:off x="7252512" y="3146151"/>
            <a:ext cx="2838866" cy="3098463"/>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528" y="3304972"/>
            <a:ext cx="807711" cy="778096"/>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7923" y="3304972"/>
            <a:ext cx="807711" cy="778096"/>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3085" y="3308352"/>
            <a:ext cx="807711" cy="778096"/>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041" y="3301592"/>
            <a:ext cx="807711" cy="77809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882" y="3304972"/>
            <a:ext cx="804202" cy="774716"/>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4067" y="3301592"/>
            <a:ext cx="807711" cy="778096"/>
          </a:xfrm>
          <a:prstGeom prst="rect">
            <a:avLst/>
          </a:prstGeom>
        </p:spPr>
      </p:pic>
      <p:sp>
        <p:nvSpPr>
          <p:cNvPr id="20" name="TextBox 19"/>
          <p:cNvSpPr txBox="1"/>
          <p:nvPr/>
        </p:nvSpPr>
        <p:spPr>
          <a:xfrm>
            <a:off x="726137" y="574831"/>
            <a:ext cx="3701778" cy="431785"/>
          </a:xfrm>
          <a:prstGeom prst="rect">
            <a:avLst/>
          </a:prstGeom>
          <a:noFill/>
        </p:spPr>
        <p:txBody>
          <a:bodyPr wrap="square" rtlCol="0">
            <a:spAutoFit/>
          </a:bodyPr>
          <a:lstStyle/>
          <a:p>
            <a:r>
              <a:rPr lang="en-GB" sz="2206" b="1" dirty="0">
                <a:solidFill>
                  <a:srgbClr val="008080"/>
                </a:solidFill>
                <a:latin typeface="Comic Sans MS" panose="030F0702030302020204" pitchFamily="66" charset="0"/>
              </a:rPr>
              <a:t>Learning Objectives</a:t>
            </a:r>
          </a:p>
        </p:txBody>
      </p:sp>
      <p:sp>
        <p:nvSpPr>
          <p:cNvPr id="21" name="TextBox 20"/>
          <p:cNvSpPr txBox="1"/>
          <p:nvPr/>
        </p:nvSpPr>
        <p:spPr>
          <a:xfrm>
            <a:off x="706018" y="2551025"/>
            <a:ext cx="3701778" cy="431785"/>
          </a:xfrm>
          <a:prstGeom prst="rect">
            <a:avLst/>
          </a:prstGeom>
          <a:noFill/>
        </p:spPr>
        <p:txBody>
          <a:bodyPr wrap="square" rtlCol="0">
            <a:spAutoFit/>
          </a:bodyPr>
          <a:lstStyle/>
          <a:p>
            <a:r>
              <a:rPr lang="en-GB" sz="2206" b="1" dirty="0">
                <a:solidFill>
                  <a:srgbClr val="FF0066"/>
                </a:solidFill>
                <a:latin typeface="Comic Sans MS" panose="030F0702030302020204" pitchFamily="66" charset="0"/>
              </a:rPr>
              <a:t>Learning Outcomes</a:t>
            </a:r>
          </a:p>
        </p:txBody>
      </p:sp>
      <p:sp>
        <p:nvSpPr>
          <p:cNvPr id="22" name="TextBox 21"/>
          <p:cNvSpPr txBox="1"/>
          <p:nvPr/>
        </p:nvSpPr>
        <p:spPr>
          <a:xfrm>
            <a:off x="917130" y="4475671"/>
            <a:ext cx="2336833" cy="1314399"/>
          </a:xfrm>
          <a:prstGeom prst="rect">
            <a:avLst/>
          </a:prstGeom>
          <a:noFill/>
        </p:spPr>
        <p:txBody>
          <a:bodyPr wrap="square" rtlCol="0">
            <a:spAutoFit/>
          </a:bodyPr>
          <a:lstStyle/>
          <a:p>
            <a:pPr algn="ctr"/>
            <a:r>
              <a:rPr lang="en-GB" sz="2647" dirty="0">
                <a:latin typeface="Comic Sans MS" panose="030F0702030302020204" pitchFamily="66" charset="0"/>
              </a:rPr>
              <a:t>I can label a variety of animals.</a:t>
            </a:r>
          </a:p>
        </p:txBody>
      </p:sp>
      <p:sp>
        <p:nvSpPr>
          <p:cNvPr id="23" name="TextBox 22"/>
          <p:cNvSpPr txBox="1"/>
          <p:nvPr/>
        </p:nvSpPr>
        <p:spPr>
          <a:xfrm>
            <a:off x="3954176" y="4300516"/>
            <a:ext cx="2838866" cy="1721753"/>
          </a:xfrm>
          <a:prstGeom prst="rect">
            <a:avLst/>
          </a:prstGeom>
          <a:noFill/>
        </p:spPr>
        <p:txBody>
          <a:bodyPr wrap="square" rtlCol="0">
            <a:spAutoFit/>
          </a:bodyPr>
          <a:lstStyle/>
          <a:p>
            <a:pPr algn="ctr"/>
            <a:r>
              <a:rPr lang="en-GB" sz="2600" dirty="0">
                <a:latin typeface="Comic Sans MS" panose="030F0702030302020204" pitchFamily="66" charset="0"/>
              </a:rPr>
              <a:t>I can name the 5 senses and identify the body parts used.</a:t>
            </a:r>
          </a:p>
        </p:txBody>
      </p:sp>
      <p:sp>
        <p:nvSpPr>
          <p:cNvPr id="24" name="TextBox 23"/>
          <p:cNvSpPr txBox="1"/>
          <p:nvPr/>
        </p:nvSpPr>
        <p:spPr>
          <a:xfrm>
            <a:off x="7172726" y="4300516"/>
            <a:ext cx="2998437" cy="1721753"/>
          </a:xfrm>
          <a:prstGeom prst="rect">
            <a:avLst/>
          </a:prstGeom>
          <a:noFill/>
        </p:spPr>
        <p:txBody>
          <a:bodyPr wrap="square" rtlCol="0">
            <a:spAutoFit/>
          </a:bodyPr>
          <a:lstStyle/>
          <a:p>
            <a:pPr algn="ctr"/>
            <a:r>
              <a:rPr lang="en-GB" sz="2600" dirty="0">
                <a:latin typeface="Comic Sans MS" panose="030F0702030302020204" pitchFamily="66" charset="0"/>
              </a:rPr>
              <a:t>I can describe a variety of animals using interesting adjectives.</a:t>
            </a:r>
          </a:p>
        </p:txBody>
      </p:sp>
      <p:sp>
        <p:nvSpPr>
          <p:cNvPr id="26" name="TextBox 25"/>
          <p:cNvSpPr txBox="1"/>
          <p:nvPr/>
        </p:nvSpPr>
        <p:spPr>
          <a:xfrm>
            <a:off x="706019" y="1136667"/>
            <a:ext cx="10199299" cy="1110689"/>
          </a:xfrm>
          <a:prstGeom prst="rect">
            <a:avLst/>
          </a:prstGeom>
          <a:noFill/>
        </p:spPr>
        <p:txBody>
          <a:bodyPr wrap="square" rtlCol="0">
            <a:spAutoFit/>
          </a:bodyPr>
          <a:lstStyle/>
          <a:p>
            <a:r>
              <a:rPr lang="en-GB" sz="2206" dirty="0">
                <a:latin typeface="Comic Sans MS" panose="030F0702030302020204" pitchFamily="66" charset="0"/>
              </a:rPr>
              <a:t>I will learn how to identify, name and label the basic parts of the body.</a:t>
            </a:r>
          </a:p>
          <a:p>
            <a:r>
              <a:rPr lang="en-GB" sz="2206" dirty="0">
                <a:latin typeface="Comic Sans MS" panose="030F0702030302020204" pitchFamily="66" charset="0"/>
              </a:rPr>
              <a:t>I will learn which body parts are related to each of the five senses.</a:t>
            </a:r>
          </a:p>
          <a:p>
            <a:r>
              <a:rPr lang="en-GB" sz="2206" dirty="0">
                <a:latin typeface="Comic Sans MS" panose="030F0702030302020204" pitchFamily="66" charset="0"/>
              </a:rPr>
              <a:t>I will learn how to describe different animals using their body parts.</a:t>
            </a:r>
          </a:p>
        </p:txBody>
      </p:sp>
    </p:spTree>
    <p:extLst>
      <p:ext uri="{BB962C8B-B14F-4D97-AF65-F5344CB8AC3E}">
        <p14:creationId xmlns:p14="http://schemas.microsoft.com/office/powerpoint/2010/main" val="411825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PAW images_money.JPG"/>
          <p:cNvPicPr>
            <a:picLocks noChangeAspect="1"/>
          </p:cNvPicPr>
          <p:nvPr/>
        </p:nvPicPr>
        <p:blipFill rotWithShape="1">
          <a:blip r:embed="rId3" cstate="print"/>
          <a:srcRect r="51602"/>
          <a:stretch/>
        </p:blipFill>
        <p:spPr>
          <a:xfrm>
            <a:off x="9107875" y="3909034"/>
            <a:ext cx="1182409" cy="2590800"/>
          </a:xfrm>
          <a:prstGeom prst="rect">
            <a:avLst/>
          </a:prstGeom>
        </p:spPr>
      </p:pic>
      <p:sp>
        <p:nvSpPr>
          <p:cNvPr id="27" name="Title 1"/>
          <p:cNvSpPr>
            <a:spLocks noGrp="1"/>
          </p:cNvSpPr>
          <p:nvPr>
            <p:ph type="title"/>
          </p:nvPr>
        </p:nvSpPr>
        <p:spPr>
          <a:xfrm>
            <a:off x="172157" y="6784861"/>
            <a:ext cx="8179109" cy="692564"/>
          </a:xfrm>
        </p:spPr>
        <p:txBody>
          <a:bodyPr>
            <a:normAutofit/>
          </a:bodyPr>
          <a:lstStyle/>
          <a:p>
            <a:r>
              <a:rPr lang="en-GB" sz="3088" i="1" dirty="0">
                <a:latin typeface="Comic Sans MS" panose="030F0702030302020204" pitchFamily="66" charset="0"/>
              </a:rPr>
              <a:t>The UK’s leading vet charity …</a:t>
            </a:r>
          </a:p>
        </p:txBody>
      </p:sp>
      <p:sp>
        <p:nvSpPr>
          <p:cNvPr id="28" name="TextBox 27"/>
          <p:cNvSpPr txBox="1"/>
          <p:nvPr/>
        </p:nvSpPr>
        <p:spPr>
          <a:xfrm>
            <a:off x="3694012" y="428625"/>
            <a:ext cx="6467045" cy="394717"/>
          </a:xfrm>
          <a:prstGeom prst="rect">
            <a:avLst/>
          </a:prstGeom>
          <a:noFill/>
        </p:spPr>
        <p:txBody>
          <a:bodyPr wrap="square" lIns="88384" tIns="44193" rIns="88384" bIns="44193" rtlCol="0">
            <a:spAutoFit/>
          </a:bodyPr>
          <a:lstStyle/>
          <a:p>
            <a:endParaRPr lang="en-GB" sz="1985" dirty="0">
              <a:latin typeface="Comic Sans MS" panose="030F0702030302020204" pitchFamily="66" charset="0"/>
            </a:endParaRPr>
          </a:p>
        </p:txBody>
      </p:sp>
      <p:pic>
        <p:nvPicPr>
          <p:cNvPr id="29" name="Picture 28" descr="old faithful.jpg"/>
          <p:cNvPicPr>
            <a:picLocks noChangeAspect="1"/>
          </p:cNvPicPr>
          <p:nvPr/>
        </p:nvPicPr>
        <p:blipFill>
          <a:blip r:embed="rId4" cstate="print"/>
          <a:stretch>
            <a:fillRect/>
          </a:stretch>
        </p:blipFill>
        <p:spPr>
          <a:xfrm rot="20852158">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97" y="3978784"/>
            <a:ext cx="3745833" cy="2657553"/>
          </a:xfrm>
          <a:prstGeom prst="rect">
            <a:avLst/>
          </a:prstGeom>
          <a:ln>
            <a:noFill/>
          </a:ln>
          <a:effectLst>
            <a:outerShdw blurRad="292100" dist="139700" dir="2700000" algn="tl" rotWithShape="0">
              <a:srgbClr val="333333">
                <a:alpha val="65000"/>
              </a:srgbClr>
            </a:outerShdw>
            <a:softEdge rad="31750"/>
          </a:effectLst>
        </p:spPr>
      </p:pic>
      <p:sp>
        <p:nvSpPr>
          <p:cNvPr id="31" name="TextBox 30"/>
          <p:cNvSpPr txBox="1"/>
          <p:nvPr/>
        </p:nvSpPr>
        <p:spPr>
          <a:xfrm>
            <a:off x="4443316" y="237375"/>
            <a:ext cx="6166738" cy="1514639"/>
          </a:xfrm>
          <a:prstGeom prst="rect">
            <a:avLst/>
          </a:prstGeom>
          <a:noFill/>
        </p:spPr>
        <p:txBody>
          <a:bodyPr wrap="square" lIns="88384" tIns="44193" rIns="88384" bIns="44193" rtlCol="0">
            <a:spAutoFit/>
          </a:bodyPr>
          <a:lstStyle/>
          <a:p>
            <a:pPr>
              <a:buFont typeface="Arial" pitchFamily="34" charset="0"/>
              <a:buNone/>
            </a:pPr>
            <a:endParaRPr lang="en-GB" sz="1985" dirty="0">
              <a:latin typeface="Comic Sans MS" panose="030F0702030302020204" pitchFamily="66" charset="0"/>
            </a:endParaRPr>
          </a:p>
          <a:p>
            <a:pPr>
              <a:buClr>
                <a:srgbClr val="008988"/>
              </a:buClr>
            </a:pPr>
            <a:r>
              <a:rPr lang="en-GB" sz="2426" dirty="0">
                <a:solidFill>
                  <a:srgbClr val="008988"/>
                </a:solidFill>
                <a:latin typeface="Comic Sans MS" panose="030F0702030302020204" pitchFamily="66" charset="0"/>
                <a:cs typeface="Arial" pitchFamily="34" charset="0"/>
              </a:rPr>
              <a:t>PDSA is a </a:t>
            </a:r>
            <a:r>
              <a:rPr lang="en-GB" sz="2426" b="1" dirty="0">
                <a:solidFill>
                  <a:srgbClr val="008988"/>
                </a:solidFill>
                <a:latin typeface="Comic Sans MS" panose="030F0702030302020204" pitchFamily="66" charset="0"/>
                <a:cs typeface="Arial" pitchFamily="34" charset="0"/>
              </a:rPr>
              <a:t>100</a:t>
            </a:r>
            <a:r>
              <a:rPr lang="en-GB" sz="2426" dirty="0">
                <a:solidFill>
                  <a:srgbClr val="008988"/>
                </a:solidFill>
                <a:latin typeface="Comic Sans MS" panose="030F0702030302020204" pitchFamily="66" charset="0"/>
                <a:cs typeface="Arial" pitchFamily="34" charset="0"/>
              </a:rPr>
              <a:t> year old charity who have been treating sick and injured pets since 1917</a:t>
            </a:r>
          </a:p>
        </p:txBody>
      </p:sp>
      <p:sp>
        <p:nvSpPr>
          <p:cNvPr id="32" name="TextBox 31"/>
          <p:cNvSpPr txBox="1"/>
          <p:nvPr/>
        </p:nvSpPr>
        <p:spPr>
          <a:xfrm>
            <a:off x="4443315" y="3416840"/>
            <a:ext cx="5461060" cy="835864"/>
          </a:xfrm>
          <a:prstGeom prst="rect">
            <a:avLst/>
          </a:prstGeom>
          <a:noFill/>
        </p:spPr>
        <p:txBody>
          <a:bodyPr wrap="square" lIns="88384" tIns="44193" rIns="88384" bIns="44193" rtlCol="0">
            <a:spAutoFit/>
          </a:bodyPr>
          <a:lstStyle/>
          <a:p>
            <a:pPr>
              <a:buClr>
                <a:srgbClr val="008988"/>
              </a:buClr>
            </a:pPr>
            <a:r>
              <a:rPr lang="en-GB" sz="2426" dirty="0">
                <a:solidFill>
                  <a:srgbClr val="008988"/>
                </a:solidFill>
                <a:latin typeface="Comic Sans MS" panose="030F0702030302020204" pitchFamily="66" charset="0"/>
                <a:cs typeface="Arial" panose="020B0604020202020204" pitchFamily="34" charset="0"/>
              </a:rPr>
              <a:t>They help one sick or injured pet every 5 seconds!</a:t>
            </a:r>
          </a:p>
        </p:txBody>
      </p:sp>
      <p:sp>
        <p:nvSpPr>
          <p:cNvPr id="33" name="TextBox 32"/>
          <p:cNvSpPr txBox="1"/>
          <p:nvPr/>
        </p:nvSpPr>
        <p:spPr>
          <a:xfrm>
            <a:off x="4439065" y="2265018"/>
            <a:ext cx="5910221" cy="462556"/>
          </a:xfrm>
          <a:prstGeom prst="rect">
            <a:avLst/>
          </a:prstGeom>
          <a:noFill/>
        </p:spPr>
        <p:txBody>
          <a:bodyPr wrap="square" lIns="88384" tIns="44193" rIns="88384" bIns="44193" rtlCol="0">
            <a:spAutoFit/>
          </a:bodyPr>
          <a:lstStyle/>
          <a:p>
            <a:pPr>
              <a:buClr>
                <a:srgbClr val="008988"/>
              </a:buClr>
            </a:pPr>
            <a:r>
              <a:rPr lang="en-GB" sz="2426" dirty="0">
                <a:solidFill>
                  <a:srgbClr val="008988"/>
                </a:solidFill>
                <a:latin typeface="Comic Sans MS" panose="030F0702030302020204" pitchFamily="66" charset="0"/>
                <a:cs typeface="Arial" panose="020B0604020202020204" pitchFamily="34" charset="0"/>
              </a:rPr>
              <a:t>They</a:t>
            </a:r>
            <a:r>
              <a:rPr lang="en-GB" sz="198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have Pet Hospitals all over the UK</a:t>
            </a:r>
          </a:p>
        </p:txBody>
      </p:sp>
      <p:sp>
        <p:nvSpPr>
          <p:cNvPr id="34" name="Rectangle 33"/>
          <p:cNvSpPr/>
          <p:nvPr/>
        </p:nvSpPr>
        <p:spPr>
          <a:xfrm>
            <a:off x="4053291" y="3781426"/>
            <a:ext cx="5041900" cy="394717"/>
          </a:xfrm>
          <a:prstGeom prst="rect">
            <a:avLst/>
          </a:prstGeom>
        </p:spPr>
        <p:txBody>
          <a:bodyPr lIns="88384" tIns="44193" rIns="88384" bIns="44193">
            <a:spAutoFit/>
          </a:bodyPr>
          <a:lstStyle/>
          <a:p>
            <a:r>
              <a:rPr lang="en-GB" sz="1985" dirty="0">
                <a:latin typeface="Comic Sans MS" panose="030F0702030302020204" pitchFamily="66" charset="0"/>
              </a:rPr>
              <a:t>  </a:t>
            </a:r>
          </a:p>
        </p:txBody>
      </p:sp>
      <p:sp>
        <p:nvSpPr>
          <p:cNvPr id="35" name="Rectangle 34"/>
          <p:cNvSpPr/>
          <p:nvPr/>
        </p:nvSpPr>
        <p:spPr>
          <a:xfrm>
            <a:off x="4443317" y="4877324"/>
            <a:ext cx="4935831" cy="1209171"/>
          </a:xfrm>
          <a:prstGeom prst="rect">
            <a:avLst/>
          </a:prstGeom>
        </p:spPr>
        <p:txBody>
          <a:bodyPr wrap="square" lIns="88384" tIns="44193" rIns="88384" bIns="44193">
            <a:spAutoFit/>
          </a:bodyPr>
          <a:lstStyle/>
          <a:p>
            <a:r>
              <a:rPr lang="en-GB" sz="2426" dirty="0">
                <a:solidFill>
                  <a:srgbClr val="008988"/>
                </a:solidFill>
                <a:latin typeface="Comic Sans MS" panose="030F0702030302020204" pitchFamily="66" charset="0"/>
                <a:cs typeface="Arial" pitchFamily="34" charset="0"/>
              </a:rPr>
              <a:t>It costs the charity more than </a:t>
            </a:r>
          </a:p>
          <a:p>
            <a:r>
              <a:rPr lang="en-GB" sz="2426" b="1" dirty="0">
                <a:solidFill>
                  <a:srgbClr val="008988"/>
                </a:solidFill>
                <a:latin typeface="Comic Sans MS" panose="030F0702030302020204" pitchFamily="66" charset="0"/>
                <a:cs typeface="Arial" pitchFamily="34" charset="0"/>
              </a:rPr>
              <a:t>£1 million </a:t>
            </a:r>
            <a:r>
              <a:rPr lang="en-GB" sz="2426" dirty="0">
                <a:solidFill>
                  <a:srgbClr val="008988"/>
                </a:solidFill>
                <a:latin typeface="Comic Sans MS" panose="030F0702030302020204" pitchFamily="66" charset="0"/>
                <a:cs typeface="Arial" pitchFamily="34" charset="0"/>
              </a:rPr>
              <a:t>every week to do their work</a:t>
            </a:r>
          </a:p>
        </p:txBody>
      </p:sp>
      <p:sp>
        <p:nvSpPr>
          <p:cNvPr id="36" name="TextBox 35"/>
          <p:cNvSpPr txBox="1"/>
          <p:nvPr/>
        </p:nvSpPr>
        <p:spPr>
          <a:xfrm>
            <a:off x="2027861" y="428625"/>
            <a:ext cx="2114268" cy="397801"/>
          </a:xfrm>
          <a:prstGeom prst="rect">
            <a:avLst/>
          </a:prstGeom>
          <a:noFill/>
        </p:spPr>
        <p:txBody>
          <a:bodyPr wrap="square" rtlCol="0">
            <a:spAutoFit/>
          </a:bodyPr>
          <a:lstStyle/>
          <a:p>
            <a:endParaRPr lang="en-GB" sz="1985" dirty="0">
              <a:latin typeface="Comic Sans MS" panose="030F0702030302020204" pitchFamily="66" charset="0"/>
            </a:endParaRP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600346" y="754739"/>
            <a:ext cx="3493387" cy="2872877"/>
          </a:xfrm>
          <a:prstGeom prst="rect">
            <a:avLst/>
          </a:prstGeom>
        </p:spPr>
      </p:pic>
    </p:spTree>
    <p:extLst>
      <p:ext uri="{BB962C8B-B14F-4D97-AF65-F5344CB8AC3E}">
        <p14:creationId xmlns:p14="http://schemas.microsoft.com/office/powerpoint/2010/main" val="14712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par>
                                <p:cTn id="17" presetID="6"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circle(in)">
                                      <p:cBhvr>
                                        <p:cTn id="24" dur="1000"/>
                                        <p:tgtEl>
                                          <p:spTgt spid="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par>
                                <p:cTn id="37" presetID="6"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1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33"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640" y="6695417"/>
            <a:ext cx="6735654" cy="771109"/>
          </a:xfrm>
          <a:prstGeom prst="rect">
            <a:avLst/>
          </a:prstGeom>
          <a:noFill/>
        </p:spPr>
        <p:txBody>
          <a:bodyPr wrap="square" rtlCol="0">
            <a:spAutoFit/>
          </a:bodyPr>
          <a:lstStyle/>
          <a:p>
            <a:pPr algn="ctr"/>
            <a:r>
              <a:rPr lang="en-GB" sz="4411" b="1" dirty="0">
                <a:solidFill>
                  <a:srgbClr val="008080"/>
                </a:solidFill>
                <a:latin typeface="Comic Sans MS" panose="030F0702030302020204" pitchFamily="66" charset="0"/>
                <a:cs typeface="Arial" panose="020B0604020202020204" pitchFamily="34" charset="0"/>
              </a:rPr>
              <a:t>What do pets need?…</a:t>
            </a:r>
          </a:p>
        </p:txBody>
      </p:sp>
      <p:pic>
        <p:nvPicPr>
          <p:cNvPr id="5" name="Picture 2" descr="C:\Documents and Settings\Henson_A\My Documents\Amy's\Talkies\New Welfare Symbols\Environment Icon.jpg"/>
          <p:cNvPicPr>
            <a:picLocks noChangeAspect="1" noChangeArrowheads="1"/>
          </p:cNvPicPr>
          <p:nvPr/>
        </p:nvPicPr>
        <p:blipFill>
          <a:blip r:embed="rId3" cstate="print"/>
          <a:srcRect/>
          <a:stretch>
            <a:fillRect/>
          </a:stretch>
        </p:blipFill>
        <p:spPr bwMode="auto">
          <a:xfrm>
            <a:off x="884512" y="481878"/>
            <a:ext cx="2381259" cy="2381259"/>
          </a:xfrm>
          <a:prstGeom prst="ellipse">
            <a:avLst/>
          </a:prstGeom>
          <a:noFill/>
          <a:effectLst>
            <a:softEdge rad="0"/>
          </a:effectLst>
        </p:spPr>
      </p:pic>
      <p:pic>
        <p:nvPicPr>
          <p:cNvPr id="6" name="Picture 3" descr="C:\Documents and Settings\Henson_A\My Documents\Amy's\Talkies\New Welfare Symbols\Diet Icon.jpg"/>
          <p:cNvPicPr>
            <a:picLocks noChangeAspect="1" noChangeArrowheads="1"/>
          </p:cNvPicPr>
          <p:nvPr/>
        </p:nvPicPr>
        <p:blipFill>
          <a:blip r:embed="rId4" cstate="print"/>
          <a:srcRect/>
          <a:stretch>
            <a:fillRect/>
          </a:stretch>
        </p:blipFill>
        <p:spPr bwMode="auto">
          <a:xfrm>
            <a:off x="828316" y="3536032"/>
            <a:ext cx="2411871" cy="2411871"/>
          </a:xfrm>
          <a:prstGeom prst="ellipse">
            <a:avLst/>
          </a:prstGeom>
          <a:noFill/>
          <a:effectLst>
            <a:softEdge rad="0"/>
          </a:effectLst>
        </p:spPr>
      </p:pic>
      <p:pic>
        <p:nvPicPr>
          <p:cNvPr id="7" name="Picture 6" descr="Health Icon.jpg"/>
          <p:cNvPicPr>
            <a:picLocks noChangeAspect="1"/>
          </p:cNvPicPr>
          <p:nvPr/>
        </p:nvPicPr>
        <p:blipFill>
          <a:blip r:embed="rId5" cstate="print"/>
          <a:srcRect/>
          <a:stretch>
            <a:fillRect/>
          </a:stretch>
        </p:blipFill>
        <p:spPr bwMode="auto">
          <a:xfrm>
            <a:off x="3902169" y="1644256"/>
            <a:ext cx="2638185" cy="2414256"/>
          </a:xfrm>
          <a:prstGeom prst="rect">
            <a:avLst/>
          </a:prstGeom>
          <a:noFill/>
          <a:ln w="9525">
            <a:noFill/>
            <a:miter lim="800000"/>
            <a:headEnd/>
            <a:tailEnd/>
          </a:ln>
          <a:effectLst>
            <a:softEdge rad="0"/>
          </a:effectLst>
        </p:spPr>
      </p:pic>
      <p:pic>
        <p:nvPicPr>
          <p:cNvPr id="8" name="Picture 7" descr="C:\Documents and Settings\Henson_A\My Documents\Amy's\Talkies\New Welfare Symbols\Behaviour Icon.jpg"/>
          <p:cNvPicPr>
            <a:picLocks noChangeAspect="1" noChangeArrowheads="1"/>
          </p:cNvPicPr>
          <p:nvPr/>
        </p:nvPicPr>
        <p:blipFill>
          <a:blip r:embed="rId6" cstate="print"/>
          <a:srcRect/>
          <a:stretch>
            <a:fillRect/>
          </a:stretch>
        </p:blipFill>
        <p:spPr bwMode="auto">
          <a:xfrm>
            <a:off x="7207576" y="3561568"/>
            <a:ext cx="2382265" cy="2382265"/>
          </a:xfrm>
          <a:prstGeom prst="ellipse">
            <a:avLst/>
          </a:prstGeom>
          <a:noFill/>
        </p:spPr>
      </p:pic>
      <p:pic>
        <p:nvPicPr>
          <p:cNvPr id="9" name="Picture 8" descr="C:\Documents and Settings\Henson_A\My Documents\Amy's\Talkies\New Welfare Symbols\Companionship Icon.jpg"/>
          <p:cNvPicPr>
            <a:picLocks noChangeAspect="1" noChangeArrowheads="1"/>
          </p:cNvPicPr>
          <p:nvPr/>
        </p:nvPicPr>
        <p:blipFill>
          <a:blip r:embed="rId7" cstate="print"/>
          <a:srcRect/>
          <a:stretch>
            <a:fillRect/>
          </a:stretch>
        </p:blipFill>
        <p:spPr bwMode="auto">
          <a:xfrm>
            <a:off x="7216529" y="469154"/>
            <a:ext cx="2373312" cy="2382230"/>
          </a:xfrm>
          <a:prstGeom prst="ellipse">
            <a:avLst/>
          </a:prstGeom>
          <a:noFill/>
        </p:spPr>
      </p:pic>
      <p:sp>
        <p:nvSpPr>
          <p:cNvPr id="10" name="TextBox 9"/>
          <p:cNvSpPr txBox="1"/>
          <p:nvPr/>
        </p:nvSpPr>
        <p:spPr>
          <a:xfrm>
            <a:off x="738188" y="2911133"/>
            <a:ext cx="2382265" cy="567528"/>
          </a:xfrm>
          <a:prstGeom prst="rect">
            <a:avLst/>
          </a:prstGeom>
          <a:noFill/>
        </p:spPr>
        <p:txBody>
          <a:bodyPr wrap="square" rtlCol="0">
            <a:spAutoFit/>
          </a:bodyPr>
          <a:lstStyle/>
          <a:p>
            <a:pPr algn="ctr"/>
            <a:r>
              <a:rPr lang="en-GB" sz="2647" b="1" dirty="0">
                <a:solidFill>
                  <a:schemeClr val="accent4"/>
                </a:solidFill>
                <a:latin typeface="Comic Sans MS" panose="030F0702030302020204" pitchFamily="66" charset="0"/>
                <a:cs typeface="Arial" panose="020B0604020202020204" pitchFamily="34" charset="0"/>
              </a:rPr>
              <a:t> </a:t>
            </a:r>
            <a:r>
              <a:rPr lang="en-GB" sz="3088" b="1" dirty="0">
                <a:solidFill>
                  <a:schemeClr val="accent4"/>
                </a:solidFill>
                <a:latin typeface="Comic Sans MS" panose="030F0702030302020204" pitchFamily="66" charset="0"/>
                <a:cs typeface="Arial" panose="020B0604020202020204" pitchFamily="34" charset="0"/>
              </a:rPr>
              <a:t>A HOME</a:t>
            </a:r>
          </a:p>
        </p:txBody>
      </p:sp>
      <p:sp>
        <p:nvSpPr>
          <p:cNvPr id="11" name="TextBox 10"/>
          <p:cNvSpPr txBox="1"/>
          <p:nvPr/>
        </p:nvSpPr>
        <p:spPr>
          <a:xfrm>
            <a:off x="-291077" y="5979474"/>
            <a:ext cx="4881314" cy="567528"/>
          </a:xfrm>
          <a:prstGeom prst="rect">
            <a:avLst/>
          </a:prstGeom>
          <a:noFill/>
        </p:spPr>
        <p:txBody>
          <a:bodyPr wrap="square" rtlCol="0">
            <a:spAutoFit/>
          </a:bodyPr>
          <a:lstStyle/>
          <a:p>
            <a:pPr algn="ctr"/>
            <a:r>
              <a:rPr lang="en-GB" sz="3088" b="1" dirty="0">
                <a:solidFill>
                  <a:schemeClr val="accent6"/>
                </a:solidFill>
                <a:latin typeface="Comic Sans MS" panose="030F0702030302020204" pitchFamily="66" charset="0"/>
                <a:cs typeface="Arial" panose="020B0604020202020204" pitchFamily="34" charset="0"/>
              </a:rPr>
              <a:t>FOOD &amp; WATER</a:t>
            </a:r>
          </a:p>
        </p:txBody>
      </p:sp>
      <p:sp>
        <p:nvSpPr>
          <p:cNvPr id="12" name="TextBox 11"/>
          <p:cNvSpPr txBox="1"/>
          <p:nvPr/>
        </p:nvSpPr>
        <p:spPr>
          <a:xfrm>
            <a:off x="4371085" y="3726350"/>
            <a:ext cx="1854989" cy="974882"/>
          </a:xfrm>
          <a:prstGeom prst="rect">
            <a:avLst/>
          </a:prstGeom>
          <a:noFill/>
        </p:spPr>
        <p:txBody>
          <a:bodyPr wrap="square" rtlCol="0">
            <a:spAutoFit/>
          </a:bodyPr>
          <a:lstStyle/>
          <a:p>
            <a:pPr algn="ctr"/>
            <a:endParaRPr lang="en-GB" sz="2647" dirty="0">
              <a:solidFill>
                <a:schemeClr val="accent1"/>
              </a:solidFill>
              <a:latin typeface="Comic Sans MS" panose="030F0702030302020204" pitchFamily="66" charset="0"/>
              <a:cs typeface="Arial" pitchFamily="34" charset="0"/>
            </a:endParaRPr>
          </a:p>
          <a:p>
            <a:pPr algn="ctr"/>
            <a:r>
              <a:rPr lang="en-GB" sz="3088" b="1" dirty="0">
                <a:solidFill>
                  <a:schemeClr val="accent1"/>
                </a:solidFill>
                <a:latin typeface="Comic Sans MS" panose="030F0702030302020204" pitchFamily="66" charset="0"/>
                <a:cs typeface="Arial" pitchFamily="34" charset="0"/>
              </a:rPr>
              <a:t>HEALTH</a:t>
            </a:r>
          </a:p>
        </p:txBody>
      </p:sp>
      <p:sp>
        <p:nvSpPr>
          <p:cNvPr id="13" name="Rectangle 12"/>
          <p:cNvSpPr/>
          <p:nvPr/>
        </p:nvSpPr>
        <p:spPr>
          <a:xfrm>
            <a:off x="6226074" y="6019025"/>
            <a:ext cx="4172712" cy="567528"/>
          </a:xfrm>
          <a:prstGeom prst="rect">
            <a:avLst/>
          </a:prstGeom>
        </p:spPr>
        <p:txBody>
          <a:bodyPr wrap="square">
            <a:spAutoFit/>
          </a:bodyPr>
          <a:lstStyle/>
          <a:p>
            <a:pPr algn="ctr"/>
            <a:r>
              <a:rPr lang="en-GB" sz="3088" b="1" dirty="0">
                <a:solidFill>
                  <a:schemeClr val="accent3"/>
                </a:solidFill>
                <a:latin typeface="Comic Sans MS" panose="030F0702030302020204" pitchFamily="66" charset="0"/>
                <a:cs typeface="Arial" panose="020B0604020202020204" pitchFamily="34" charset="0"/>
              </a:rPr>
              <a:t>EXERCISE &amp; FUN</a:t>
            </a:r>
          </a:p>
        </p:txBody>
      </p:sp>
      <p:sp>
        <p:nvSpPr>
          <p:cNvPr id="14" name="Rectangle 13"/>
          <p:cNvSpPr/>
          <p:nvPr/>
        </p:nvSpPr>
        <p:spPr>
          <a:xfrm>
            <a:off x="7176752" y="2851384"/>
            <a:ext cx="2534610" cy="567528"/>
          </a:xfrm>
          <a:prstGeom prst="rect">
            <a:avLst/>
          </a:prstGeom>
        </p:spPr>
        <p:txBody>
          <a:bodyPr wrap="square">
            <a:spAutoFit/>
          </a:bodyPr>
          <a:lstStyle/>
          <a:p>
            <a:pPr algn="ctr"/>
            <a:r>
              <a:rPr lang="en-GB" sz="3088" b="1" dirty="0">
                <a:solidFill>
                  <a:schemeClr val="accent2"/>
                </a:solidFill>
                <a:latin typeface="Comic Sans MS" panose="030F0702030302020204" pitchFamily="66" charset="0"/>
                <a:cs typeface="Arial" panose="020B0604020202020204" pitchFamily="34" charset="0"/>
              </a:rPr>
              <a:t>FRIENDS</a:t>
            </a:r>
          </a:p>
        </p:txBody>
      </p:sp>
    </p:spTree>
    <p:extLst>
      <p:ext uri="{BB962C8B-B14F-4D97-AF65-F5344CB8AC3E}">
        <p14:creationId xmlns:p14="http://schemas.microsoft.com/office/powerpoint/2010/main" val="23153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arn(inVertical)">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ircle(in)">
                                      <p:cBhvr>
                                        <p:cTn id="52" dur="1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barn(inVertical)">
                                      <p:cBhvr>
                                        <p:cTn id="5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69680" y="3596759"/>
            <a:ext cx="5154040" cy="369332"/>
          </a:xfrm>
          <a:prstGeom prst="rect">
            <a:avLst/>
          </a:prstGeom>
        </p:spPr>
        <p:txBody>
          <a:bodyPr wrap="none">
            <a:spAutoFit/>
          </a:bodyPr>
          <a:lstStyle/>
          <a:p>
            <a:r>
              <a:rPr lang="en-GB" dirty="0">
                <a:hlinkClick r:id="rId3"/>
              </a:rPr>
              <a:t>https://www.youtube.com/watch?v=YssjnD8ohrU</a:t>
            </a:r>
            <a:endParaRPr lang="en-GB" dirty="0"/>
          </a:p>
        </p:txBody>
      </p:sp>
    </p:spTree>
    <p:extLst>
      <p:ext uri="{BB962C8B-B14F-4D97-AF65-F5344CB8AC3E}">
        <p14:creationId xmlns:p14="http://schemas.microsoft.com/office/powerpoint/2010/main" val="4293411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D60553-E06B-491E-861F-9C3633768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1325" y="870076"/>
            <a:ext cx="4896544" cy="4896544"/>
          </a:xfrm>
          <a:prstGeom prst="rect">
            <a:avLst/>
          </a:prstGeom>
        </p:spPr>
      </p:pic>
      <p:cxnSp>
        <p:nvCxnSpPr>
          <p:cNvPr id="15" name="Straight Arrow Connector 14">
            <a:extLst>
              <a:ext uri="{FF2B5EF4-FFF2-40B4-BE49-F238E27FC236}">
                <a16:creationId xmlns:a16="http://schemas.microsoft.com/office/drawing/2014/main" id="{4491BB34-A388-401D-9B3B-8D521554FF47}"/>
              </a:ext>
            </a:extLst>
          </p:cNvPr>
          <p:cNvCxnSpPr>
            <a:cxnSpLocks/>
          </p:cNvCxnSpPr>
          <p:nvPr/>
        </p:nvCxnSpPr>
        <p:spPr>
          <a:xfrm flipH="1">
            <a:off x="5706740" y="1478047"/>
            <a:ext cx="1944216" cy="715124"/>
          </a:xfrm>
          <a:prstGeom prst="straightConnector1">
            <a:avLst/>
          </a:prstGeom>
          <a:ln w="57150">
            <a:solidFill>
              <a:srgbClr val="E92D82"/>
            </a:solidFill>
            <a:tailEnd type="triangle"/>
          </a:ln>
        </p:spPr>
        <p:style>
          <a:lnRef idx="2">
            <a:schemeClr val="accent5"/>
          </a:lnRef>
          <a:fillRef idx="0">
            <a:schemeClr val="accent5"/>
          </a:fillRef>
          <a:effectRef idx="1">
            <a:schemeClr val="accent5"/>
          </a:effectRef>
          <a:fontRef idx="minor">
            <a:schemeClr val="tx1"/>
          </a:fontRef>
        </p:style>
      </p:cxnSp>
      <p:cxnSp>
        <p:nvCxnSpPr>
          <p:cNvPr id="16" name="Straight Arrow Connector 15">
            <a:extLst>
              <a:ext uri="{FF2B5EF4-FFF2-40B4-BE49-F238E27FC236}">
                <a16:creationId xmlns:a16="http://schemas.microsoft.com/office/drawing/2014/main" id="{F54B8627-3EC0-40C2-B168-11723CE483FA}"/>
              </a:ext>
            </a:extLst>
          </p:cNvPr>
          <p:cNvCxnSpPr/>
          <p:nvPr/>
        </p:nvCxnSpPr>
        <p:spPr>
          <a:xfrm>
            <a:off x="3690516" y="2413274"/>
            <a:ext cx="1800200" cy="0"/>
          </a:xfrm>
          <a:prstGeom prst="straightConnector1">
            <a:avLst/>
          </a:prstGeom>
          <a:ln w="57150">
            <a:solidFill>
              <a:srgbClr val="E92D82"/>
            </a:solidFill>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BB7036C9-C5F8-4BD7-8321-1FC865BEB352}"/>
              </a:ext>
            </a:extLst>
          </p:cNvPr>
          <p:cNvCxnSpPr>
            <a:cxnSpLocks/>
          </p:cNvCxnSpPr>
          <p:nvPr/>
        </p:nvCxnSpPr>
        <p:spPr>
          <a:xfrm flipH="1">
            <a:off x="5490716" y="2604657"/>
            <a:ext cx="2854566" cy="0"/>
          </a:xfrm>
          <a:prstGeom prst="straightConnector1">
            <a:avLst/>
          </a:prstGeom>
          <a:ln w="57150">
            <a:solidFill>
              <a:srgbClr val="E92D82"/>
            </a:solidFill>
            <a:tailEnd type="triangle"/>
          </a:ln>
        </p:spPr>
        <p:style>
          <a:lnRef idx="2">
            <a:schemeClr val="accent5"/>
          </a:lnRef>
          <a:fillRef idx="0">
            <a:schemeClr val="accent5"/>
          </a:fillRef>
          <a:effectRef idx="1">
            <a:schemeClr val="accent5"/>
          </a:effectRef>
          <a:fontRef idx="minor">
            <a:schemeClr val="tx1"/>
          </a:fontRef>
        </p:style>
      </p:cxnSp>
      <p:cxnSp>
        <p:nvCxnSpPr>
          <p:cNvPr id="18" name="Straight Arrow Connector 17">
            <a:extLst>
              <a:ext uri="{FF2B5EF4-FFF2-40B4-BE49-F238E27FC236}">
                <a16:creationId xmlns:a16="http://schemas.microsoft.com/office/drawing/2014/main" id="{261BE188-9650-42C3-9470-94CFBE2296CF}"/>
              </a:ext>
            </a:extLst>
          </p:cNvPr>
          <p:cNvCxnSpPr/>
          <p:nvPr/>
        </p:nvCxnSpPr>
        <p:spPr>
          <a:xfrm flipV="1">
            <a:off x="2178348" y="3083922"/>
            <a:ext cx="1872208" cy="468852"/>
          </a:xfrm>
          <a:prstGeom prst="straightConnector1">
            <a:avLst/>
          </a:prstGeom>
          <a:ln w="57150">
            <a:solidFill>
              <a:srgbClr val="E92D82"/>
            </a:solidFill>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1237832B-A20D-47C9-AFAF-FE9FF2085BB9}"/>
              </a:ext>
            </a:extLst>
          </p:cNvPr>
          <p:cNvCxnSpPr>
            <a:cxnSpLocks/>
          </p:cNvCxnSpPr>
          <p:nvPr/>
        </p:nvCxnSpPr>
        <p:spPr>
          <a:xfrm flipV="1">
            <a:off x="2239874" y="4717530"/>
            <a:ext cx="2530762" cy="144016"/>
          </a:xfrm>
          <a:prstGeom prst="straightConnector1">
            <a:avLst/>
          </a:prstGeom>
          <a:ln w="57150">
            <a:solidFill>
              <a:srgbClr val="E92D82"/>
            </a:solidFill>
            <a:tailEnd type="triangle"/>
          </a:ln>
        </p:spPr>
        <p:style>
          <a:lnRef idx="2">
            <a:schemeClr val="accent5"/>
          </a:lnRef>
          <a:fillRef idx="0">
            <a:schemeClr val="accent5"/>
          </a:fillRef>
          <a:effectRef idx="1">
            <a:schemeClr val="accent5"/>
          </a:effectRef>
          <a:fontRef idx="minor">
            <a:schemeClr val="tx1"/>
          </a:fontRef>
        </p:style>
      </p:cxnSp>
      <p:sp>
        <p:nvSpPr>
          <p:cNvPr id="20" name="TextBox 19">
            <a:extLst>
              <a:ext uri="{FF2B5EF4-FFF2-40B4-BE49-F238E27FC236}">
                <a16:creationId xmlns:a16="http://schemas.microsoft.com/office/drawing/2014/main" id="{DA20ADF6-29F7-43B2-A387-C7AEA4A014DE}"/>
              </a:ext>
            </a:extLst>
          </p:cNvPr>
          <p:cNvSpPr txBox="1"/>
          <p:nvPr/>
        </p:nvSpPr>
        <p:spPr>
          <a:xfrm>
            <a:off x="8345282" y="2419991"/>
            <a:ext cx="1537922" cy="461665"/>
          </a:xfrm>
          <a:prstGeom prst="rect">
            <a:avLst/>
          </a:prstGeom>
          <a:noFill/>
        </p:spPr>
        <p:txBody>
          <a:bodyPr wrap="square" rtlCol="0">
            <a:spAutoFit/>
          </a:bodyPr>
          <a:lstStyle/>
          <a:p>
            <a:r>
              <a:rPr lang="en-US" sz="2400" dirty="0">
                <a:latin typeface="Comic Sans MS" panose="030F0702030302020204" pitchFamily="66" charset="0"/>
              </a:rPr>
              <a:t>Mouth</a:t>
            </a:r>
          </a:p>
        </p:txBody>
      </p:sp>
      <p:sp>
        <p:nvSpPr>
          <p:cNvPr id="21" name="TextBox 20">
            <a:extLst>
              <a:ext uri="{FF2B5EF4-FFF2-40B4-BE49-F238E27FC236}">
                <a16:creationId xmlns:a16="http://schemas.microsoft.com/office/drawing/2014/main" id="{DA20ADF6-29F7-43B2-A387-C7AEA4A014DE}"/>
              </a:ext>
            </a:extLst>
          </p:cNvPr>
          <p:cNvSpPr txBox="1"/>
          <p:nvPr/>
        </p:nvSpPr>
        <p:spPr>
          <a:xfrm>
            <a:off x="2780166" y="2235325"/>
            <a:ext cx="999431" cy="461665"/>
          </a:xfrm>
          <a:prstGeom prst="rect">
            <a:avLst/>
          </a:prstGeom>
          <a:noFill/>
        </p:spPr>
        <p:txBody>
          <a:bodyPr wrap="square" rtlCol="0">
            <a:spAutoFit/>
          </a:bodyPr>
          <a:lstStyle/>
          <a:p>
            <a:r>
              <a:rPr lang="en-US" sz="2400" dirty="0">
                <a:latin typeface="Comic Sans MS" panose="030F0702030302020204" pitchFamily="66" charset="0"/>
              </a:rPr>
              <a:t>Nose</a:t>
            </a:r>
          </a:p>
        </p:txBody>
      </p:sp>
      <p:sp>
        <p:nvSpPr>
          <p:cNvPr id="22" name="TextBox 21">
            <a:extLst>
              <a:ext uri="{FF2B5EF4-FFF2-40B4-BE49-F238E27FC236}">
                <a16:creationId xmlns:a16="http://schemas.microsoft.com/office/drawing/2014/main" id="{DA20ADF6-29F7-43B2-A387-C7AEA4A014DE}"/>
              </a:ext>
            </a:extLst>
          </p:cNvPr>
          <p:cNvSpPr txBox="1"/>
          <p:nvPr/>
        </p:nvSpPr>
        <p:spPr>
          <a:xfrm>
            <a:off x="7701323" y="1198883"/>
            <a:ext cx="1102127" cy="461665"/>
          </a:xfrm>
          <a:prstGeom prst="rect">
            <a:avLst/>
          </a:prstGeom>
          <a:noFill/>
        </p:spPr>
        <p:txBody>
          <a:bodyPr wrap="square" rtlCol="0">
            <a:spAutoFit/>
          </a:bodyPr>
          <a:lstStyle/>
          <a:p>
            <a:r>
              <a:rPr lang="en-US" sz="2400" dirty="0">
                <a:latin typeface="Comic Sans MS" panose="030F0702030302020204" pitchFamily="66" charset="0"/>
              </a:rPr>
              <a:t>Eye</a:t>
            </a:r>
          </a:p>
        </p:txBody>
      </p:sp>
      <p:sp>
        <p:nvSpPr>
          <p:cNvPr id="23" name="TextBox 22">
            <a:extLst>
              <a:ext uri="{FF2B5EF4-FFF2-40B4-BE49-F238E27FC236}">
                <a16:creationId xmlns:a16="http://schemas.microsoft.com/office/drawing/2014/main" id="{DA20ADF6-29F7-43B2-A387-C7AEA4A014DE}"/>
              </a:ext>
            </a:extLst>
          </p:cNvPr>
          <p:cNvSpPr txBox="1"/>
          <p:nvPr/>
        </p:nvSpPr>
        <p:spPr>
          <a:xfrm>
            <a:off x="1242245" y="3458187"/>
            <a:ext cx="988690" cy="461665"/>
          </a:xfrm>
          <a:prstGeom prst="rect">
            <a:avLst/>
          </a:prstGeom>
          <a:noFill/>
        </p:spPr>
        <p:txBody>
          <a:bodyPr wrap="square" rtlCol="0">
            <a:spAutoFit/>
          </a:bodyPr>
          <a:lstStyle/>
          <a:p>
            <a:r>
              <a:rPr lang="en-US" sz="2400" dirty="0">
                <a:latin typeface="Comic Sans MS" panose="030F0702030302020204" pitchFamily="66" charset="0"/>
              </a:rPr>
              <a:t>Hand</a:t>
            </a:r>
          </a:p>
        </p:txBody>
      </p:sp>
      <p:sp>
        <p:nvSpPr>
          <p:cNvPr id="24" name="TextBox 23">
            <a:extLst>
              <a:ext uri="{FF2B5EF4-FFF2-40B4-BE49-F238E27FC236}">
                <a16:creationId xmlns:a16="http://schemas.microsoft.com/office/drawing/2014/main" id="{DA20ADF6-29F7-43B2-A387-C7AEA4A014DE}"/>
              </a:ext>
            </a:extLst>
          </p:cNvPr>
          <p:cNvSpPr txBox="1"/>
          <p:nvPr/>
        </p:nvSpPr>
        <p:spPr>
          <a:xfrm>
            <a:off x="1367204" y="4630713"/>
            <a:ext cx="863731" cy="461665"/>
          </a:xfrm>
          <a:prstGeom prst="rect">
            <a:avLst/>
          </a:prstGeom>
          <a:noFill/>
        </p:spPr>
        <p:txBody>
          <a:bodyPr wrap="square" rtlCol="0">
            <a:spAutoFit/>
          </a:bodyPr>
          <a:lstStyle/>
          <a:p>
            <a:r>
              <a:rPr lang="en-US" sz="2400" dirty="0">
                <a:latin typeface="Comic Sans MS" panose="030F0702030302020204" pitchFamily="66" charset="0"/>
              </a:rPr>
              <a:t>Knee</a:t>
            </a:r>
          </a:p>
        </p:txBody>
      </p:sp>
    </p:spTree>
    <p:extLst>
      <p:ext uri="{BB962C8B-B14F-4D97-AF65-F5344CB8AC3E}">
        <p14:creationId xmlns:p14="http://schemas.microsoft.com/office/powerpoint/2010/main" val="12046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20ADF6-29F7-43B2-A387-C7AEA4A014DE}"/>
              </a:ext>
            </a:extLst>
          </p:cNvPr>
          <p:cNvSpPr txBox="1"/>
          <p:nvPr/>
        </p:nvSpPr>
        <p:spPr>
          <a:xfrm>
            <a:off x="3186460" y="1765201"/>
            <a:ext cx="2016224" cy="461665"/>
          </a:xfrm>
          <a:prstGeom prst="rect">
            <a:avLst/>
          </a:prstGeom>
          <a:noFill/>
        </p:spPr>
        <p:txBody>
          <a:bodyPr wrap="square" rtlCol="0">
            <a:spAutoFit/>
          </a:bodyPr>
          <a:lstStyle/>
          <a:p>
            <a:r>
              <a:rPr lang="en-US" sz="2400" dirty="0">
                <a:latin typeface="Comic Sans MS" panose="030F0702030302020204" pitchFamily="66" charset="0"/>
              </a:rPr>
              <a:t>H_ND</a:t>
            </a:r>
          </a:p>
        </p:txBody>
      </p:sp>
      <p:sp>
        <p:nvSpPr>
          <p:cNvPr id="11" name="TextBox 10">
            <a:extLst>
              <a:ext uri="{FF2B5EF4-FFF2-40B4-BE49-F238E27FC236}">
                <a16:creationId xmlns:a16="http://schemas.microsoft.com/office/drawing/2014/main" id="{44464727-E65E-4320-B741-152F4FC746AC}"/>
              </a:ext>
            </a:extLst>
          </p:cNvPr>
          <p:cNvSpPr txBox="1"/>
          <p:nvPr/>
        </p:nvSpPr>
        <p:spPr>
          <a:xfrm>
            <a:off x="3258468" y="3421385"/>
            <a:ext cx="1368152" cy="461665"/>
          </a:xfrm>
          <a:prstGeom prst="rect">
            <a:avLst/>
          </a:prstGeom>
          <a:noFill/>
        </p:spPr>
        <p:txBody>
          <a:bodyPr wrap="square" rtlCol="0">
            <a:spAutoFit/>
          </a:bodyPr>
          <a:lstStyle/>
          <a:p>
            <a:r>
              <a:rPr lang="en-US" sz="2400" dirty="0">
                <a:latin typeface="Comic Sans MS" panose="030F0702030302020204" pitchFamily="66" charset="0"/>
              </a:rPr>
              <a:t>N0_E</a:t>
            </a:r>
          </a:p>
        </p:txBody>
      </p:sp>
      <p:sp>
        <p:nvSpPr>
          <p:cNvPr id="12" name="TextBox 11">
            <a:extLst>
              <a:ext uri="{FF2B5EF4-FFF2-40B4-BE49-F238E27FC236}">
                <a16:creationId xmlns:a16="http://schemas.microsoft.com/office/drawing/2014/main" id="{C42CCA00-D427-4371-8B19-54830A9AC86F}"/>
              </a:ext>
            </a:extLst>
          </p:cNvPr>
          <p:cNvSpPr txBox="1"/>
          <p:nvPr/>
        </p:nvSpPr>
        <p:spPr>
          <a:xfrm>
            <a:off x="3267628" y="4999507"/>
            <a:ext cx="1512168" cy="461665"/>
          </a:xfrm>
          <a:prstGeom prst="rect">
            <a:avLst/>
          </a:prstGeom>
          <a:noFill/>
        </p:spPr>
        <p:txBody>
          <a:bodyPr wrap="square" rtlCol="0">
            <a:spAutoFit/>
          </a:bodyPr>
          <a:lstStyle/>
          <a:p>
            <a:r>
              <a:rPr lang="en-US" sz="2400" dirty="0">
                <a:latin typeface="Comic Sans MS" panose="030F0702030302020204" pitchFamily="66" charset="0"/>
              </a:rPr>
              <a:t>TON_UE</a:t>
            </a:r>
          </a:p>
        </p:txBody>
      </p:sp>
      <p:sp>
        <p:nvSpPr>
          <p:cNvPr id="13" name="TextBox 12">
            <a:extLst>
              <a:ext uri="{FF2B5EF4-FFF2-40B4-BE49-F238E27FC236}">
                <a16:creationId xmlns:a16="http://schemas.microsoft.com/office/drawing/2014/main" id="{8E697505-48C9-4D00-8893-CC8CDFD7C71F}"/>
              </a:ext>
            </a:extLst>
          </p:cNvPr>
          <p:cNvSpPr txBox="1"/>
          <p:nvPr/>
        </p:nvSpPr>
        <p:spPr>
          <a:xfrm>
            <a:off x="7760181" y="2413273"/>
            <a:ext cx="1872208" cy="461665"/>
          </a:xfrm>
          <a:prstGeom prst="rect">
            <a:avLst/>
          </a:prstGeom>
          <a:noFill/>
        </p:spPr>
        <p:txBody>
          <a:bodyPr wrap="square" rtlCol="0">
            <a:spAutoFit/>
          </a:bodyPr>
          <a:lstStyle/>
          <a:p>
            <a:r>
              <a:rPr lang="en-US" sz="2400" dirty="0">
                <a:latin typeface="Comic Sans MS" panose="030F0702030302020204" pitchFamily="66" charset="0"/>
              </a:rPr>
              <a:t>_AR</a:t>
            </a:r>
          </a:p>
        </p:txBody>
      </p:sp>
      <p:sp>
        <p:nvSpPr>
          <p:cNvPr id="15" name="TextBox 14">
            <a:extLst>
              <a:ext uri="{FF2B5EF4-FFF2-40B4-BE49-F238E27FC236}">
                <a16:creationId xmlns:a16="http://schemas.microsoft.com/office/drawing/2014/main" id="{56292E98-73D7-44D7-A27B-7090BADC71F8}"/>
              </a:ext>
            </a:extLst>
          </p:cNvPr>
          <p:cNvSpPr txBox="1"/>
          <p:nvPr/>
        </p:nvSpPr>
        <p:spPr>
          <a:xfrm>
            <a:off x="8042501" y="4646526"/>
            <a:ext cx="1589888" cy="461665"/>
          </a:xfrm>
          <a:prstGeom prst="rect">
            <a:avLst/>
          </a:prstGeom>
          <a:noFill/>
        </p:spPr>
        <p:txBody>
          <a:bodyPr wrap="square" rtlCol="0">
            <a:spAutoFit/>
          </a:bodyPr>
          <a:lstStyle/>
          <a:p>
            <a:r>
              <a:rPr lang="en-US" sz="2400" dirty="0">
                <a:latin typeface="Comic Sans MS" panose="030F0702030302020204" pitchFamily="66" charset="0"/>
              </a:rPr>
              <a:t>E_E</a:t>
            </a:r>
          </a:p>
        </p:txBody>
      </p:sp>
      <p:sp>
        <p:nvSpPr>
          <p:cNvPr id="17" name="TextBox 16">
            <a:extLst>
              <a:ext uri="{FF2B5EF4-FFF2-40B4-BE49-F238E27FC236}">
                <a16:creationId xmlns:a16="http://schemas.microsoft.com/office/drawing/2014/main" id="{DA20ADF6-29F7-43B2-A387-C7AEA4A014DE}"/>
              </a:ext>
            </a:extLst>
          </p:cNvPr>
          <p:cNvSpPr txBox="1"/>
          <p:nvPr/>
        </p:nvSpPr>
        <p:spPr>
          <a:xfrm>
            <a:off x="3411697" y="1765201"/>
            <a:ext cx="648805" cy="461665"/>
          </a:xfrm>
          <a:prstGeom prst="rect">
            <a:avLst/>
          </a:prstGeom>
          <a:noFill/>
        </p:spPr>
        <p:txBody>
          <a:bodyPr wrap="square" rtlCol="0">
            <a:spAutoFit/>
          </a:bodyPr>
          <a:lstStyle/>
          <a:p>
            <a:r>
              <a:rPr lang="en-US" sz="2400" dirty="0">
                <a:solidFill>
                  <a:srgbClr val="E92D82"/>
                </a:solidFill>
                <a:latin typeface="Comic Sans MS" panose="030F0702030302020204" pitchFamily="66" charset="0"/>
              </a:rPr>
              <a:t>A</a:t>
            </a:r>
          </a:p>
        </p:txBody>
      </p:sp>
      <p:sp>
        <p:nvSpPr>
          <p:cNvPr id="18" name="TextBox 17">
            <a:extLst>
              <a:ext uri="{FF2B5EF4-FFF2-40B4-BE49-F238E27FC236}">
                <a16:creationId xmlns:a16="http://schemas.microsoft.com/office/drawing/2014/main" id="{DA20ADF6-29F7-43B2-A387-C7AEA4A014DE}"/>
              </a:ext>
            </a:extLst>
          </p:cNvPr>
          <p:cNvSpPr txBox="1"/>
          <p:nvPr/>
        </p:nvSpPr>
        <p:spPr>
          <a:xfrm>
            <a:off x="3689783" y="3421385"/>
            <a:ext cx="648805" cy="461665"/>
          </a:xfrm>
          <a:prstGeom prst="rect">
            <a:avLst/>
          </a:prstGeom>
          <a:noFill/>
        </p:spPr>
        <p:txBody>
          <a:bodyPr wrap="square" rtlCol="0">
            <a:spAutoFit/>
          </a:bodyPr>
          <a:lstStyle/>
          <a:p>
            <a:r>
              <a:rPr lang="en-US" sz="2400" dirty="0">
                <a:solidFill>
                  <a:srgbClr val="E92D82"/>
                </a:solidFill>
                <a:latin typeface="Comic Sans MS" panose="030F0702030302020204" pitchFamily="66" charset="0"/>
              </a:rPr>
              <a:t>S</a:t>
            </a:r>
          </a:p>
        </p:txBody>
      </p:sp>
      <p:sp>
        <p:nvSpPr>
          <p:cNvPr id="19" name="TextBox 18">
            <a:extLst>
              <a:ext uri="{FF2B5EF4-FFF2-40B4-BE49-F238E27FC236}">
                <a16:creationId xmlns:a16="http://schemas.microsoft.com/office/drawing/2014/main" id="{DA20ADF6-29F7-43B2-A387-C7AEA4A014DE}"/>
              </a:ext>
            </a:extLst>
          </p:cNvPr>
          <p:cNvSpPr txBox="1"/>
          <p:nvPr/>
        </p:nvSpPr>
        <p:spPr>
          <a:xfrm>
            <a:off x="3942544" y="5004983"/>
            <a:ext cx="648805" cy="461665"/>
          </a:xfrm>
          <a:prstGeom prst="rect">
            <a:avLst/>
          </a:prstGeom>
          <a:noFill/>
        </p:spPr>
        <p:txBody>
          <a:bodyPr wrap="square" rtlCol="0">
            <a:spAutoFit/>
          </a:bodyPr>
          <a:lstStyle/>
          <a:p>
            <a:r>
              <a:rPr lang="en-US" sz="2400" dirty="0">
                <a:solidFill>
                  <a:srgbClr val="E92D82"/>
                </a:solidFill>
                <a:latin typeface="Comic Sans MS" panose="030F0702030302020204" pitchFamily="66" charset="0"/>
              </a:rPr>
              <a:t>G</a:t>
            </a:r>
          </a:p>
        </p:txBody>
      </p:sp>
      <p:sp>
        <p:nvSpPr>
          <p:cNvPr id="20" name="TextBox 19">
            <a:extLst>
              <a:ext uri="{FF2B5EF4-FFF2-40B4-BE49-F238E27FC236}">
                <a16:creationId xmlns:a16="http://schemas.microsoft.com/office/drawing/2014/main" id="{DA20ADF6-29F7-43B2-A387-C7AEA4A014DE}"/>
              </a:ext>
            </a:extLst>
          </p:cNvPr>
          <p:cNvSpPr txBox="1"/>
          <p:nvPr/>
        </p:nvSpPr>
        <p:spPr>
          <a:xfrm>
            <a:off x="7759448" y="2407218"/>
            <a:ext cx="648805" cy="461665"/>
          </a:xfrm>
          <a:prstGeom prst="rect">
            <a:avLst/>
          </a:prstGeom>
          <a:noFill/>
        </p:spPr>
        <p:txBody>
          <a:bodyPr wrap="square" rtlCol="0">
            <a:spAutoFit/>
          </a:bodyPr>
          <a:lstStyle/>
          <a:p>
            <a:r>
              <a:rPr lang="en-US" sz="2400" dirty="0">
                <a:solidFill>
                  <a:srgbClr val="E92D82"/>
                </a:solidFill>
                <a:latin typeface="Comic Sans MS" panose="030F0702030302020204" pitchFamily="66" charset="0"/>
              </a:rPr>
              <a:t>E</a:t>
            </a:r>
          </a:p>
        </p:txBody>
      </p:sp>
      <p:sp>
        <p:nvSpPr>
          <p:cNvPr id="22" name="TextBox 21">
            <a:extLst>
              <a:ext uri="{FF2B5EF4-FFF2-40B4-BE49-F238E27FC236}">
                <a16:creationId xmlns:a16="http://schemas.microsoft.com/office/drawing/2014/main" id="{DA20ADF6-29F7-43B2-A387-C7AEA4A014DE}"/>
              </a:ext>
            </a:extLst>
          </p:cNvPr>
          <p:cNvSpPr txBox="1"/>
          <p:nvPr/>
        </p:nvSpPr>
        <p:spPr>
          <a:xfrm>
            <a:off x="8248632" y="4640471"/>
            <a:ext cx="648805" cy="461665"/>
          </a:xfrm>
          <a:prstGeom prst="rect">
            <a:avLst/>
          </a:prstGeom>
          <a:noFill/>
        </p:spPr>
        <p:txBody>
          <a:bodyPr wrap="square" rtlCol="0">
            <a:spAutoFit/>
          </a:bodyPr>
          <a:lstStyle/>
          <a:p>
            <a:r>
              <a:rPr lang="en-US" sz="2400" dirty="0">
                <a:solidFill>
                  <a:srgbClr val="E92D82"/>
                </a:solidFill>
                <a:latin typeface="Comic Sans MS" panose="030F0702030302020204" pitchFamily="66" charset="0"/>
              </a:rPr>
              <a:t>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42" t="18580" r="77122" b="55686"/>
          <a:stretch/>
        </p:blipFill>
        <p:spPr>
          <a:xfrm>
            <a:off x="5870143" y="3998454"/>
            <a:ext cx="2161580" cy="1946226"/>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3579" t="18580" r="61425" b="56665"/>
          <a:stretch/>
        </p:blipFill>
        <p:spPr>
          <a:xfrm>
            <a:off x="6031989" y="1701946"/>
            <a:ext cx="1512168" cy="1872208"/>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42145" t="17628" r="42145" b="56665"/>
          <a:stretch/>
        </p:blipFill>
        <p:spPr>
          <a:xfrm>
            <a:off x="1386260" y="2773313"/>
            <a:ext cx="1584176" cy="1944217"/>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61425" t="20484" r="22865" b="61425"/>
          <a:stretch/>
        </p:blipFill>
        <p:spPr>
          <a:xfrm>
            <a:off x="1516550" y="4646526"/>
            <a:ext cx="1584176" cy="1368152"/>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79992" t="16676" r="3137" b="58569"/>
          <a:stretch/>
        </p:blipFill>
        <p:spPr>
          <a:xfrm>
            <a:off x="1413257" y="829097"/>
            <a:ext cx="1701195" cy="1872208"/>
          </a:xfrm>
          <a:prstGeom prst="rect">
            <a:avLst/>
          </a:prstGeom>
        </p:spPr>
      </p:pic>
    </p:spTree>
    <p:extLst>
      <p:ext uri="{BB962C8B-B14F-4D97-AF65-F5344CB8AC3E}">
        <p14:creationId xmlns:p14="http://schemas.microsoft.com/office/powerpoint/2010/main" val="420204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A85216C0-894E-42CD-A817-7F0DBB502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68" y="586094"/>
            <a:ext cx="9296400" cy="5589460"/>
          </a:xfrm>
          <a:prstGeom prst="rect">
            <a:avLst/>
          </a:prstGeom>
        </p:spPr>
      </p:pic>
      <p:sp>
        <p:nvSpPr>
          <p:cNvPr id="6" name="Rectangle 5"/>
          <p:cNvSpPr/>
          <p:nvPr/>
        </p:nvSpPr>
        <p:spPr>
          <a:xfrm>
            <a:off x="1852712" y="4575513"/>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7" name="Rectangle 6"/>
          <p:cNvSpPr/>
          <p:nvPr/>
        </p:nvSpPr>
        <p:spPr>
          <a:xfrm>
            <a:off x="3974358" y="4862958"/>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8" name="Rectangle 7"/>
          <p:cNvSpPr/>
          <p:nvPr/>
        </p:nvSpPr>
        <p:spPr>
          <a:xfrm>
            <a:off x="1614485" y="5607828"/>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9" name="Rectangle 8"/>
          <p:cNvSpPr/>
          <p:nvPr/>
        </p:nvSpPr>
        <p:spPr>
          <a:xfrm>
            <a:off x="4008333" y="5516580"/>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0" name="Rectangle 9"/>
          <p:cNvSpPr/>
          <p:nvPr/>
        </p:nvSpPr>
        <p:spPr>
          <a:xfrm>
            <a:off x="6077531" y="5510188"/>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1" name="Rectangle 10"/>
          <p:cNvSpPr/>
          <p:nvPr/>
        </p:nvSpPr>
        <p:spPr>
          <a:xfrm>
            <a:off x="8267455" y="5688915"/>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2" name="Rectangle 11"/>
          <p:cNvSpPr/>
          <p:nvPr/>
        </p:nvSpPr>
        <p:spPr>
          <a:xfrm>
            <a:off x="1072041" y="4046858"/>
            <a:ext cx="476453" cy="27081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3" name="Rectangle 12"/>
          <p:cNvSpPr/>
          <p:nvPr/>
        </p:nvSpPr>
        <p:spPr>
          <a:xfrm>
            <a:off x="5475077" y="4544110"/>
            <a:ext cx="547209"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4" name="Rectangle 13"/>
          <p:cNvSpPr/>
          <p:nvPr/>
        </p:nvSpPr>
        <p:spPr>
          <a:xfrm>
            <a:off x="8541691" y="4226475"/>
            <a:ext cx="733649"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5" name="Rectangle 14"/>
          <p:cNvSpPr/>
          <p:nvPr/>
        </p:nvSpPr>
        <p:spPr>
          <a:xfrm>
            <a:off x="4314385" y="3781425"/>
            <a:ext cx="873497" cy="249340"/>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6" name="Rectangle 15"/>
          <p:cNvSpPr/>
          <p:nvPr/>
        </p:nvSpPr>
        <p:spPr>
          <a:xfrm>
            <a:off x="8870407" y="3905500"/>
            <a:ext cx="476453" cy="224097"/>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7" name="Rectangle 16"/>
          <p:cNvSpPr/>
          <p:nvPr/>
        </p:nvSpPr>
        <p:spPr>
          <a:xfrm>
            <a:off x="1138032" y="3380824"/>
            <a:ext cx="476453" cy="328749"/>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8" name="Rectangle 17"/>
          <p:cNvSpPr/>
          <p:nvPr/>
        </p:nvSpPr>
        <p:spPr>
          <a:xfrm>
            <a:off x="8601255" y="3670097"/>
            <a:ext cx="476453" cy="19840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9" name="Rectangle 18"/>
          <p:cNvSpPr/>
          <p:nvPr/>
        </p:nvSpPr>
        <p:spPr>
          <a:xfrm>
            <a:off x="1772228" y="3260407"/>
            <a:ext cx="476453" cy="2408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0" name="Rectangle 19"/>
          <p:cNvSpPr/>
          <p:nvPr/>
        </p:nvSpPr>
        <p:spPr>
          <a:xfrm>
            <a:off x="8193836" y="3328378"/>
            <a:ext cx="476453" cy="2408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1" name="Rectangle 20"/>
          <p:cNvSpPr/>
          <p:nvPr/>
        </p:nvSpPr>
        <p:spPr>
          <a:xfrm>
            <a:off x="8102848" y="3032580"/>
            <a:ext cx="805668" cy="242622"/>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2" name="Rectangle 21"/>
          <p:cNvSpPr/>
          <p:nvPr/>
        </p:nvSpPr>
        <p:spPr>
          <a:xfrm>
            <a:off x="5978717" y="3063189"/>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3" name="Rectangle 22"/>
          <p:cNvSpPr/>
          <p:nvPr/>
        </p:nvSpPr>
        <p:spPr>
          <a:xfrm>
            <a:off x="8601255" y="1732934"/>
            <a:ext cx="442662"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4" name="Rectangle 23"/>
          <p:cNvSpPr/>
          <p:nvPr/>
        </p:nvSpPr>
        <p:spPr>
          <a:xfrm>
            <a:off x="9182164" y="2091183"/>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5" name="Rectangle 24"/>
          <p:cNvSpPr/>
          <p:nvPr/>
        </p:nvSpPr>
        <p:spPr>
          <a:xfrm>
            <a:off x="4147741" y="2104163"/>
            <a:ext cx="873497" cy="18720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6" name="Rectangle 25"/>
          <p:cNvSpPr/>
          <p:nvPr/>
        </p:nvSpPr>
        <p:spPr>
          <a:xfrm>
            <a:off x="1088270" y="2413479"/>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7" name="Rectangle 26"/>
          <p:cNvSpPr/>
          <p:nvPr/>
        </p:nvSpPr>
        <p:spPr>
          <a:xfrm>
            <a:off x="1878291" y="2258683"/>
            <a:ext cx="476453" cy="25645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8" name="Rectangle 27"/>
          <p:cNvSpPr/>
          <p:nvPr/>
        </p:nvSpPr>
        <p:spPr>
          <a:xfrm>
            <a:off x="1720145" y="2676780"/>
            <a:ext cx="634599" cy="199678"/>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29" name="Rectangle 28"/>
          <p:cNvSpPr/>
          <p:nvPr/>
        </p:nvSpPr>
        <p:spPr>
          <a:xfrm>
            <a:off x="2021966" y="2943095"/>
            <a:ext cx="476453" cy="169608"/>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30" name="Rectangle 29"/>
          <p:cNvSpPr/>
          <p:nvPr/>
        </p:nvSpPr>
        <p:spPr>
          <a:xfrm>
            <a:off x="4569732" y="2803544"/>
            <a:ext cx="618150" cy="217796"/>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31" name="Rectangle 30"/>
          <p:cNvSpPr/>
          <p:nvPr/>
        </p:nvSpPr>
        <p:spPr>
          <a:xfrm>
            <a:off x="4036454" y="2388419"/>
            <a:ext cx="476453" cy="126986"/>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32" name="Rectangle 31"/>
          <p:cNvSpPr/>
          <p:nvPr/>
        </p:nvSpPr>
        <p:spPr>
          <a:xfrm>
            <a:off x="3917340" y="3087270"/>
            <a:ext cx="476453" cy="196893"/>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33" name="Rectangle 32"/>
          <p:cNvSpPr/>
          <p:nvPr/>
        </p:nvSpPr>
        <p:spPr>
          <a:xfrm>
            <a:off x="926642" y="2045849"/>
            <a:ext cx="767252" cy="254022"/>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34" name="Rectangle 33"/>
          <p:cNvSpPr/>
          <p:nvPr/>
        </p:nvSpPr>
        <p:spPr>
          <a:xfrm>
            <a:off x="3857785" y="2671134"/>
            <a:ext cx="476453" cy="199678"/>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35" name="Rectangle 34"/>
          <p:cNvSpPr/>
          <p:nvPr/>
        </p:nvSpPr>
        <p:spPr>
          <a:xfrm>
            <a:off x="4569732" y="2482782"/>
            <a:ext cx="598248" cy="224682"/>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Tree>
    <p:extLst>
      <p:ext uri="{BB962C8B-B14F-4D97-AF65-F5344CB8AC3E}">
        <p14:creationId xmlns:p14="http://schemas.microsoft.com/office/powerpoint/2010/main" val="394182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4"/>
                                        </p:tgtEl>
                                      </p:cBhvr>
                                    </p:animEffect>
                                    <p:set>
                                      <p:cBhvr>
                                        <p:cTn id="97" dur="1" fill="hold">
                                          <p:stCondLst>
                                            <p:cond delay="499"/>
                                          </p:stCondLst>
                                        </p:cTn>
                                        <p:tgtEl>
                                          <p:spTgt spid="2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8"/>
                                        </p:tgtEl>
                                      </p:cBhvr>
                                    </p:animEffect>
                                    <p:set>
                                      <p:cBhvr>
                                        <p:cTn id="117" dur="1" fill="hold">
                                          <p:stCondLst>
                                            <p:cond delay="499"/>
                                          </p:stCondLst>
                                        </p:cTn>
                                        <p:tgtEl>
                                          <p:spTgt spid="2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29"/>
                                        </p:tgtEl>
                                      </p:cBhvr>
                                    </p:animEffect>
                                    <p:set>
                                      <p:cBhvr>
                                        <p:cTn id="122" dur="1" fill="hold">
                                          <p:stCondLst>
                                            <p:cond delay="499"/>
                                          </p:stCondLst>
                                        </p:cTn>
                                        <p:tgtEl>
                                          <p:spTgt spid="2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0"/>
                                        </p:tgtEl>
                                      </p:cBhvr>
                                    </p:animEffect>
                                    <p:set>
                                      <p:cBhvr>
                                        <p:cTn id="127" dur="1" fill="hold">
                                          <p:stCondLst>
                                            <p:cond delay="499"/>
                                          </p:stCondLst>
                                        </p:cTn>
                                        <p:tgtEl>
                                          <p:spTgt spid="3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32"/>
                                        </p:tgtEl>
                                      </p:cBhvr>
                                    </p:animEffect>
                                    <p:set>
                                      <p:cBhvr>
                                        <p:cTn id="137" dur="1" fill="hold">
                                          <p:stCondLst>
                                            <p:cond delay="499"/>
                                          </p:stCondLst>
                                        </p:cTn>
                                        <p:tgtEl>
                                          <p:spTgt spid="32"/>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33"/>
                                        </p:tgtEl>
                                      </p:cBhvr>
                                    </p:animEffect>
                                    <p:set>
                                      <p:cBhvr>
                                        <p:cTn id="142" dur="1" fill="hold">
                                          <p:stCondLst>
                                            <p:cond delay="499"/>
                                          </p:stCondLst>
                                        </p:cTn>
                                        <p:tgtEl>
                                          <p:spTgt spid="3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34"/>
                                        </p:tgtEl>
                                      </p:cBhvr>
                                    </p:animEffect>
                                    <p:set>
                                      <p:cBhvr>
                                        <p:cTn id="147" dur="1" fill="hold">
                                          <p:stCondLst>
                                            <p:cond delay="499"/>
                                          </p:stCondLst>
                                        </p:cTn>
                                        <p:tgtEl>
                                          <p:spTgt spid="34"/>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35"/>
                                        </p:tgtEl>
                                      </p:cBhvr>
                                    </p:animEffect>
                                    <p:set>
                                      <p:cBhvr>
                                        <p:cTn id="15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raffe head close up"/>
          <p:cNvPicPr>
            <a:picLocks noChangeAspect="1" noChangeArrowheads="1"/>
          </p:cNvPicPr>
          <p:nvPr/>
        </p:nvPicPr>
        <p:blipFill>
          <a:blip r:embed="rId2">
            <a:extLst>
              <a:ext uri="{28A0092B-C50C-407E-A947-70E740481C1C}">
                <a14:useLocalDpi xmlns:a14="http://schemas.microsoft.com/office/drawing/2010/main" val="0"/>
              </a:ext>
            </a:extLst>
          </a:blip>
          <a:srcRect t="27785" b="27785"/>
          <a:stretch>
            <a:fillRect/>
          </a:stretch>
        </p:blipFill>
        <p:spPr bwMode="auto">
          <a:xfrm>
            <a:off x="6095915" y="3133353"/>
            <a:ext cx="3227599" cy="2160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Line 5"/>
          <p:cNvSpPr>
            <a:spLocks noChangeShapeType="1"/>
          </p:cNvSpPr>
          <p:nvPr/>
        </p:nvSpPr>
        <p:spPr bwMode="auto">
          <a:xfrm>
            <a:off x="3258468" y="4208847"/>
            <a:ext cx="27447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 name="Picture 3" descr="giraffe head close up"/>
          <p:cNvPicPr>
            <a:picLocks noChangeAspect="1" noChangeArrowheads="1"/>
          </p:cNvPicPr>
          <p:nvPr/>
        </p:nvPicPr>
        <p:blipFill>
          <a:blip r:embed="rId2">
            <a:extLst>
              <a:ext uri="{28A0092B-C50C-407E-A947-70E740481C1C}">
                <a14:useLocalDpi xmlns:a14="http://schemas.microsoft.com/office/drawing/2010/main" val="0"/>
              </a:ext>
            </a:extLst>
          </a:blip>
          <a:srcRect l="64169" t="21790" r="4976" b="52559"/>
          <a:stretch>
            <a:fillRect/>
          </a:stretch>
        </p:blipFill>
        <p:spPr bwMode="auto">
          <a:xfrm>
            <a:off x="957238" y="2629297"/>
            <a:ext cx="2301230" cy="28811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538388" y="757089"/>
            <a:ext cx="4932040" cy="1569660"/>
          </a:xfrm>
          <a:prstGeom prst="rect">
            <a:avLst/>
          </a:prstGeom>
        </p:spPr>
        <p:txBody>
          <a:bodyPr wrap="square">
            <a:spAutoFit/>
          </a:bodyPr>
          <a:lstStyle/>
          <a:p>
            <a:pPr algn="ctr"/>
            <a:r>
              <a:rPr lang="en-GB" sz="3200" dirty="0">
                <a:solidFill>
                  <a:srgbClr val="008988"/>
                </a:solidFill>
                <a:latin typeface="Comic Sans MS" panose="030F0702030302020204" pitchFamily="66" charset="0"/>
              </a:rPr>
              <a:t>Can you tell what animal is shown just by looking at the close up?</a:t>
            </a:r>
          </a:p>
        </p:txBody>
      </p:sp>
    </p:spTree>
    <p:extLst>
      <p:ext uri="{BB962C8B-B14F-4D97-AF65-F5344CB8AC3E}">
        <p14:creationId xmlns:p14="http://schemas.microsoft.com/office/powerpoint/2010/main" val="29807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F1A8212-486F-4B20-AAA7-FED3E4451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445" y="397049"/>
            <a:ext cx="5364508" cy="5364508"/>
          </a:xfrm>
          <a:prstGeom prst="rect">
            <a:avLst/>
          </a:prstGeom>
        </p:spPr>
      </p:pic>
      <p:sp>
        <p:nvSpPr>
          <p:cNvPr id="3" name="Rectangle 2"/>
          <p:cNvSpPr/>
          <p:nvPr/>
        </p:nvSpPr>
        <p:spPr>
          <a:xfrm>
            <a:off x="2733174" y="1909217"/>
            <a:ext cx="397044" cy="238226"/>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4" name="Rectangle 3"/>
          <p:cNvSpPr/>
          <p:nvPr/>
        </p:nvSpPr>
        <p:spPr>
          <a:xfrm>
            <a:off x="6796498" y="1750399"/>
            <a:ext cx="531422"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5" name="Rectangle 4"/>
          <p:cNvSpPr/>
          <p:nvPr/>
        </p:nvSpPr>
        <p:spPr>
          <a:xfrm>
            <a:off x="7608814" y="3205361"/>
            <a:ext cx="476453" cy="306319"/>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6" name="Rectangle 5"/>
          <p:cNvSpPr/>
          <p:nvPr/>
        </p:nvSpPr>
        <p:spPr>
          <a:xfrm>
            <a:off x="4122564" y="4933553"/>
            <a:ext cx="397044" cy="238226"/>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7" name="Rectangle 6">
            <a:extLst>
              <a:ext uri="{FF2B5EF4-FFF2-40B4-BE49-F238E27FC236}">
                <a16:creationId xmlns:a16="http://schemas.microsoft.com/office/drawing/2014/main" id="{AA5A973D-C7C0-4605-AC86-5D9E692A6FA4}"/>
              </a:ext>
            </a:extLst>
          </p:cNvPr>
          <p:cNvSpPr/>
          <p:nvPr/>
        </p:nvSpPr>
        <p:spPr>
          <a:xfrm>
            <a:off x="1638287" y="5974050"/>
            <a:ext cx="7416824" cy="584775"/>
          </a:xfrm>
          <a:prstGeom prst="rect">
            <a:avLst/>
          </a:prstGeom>
        </p:spPr>
        <p:txBody>
          <a:bodyPr wrap="square">
            <a:spAutoFit/>
          </a:bodyPr>
          <a:lstStyle/>
          <a:p>
            <a:pPr algn="ctr"/>
            <a:r>
              <a:rPr lang="en-GB" sz="3200" dirty="0">
                <a:solidFill>
                  <a:srgbClr val="008988"/>
                </a:solidFill>
                <a:latin typeface="Comic Sans MS" panose="030F0702030302020204" pitchFamily="66" charset="0"/>
              </a:rPr>
              <a:t>The chicken has ________ feet.</a:t>
            </a:r>
          </a:p>
        </p:txBody>
      </p:sp>
    </p:spTree>
    <p:extLst>
      <p:ext uri="{BB962C8B-B14F-4D97-AF65-F5344CB8AC3E}">
        <p14:creationId xmlns:p14="http://schemas.microsoft.com/office/powerpoint/2010/main" val="2934524946"/>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3C206-2D14-403E-A437-A5AF7CBD8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065" y="439196"/>
            <a:ext cx="5358453" cy="5358453"/>
          </a:xfrm>
          <a:prstGeom prst="rect">
            <a:avLst/>
          </a:prstGeom>
        </p:spPr>
      </p:pic>
      <p:sp>
        <p:nvSpPr>
          <p:cNvPr id="3" name="Rectangle 2"/>
          <p:cNvSpPr/>
          <p:nvPr/>
        </p:nvSpPr>
        <p:spPr>
          <a:xfrm>
            <a:off x="4421495" y="843299"/>
            <a:ext cx="528161" cy="238226"/>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5" name="Rectangle 4"/>
          <p:cNvSpPr/>
          <p:nvPr/>
        </p:nvSpPr>
        <p:spPr>
          <a:xfrm>
            <a:off x="2691728" y="969511"/>
            <a:ext cx="397044" cy="224027"/>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6" name="Rectangle 5"/>
          <p:cNvSpPr/>
          <p:nvPr/>
        </p:nvSpPr>
        <p:spPr>
          <a:xfrm>
            <a:off x="7491524" y="4376992"/>
            <a:ext cx="555862" cy="238226"/>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7" name="Rectangle 6"/>
          <p:cNvSpPr/>
          <p:nvPr/>
        </p:nvSpPr>
        <p:spPr>
          <a:xfrm>
            <a:off x="7374087" y="1549177"/>
            <a:ext cx="467921" cy="266614"/>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8" name="Rectangle 7"/>
          <p:cNvSpPr/>
          <p:nvPr/>
        </p:nvSpPr>
        <p:spPr>
          <a:xfrm>
            <a:off x="2914840" y="4254365"/>
            <a:ext cx="476453"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9" name="Rectangle 8">
            <a:extLst>
              <a:ext uri="{FF2B5EF4-FFF2-40B4-BE49-F238E27FC236}">
                <a16:creationId xmlns:a16="http://schemas.microsoft.com/office/drawing/2014/main" id="{690075F1-4DF4-4B3F-BB01-3F553D34067A}"/>
              </a:ext>
            </a:extLst>
          </p:cNvPr>
          <p:cNvSpPr/>
          <p:nvPr/>
        </p:nvSpPr>
        <p:spPr>
          <a:xfrm>
            <a:off x="1638287" y="5974050"/>
            <a:ext cx="7416824" cy="584775"/>
          </a:xfrm>
          <a:prstGeom prst="rect">
            <a:avLst/>
          </a:prstGeom>
        </p:spPr>
        <p:txBody>
          <a:bodyPr wrap="square">
            <a:spAutoFit/>
          </a:bodyPr>
          <a:lstStyle/>
          <a:p>
            <a:pPr algn="ctr"/>
            <a:r>
              <a:rPr lang="en-GB" sz="3200" dirty="0">
                <a:solidFill>
                  <a:srgbClr val="008988"/>
                </a:solidFill>
                <a:latin typeface="Comic Sans MS" panose="030F0702030302020204" pitchFamily="66" charset="0"/>
              </a:rPr>
              <a:t>The elephant has ________ ears.</a:t>
            </a:r>
          </a:p>
        </p:txBody>
      </p:sp>
    </p:spTree>
    <p:extLst>
      <p:ext uri="{BB962C8B-B14F-4D97-AF65-F5344CB8AC3E}">
        <p14:creationId xmlns:p14="http://schemas.microsoft.com/office/powerpoint/2010/main" val="2285251657"/>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06E7F-B90A-4060-B19D-74F646B87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467" y="425680"/>
            <a:ext cx="6067766" cy="5443977"/>
          </a:xfrm>
          <a:prstGeom prst="rect">
            <a:avLst/>
          </a:prstGeom>
        </p:spPr>
      </p:pic>
      <p:sp>
        <p:nvSpPr>
          <p:cNvPr id="3" name="Rectangle 2">
            <a:extLst>
              <a:ext uri="{FF2B5EF4-FFF2-40B4-BE49-F238E27FC236}">
                <a16:creationId xmlns:a16="http://schemas.microsoft.com/office/drawing/2014/main" id="{8C7165D8-B5F0-4757-A01D-C430F649023B}"/>
              </a:ext>
            </a:extLst>
          </p:cNvPr>
          <p:cNvSpPr/>
          <p:nvPr/>
        </p:nvSpPr>
        <p:spPr>
          <a:xfrm>
            <a:off x="2906442" y="1678604"/>
            <a:ext cx="522558" cy="368043"/>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5" name="Rectangle 4">
            <a:extLst>
              <a:ext uri="{FF2B5EF4-FFF2-40B4-BE49-F238E27FC236}">
                <a16:creationId xmlns:a16="http://schemas.microsoft.com/office/drawing/2014/main" id="{253F6428-7B66-4072-B6B7-C29ED47DC6F6}"/>
              </a:ext>
            </a:extLst>
          </p:cNvPr>
          <p:cNvSpPr/>
          <p:nvPr/>
        </p:nvSpPr>
        <p:spPr>
          <a:xfrm>
            <a:off x="2963610" y="2514218"/>
            <a:ext cx="648072" cy="368043"/>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6" name="Rectangle 5">
            <a:extLst>
              <a:ext uri="{FF2B5EF4-FFF2-40B4-BE49-F238E27FC236}">
                <a16:creationId xmlns:a16="http://schemas.microsoft.com/office/drawing/2014/main" id="{1366F4C6-250A-46D3-9D92-F2FA55A4EA34}"/>
              </a:ext>
            </a:extLst>
          </p:cNvPr>
          <p:cNvSpPr/>
          <p:nvPr/>
        </p:nvSpPr>
        <p:spPr>
          <a:xfrm>
            <a:off x="7555348" y="829097"/>
            <a:ext cx="576064" cy="374471"/>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7" name="Rectangle 6">
            <a:extLst>
              <a:ext uri="{FF2B5EF4-FFF2-40B4-BE49-F238E27FC236}">
                <a16:creationId xmlns:a16="http://schemas.microsoft.com/office/drawing/2014/main" id="{B9093AFD-A0FD-4097-9B1D-6CD9467E7B1E}"/>
              </a:ext>
            </a:extLst>
          </p:cNvPr>
          <p:cNvSpPr/>
          <p:nvPr/>
        </p:nvSpPr>
        <p:spPr>
          <a:xfrm>
            <a:off x="7021133" y="3014718"/>
            <a:ext cx="829092" cy="374471"/>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8" name="Rectangle 7">
            <a:extLst>
              <a:ext uri="{FF2B5EF4-FFF2-40B4-BE49-F238E27FC236}">
                <a16:creationId xmlns:a16="http://schemas.microsoft.com/office/drawing/2014/main" id="{43073E7D-9443-49A4-85A5-DF73C008B736}"/>
              </a:ext>
            </a:extLst>
          </p:cNvPr>
          <p:cNvSpPr/>
          <p:nvPr/>
        </p:nvSpPr>
        <p:spPr>
          <a:xfrm>
            <a:off x="2291230" y="3978890"/>
            <a:ext cx="615212" cy="360040"/>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9" name="Rectangle 8">
            <a:extLst>
              <a:ext uri="{FF2B5EF4-FFF2-40B4-BE49-F238E27FC236}">
                <a16:creationId xmlns:a16="http://schemas.microsoft.com/office/drawing/2014/main" id="{FB88A288-A244-4019-84A8-7D90F6A65B91}"/>
              </a:ext>
            </a:extLst>
          </p:cNvPr>
          <p:cNvSpPr/>
          <p:nvPr/>
        </p:nvSpPr>
        <p:spPr>
          <a:xfrm>
            <a:off x="3382783" y="3667614"/>
            <a:ext cx="560761" cy="360040"/>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0" name="Rectangle 9">
            <a:extLst>
              <a:ext uri="{FF2B5EF4-FFF2-40B4-BE49-F238E27FC236}">
                <a16:creationId xmlns:a16="http://schemas.microsoft.com/office/drawing/2014/main" id="{810A54B4-5BAF-4B36-A0AE-D51B266FA7F5}"/>
              </a:ext>
            </a:extLst>
          </p:cNvPr>
          <p:cNvSpPr/>
          <p:nvPr/>
        </p:nvSpPr>
        <p:spPr>
          <a:xfrm>
            <a:off x="2767571" y="5276752"/>
            <a:ext cx="615212" cy="310367"/>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1" name="Rectangle 10">
            <a:extLst>
              <a:ext uri="{FF2B5EF4-FFF2-40B4-BE49-F238E27FC236}">
                <a16:creationId xmlns:a16="http://schemas.microsoft.com/office/drawing/2014/main" id="{ACD86222-171E-422C-9F1B-DD5952D10388}"/>
              </a:ext>
            </a:extLst>
          </p:cNvPr>
          <p:cNvSpPr/>
          <p:nvPr/>
        </p:nvSpPr>
        <p:spPr>
          <a:xfrm>
            <a:off x="7271864" y="4952183"/>
            <a:ext cx="615211" cy="310367"/>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12" name="Rectangle 11">
            <a:extLst>
              <a:ext uri="{FF2B5EF4-FFF2-40B4-BE49-F238E27FC236}">
                <a16:creationId xmlns:a16="http://schemas.microsoft.com/office/drawing/2014/main" id="{643EA3C5-5315-405A-8239-C2E566F13E11}"/>
              </a:ext>
            </a:extLst>
          </p:cNvPr>
          <p:cNvSpPr/>
          <p:nvPr/>
        </p:nvSpPr>
        <p:spPr>
          <a:xfrm>
            <a:off x="594172" y="5978229"/>
            <a:ext cx="9757085" cy="584775"/>
          </a:xfrm>
          <a:prstGeom prst="rect">
            <a:avLst/>
          </a:prstGeom>
        </p:spPr>
        <p:txBody>
          <a:bodyPr wrap="square">
            <a:spAutoFit/>
          </a:bodyPr>
          <a:lstStyle/>
          <a:p>
            <a:pPr algn="ctr"/>
            <a:r>
              <a:rPr lang="en-GB" sz="3200" dirty="0">
                <a:solidFill>
                  <a:srgbClr val="008988"/>
                </a:solidFill>
                <a:latin typeface="Comic Sans MS" panose="030F0702030302020204" pitchFamily="66" charset="0"/>
              </a:rPr>
              <a:t>The dog has a ________ tail and _______ claws.</a:t>
            </a:r>
          </a:p>
        </p:txBody>
      </p:sp>
    </p:spTree>
    <p:extLst>
      <p:ext uri="{BB962C8B-B14F-4D97-AF65-F5344CB8AC3E}">
        <p14:creationId xmlns:p14="http://schemas.microsoft.com/office/powerpoint/2010/main" val="21614941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37A7D8-84E5-48C2-9A7F-9E20A6C46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388" y="164098"/>
            <a:ext cx="5400600" cy="5400600"/>
          </a:xfrm>
          <a:prstGeom prst="rect">
            <a:avLst/>
          </a:prstGeom>
        </p:spPr>
      </p:pic>
      <p:sp>
        <p:nvSpPr>
          <p:cNvPr id="3" name="Rectangle 2"/>
          <p:cNvSpPr/>
          <p:nvPr/>
        </p:nvSpPr>
        <p:spPr>
          <a:xfrm>
            <a:off x="3618508" y="1621185"/>
            <a:ext cx="555862"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5" name="Rectangle 4"/>
          <p:cNvSpPr/>
          <p:nvPr/>
        </p:nvSpPr>
        <p:spPr>
          <a:xfrm>
            <a:off x="7456565" y="2590293"/>
            <a:ext cx="555862"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6" name="Rectangle 5"/>
          <p:cNvSpPr/>
          <p:nvPr/>
        </p:nvSpPr>
        <p:spPr>
          <a:xfrm>
            <a:off x="2764350" y="2541733"/>
            <a:ext cx="555862" cy="317635"/>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7" name="Rectangle 6"/>
          <p:cNvSpPr/>
          <p:nvPr/>
        </p:nvSpPr>
        <p:spPr>
          <a:xfrm>
            <a:off x="2549691" y="3126537"/>
            <a:ext cx="770521" cy="328308"/>
          </a:xfrm>
          <a:prstGeom prst="rect">
            <a:avLst/>
          </a:prstGeom>
          <a:solidFill>
            <a:srgbClr val="008A8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985"/>
          </a:p>
        </p:txBody>
      </p:sp>
      <p:sp>
        <p:nvSpPr>
          <p:cNvPr id="8" name="Rectangle 7">
            <a:extLst>
              <a:ext uri="{FF2B5EF4-FFF2-40B4-BE49-F238E27FC236}">
                <a16:creationId xmlns:a16="http://schemas.microsoft.com/office/drawing/2014/main" id="{CAF531C2-0A30-44C7-BFED-4ED88ABE11CD}"/>
              </a:ext>
            </a:extLst>
          </p:cNvPr>
          <p:cNvSpPr/>
          <p:nvPr/>
        </p:nvSpPr>
        <p:spPr>
          <a:xfrm>
            <a:off x="1638288" y="5303841"/>
            <a:ext cx="7416824" cy="1077218"/>
          </a:xfrm>
          <a:prstGeom prst="rect">
            <a:avLst/>
          </a:prstGeom>
        </p:spPr>
        <p:txBody>
          <a:bodyPr wrap="square">
            <a:spAutoFit/>
          </a:bodyPr>
          <a:lstStyle/>
          <a:p>
            <a:pPr algn="ctr"/>
            <a:r>
              <a:rPr lang="en-GB" sz="3200" dirty="0">
                <a:solidFill>
                  <a:srgbClr val="008988"/>
                </a:solidFill>
                <a:latin typeface="Comic Sans MS" panose="030F0702030302020204" pitchFamily="66" charset="0"/>
              </a:rPr>
              <a:t>The fish has ________ eyes, _______ fins and a _______ tail.</a:t>
            </a:r>
          </a:p>
        </p:txBody>
      </p:sp>
    </p:spTree>
    <p:extLst>
      <p:ext uri="{BB962C8B-B14F-4D97-AF65-F5344CB8AC3E}">
        <p14:creationId xmlns:p14="http://schemas.microsoft.com/office/powerpoint/2010/main" val="913532466"/>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BCF64-20DA-43F9-8D0D-AE6C677F5E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67" t="14819" r="9880" b="26865"/>
          <a:stretch/>
        </p:blipFill>
        <p:spPr>
          <a:xfrm>
            <a:off x="3042444" y="558646"/>
            <a:ext cx="4824536" cy="4796389"/>
          </a:xfrm>
          <a:prstGeom prst="rect">
            <a:avLst/>
          </a:prstGeom>
        </p:spPr>
      </p:pic>
      <p:sp>
        <p:nvSpPr>
          <p:cNvPr id="6" name="TextBox 5">
            <a:extLst>
              <a:ext uri="{FF2B5EF4-FFF2-40B4-BE49-F238E27FC236}">
                <a16:creationId xmlns:a16="http://schemas.microsoft.com/office/drawing/2014/main" id="{DA20ADF6-29F7-43B2-A387-C7AEA4A014DE}"/>
              </a:ext>
            </a:extLst>
          </p:cNvPr>
          <p:cNvSpPr txBox="1"/>
          <p:nvPr/>
        </p:nvSpPr>
        <p:spPr>
          <a:xfrm>
            <a:off x="4433903" y="685081"/>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1</a:t>
            </a:r>
          </a:p>
        </p:txBody>
      </p:sp>
      <p:sp>
        <p:nvSpPr>
          <p:cNvPr id="7" name="TextBox 6">
            <a:extLst>
              <a:ext uri="{FF2B5EF4-FFF2-40B4-BE49-F238E27FC236}">
                <a16:creationId xmlns:a16="http://schemas.microsoft.com/office/drawing/2014/main" id="{DA20ADF6-29F7-43B2-A387-C7AEA4A014DE}"/>
              </a:ext>
            </a:extLst>
          </p:cNvPr>
          <p:cNvSpPr txBox="1"/>
          <p:nvPr/>
        </p:nvSpPr>
        <p:spPr>
          <a:xfrm>
            <a:off x="3337773" y="1436362"/>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2</a:t>
            </a:r>
          </a:p>
        </p:txBody>
      </p:sp>
      <p:sp>
        <p:nvSpPr>
          <p:cNvPr id="8" name="TextBox 7">
            <a:extLst>
              <a:ext uri="{FF2B5EF4-FFF2-40B4-BE49-F238E27FC236}">
                <a16:creationId xmlns:a16="http://schemas.microsoft.com/office/drawing/2014/main" id="{DA20ADF6-29F7-43B2-A387-C7AEA4A014DE}"/>
              </a:ext>
            </a:extLst>
          </p:cNvPr>
          <p:cNvSpPr txBox="1"/>
          <p:nvPr/>
        </p:nvSpPr>
        <p:spPr>
          <a:xfrm>
            <a:off x="3925452" y="3781425"/>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3</a:t>
            </a:r>
          </a:p>
        </p:txBody>
      </p:sp>
      <p:sp>
        <p:nvSpPr>
          <p:cNvPr id="9" name="TextBox 8">
            <a:extLst>
              <a:ext uri="{FF2B5EF4-FFF2-40B4-BE49-F238E27FC236}">
                <a16:creationId xmlns:a16="http://schemas.microsoft.com/office/drawing/2014/main" id="{DA20ADF6-29F7-43B2-A387-C7AEA4A014DE}"/>
              </a:ext>
            </a:extLst>
          </p:cNvPr>
          <p:cNvSpPr txBox="1"/>
          <p:nvPr/>
        </p:nvSpPr>
        <p:spPr>
          <a:xfrm>
            <a:off x="4076159" y="4734331"/>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4</a:t>
            </a:r>
          </a:p>
        </p:txBody>
      </p:sp>
      <p:sp>
        <p:nvSpPr>
          <p:cNvPr id="10" name="TextBox 9">
            <a:extLst>
              <a:ext uri="{FF2B5EF4-FFF2-40B4-BE49-F238E27FC236}">
                <a16:creationId xmlns:a16="http://schemas.microsoft.com/office/drawing/2014/main" id="{DA20ADF6-29F7-43B2-A387-C7AEA4A014DE}"/>
              </a:ext>
            </a:extLst>
          </p:cNvPr>
          <p:cNvSpPr txBox="1"/>
          <p:nvPr/>
        </p:nvSpPr>
        <p:spPr>
          <a:xfrm>
            <a:off x="6934877" y="4907779"/>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5</a:t>
            </a:r>
          </a:p>
        </p:txBody>
      </p:sp>
      <p:sp>
        <p:nvSpPr>
          <p:cNvPr id="11" name="TextBox 10">
            <a:extLst>
              <a:ext uri="{FF2B5EF4-FFF2-40B4-BE49-F238E27FC236}">
                <a16:creationId xmlns:a16="http://schemas.microsoft.com/office/drawing/2014/main" id="{DA20ADF6-29F7-43B2-A387-C7AEA4A014DE}"/>
              </a:ext>
            </a:extLst>
          </p:cNvPr>
          <p:cNvSpPr txBox="1"/>
          <p:nvPr/>
        </p:nvSpPr>
        <p:spPr>
          <a:xfrm>
            <a:off x="7369053" y="4252458"/>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6</a:t>
            </a:r>
          </a:p>
        </p:txBody>
      </p:sp>
      <p:sp>
        <p:nvSpPr>
          <p:cNvPr id="12" name="TextBox 11">
            <a:extLst>
              <a:ext uri="{FF2B5EF4-FFF2-40B4-BE49-F238E27FC236}">
                <a16:creationId xmlns:a16="http://schemas.microsoft.com/office/drawing/2014/main" id="{DA20ADF6-29F7-43B2-A387-C7AEA4A014DE}"/>
              </a:ext>
            </a:extLst>
          </p:cNvPr>
          <p:cNvSpPr txBox="1"/>
          <p:nvPr/>
        </p:nvSpPr>
        <p:spPr>
          <a:xfrm>
            <a:off x="3135524" y="2997897"/>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7</a:t>
            </a:r>
          </a:p>
        </p:txBody>
      </p:sp>
      <p:sp>
        <p:nvSpPr>
          <p:cNvPr id="13" name="TextBox 12">
            <a:extLst>
              <a:ext uri="{FF2B5EF4-FFF2-40B4-BE49-F238E27FC236}">
                <a16:creationId xmlns:a16="http://schemas.microsoft.com/office/drawing/2014/main" id="{DA20ADF6-29F7-43B2-A387-C7AEA4A014DE}"/>
              </a:ext>
            </a:extLst>
          </p:cNvPr>
          <p:cNvSpPr txBox="1"/>
          <p:nvPr/>
        </p:nvSpPr>
        <p:spPr>
          <a:xfrm>
            <a:off x="6066780" y="1981225"/>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8</a:t>
            </a:r>
          </a:p>
        </p:txBody>
      </p:sp>
      <p:sp>
        <p:nvSpPr>
          <p:cNvPr id="14" name="TextBox 13">
            <a:extLst>
              <a:ext uri="{FF2B5EF4-FFF2-40B4-BE49-F238E27FC236}">
                <a16:creationId xmlns:a16="http://schemas.microsoft.com/office/drawing/2014/main" id="{DA20ADF6-29F7-43B2-A387-C7AEA4A014DE}"/>
              </a:ext>
            </a:extLst>
          </p:cNvPr>
          <p:cNvSpPr txBox="1"/>
          <p:nvPr/>
        </p:nvSpPr>
        <p:spPr>
          <a:xfrm>
            <a:off x="7369053" y="2950806"/>
            <a:ext cx="715488" cy="397801"/>
          </a:xfrm>
          <a:prstGeom prst="rect">
            <a:avLst/>
          </a:prstGeom>
          <a:noFill/>
        </p:spPr>
        <p:txBody>
          <a:bodyPr wrap="square" rtlCol="0">
            <a:spAutoFit/>
          </a:bodyPr>
          <a:lstStyle/>
          <a:p>
            <a:r>
              <a:rPr lang="en-US" sz="1985" dirty="0">
                <a:solidFill>
                  <a:srgbClr val="E92D82"/>
                </a:solidFill>
                <a:latin typeface="Comic Sans MS" panose="030F0702030302020204" pitchFamily="66" charset="0"/>
              </a:rPr>
              <a:t>9</a:t>
            </a:r>
          </a:p>
        </p:txBody>
      </p:sp>
      <p:pic>
        <p:nvPicPr>
          <p:cNvPr id="15" name="Picture 14">
            <a:extLst>
              <a:ext uri="{FF2B5EF4-FFF2-40B4-BE49-F238E27FC236}">
                <a16:creationId xmlns:a16="http://schemas.microsoft.com/office/drawing/2014/main" id="{DB9BCF64-20DA-43F9-8D0D-AE6C677F5E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36" t="78823" r="8092" b="6953"/>
          <a:stretch/>
        </p:blipFill>
        <p:spPr>
          <a:xfrm>
            <a:off x="3925452" y="5576933"/>
            <a:ext cx="3383434" cy="825229"/>
          </a:xfrm>
          <a:prstGeom prst="rect">
            <a:avLst/>
          </a:prstGeom>
        </p:spPr>
      </p:pic>
    </p:spTree>
    <p:extLst>
      <p:ext uri="{BB962C8B-B14F-4D97-AF65-F5344CB8AC3E}">
        <p14:creationId xmlns:p14="http://schemas.microsoft.com/office/powerpoint/2010/main" val="121736784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2762" y="6698517"/>
            <a:ext cx="2395914" cy="839012"/>
          </a:xfrm>
          <a:prstGeom prst="rect">
            <a:avLst/>
          </a:prstGeom>
        </p:spPr>
        <p:txBody>
          <a:bodyPr wrap="square">
            <a:spAutoFit/>
          </a:bodyPr>
          <a:lstStyle/>
          <a:p>
            <a:r>
              <a:rPr lang="en-GB" sz="4852" b="1" dirty="0">
                <a:solidFill>
                  <a:srgbClr val="E92D82"/>
                </a:solidFill>
                <a:latin typeface="Comic Sans MS" panose="030F0702030302020204" pitchFamily="66" charset="0"/>
              </a:rPr>
              <a:t>Perci</a:t>
            </a:r>
            <a:endParaRPr lang="en-GB" sz="4852" dirty="0">
              <a:solidFill>
                <a:srgbClr val="E92D82"/>
              </a:solidFill>
              <a:latin typeface="Comic Sans MS" panose="030F0702030302020204" pitchFamily="66" charset="0"/>
            </a:endParaRPr>
          </a:p>
        </p:txBody>
      </p:sp>
      <p:pic>
        <p:nvPicPr>
          <p:cNvPr id="14" name="Picture 13" descr="C:\Users\Sutherland_R\AppData\Local\Microsoft\Windows\INetCache\Content.Word\Perci with PDSA vet Chris Sherwoo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215" y="843299"/>
            <a:ext cx="8655562" cy="5240982"/>
          </a:xfrm>
          <a:prstGeom prst="rect">
            <a:avLst/>
          </a:prstGeom>
          <a:noFill/>
          <a:ln>
            <a:noFill/>
          </a:ln>
        </p:spPr>
      </p:pic>
    </p:spTree>
    <p:extLst>
      <p:ext uri="{BB962C8B-B14F-4D97-AF65-F5344CB8AC3E}">
        <p14:creationId xmlns:p14="http://schemas.microsoft.com/office/powerpoint/2010/main" val="3188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2762" y="6698517"/>
            <a:ext cx="2395914" cy="839012"/>
          </a:xfrm>
          <a:prstGeom prst="rect">
            <a:avLst/>
          </a:prstGeom>
        </p:spPr>
        <p:txBody>
          <a:bodyPr wrap="square">
            <a:spAutoFit/>
          </a:bodyPr>
          <a:lstStyle/>
          <a:p>
            <a:r>
              <a:rPr lang="en-GB" sz="4852" b="1" dirty="0">
                <a:solidFill>
                  <a:srgbClr val="E92D82"/>
                </a:solidFill>
                <a:latin typeface="Comic Sans MS" panose="030F0702030302020204" pitchFamily="66" charset="0"/>
              </a:rPr>
              <a:t>Perci</a:t>
            </a:r>
            <a:endParaRPr lang="en-GB" sz="4852" dirty="0">
              <a:solidFill>
                <a:srgbClr val="E92D82"/>
              </a:solidFill>
              <a:latin typeface="Comic Sans MS" panose="030F0702030302020204" pitchFamily="66"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979215" y="1081525"/>
            <a:ext cx="5817573" cy="4605712"/>
          </a:xfrm>
          <a:prstGeom prst="rect">
            <a:avLst/>
          </a:prstGeom>
        </p:spPr>
      </p:pic>
      <p:sp>
        <p:nvSpPr>
          <p:cNvPr id="7" name="Rectangle 6"/>
          <p:cNvSpPr/>
          <p:nvPr/>
        </p:nvSpPr>
        <p:spPr>
          <a:xfrm>
            <a:off x="7173103" y="1840068"/>
            <a:ext cx="2395914" cy="3079048"/>
          </a:xfrm>
          <a:prstGeom prst="rect">
            <a:avLst/>
          </a:prstGeom>
        </p:spPr>
        <p:txBody>
          <a:bodyPr wrap="square">
            <a:spAutoFit/>
          </a:bodyPr>
          <a:lstStyle/>
          <a:p>
            <a:pPr algn="ctr"/>
            <a:r>
              <a:rPr lang="en-GB" sz="4852" b="1" dirty="0">
                <a:solidFill>
                  <a:srgbClr val="E92D82"/>
                </a:solidFill>
                <a:latin typeface="Comic Sans MS" panose="030F0702030302020204" pitchFamily="66" charset="0"/>
              </a:rPr>
              <a:t>Saved thanks to PDSA!</a:t>
            </a:r>
            <a:endParaRPr lang="en-GB" sz="4852" dirty="0">
              <a:solidFill>
                <a:srgbClr val="E92D82"/>
              </a:solidFill>
              <a:latin typeface="Comic Sans MS" panose="030F0702030302020204" pitchFamily="66" charset="0"/>
            </a:endParaRPr>
          </a:p>
        </p:txBody>
      </p:sp>
    </p:spTree>
    <p:extLst>
      <p:ext uri="{BB962C8B-B14F-4D97-AF65-F5344CB8AC3E}">
        <p14:creationId xmlns:p14="http://schemas.microsoft.com/office/powerpoint/2010/main" val="18313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alcon\user_data\SHARING FOLDER\!Temporary Sharing - Items will be deleted when 7 days old!\Jenna\shutterstock_162290225.jpg"/>
          <p:cNvPicPr>
            <a:picLocks noChangeAspect="1" noChangeArrowheads="1"/>
          </p:cNvPicPr>
          <p:nvPr/>
        </p:nvPicPr>
        <p:blipFill>
          <a:blip r:embed="rId2" cstate="print"/>
          <a:srcRect/>
          <a:stretch>
            <a:fillRect/>
          </a:stretch>
        </p:blipFill>
        <p:spPr bwMode="auto">
          <a:xfrm>
            <a:off x="891625" y="691615"/>
            <a:ext cx="5317349" cy="5763773"/>
          </a:xfrm>
          <a:prstGeom prst="rect">
            <a:avLst/>
          </a:prstGeom>
          <a:noFill/>
        </p:spPr>
      </p:pic>
      <p:sp>
        <p:nvSpPr>
          <p:cNvPr id="16" name="TextBox 15"/>
          <p:cNvSpPr txBox="1"/>
          <p:nvPr/>
        </p:nvSpPr>
        <p:spPr>
          <a:xfrm>
            <a:off x="5562268" y="3206577"/>
            <a:ext cx="4526931" cy="1050159"/>
          </a:xfrm>
          <a:prstGeom prst="rect">
            <a:avLst/>
          </a:prstGeom>
          <a:noFill/>
        </p:spPr>
        <p:txBody>
          <a:bodyPr wrap="square" rtlCol="0">
            <a:spAutoFit/>
          </a:bodyPr>
          <a:lstStyle/>
          <a:p>
            <a:r>
              <a:rPr lang="en-GB" sz="6224" b="1" dirty="0">
                <a:solidFill>
                  <a:srgbClr val="008988"/>
                </a:solidFill>
                <a:latin typeface="Comic Sans MS" panose="030F0702030302020204" pitchFamily="66" charset="0"/>
              </a:rPr>
              <a:t>Thanks! </a:t>
            </a:r>
          </a:p>
        </p:txBody>
      </p:sp>
      <p:pic>
        <p:nvPicPr>
          <p:cNvPr id="1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602462" y="6759729"/>
            <a:ext cx="1618622" cy="739097"/>
          </a:xfrm>
          <a:prstGeom prst="rect">
            <a:avLst/>
          </a:prstGeom>
          <a:noFill/>
        </p:spPr>
      </p:pic>
    </p:spTree>
    <p:extLst>
      <p:ext uri="{BB962C8B-B14F-4D97-AF65-F5344CB8AC3E}">
        <p14:creationId xmlns:p14="http://schemas.microsoft.com/office/powerpoint/2010/main" val="37963964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hick - walking croppe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156" t="71754" r="18558"/>
          <a:stretch>
            <a:fillRect/>
          </a:stretch>
        </p:blipFill>
        <p:spPr bwMode="auto">
          <a:xfrm>
            <a:off x="727148" y="2701305"/>
            <a:ext cx="4035005" cy="2145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Line 5"/>
          <p:cNvSpPr>
            <a:spLocks noChangeShapeType="1"/>
          </p:cNvSpPr>
          <p:nvPr/>
        </p:nvSpPr>
        <p:spPr bwMode="auto">
          <a:xfrm>
            <a:off x="4762153" y="3643800"/>
            <a:ext cx="27447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 name="Picture 4" descr="chick - walking croppe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6940" y="2053233"/>
            <a:ext cx="2430066" cy="298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1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descr="lamb - close up of face"/>
          <p:cNvPicPr>
            <a:picLocks noChangeAspect="1" noChangeArrowheads="1"/>
          </p:cNvPicPr>
          <p:nvPr/>
        </p:nvPicPr>
        <p:blipFill>
          <a:blip r:embed="rId2" cstate="print">
            <a:extLst>
              <a:ext uri="{28A0092B-C50C-407E-A947-70E740481C1C}">
                <a14:useLocalDpi xmlns:a14="http://schemas.microsoft.com/office/drawing/2010/main" val="0"/>
              </a:ext>
            </a:extLst>
          </a:blip>
          <a:srcRect t="6663" b="6663"/>
          <a:stretch>
            <a:fillRect/>
          </a:stretch>
        </p:blipFill>
        <p:spPr bwMode="auto">
          <a:xfrm>
            <a:off x="6426820" y="2629297"/>
            <a:ext cx="3075437" cy="20583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lamb - close up of face"/>
          <p:cNvPicPr>
            <a:picLocks noChangeAspect="1" noChangeArrowheads="1"/>
          </p:cNvPicPr>
          <p:nvPr/>
        </p:nvPicPr>
        <p:blipFill>
          <a:blip r:embed="rId3">
            <a:extLst>
              <a:ext uri="{28A0092B-C50C-407E-A947-70E740481C1C}">
                <a14:useLocalDpi xmlns:a14="http://schemas.microsoft.com/office/drawing/2010/main" val="0"/>
              </a:ext>
            </a:extLst>
          </a:blip>
          <a:srcRect l="25276" t="46510" r="38858" b="16982"/>
          <a:stretch>
            <a:fillRect/>
          </a:stretch>
        </p:blipFill>
        <p:spPr bwMode="auto">
          <a:xfrm>
            <a:off x="576164" y="2536852"/>
            <a:ext cx="2853853" cy="2243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Line 4"/>
          <p:cNvSpPr>
            <a:spLocks noChangeShapeType="1"/>
          </p:cNvSpPr>
          <p:nvPr/>
        </p:nvSpPr>
        <p:spPr bwMode="auto">
          <a:xfrm>
            <a:off x="3430017" y="3693831"/>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790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descr="Goldfish"/>
          <p:cNvPicPr>
            <a:picLocks noChangeAspect="1" noChangeArrowheads="1"/>
          </p:cNvPicPr>
          <p:nvPr/>
        </p:nvPicPr>
        <p:blipFill>
          <a:blip r:embed="rId2" cstate="print">
            <a:clrChange>
              <a:clrFrom>
                <a:srgbClr val="FCFBFB"/>
              </a:clrFrom>
              <a:clrTo>
                <a:srgbClr val="FCFBFB">
                  <a:alpha val="0"/>
                </a:srgbClr>
              </a:clrTo>
            </a:clrChange>
            <a:extLst>
              <a:ext uri="{28A0092B-C50C-407E-A947-70E740481C1C}">
                <a14:useLocalDpi xmlns:a14="http://schemas.microsoft.com/office/drawing/2010/main" val="0"/>
              </a:ext>
            </a:extLst>
          </a:blip>
          <a:srcRect t="16544" b="16544"/>
          <a:stretch>
            <a:fillRect/>
          </a:stretch>
        </p:blipFill>
        <p:spPr bwMode="auto">
          <a:xfrm>
            <a:off x="6056927" y="2197249"/>
            <a:ext cx="4626222" cy="3096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Goldfish"/>
          <p:cNvPicPr>
            <a:picLocks noChangeAspect="1" noChangeArrowheads="1"/>
          </p:cNvPicPr>
          <p:nvPr/>
        </p:nvPicPr>
        <p:blipFill>
          <a:blip r:embed="rId3" cstate="print">
            <a:clrChange>
              <a:clrFrom>
                <a:srgbClr val="FCFBFB"/>
              </a:clrFrom>
              <a:clrTo>
                <a:srgbClr val="FCFBFB">
                  <a:alpha val="0"/>
                </a:srgbClr>
              </a:clrTo>
            </a:clrChange>
            <a:extLst>
              <a:ext uri="{28A0092B-C50C-407E-A947-70E740481C1C}">
                <a14:useLocalDpi xmlns:a14="http://schemas.microsoft.com/office/drawing/2010/main" val="0"/>
              </a:ext>
            </a:extLst>
          </a:blip>
          <a:srcRect l="53070" t="47728" r="27841" b="41255"/>
          <a:stretch>
            <a:fillRect/>
          </a:stretch>
        </p:blipFill>
        <p:spPr bwMode="auto">
          <a:xfrm>
            <a:off x="963728" y="2765828"/>
            <a:ext cx="3019741" cy="17431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Line 4"/>
          <p:cNvSpPr>
            <a:spLocks noChangeShapeType="1"/>
          </p:cNvSpPr>
          <p:nvPr/>
        </p:nvSpPr>
        <p:spPr bwMode="auto">
          <a:xfrm>
            <a:off x="3986468" y="3637409"/>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0326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glets"/>
          <p:cNvPicPr>
            <a:picLocks noChangeAspect="1" noChangeArrowheads="1"/>
          </p:cNvPicPr>
          <p:nvPr/>
        </p:nvPicPr>
        <p:blipFill>
          <a:blip r:embed="rId2" cstate="print">
            <a:extLst>
              <a:ext uri="{28A0092B-C50C-407E-A947-70E740481C1C}">
                <a14:useLocalDpi xmlns:a14="http://schemas.microsoft.com/office/drawing/2010/main" val="0"/>
              </a:ext>
            </a:extLst>
          </a:blip>
          <a:srcRect t="2512" b="2512"/>
          <a:stretch>
            <a:fillRect/>
          </a:stretch>
        </p:blipFill>
        <p:spPr bwMode="auto">
          <a:xfrm>
            <a:off x="6210796" y="2341265"/>
            <a:ext cx="3888432" cy="2602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piglets"/>
          <p:cNvPicPr>
            <a:picLocks noChangeAspect="1" noChangeArrowheads="1"/>
          </p:cNvPicPr>
          <p:nvPr/>
        </p:nvPicPr>
        <p:blipFill>
          <a:blip r:embed="rId3" cstate="print">
            <a:extLst>
              <a:ext uri="{28A0092B-C50C-407E-A947-70E740481C1C}">
                <a14:useLocalDpi xmlns:a14="http://schemas.microsoft.com/office/drawing/2010/main" val="0"/>
              </a:ext>
            </a:extLst>
          </a:blip>
          <a:srcRect l="43300" t="38474" r="44083" b="43510"/>
          <a:stretch>
            <a:fillRect/>
          </a:stretch>
        </p:blipFill>
        <p:spPr bwMode="auto">
          <a:xfrm>
            <a:off x="867854" y="2341265"/>
            <a:ext cx="2390614" cy="24007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Line 4"/>
          <p:cNvSpPr>
            <a:spLocks noChangeShapeType="1"/>
          </p:cNvSpPr>
          <p:nvPr/>
        </p:nvSpPr>
        <p:spPr bwMode="auto">
          <a:xfrm>
            <a:off x="3258468" y="3642533"/>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8824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utterstock_43665850"/>
          <p:cNvPicPr>
            <a:picLocks noChangeAspect="1" noChangeArrowheads="1"/>
          </p:cNvPicPr>
          <p:nvPr/>
        </p:nvPicPr>
        <p:blipFill>
          <a:blip r:embed="rId2" cstate="print">
            <a:extLst>
              <a:ext uri="{28A0092B-C50C-407E-A947-70E740481C1C}">
                <a14:useLocalDpi xmlns:a14="http://schemas.microsoft.com/office/drawing/2010/main" val="0"/>
              </a:ext>
            </a:extLst>
          </a:blip>
          <a:srcRect l="12566" t="6526" r="9827"/>
          <a:stretch>
            <a:fillRect/>
          </a:stretch>
        </p:blipFill>
        <p:spPr bwMode="auto">
          <a:xfrm rot="305752">
            <a:off x="6764736" y="1388107"/>
            <a:ext cx="3059113" cy="4502150"/>
          </a:xfrm>
          <a:prstGeom prst="rect">
            <a:avLst/>
          </a:prstGeom>
          <a:noFill/>
          <a:extLst>
            <a:ext uri="{909E8E84-426E-40DD-AFC4-6F175D3DCCD1}">
              <a14:hiddenFill xmlns:a14="http://schemas.microsoft.com/office/drawing/2010/main">
                <a:solidFill>
                  <a:srgbClr val="FFFFFF"/>
                </a:solidFill>
              </a14:hiddenFill>
            </a:ext>
          </a:extLst>
        </p:spPr>
      </p:pic>
      <p:sp>
        <p:nvSpPr>
          <p:cNvPr id="3" name="Line 3"/>
          <p:cNvSpPr>
            <a:spLocks noChangeShapeType="1"/>
          </p:cNvSpPr>
          <p:nvPr/>
        </p:nvSpPr>
        <p:spPr bwMode="auto">
          <a:xfrm>
            <a:off x="3791684" y="4195351"/>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 name="Picture 3" descr="shutterstock_43665850"/>
          <p:cNvPicPr>
            <a:picLocks noChangeAspect="1" noChangeArrowheads="1"/>
          </p:cNvPicPr>
          <p:nvPr/>
        </p:nvPicPr>
        <p:blipFill>
          <a:blip r:embed="rId2" cstate="print">
            <a:extLst>
              <a:ext uri="{28A0092B-C50C-407E-A947-70E740481C1C}">
                <a14:useLocalDpi xmlns:a14="http://schemas.microsoft.com/office/drawing/2010/main" val="0"/>
              </a:ext>
            </a:extLst>
          </a:blip>
          <a:srcRect l="41884" t="51013" r="26141"/>
          <a:stretch>
            <a:fillRect/>
          </a:stretch>
        </p:blipFill>
        <p:spPr bwMode="auto">
          <a:xfrm>
            <a:off x="1920584" y="1981225"/>
            <a:ext cx="1871100" cy="35018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2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hutterstock_3749446"/>
          <p:cNvPicPr>
            <a:picLocks noChangeAspect="1" noChangeArrowheads="1"/>
          </p:cNvPicPr>
          <p:nvPr/>
        </p:nvPicPr>
        <p:blipFill>
          <a:blip r:embed="rId2" cstate="print">
            <a:extLst>
              <a:ext uri="{28A0092B-C50C-407E-A947-70E740481C1C}">
                <a14:useLocalDpi xmlns:a14="http://schemas.microsoft.com/office/drawing/2010/main" val="0"/>
              </a:ext>
            </a:extLst>
          </a:blip>
          <a:srcRect t="16544" b="16544"/>
          <a:stretch>
            <a:fillRect/>
          </a:stretch>
        </p:blipFill>
        <p:spPr bwMode="auto">
          <a:xfrm>
            <a:off x="5994772" y="2269257"/>
            <a:ext cx="4018068" cy="28338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hutterstock_3749446"/>
          <p:cNvPicPr>
            <a:picLocks noChangeAspect="1" noChangeArrowheads="1"/>
          </p:cNvPicPr>
          <p:nvPr/>
        </p:nvPicPr>
        <p:blipFill>
          <a:blip r:embed="rId3" cstate="print">
            <a:extLst>
              <a:ext uri="{28A0092B-C50C-407E-A947-70E740481C1C}">
                <a14:useLocalDpi xmlns:a14="http://schemas.microsoft.com/office/drawing/2010/main" val="0"/>
              </a:ext>
            </a:extLst>
          </a:blip>
          <a:srcRect l="39308" t="45287" r="9061" b="5646"/>
          <a:stretch>
            <a:fillRect/>
          </a:stretch>
        </p:blipFill>
        <p:spPr bwMode="auto">
          <a:xfrm>
            <a:off x="859880" y="2269257"/>
            <a:ext cx="2736304" cy="260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Line 3"/>
          <p:cNvSpPr>
            <a:spLocks noChangeShapeType="1"/>
          </p:cNvSpPr>
          <p:nvPr/>
        </p:nvSpPr>
        <p:spPr bwMode="auto">
          <a:xfrm>
            <a:off x="3618508" y="3660414"/>
            <a:ext cx="27447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675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M-2004-KIT006"/>
          <p:cNvPicPr>
            <a:picLocks noChangeAspect="1" noChangeArrowheads="1"/>
          </p:cNvPicPr>
          <p:nvPr/>
        </p:nvPicPr>
        <p:blipFill>
          <a:blip r:embed="rId2">
            <a:extLst>
              <a:ext uri="{28A0092B-C50C-407E-A947-70E740481C1C}">
                <a14:useLocalDpi xmlns:a14="http://schemas.microsoft.com/office/drawing/2010/main" val="0"/>
              </a:ext>
            </a:extLst>
          </a:blip>
          <a:srcRect l="58195" t="27104" r="33823" b="65100"/>
          <a:stretch>
            <a:fillRect/>
          </a:stretch>
        </p:blipFill>
        <p:spPr bwMode="auto">
          <a:xfrm>
            <a:off x="1661443" y="2185254"/>
            <a:ext cx="2173089" cy="26331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descr="MM-2004-KIT006"/>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3629" t="8522" r="7613" b="5251"/>
          <a:stretch>
            <a:fillRect/>
          </a:stretch>
        </p:blipFill>
        <p:spPr bwMode="auto">
          <a:xfrm>
            <a:off x="6210796" y="1693193"/>
            <a:ext cx="3175000" cy="3824287"/>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p:cNvSpPr>
            <a:spLocks noChangeShapeType="1"/>
          </p:cNvSpPr>
          <p:nvPr/>
        </p:nvSpPr>
        <p:spPr bwMode="auto">
          <a:xfrm>
            <a:off x="3834532" y="3501852"/>
            <a:ext cx="27447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03758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Presentation Template" id="{4D312C3B-2E76-47A6-BF92-FF5DA37A5D74}" vid="{3A9565B1-44D8-4A0D-AAE8-F3E1627CC8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2.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79" ma:contentTypeDescription="" ma:contentTypeScope="" ma:versionID="313348adf10b994d52ab878f4b4a9937">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dd0c61731b0c613d032e3934807756fe"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1AA88C-4E44-451B-A614-A6B4AFC783B0}">
  <ds:schemaRefs>
    <ds:schemaRef ds:uri="http://schemas.microsoft.com/office/infopath/2007/PartnerControls"/>
    <ds:schemaRef ds:uri="http://purl.org/dc/elements/1.1/"/>
    <ds:schemaRef ds:uri="http://schemas.microsoft.com/office/2006/metadata/properties"/>
    <ds:schemaRef ds:uri="02901346-528d-4e84-b91b-00d6b3077abe"/>
    <ds:schemaRef ds:uri="http://purl.org/dc/terms/"/>
    <ds:schemaRef ds:uri="5bea8f77-0667-4557-a028-e23225a2ced3"/>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07706BC-F22D-4499-84E0-1EBD3BF14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43D1D3-6A10-4E65-88DB-0AB99C1456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Presentation Template</Template>
  <TotalTime>157</TotalTime>
  <Words>941</Words>
  <Application>Microsoft Office PowerPoint</Application>
  <PresentationFormat>Custom</PresentationFormat>
  <Paragraphs>142</Paragraphs>
  <Slides>27</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UK’s leading vet charity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Jordan Reynolds</cp:lastModifiedBy>
  <cp:revision>20</cp:revision>
  <dcterms:created xsi:type="dcterms:W3CDTF">2018-07-13T15:29:21Z</dcterms:created>
  <dcterms:modified xsi:type="dcterms:W3CDTF">2018-11-02T14:55:26Z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0x01010081A672974E6B0743AB34F2C64B34BDB12300A6B27711EFC3DD44A96DBAEF908F26B1</vt:lpwstr>
  </property>
  <property fmtid="{D5CDD505-2E9C-101B-9397-08002B2CF9AE}" pid="4" name="Creation Date">
    <vt:filetime>2015-01-05T00:00:00Z</vt:filetime>
  </property>
</Properties>
</file>