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80" r:id="rId5"/>
    <p:sldId id="290" r:id="rId6"/>
    <p:sldId id="291" r:id="rId7"/>
    <p:sldId id="283" r:id="rId8"/>
    <p:sldId id="288" r:id="rId9"/>
    <p:sldId id="287" r:id="rId10"/>
    <p:sldId id="289" r:id="rId11"/>
    <p:sldId id="294" r:id="rId12"/>
    <p:sldId id="293" r:id="rId13"/>
    <p:sldId id="296" r:id="rId14"/>
    <p:sldId id="297" r:id="rId15"/>
    <p:sldId id="295" r:id="rId16"/>
    <p:sldId id="298" r:id="rId17"/>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374" autoAdjust="0"/>
  </p:normalViewPr>
  <p:slideViewPr>
    <p:cSldViewPr>
      <p:cViewPr varScale="1">
        <p:scale>
          <a:sx n="52" d="100"/>
          <a:sy n="52" d="100"/>
        </p:scale>
        <p:origin x="1698" y="72"/>
      </p:cViewPr>
      <p:guideLst>
        <p:guide orient="horz" pos="2881"/>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icatcare.org/advice/life-stages/geriatric" TargetMode="External"/><Relationship Id="rId3" Type="http://schemas.openxmlformats.org/officeDocument/2006/relationships/hyperlink" Target="https://icatcare.org/advice/life-stages/kitten" TargetMode="External"/><Relationship Id="rId7" Type="http://schemas.openxmlformats.org/officeDocument/2006/relationships/hyperlink" Target="https://icatcare.org/advice/life-stages/senio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catcare.org/advice/life-stages/mature" TargetMode="External"/><Relationship Id="rId5" Type="http://schemas.openxmlformats.org/officeDocument/2006/relationships/hyperlink" Target="https://icatcare.org/advice/life-stages/prime" TargetMode="External"/><Relationship Id="rId4" Type="http://schemas.openxmlformats.org/officeDocument/2006/relationships/hyperlink" Target="https://icatcare.org/advice/life-stages/junio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latin typeface="Arial" panose="020B0604020202020204" pitchFamily="34" charset="0"/>
                <a:cs typeface="Arial" panose="020B0604020202020204" pitchFamily="34" charset="0"/>
              </a:rPr>
              <a:t>Share:</a:t>
            </a:r>
          </a:p>
          <a:p>
            <a:pPr>
              <a:defRPr/>
            </a:pPr>
            <a:r>
              <a:rPr lang="en-GB" sz="1200"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a:defRPr/>
            </a:pPr>
            <a:r>
              <a:rPr lang="en-GB" sz="1200" b="1" dirty="0">
                <a:latin typeface="Arial" panose="020B0604020202020204" pitchFamily="34" charset="0"/>
                <a:cs typeface="Arial" panose="020B0604020202020204" pitchFamily="34" charset="0"/>
              </a:rPr>
              <a:t>Ask:</a:t>
            </a:r>
          </a:p>
          <a:p>
            <a:pPr>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sz="1200" dirty="0">
              <a:latin typeface="Arial" panose="020B0604020202020204" pitchFamily="34" charset="0"/>
              <a:cs typeface="Arial" panose="020B0604020202020204" pitchFamily="34" charset="0"/>
            </a:endParaRPr>
          </a:p>
          <a:p>
            <a:pPr>
              <a:defRPr/>
            </a:pPr>
            <a:r>
              <a:rPr lang="en-GB" sz="1200" b="1" dirty="0">
                <a:latin typeface="Arial" panose="020B0604020202020204" pitchFamily="34" charset="0"/>
                <a:cs typeface="Arial" panose="020B0604020202020204" pitchFamily="34" charset="0"/>
              </a:rPr>
              <a:t>Share:</a:t>
            </a:r>
          </a:p>
          <a:p>
            <a:pPr>
              <a:defRPr/>
            </a:pPr>
            <a:endParaRPr lang="en-GB" sz="1200" dirty="0">
              <a:latin typeface="Arial" panose="020B0604020202020204" pitchFamily="34" charset="0"/>
              <a:cs typeface="Arial" panose="020B0604020202020204" pitchFamily="34" charset="0"/>
            </a:endParaRPr>
          </a:p>
          <a:p>
            <a:pPr>
              <a:defRPr/>
            </a:pPr>
            <a:r>
              <a:rPr lang="en-GB"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1327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Arial" pitchFamily="34" charset="0"/>
                <a:ea typeface="+mn-ea"/>
                <a:cs typeface="+mn-cs"/>
                <a:hlinkClick r:id="rId3">
                  <a:extLst>
                    <a:ext uri="{A12FA001-AC4F-418D-AE19-62706E023703}">
                      <ahyp:hlinkClr xmlns:ahyp="http://schemas.microsoft.com/office/drawing/2018/hyperlinkcolor" val="tx"/>
                    </a:ext>
                  </a:extLst>
                </a:hlinkClick>
              </a:rPr>
              <a:t>Kitten – 0-6 months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A time when the young cat is growing quickly and is still a baby.</a:t>
            </a:r>
          </a:p>
          <a:p>
            <a:r>
              <a:rPr lang="en-GB" sz="1200" b="0" i="0" u="none" strike="noStrike" kern="1200" dirty="0">
                <a:solidFill>
                  <a:schemeClr val="tx1"/>
                </a:solidFill>
                <a:effectLst/>
                <a:latin typeface="Arial" pitchFamily="34" charset="0"/>
                <a:ea typeface="+mn-ea"/>
                <a:cs typeface="+mn-cs"/>
                <a:hlinkClick r:id="rId4">
                  <a:extLst>
                    <a:ext uri="{A12FA001-AC4F-418D-AE19-62706E023703}">
                      <ahyp:hlinkClr xmlns:ahyp="http://schemas.microsoft.com/office/drawing/2018/hyperlinkcolor" val="tx"/>
                    </a:ext>
                  </a:extLst>
                </a:hlinkClick>
              </a:rPr>
              <a:t>Junior – 6 months-2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During this time the cat reaches full size and learns about life including survival skills.</a:t>
            </a:r>
          </a:p>
          <a:p>
            <a:r>
              <a:rPr lang="en-GB" sz="1200" b="0" i="0" u="none" strike="noStrike" kern="1200" dirty="0">
                <a:solidFill>
                  <a:schemeClr val="tx1"/>
                </a:solidFill>
                <a:effectLst/>
                <a:latin typeface="Arial" pitchFamily="34" charset="0"/>
                <a:ea typeface="+mn-ea"/>
                <a:cs typeface="+mn-cs"/>
                <a:hlinkClick r:id="rId5">
                  <a:extLst>
                    <a:ext uri="{A12FA001-AC4F-418D-AE19-62706E023703}">
                      <ahyp:hlinkClr xmlns:ahyp="http://schemas.microsoft.com/office/drawing/2018/hyperlinkcolor" val="tx"/>
                    </a:ext>
                  </a:extLst>
                </a:hlinkClick>
              </a:rPr>
              <a:t>Prime – 3-6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The cat is mature physically and in terms of behaviour. They’re usually still healthy and active, with sleek-looking, shiny coats and are enjoying life.</a:t>
            </a:r>
          </a:p>
          <a:p>
            <a:r>
              <a:rPr lang="en-GB" sz="1200" b="0" i="0" u="sng" strike="noStrike" kern="1200" dirty="0">
                <a:solidFill>
                  <a:schemeClr val="tx1"/>
                </a:solidFill>
                <a:effectLst/>
                <a:latin typeface="Arial" pitchFamily="34" charset="0"/>
                <a:ea typeface="+mn-ea"/>
                <a:cs typeface="+mn-cs"/>
                <a:hlinkClick r:id="rId6">
                  <a:extLst>
                    <a:ext uri="{A12FA001-AC4F-418D-AE19-62706E023703}">
                      <ahyp:hlinkClr xmlns:ahyp="http://schemas.microsoft.com/office/drawing/2018/hyperlinkcolor" val="tx"/>
                    </a:ext>
                  </a:extLst>
                </a:hlinkClick>
              </a:rPr>
              <a:t>Mature – 7-10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This cat is what we call 'Mature’ and this is equivalent to humans in their mid-40s to mid-50s.</a:t>
            </a:r>
          </a:p>
          <a:p>
            <a:r>
              <a:rPr lang="en-GB" sz="1200" b="0" i="0" u="sng" strike="noStrike" kern="1200" dirty="0">
                <a:solidFill>
                  <a:schemeClr val="tx1"/>
                </a:solidFill>
                <a:effectLst/>
                <a:latin typeface="Arial" pitchFamily="34" charset="0"/>
                <a:ea typeface="+mn-ea"/>
                <a:cs typeface="+mn-cs"/>
                <a:hlinkClick r:id="rId7">
                  <a:extLst>
                    <a:ext uri="{A12FA001-AC4F-418D-AE19-62706E023703}">
                      <ahyp:hlinkClr xmlns:ahyp="http://schemas.microsoft.com/office/drawing/2018/hyperlinkcolor" val="tx"/>
                    </a:ext>
                  </a:extLst>
                </a:hlinkClick>
              </a:rPr>
              <a:t>Senior - 11-14 years</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This is the cat equivalent of about 70 human years. They’re elderly but still living life to the full.</a:t>
            </a:r>
          </a:p>
          <a:p>
            <a:r>
              <a:rPr lang="en-GB" sz="1200" b="0" i="0" u="sng" strike="noStrike" kern="1200" dirty="0">
                <a:solidFill>
                  <a:schemeClr val="tx1"/>
                </a:solidFill>
                <a:effectLst/>
                <a:latin typeface="Arial" pitchFamily="34" charset="0"/>
                <a:ea typeface="+mn-ea"/>
                <a:cs typeface="+mn-cs"/>
                <a:hlinkClick r:id="rId8">
                  <a:extLst>
                    <a:ext uri="{A12FA001-AC4F-418D-AE19-62706E023703}">
                      <ahyp:hlinkClr xmlns:ahyp="http://schemas.microsoft.com/office/drawing/2018/hyperlinkcolor" val="tx"/>
                    </a:ext>
                  </a:extLst>
                </a:hlinkClick>
              </a:rPr>
              <a:t>Geriatric - 15 years and </a:t>
            </a:r>
            <a:r>
              <a:rPr lang="en-GB" sz="1200" b="0" i="0" u="none" strike="noStrike" kern="1200" dirty="0">
                <a:solidFill>
                  <a:schemeClr val="tx1"/>
                </a:solidFill>
                <a:effectLst/>
                <a:latin typeface="Arial" pitchFamily="34" charset="0"/>
                <a:ea typeface="+mn-ea"/>
                <a:cs typeface="+mn-cs"/>
                <a:hlinkClick r:id="rId8">
                  <a:extLst>
                    <a:ext uri="{A12FA001-AC4F-418D-AE19-62706E023703}">
                      <ahyp:hlinkClr xmlns:ahyp="http://schemas.microsoft.com/office/drawing/2018/hyperlinkcolor" val="tx"/>
                    </a:ext>
                  </a:extLst>
                </a:hlinkClick>
              </a:rPr>
              <a:t>over</a:t>
            </a:r>
            <a:endParaRPr lang="en-GB" sz="1200" b="0" i="0" u="none" strike="noStrike" kern="1200" dirty="0">
              <a:solidFill>
                <a:schemeClr val="tx1"/>
              </a:solidFill>
              <a:effectLst/>
              <a:latin typeface="Arial" pitchFamily="34" charset="0"/>
              <a:ea typeface="+mn-ea"/>
              <a:cs typeface="+mn-cs"/>
            </a:endParaRPr>
          </a:p>
          <a:p>
            <a:r>
              <a:rPr lang="en-GB" sz="1200" b="0" i="0" u="none" strike="noStrike" kern="1200" dirty="0">
                <a:solidFill>
                  <a:schemeClr val="tx1"/>
                </a:solidFill>
                <a:effectLst/>
                <a:latin typeface="Arial" pitchFamily="34" charset="0"/>
                <a:ea typeface="+mn-ea"/>
                <a:cs typeface="+mn-cs"/>
              </a:rPr>
              <a:t>A lot of cats do reach this age and some still show no signs of being old.</a:t>
            </a: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200" b="0" i="0" u="none" strike="noStrike" kern="1200" dirty="0">
              <a:solidFill>
                <a:schemeClr val="tx1"/>
              </a:solidFill>
              <a:effectLst/>
              <a:latin typeface="Arial" pitchFamily="34" charset="0"/>
              <a:ea typeface="+mn-ea"/>
              <a:cs typeface="+mn-cs"/>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40802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puppy stage begins at about 63 days of gestation and lasts until the dog is between 6 and 18 months. The puppy should remain with their mum and siblings until they are 8 weeks old. Puppies need to be trained, socialised, microchipped and given a complete set of vaccinations during this time.</a:t>
            </a:r>
          </a:p>
          <a:p>
            <a:r>
              <a:rPr lang="en-GB" dirty="0"/>
              <a:t>The dog will enter adolescence at age 6-18 months, At this stage, their hormones are starting to kick in and they act like a moody teenager. They lose their puppy fat and grow to adult size. </a:t>
            </a:r>
          </a:p>
          <a:p>
            <a:r>
              <a:rPr lang="en-GB" dirty="0"/>
              <a:t>Dogs become adults somewhere between age 1 and 3 years. At this stage, the dog will still enjoy fun and exercise but he will no longer demand your attention all the time.</a:t>
            </a:r>
          </a:p>
          <a:p>
            <a:r>
              <a:rPr lang="en-GB" dirty="0"/>
              <a:t>A dog moves in to the senior stage between 6-18 years (depending on their breed). They start to move more slowly and will be happier with shorter walks. Senior dogs might eat less and sleep more.</a:t>
            </a:r>
          </a:p>
        </p:txBody>
      </p:sp>
      <p:sp>
        <p:nvSpPr>
          <p:cNvPr id="4" name="Slide Number Placeholder 3"/>
          <p:cNvSpPr>
            <a:spLocks noGrp="1"/>
          </p:cNvSpPr>
          <p:nvPr>
            <p:ph type="sldNum" sz="quarter" idx="5"/>
          </p:nvPr>
        </p:nvSpPr>
        <p:spPr/>
        <p:txBody>
          <a:bodyPr/>
          <a:lstStyle/>
          <a:p>
            <a:fld id="{2CF8F773-EE7B-415C-9670-94845D9FC280}" type="slidenum">
              <a:rPr lang="en-GB" smtClean="0"/>
              <a:pPr/>
              <a:t>11</a:t>
            </a:fld>
            <a:endParaRPr lang="en-GB" dirty="0"/>
          </a:p>
        </p:txBody>
      </p:sp>
    </p:spTree>
    <p:extLst>
      <p:ext uri="{BB962C8B-B14F-4D97-AF65-F5344CB8AC3E}">
        <p14:creationId xmlns:p14="http://schemas.microsoft.com/office/powerpoint/2010/main" val="206624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4156322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13</a:t>
            </a:fld>
            <a:endParaRPr lang="en-GB">
              <a:cs typeface="Arial" charset="0"/>
            </a:endParaRPr>
          </a:p>
        </p:txBody>
      </p:sp>
    </p:spTree>
    <p:extLst>
      <p:ext uri="{BB962C8B-B14F-4D97-AF65-F5344CB8AC3E}">
        <p14:creationId xmlns:p14="http://schemas.microsoft.com/office/powerpoint/2010/main" val="163340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When a mammal has babies, their babies are called their offspring. </a:t>
            </a:r>
          </a:p>
          <a:p>
            <a:r>
              <a:rPr lang="en-GB" sz="1400" dirty="0">
                <a:latin typeface="Arial" panose="020B0604020202020204" pitchFamily="34" charset="0"/>
                <a:cs typeface="Arial" panose="020B0604020202020204" pitchFamily="34" charset="0"/>
              </a:rPr>
              <a:t>We’re going to do an activity to test your knowledge of what different baby animals are called. </a:t>
            </a:r>
          </a:p>
        </p:txBody>
      </p:sp>
      <p:sp>
        <p:nvSpPr>
          <p:cNvPr id="4" name="Slide Number Placeholder 3"/>
          <p:cNvSpPr>
            <a:spLocks noGrp="1"/>
          </p:cNvSpPr>
          <p:nvPr>
            <p:ph type="sldNum" sz="quarter" idx="10"/>
          </p:nvPr>
        </p:nvSpPr>
        <p:spPr/>
        <p:txBody>
          <a:bodyPr/>
          <a:lstStyle/>
          <a:p>
            <a:fld id="{C3EFA93C-652C-41A1-B038-E478FEC9B3B5}" type="slidenum">
              <a:rPr lang="en-GB" smtClean="0"/>
              <a:pPr/>
              <a:t>2</a:t>
            </a:fld>
            <a:endParaRPr lang="en-GB"/>
          </a:p>
        </p:txBody>
      </p:sp>
    </p:spTree>
    <p:extLst>
      <p:ext uri="{BB962C8B-B14F-4D97-AF65-F5344CB8AC3E}">
        <p14:creationId xmlns:p14="http://schemas.microsoft.com/office/powerpoint/2010/main" val="288033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Ask the pupils to match the animals to the name we use to refer to them. </a:t>
            </a:r>
          </a:p>
          <a:p>
            <a:r>
              <a:rPr lang="en-GB" sz="1400" dirty="0">
                <a:latin typeface="Arial" panose="020B0604020202020204" pitchFamily="34" charset="0"/>
                <a:cs typeface="Arial" panose="020B0604020202020204" pitchFamily="34" charset="0"/>
              </a:rPr>
              <a:t>After you’ve gone through the answers, explain that animals have different names when they’re young. For example a lamb will turn into a sheep, a piglet will become a pig and a kitten will become a cat.</a:t>
            </a:r>
          </a:p>
        </p:txBody>
      </p:sp>
      <p:sp>
        <p:nvSpPr>
          <p:cNvPr id="4" name="Slide Number Placeholder 3"/>
          <p:cNvSpPr>
            <a:spLocks noGrp="1"/>
          </p:cNvSpPr>
          <p:nvPr>
            <p:ph type="sldNum" sz="quarter" idx="10"/>
          </p:nvPr>
        </p:nvSpPr>
        <p:spPr/>
        <p:txBody>
          <a:bodyPr/>
          <a:lstStyle/>
          <a:p>
            <a:fld id="{C3EFA93C-652C-41A1-B038-E478FEC9B3B5}" type="slidenum">
              <a:rPr lang="en-GB" smtClean="0"/>
              <a:pPr/>
              <a:t>3</a:t>
            </a:fld>
            <a:endParaRPr lang="en-GB"/>
          </a:p>
        </p:txBody>
      </p:sp>
    </p:spTree>
    <p:extLst>
      <p:ext uri="{BB962C8B-B14F-4D97-AF65-F5344CB8AC3E}">
        <p14:creationId xmlns:p14="http://schemas.microsoft.com/office/powerpoint/2010/main" val="155857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4</a:t>
            </a:fld>
            <a:endParaRPr lang="en-GB"/>
          </a:p>
        </p:txBody>
      </p:sp>
    </p:spTree>
    <p:extLst>
      <p:ext uri="{BB962C8B-B14F-4D97-AF65-F5344CB8AC3E}">
        <p14:creationId xmlns:p14="http://schemas.microsoft.com/office/powerpoint/2010/main" val="424233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If you have time to prepare before teaching this session, ask your class to bring in a baby photo of themselves so they can compare their looks.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Pupils list all the things that make them different – things you can see like looks and things you can’t see like knowledge and emotions.</a:t>
            </a: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227442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As humans, we go through a timeline.</a:t>
            </a:r>
          </a:p>
          <a:p>
            <a:r>
              <a:rPr lang="en-GB" sz="1400" dirty="0">
                <a:latin typeface="Arial" panose="020B0604020202020204" pitchFamily="34" charset="0"/>
                <a:cs typeface="Arial" panose="020B0604020202020204" pitchFamily="34" charset="0"/>
              </a:rPr>
              <a:t>We start as a baby – reliant on an adult to do everything for us.</a:t>
            </a:r>
          </a:p>
          <a:p>
            <a:r>
              <a:rPr lang="en-GB" sz="1400" dirty="0">
                <a:latin typeface="Arial" panose="020B0604020202020204" pitchFamily="34" charset="0"/>
                <a:cs typeface="Arial" panose="020B0604020202020204" pitchFamily="34" charset="0"/>
              </a:rPr>
              <a:t>Then we become a toddler – a time when we learn to walk and talk.</a:t>
            </a:r>
          </a:p>
          <a:p>
            <a:r>
              <a:rPr lang="en-GB" sz="1400" dirty="0">
                <a:latin typeface="Arial" panose="020B0604020202020204" pitchFamily="34" charset="0"/>
                <a:cs typeface="Arial" panose="020B0604020202020204" pitchFamily="34" charset="0"/>
              </a:rPr>
              <a:t>Next is a child – this is when we expand our knowledge at school.</a:t>
            </a:r>
          </a:p>
          <a:p>
            <a:r>
              <a:rPr lang="en-GB" sz="1400" dirty="0">
                <a:latin typeface="Arial" panose="020B0604020202020204" pitchFamily="34" charset="0"/>
                <a:cs typeface="Arial" panose="020B0604020202020204" pitchFamily="34" charset="0"/>
              </a:rPr>
              <a:t>Between 13 and 19 we are referred to as teenagers- this is when we go through puberty and become a…</a:t>
            </a:r>
          </a:p>
          <a:p>
            <a:r>
              <a:rPr lang="en-GB" sz="1400" dirty="0">
                <a:latin typeface="Arial" panose="020B0604020202020204" pitchFamily="34" charset="0"/>
                <a:cs typeface="Arial" panose="020B0604020202020204" pitchFamily="34" charset="0"/>
              </a:rPr>
              <a:t>Young adult – we can choose to expand our knowledge even further or enter the world of work.</a:t>
            </a:r>
          </a:p>
          <a:p>
            <a:r>
              <a:rPr lang="en-GB" sz="1400" dirty="0">
                <a:latin typeface="Arial" panose="020B0604020202020204" pitchFamily="34" charset="0"/>
                <a:cs typeface="Arial" panose="020B0604020202020204" pitchFamily="34" charset="0"/>
              </a:rPr>
              <a:t>Adulthood – this is a settled time when most people become settled in their careers and start a family. Not everyone has too get married or start a family though – we can choose what path we want to take.</a:t>
            </a:r>
          </a:p>
          <a:p>
            <a:r>
              <a:rPr lang="en-GB" sz="1400" dirty="0">
                <a:latin typeface="Arial" panose="020B0604020202020204" pitchFamily="34" charset="0"/>
                <a:cs typeface="Arial" panose="020B0604020202020204" pitchFamily="34" charset="0"/>
              </a:rPr>
              <a:t>Mature adults – We’ve been working for many years our children are now almost adults themselves and we’re looking forward to not having to work anymore.</a:t>
            </a:r>
          </a:p>
          <a:p>
            <a:r>
              <a:rPr lang="en-GB" sz="1400" dirty="0">
                <a:latin typeface="Arial" panose="020B0604020202020204" pitchFamily="34" charset="0"/>
                <a:cs typeface="Arial" panose="020B0604020202020204" pitchFamily="34" charset="0"/>
              </a:rPr>
              <a:t>Elderly – Some elderly people are grandparents, some chose not to be. Some say this is when your life truly begins as, if you’ve managed to save enough money (called a pension), you no longer have to work.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There is no set time for how long a life lasts – everyone is unique. </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125411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Arial" pitchFamily="34" charset="0"/>
                <a:ea typeface="+mn-ea"/>
                <a:cs typeface="+mn-cs"/>
              </a:rPr>
              <a:t>A kitten is another name for a young cat (a baby). After they’re born, kittens rely on their mother for survival - they don’t even open their eyes until after seven to ten days. </a:t>
            </a:r>
          </a:p>
          <a:p>
            <a:r>
              <a:rPr lang="en-GB" sz="1200" b="0" i="0" u="none" strike="noStrike" kern="1200" dirty="0">
                <a:solidFill>
                  <a:schemeClr val="tx1"/>
                </a:solidFill>
                <a:effectLst/>
                <a:latin typeface="Arial" pitchFamily="34" charset="0"/>
                <a:ea typeface="+mn-ea"/>
                <a:cs typeface="+mn-cs"/>
              </a:rPr>
              <a:t>At about two weeks old, kittens quickly develop and become so curious about their surroundings that they start exploring. </a:t>
            </a:r>
          </a:p>
          <a:p>
            <a:r>
              <a:rPr lang="en-GB" sz="1200" b="0" i="0" u="none" strike="noStrike" kern="1200" dirty="0">
                <a:solidFill>
                  <a:schemeClr val="tx1"/>
                </a:solidFill>
                <a:effectLst/>
                <a:latin typeface="Arial" pitchFamily="34" charset="0"/>
                <a:ea typeface="+mn-ea"/>
                <a:cs typeface="+mn-cs"/>
              </a:rPr>
              <a:t>After another three to four weeks, they begin to eat solid food and grow their adult teeth. </a:t>
            </a:r>
          </a:p>
          <a:p>
            <a:r>
              <a:rPr lang="en-GB" sz="1200" b="0" i="0" u="none" strike="noStrike" kern="1200" dirty="0">
                <a:solidFill>
                  <a:schemeClr val="tx1"/>
                </a:solidFill>
                <a:effectLst/>
                <a:latin typeface="Arial" pitchFamily="34" charset="0"/>
                <a:ea typeface="+mn-ea"/>
                <a:cs typeface="+mn-cs"/>
              </a:rPr>
              <a:t>Kittens will return to their mother’s side when called and if she feels they’re in danger, she will move their ‘nest’ to somewhere safer.</a:t>
            </a:r>
          </a:p>
          <a:p>
            <a:r>
              <a:rPr lang="en-GB" sz="1200" b="0" i="0" u="none" strike="noStrike" kern="1200" dirty="0">
                <a:solidFill>
                  <a:schemeClr val="tx1"/>
                </a:solidFill>
                <a:effectLst/>
                <a:latin typeface="Arial" pitchFamily="34" charset="0"/>
                <a:ea typeface="+mn-ea"/>
                <a:cs typeface="+mn-cs"/>
              </a:rPr>
              <a:t>Kittens, like cats, are very playful and will imitate hunting with their cat toys. </a:t>
            </a:r>
          </a:p>
          <a:p>
            <a:r>
              <a:rPr lang="en-GB" sz="1200" b="0" i="0" u="none" strike="noStrike" kern="1200" dirty="0">
                <a:solidFill>
                  <a:schemeClr val="tx1"/>
                </a:solidFill>
                <a:effectLst/>
                <a:latin typeface="Arial" pitchFamily="34" charset="0"/>
                <a:ea typeface="+mn-ea"/>
                <a:cs typeface="+mn-cs"/>
              </a:rPr>
              <a:t>They both have the same welfare needs.</a:t>
            </a: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246982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282261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PDSA try</a:t>
            </a:r>
            <a:r>
              <a:rPr lang="en-GB" sz="1400" baseline="0" dirty="0">
                <a:latin typeface="Arial" panose="020B0604020202020204" pitchFamily="34" charset="0"/>
                <a:cs typeface="Arial" panose="020B0604020202020204" pitchFamily="34" charset="0"/>
              </a:rPr>
              <a:t> to help the nation become </a:t>
            </a:r>
            <a:r>
              <a:rPr lang="en-GB" sz="1400" baseline="0" dirty="0" err="1">
                <a:latin typeface="Arial" panose="020B0604020202020204" pitchFamily="34" charset="0"/>
                <a:cs typeface="Arial" panose="020B0604020202020204" pitchFamily="34" charset="0"/>
              </a:rPr>
              <a:t>PetWise</a:t>
            </a:r>
            <a:r>
              <a:rPr lang="en-GB" sz="1400" baseline="0" dirty="0">
                <a:latin typeface="Arial" panose="020B0604020202020204" pitchFamily="34" charset="0"/>
                <a:cs typeface="Arial" panose="020B0604020202020204" pitchFamily="34" charset="0"/>
              </a:rPr>
              <a:t> about the Welfare Needs</a:t>
            </a:r>
          </a:p>
          <a:p>
            <a:endParaRPr lang="en-GB" sz="1400" baseline="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4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t>Tell children that PDSA treat the sick and injured pets of people in need..</a:t>
            </a:r>
          </a:p>
          <a:p>
            <a:pPr marL="171450" indent="-171450">
              <a:buFont typeface="Arial" panose="020B0604020202020204" pitchFamily="34" charset="0"/>
              <a:buChar char="•"/>
            </a:pPr>
            <a:r>
              <a:rPr lang="en-GB" sz="1400" dirty="0"/>
              <a:t>Ask them if they think it’s important to help sick and injured animals to get better.</a:t>
            </a:r>
          </a:p>
          <a:p>
            <a:pPr marL="171450" indent="-171450">
              <a:buFont typeface="Arial" panose="020B0604020202020204" pitchFamily="34" charset="0"/>
              <a:buChar char="•"/>
            </a:pPr>
            <a:r>
              <a:rPr lang="en-GB" sz="14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400" dirty="0"/>
              <a:t> Ask them what would happen to all the sick and injured pets PDSA treat if they weren’t around.</a:t>
            </a:r>
          </a:p>
          <a:p>
            <a:pPr>
              <a:buFont typeface="Arial" pitchFamily="34" charset="0"/>
              <a:buNone/>
            </a:pPr>
            <a:endParaRPr lang="en-GB" sz="1400" baseline="0" dirty="0">
              <a:latin typeface="Arial" panose="020B0604020202020204" pitchFamily="34" charset="0"/>
              <a:cs typeface="Arial" panose="020B0604020202020204" pitchFamily="34" charset="0"/>
            </a:endParaRPr>
          </a:p>
          <a:p>
            <a:pPr>
              <a:buFont typeface="Arial" pitchFamily="34" charset="0"/>
              <a:buNone/>
            </a:pPr>
            <a:endParaRPr lang="en-GB" sz="1400" baseline="0" dirty="0"/>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1057214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33753"/>
            <a:ext cx="6107898" cy="707886"/>
          </a:xfrm>
          <a:prstGeom prst="rect">
            <a:avLst/>
          </a:prstGeom>
          <a:noFill/>
        </p:spPr>
        <p:txBody>
          <a:bodyPr wrap="square" rtlCol="0">
            <a:spAutoFit/>
          </a:bodyPr>
          <a:lstStyle/>
          <a:p>
            <a:pPr algn="ctr"/>
            <a:r>
              <a:rPr lang="en-GB" sz="4000" b="1" dirty="0">
                <a:solidFill>
                  <a:srgbClr val="008080"/>
                </a:solidFill>
                <a:latin typeface="Arial" panose="020B0604020202020204" pitchFamily="34" charset="0"/>
                <a:cs typeface="Arial" panose="020B0604020202020204" pitchFamily="34" charset="0"/>
              </a:rPr>
              <a:t>Growing and Changing</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14452" y="635080"/>
            <a:ext cx="4011114" cy="1831559"/>
          </a:xfrm>
          <a:prstGeom prst="rect">
            <a:avLst/>
          </a:prstGeom>
          <a:noFill/>
        </p:spPr>
      </p:pic>
      <p:pic>
        <p:nvPicPr>
          <p:cNvPr id="8" name="Picture 7">
            <a:extLst>
              <a:ext uri="{FF2B5EF4-FFF2-40B4-BE49-F238E27FC236}">
                <a16:creationId xmlns:a16="http://schemas.microsoft.com/office/drawing/2014/main" id="{119EA7A9-8D98-4A1D-81F8-C028BABB6F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8759"/>
          <a:stretch/>
        </p:blipFill>
        <p:spPr>
          <a:xfrm>
            <a:off x="1026220" y="2592936"/>
            <a:ext cx="8582505" cy="3958128"/>
          </a:xfrm>
          <a:prstGeom prst="rect">
            <a:avLst/>
          </a:prstGeom>
        </p:spPr>
      </p:pic>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53100" y="6707462"/>
            <a:ext cx="6407911"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Life Stages of a Cat</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sp>
        <p:nvSpPr>
          <p:cNvPr id="9" name="TextBox 8">
            <a:extLst>
              <a:ext uri="{FF2B5EF4-FFF2-40B4-BE49-F238E27FC236}">
                <a16:creationId xmlns:a16="http://schemas.microsoft.com/office/drawing/2014/main" id="{2088AA8E-3AA4-4056-A70B-1773FEB8700C}"/>
              </a:ext>
            </a:extLst>
          </p:cNvPr>
          <p:cNvSpPr txBox="1"/>
          <p:nvPr/>
        </p:nvSpPr>
        <p:spPr>
          <a:xfrm>
            <a:off x="340025" y="292647"/>
            <a:ext cx="9660554" cy="703269"/>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Just like humans, cats have life stages:</a:t>
            </a:r>
            <a:endParaRPr lang="en-US" sz="3970" dirty="0">
              <a:solidFill>
                <a:srgbClr val="C8337E"/>
              </a:solidFill>
              <a:latin typeface="Comic Sans MS" panose="030F0702030302020204" pitchFamily="66" charset="0"/>
            </a:endParaRPr>
          </a:p>
        </p:txBody>
      </p:sp>
      <p:grpSp>
        <p:nvGrpSpPr>
          <p:cNvPr id="20" name="Group 19">
            <a:extLst>
              <a:ext uri="{FF2B5EF4-FFF2-40B4-BE49-F238E27FC236}">
                <a16:creationId xmlns:a16="http://schemas.microsoft.com/office/drawing/2014/main" id="{2511A250-D5B8-4D5F-AA91-B960F7E48AC9}"/>
              </a:ext>
            </a:extLst>
          </p:cNvPr>
          <p:cNvGrpSpPr/>
          <p:nvPr/>
        </p:nvGrpSpPr>
        <p:grpSpPr>
          <a:xfrm>
            <a:off x="84285" y="1268398"/>
            <a:ext cx="10524830" cy="2088232"/>
            <a:chOff x="0" y="973113"/>
            <a:chExt cx="10524830" cy="2088232"/>
          </a:xfrm>
        </p:grpSpPr>
        <p:sp>
          <p:nvSpPr>
            <p:cNvPr id="10" name="TextBox 9">
              <a:extLst>
                <a:ext uri="{FF2B5EF4-FFF2-40B4-BE49-F238E27FC236}">
                  <a16:creationId xmlns:a16="http://schemas.microsoft.com/office/drawing/2014/main" id="{136D9DD0-9234-4F09-BBC1-CEEEB1762D70}"/>
                </a:ext>
              </a:extLst>
            </p:cNvPr>
            <p:cNvSpPr txBox="1"/>
            <p:nvPr/>
          </p:nvSpPr>
          <p:spPr>
            <a:xfrm>
              <a:off x="0" y="973113"/>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Kitten</a:t>
              </a:r>
            </a:p>
          </p:txBody>
        </p:sp>
        <p:sp>
          <p:nvSpPr>
            <p:cNvPr id="11" name="TextBox 10">
              <a:extLst>
                <a:ext uri="{FF2B5EF4-FFF2-40B4-BE49-F238E27FC236}">
                  <a16:creationId xmlns:a16="http://schemas.microsoft.com/office/drawing/2014/main" id="{F66EF795-359E-4FA0-891E-0080FDF0011F}"/>
                </a:ext>
              </a:extLst>
            </p:cNvPr>
            <p:cNvSpPr txBox="1"/>
            <p:nvPr/>
          </p:nvSpPr>
          <p:spPr>
            <a:xfrm>
              <a:off x="1530276" y="2347858"/>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Junior</a:t>
              </a:r>
            </a:p>
          </p:txBody>
        </p:sp>
        <p:sp>
          <p:nvSpPr>
            <p:cNvPr id="12" name="TextBox 11">
              <a:extLst>
                <a:ext uri="{FF2B5EF4-FFF2-40B4-BE49-F238E27FC236}">
                  <a16:creationId xmlns:a16="http://schemas.microsoft.com/office/drawing/2014/main" id="{B148A993-8B25-4D37-BAB1-D2CDAC99C0A7}"/>
                </a:ext>
              </a:extLst>
            </p:cNvPr>
            <p:cNvSpPr txBox="1"/>
            <p:nvPr/>
          </p:nvSpPr>
          <p:spPr>
            <a:xfrm>
              <a:off x="3018189" y="986796"/>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Prime</a:t>
              </a:r>
            </a:p>
          </p:txBody>
        </p:sp>
        <p:sp>
          <p:nvSpPr>
            <p:cNvPr id="13" name="TextBox 12">
              <a:extLst>
                <a:ext uri="{FF2B5EF4-FFF2-40B4-BE49-F238E27FC236}">
                  <a16:creationId xmlns:a16="http://schemas.microsoft.com/office/drawing/2014/main" id="{F3E07ECD-9E0B-4D2E-A543-024CFE23C14F}"/>
                </a:ext>
              </a:extLst>
            </p:cNvPr>
            <p:cNvSpPr txBox="1"/>
            <p:nvPr/>
          </p:nvSpPr>
          <p:spPr>
            <a:xfrm>
              <a:off x="4836497" y="2342703"/>
              <a:ext cx="2042469"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Mature</a:t>
              </a:r>
            </a:p>
          </p:txBody>
        </p:sp>
        <p:sp>
          <p:nvSpPr>
            <p:cNvPr id="14" name="TextBox 13">
              <a:extLst>
                <a:ext uri="{FF2B5EF4-FFF2-40B4-BE49-F238E27FC236}">
                  <a16:creationId xmlns:a16="http://schemas.microsoft.com/office/drawing/2014/main" id="{9BF0C2EF-086B-42C2-A8BA-7A8E7B5A7AB4}"/>
                </a:ext>
              </a:extLst>
            </p:cNvPr>
            <p:cNvSpPr txBox="1"/>
            <p:nvPr/>
          </p:nvSpPr>
          <p:spPr>
            <a:xfrm>
              <a:off x="6583429" y="1035348"/>
              <a:ext cx="181830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Senior</a:t>
              </a:r>
            </a:p>
          </p:txBody>
        </p:sp>
        <p:sp>
          <p:nvSpPr>
            <p:cNvPr id="15" name="TextBox 14">
              <a:extLst>
                <a:ext uri="{FF2B5EF4-FFF2-40B4-BE49-F238E27FC236}">
                  <a16:creationId xmlns:a16="http://schemas.microsoft.com/office/drawing/2014/main" id="{03C8EDC9-53F0-428A-B24A-B9F1C4D5FCD3}"/>
                </a:ext>
              </a:extLst>
            </p:cNvPr>
            <p:cNvSpPr txBox="1"/>
            <p:nvPr/>
          </p:nvSpPr>
          <p:spPr>
            <a:xfrm>
              <a:off x="8155012" y="2358076"/>
              <a:ext cx="2369818" cy="703269"/>
            </a:xfrm>
            <a:prstGeom prst="rect">
              <a:avLst/>
            </a:prstGeom>
            <a:noFill/>
          </p:spPr>
          <p:txBody>
            <a:bodyPr wrap="square" rtlCol="0">
              <a:spAutoFit/>
            </a:bodyPr>
            <a:lstStyle/>
            <a:p>
              <a:pPr algn="ctr"/>
              <a:r>
                <a:rPr lang="en-US" sz="3970" dirty="0">
                  <a:solidFill>
                    <a:srgbClr val="C8337E"/>
                  </a:solidFill>
                  <a:latin typeface="Comic Sans MS" panose="030F0702030302020204" pitchFamily="66" charset="0"/>
                </a:rPr>
                <a:t>Geriatric</a:t>
              </a:r>
            </a:p>
          </p:txBody>
        </p:sp>
        <p:cxnSp>
          <p:nvCxnSpPr>
            <p:cNvPr id="16" name="Straight Connector 15">
              <a:extLst>
                <a:ext uri="{FF2B5EF4-FFF2-40B4-BE49-F238E27FC236}">
                  <a16:creationId xmlns:a16="http://schemas.microsoft.com/office/drawing/2014/main" id="{70C4A757-E052-4167-B1DC-934963B5969B}"/>
                </a:ext>
              </a:extLst>
            </p:cNvPr>
            <p:cNvCxnSpPr>
              <a:cxnSpLocks/>
            </p:cNvCxnSpPr>
            <p:nvPr/>
          </p:nvCxnSpPr>
          <p:spPr>
            <a:xfrm>
              <a:off x="909154" y="1981225"/>
              <a:ext cx="8430767" cy="0"/>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89CAF5-301B-4FB6-BF86-21BEC7061DF7}"/>
                </a:ext>
              </a:extLst>
            </p:cNvPr>
            <p:cNvCxnSpPr>
              <a:cxnSpLocks/>
            </p:cNvCxnSpPr>
            <p:nvPr/>
          </p:nvCxnSpPr>
          <p:spPr>
            <a:xfrm flipV="1">
              <a:off x="909154" y="1621185"/>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74EB04-CD8D-4244-9AB3-DC5B3FBC1818}"/>
                </a:ext>
              </a:extLst>
            </p:cNvPr>
            <p:cNvCxnSpPr>
              <a:cxnSpLocks/>
            </p:cNvCxnSpPr>
            <p:nvPr/>
          </p:nvCxnSpPr>
          <p:spPr>
            <a:xfrm flipV="1">
              <a:off x="3978548" y="1621185"/>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CE504E-82E0-4B5E-AF61-D344793A7FB2}"/>
                </a:ext>
              </a:extLst>
            </p:cNvPr>
            <p:cNvCxnSpPr>
              <a:cxnSpLocks/>
            </p:cNvCxnSpPr>
            <p:nvPr/>
          </p:nvCxnSpPr>
          <p:spPr>
            <a:xfrm flipV="1">
              <a:off x="7506940" y="1640377"/>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22BCC8-5F34-4FDF-B47E-CCC34B892ED2}"/>
                </a:ext>
              </a:extLst>
            </p:cNvPr>
            <p:cNvCxnSpPr>
              <a:cxnSpLocks/>
            </p:cNvCxnSpPr>
            <p:nvPr/>
          </p:nvCxnSpPr>
          <p:spPr>
            <a:xfrm flipV="1">
              <a:off x="2394372"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ACC97E-1779-4AFF-A185-4D892EFB440A}"/>
                </a:ext>
              </a:extLst>
            </p:cNvPr>
            <p:cNvCxnSpPr>
              <a:cxnSpLocks/>
            </p:cNvCxnSpPr>
            <p:nvPr/>
          </p:nvCxnSpPr>
          <p:spPr>
            <a:xfrm flipV="1">
              <a:off x="5778748"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002D60-CBEB-4940-9CAE-7D51418630AD}"/>
                </a:ext>
              </a:extLst>
            </p:cNvPr>
            <p:cNvCxnSpPr>
              <a:cxnSpLocks/>
            </p:cNvCxnSpPr>
            <p:nvPr/>
          </p:nvCxnSpPr>
          <p:spPr>
            <a:xfrm flipV="1">
              <a:off x="9319124"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39" y="3366848"/>
            <a:ext cx="4427129" cy="3260531"/>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50" y="3366848"/>
            <a:ext cx="4427129" cy="3260531"/>
          </a:xfrm>
          <a:prstGeom prst="rect">
            <a:avLst/>
          </a:prstGeom>
        </p:spPr>
      </p:pic>
    </p:spTree>
    <p:extLst>
      <p:ext uri="{BB962C8B-B14F-4D97-AF65-F5344CB8AC3E}">
        <p14:creationId xmlns:p14="http://schemas.microsoft.com/office/powerpoint/2010/main" val="6921081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05F20-967B-427D-8C84-76B947799F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00"/>
          <a:stretch/>
        </p:blipFill>
        <p:spPr>
          <a:xfrm>
            <a:off x="1818308" y="469057"/>
            <a:ext cx="6627773" cy="6045215"/>
          </a:xfrm>
          <a:prstGeom prst="rect">
            <a:avLst/>
          </a:prstGeom>
        </p:spPr>
      </p:pic>
      <p:sp>
        <p:nvSpPr>
          <p:cNvPr id="6" name="Rectangle 5">
            <a:extLst>
              <a:ext uri="{FF2B5EF4-FFF2-40B4-BE49-F238E27FC236}">
                <a16:creationId xmlns:a16="http://schemas.microsoft.com/office/drawing/2014/main" id="{6001FC8E-ADD8-4CA0-9406-B84BD6F0DB49}"/>
              </a:ext>
            </a:extLst>
          </p:cNvPr>
          <p:cNvSpPr/>
          <p:nvPr/>
        </p:nvSpPr>
        <p:spPr>
          <a:xfrm>
            <a:off x="2034332" y="479471"/>
            <a:ext cx="1512168"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BE26FC0-884D-4759-97BB-85C89461EFC0}"/>
              </a:ext>
            </a:extLst>
          </p:cNvPr>
          <p:cNvSpPr/>
          <p:nvPr/>
        </p:nvSpPr>
        <p:spPr>
          <a:xfrm>
            <a:off x="6817375" y="470094"/>
            <a:ext cx="1512168" cy="1314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8FCF66-CB23-421C-8FEB-B8114A9AC88C}"/>
              </a:ext>
            </a:extLst>
          </p:cNvPr>
          <p:cNvSpPr/>
          <p:nvPr/>
        </p:nvSpPr>
        <p:spPr>
          <a:xfrm>
            <a:off x="2034332" y="5139150"/>
            <a:ext cx="1512168" cy="134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63E8A9-3B98-497F-8C31-3ABBA6318472}"/>
              </a:ext>
            </a:extLst>
          </p:cNvPr>
          <p:cNvSpPr/>
          <p:nvPr/>
        </p:nvSpPr>
        <p:spPr>
          <a:xfrm>
            <a:off x="6786860" y="5139150"/>
            <a:ext cx="1512168" cy="134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8">
            <a:extLst>
              <a:ext uri="{FF2B5EF4-FFF2-40B4-BE49-F238E27FC236}">
                <a16:creationId xmlns:a16="http://schemas.microsoft.com/office/drawing/2014/main" id="{BE869AFC-8BA2-4A4B-812F-1D5AB44A630F}"/>
              </a:ext>
            </a:extLst>
          </p:cNvPr>
          <p:cNvSpPr txBox="1">
            <a:spLocks noChangeArrowheads="1"/>
          </p:cNvSpPr>
          <p:nvPr/>
        </p:nvSpPr>
        <p:spPr bwMode="auto">
          <a:xfrm>
            <a:off x="-53100" y="6707462"/>
            <a:ext cx="6407911"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Life Stages of a Dog</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spTree>
    <p:extLst>
      <p:ext uri="{BB962C8B-B14F-4D97-AF65-F5344CB8AC3E}">
        <p14:creationId xmlns:p14="http://schemas.microsoft.com/office/powerpoint/2010/main" val="218336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269924" y="6733753"/>
            <a:ext cx="3312368"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Activity</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sp>
        <p:nvSpPr>
          <p:cNvPr id="12" name="TextBox 11">
            <a:extLst>
              <a:ext uri="{FF2B5EF4-FFF2-40B4-BE49-F238E27FC236}">
                <a16:creationId xmlns:a16="http://schemas.microsoft.com/office/drawing/2014/main" id="{A59E876E-E656-4D6D-9113-38433133FE06}"/>
              </a:ext>
            </a:extLst>
          </p:cNvPr>
          <p:cNvSpPr txBox="1"/>
          <p:nvPr/>
        </p:nvSpPr>
        <p:spPr>
          <a:xfrm>
            <a:off x="292162" y="520627"/>
            <a:ext cx="9660554" cy="2536079"/>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Fill in a timeline of the stages in a: </a:t>
            </a:r>
          </a:p>
          <a:p>
            <a:pPr marL="571500" indent="-571500" algn="ctr">
              <a:buFontTx/>
              <a:buChar char="-"/>
            </a:pPr>
            <a:r>
              <a:rPr lang="en-US" sz="3970" dirty="0">
                <a:solidFill>
                  <a:srgbClr val="C8337E"/>
                </a:solidFill>
                <a:latin typeface="Comic Sans MS" panose="030F0702030302020204" pitchFamily="66" charset="0"/>
              </a:rPr>
              <a:t>human’s life,</a:t>
            </a:r>
          </a:p>
          <a:p>
            <a:pPr marL="571500" indent="-571500" algn="ctr">
              <a:buFontTx/>
              <a:buChar char="-"/>
            </a:pPr>
            <a:r>
              <a:rPr lang="en-US" sz="3970" dirty="0">
                <a:solidFill>
                  <a:srgbClr val="C8337E"/>
                </a:solidFill>
                <a:latin typeface="Comic Sans MS" panose="030F0702030302020204" pitchFamily="66" charset="0"/>
              </a:rPr>
              <a:t>cat’s life,</a:t>
            </a:r>
          </a:p>
          <a:p>
            <a:pPr marL="571500" indent="-571500" algn="ctr">
              <a:buFontTx/>
              <a:buChar char="-"/>
            </a:pPr>
            <a:r>
              <a:rPr lang="en-US" sz="3970" dirty="0">
                <a:solidFill>
                  <a:srgbClr val="C8337E"/>
                </a:solidFill>
                <a:latin typeface="Comic Sans MS" panose="030F0702030302020204" pitchFamily="66" charset="0"/>
              </a:rPr>
              <a:t>dog’s life.</a:t>
            </a:r>
          </a:p>
        </p:txBody>
      </p:sp>
      <p:grpSp>
        <p:nvGrpSpPr>
          <p:cNvPr id="9" name="Group 8">
            <a:extLst>
              <a:ext uri="{FF2B5EF4-FFF2-40B4-BE49-F238E27FC236}">
                <a16:creationId xmlns:a16="http://schemas.microsoft.com/office/drawing/2014/main" id="{A6D8533B-5B95-4F01-8E9F-14541F69B2F0}"/>
              </a:ext>
            </a:extLst>
          </p:cNvPr>
          <p:cNvGrpSpPr/>
          <p:nvPr/>
        </p:nvGrpSpPr>
        <p:grpSpPr>
          <a:xfrm>
            <a:off x="292162" y="3645707"/>
            <a:ext cx="10110199" cy="2121943"/>
            <a:chOff x="74988" y="932551"/>
            <a:chExt cx="10110199" cy="2121943"/>
          </a:xfrm>
        </p:grpSpPr>
        <p:sp>
          <p:nvSpPr>
            <p:cNvPr id="11" name="TextBox 10">
              <a:extLst>
                <a:ext uri="{FF2B5EF4-FFF2-40B4-BE49-F238E27FC236}">
                  <a16:creationId xmlns:a16="http://schemas.microsoft.com/office/drawing/2014/main" id="{C98F700D-E708-4017-96D9-AC014C798B1D}"/>
                </a:ext>
              </a:extLst>
            </p:cNvPr>
            <p:cNvSpPr txBox="1"/>
            <p:nvPr/>
          </p:nvSpPr>
          <p:spPr>
            <a:xfrm>
              <a:off x="74988" y="932551"/>
              <a:ext cx="1818308" cy="703269"/>
            </a:xfrm>
            <a:prstGeom prst="rect">
              <a:avLst/>
            </a:prstGeom>
            <a:noFill/>
            <a:ln w="38100">
              <a:solidFill>
                <a:srgbClr val="008988"/>
              </a:solidFill>
            </a:ln>
          </p:spPr>
          <p:txBody>
            <a:bodyPr wrap="square" rtlCol="0">
              <a:spAutoFit/>
            </a:bodyPr>
            <a:lstStyle/>
            <a:p>
              <a:pPr algn="ctr"/>
              <a:endParaRPr lang="en-US" sz="3970" dirty="0">
                <a:solidFill>
                  <a:srgbClr val="C8337E"/>
                </a:solidFill>
                <a:latin typeface="Comic Sans MS" panose="030F0702030302020204" pitchFamily="66" charset="0"/>
              </a:endParaRPr>
            </a:p>
          </p:txBody>
        </p:sp>
        <p:sp>
          <p:nvSpPr>
            <p:cNvPr id="13" name="TextBox 12">
              <a:extLst>
                <a:ext uri="{FF2B5EF4-FFF2-40B4-BE49-F238E27FC236}">
                  <a16:creationId xmlns:a16="http://schemas.microsoft.com/office/drawing/2014/main" id="{70A0EAF4-95C9-4DD0-831B-7B7D4F5F8BFB}"/>
                </a:ext>
              </a:extLst>
            </p:cNvPr>
            <p:cNvSpPr txBox="1"/>
            <p:nvPr/>
          </p:nvSpPr>
          <p:spPr>
            <a:xfrm>
              <a:off x="1530276" y="2347858"/>
              <a:ext cx="1818308" cy="703269"/>
            </a:xfrm>
            <a:prstGeom prst="rect">
              <a:avLst/>
            </a:prstGeom>
            <a:noFill/>
            <a:ln w="38100">
              <a:solidFill>
                <a:srgbClr val="008988"/>
              </a:solidFill>
            </a:ln>
          </p:spPr>
          <p:txBody>
            <a:bodyPr wrap="square" rtlCol="0">
              <a:spAutoFit/>
            </a:bodyPr>
            <a:lstStyle/>
            <a:p>
              <a:pPr algn="ctr"/>
              <a:endParaRPr lang="en-US" sz="3970" dirty="0">
                <a:solidFill>
                  <a:srgbClr val="C8337E"/>
                </a:solidFill>
                <a:latin typeface="Comic Sans MS" panose="030F0702030302020204" pitchFamily="66" charset="0"/>
              </a:endParaRPr>
            </a:p>
          </p:txBody>
        </p:sp>
        <p:sp>
          <p:nvSpPr>
            <p:cNvPr id="14" name="TextBox 13">
              <a:extLst>
                <a:ext uri="{FF2B5EF4-FFF2-40B4-BE49-F238E27FC236}">
                  <a16:creationId xmlns:a16="http://schemas.microsoft.com/office/drawing/2014/main" id="{DEAF6425-070B-4522-B883-0F1E078B818F}"/>
                </a:ext>
              </a:extLst>
            </p:cNvPr>
            <p:cNvSpPr txBox="1"/>
            <p:nvPr/>
          </p:nvSpPr>
          <p:spPr>
            <a:xfrm>
              <a:off x="3096692" y="935919"/>
              <a:ext cx="1795781" cy="703269"/>
            </a:xfrm>
            <a:prstGeom prst="rect">
              <a:avLst/>
            </a:prstGeom>
            <a:noFill/>
            <a:ln w="38100">
              <a:solidFill>
                <a:srgbClr val="008988"/>
              </a:solidFill>
            </a:ln>
          </p:spPr>
          <p:txBody>
            <a:bodyPr wrap="square" rtlCol="0">
              <a:spAutoFit/>
            </a:bodyPr>
            <a:lstStyle/>
            <a:p>
              <a:pPr algn="ctr"/>
              <a:endParaRPr lang="en-US" sz="3970" dirty="0">
                <a:solidFill>
                  <a:srgbClr val="C8337E"/>
                </a:solidFill>
                <a:latin typeface="Comic Sans MS" panose="030F0702030302020204" pitchFamily="66" charset="0"/>
              </a:endParaRPr>
            </a:p>
          </p:txBody>
        </p:sp>
        <p:sp>
          <p:nvSpPr>
            <p:cNvPr id="15" name="TextBox 14">
              <a:extLst>
                <a:ext uri="{FF2B5EF4-FFF2-40B4-BE49-F238E27FC236}">
                  <a16:creationId xmlns:a16="http://schemas.microsoft.com/office/drawing/2014/main" id="{94450CD1-3445-4367-B8D4-419989187B62}"/>
                </a:ext>
              </a:extLst>
            </p:cNvPr>
            <p:cNvSpPr txBox="1"/>
            <p:nvPr/>
          </p:nvSpPr>
          <p:spPr>
            <a:xfrm>
              <a:off x="4836497" y="2342703"/>
              <a:ext cx="2042469" cy="703269"/>
            </a:xfrm>
            <a:prstGeom prst="rect">
              <a:avLst/>
            </a:prstGeom>
            <a:noFill/>
            <a:ln w="38100">
              <a:solidFill>
                <a:srgbClr val="008988"/>
              </a:solidFill>
            </a:ln>
          </p:spPr>
          <p:txBody>
            <a:bodyPr wrap="square" rtlCol="0">
              <a:spAutoFit/>
            </a:bodyPr>
            <a:lstStyle/>
            <a:p>
              <a:pPr algn="ctr"/>
              <a:endParaRPr lang="en-US" sz="3970" dirty="0">
                <a:solidFill>
                  <a:srgbClr val="C8337E"/>
                </a:solidFill>
                <a:latin typeface="Comic Sans MS" panose="030F0702030302020204" pitchFamily="66" charset="0"/>
              </a:endParaRPr>
            </a:p>
          </p:txBody>
        </p:sp>
        <p:sp>
          <p:nvSpPr>
            <p:cNvPr id="16" name="TextBox 15">
              <a:extLst>
                <a:ext uri="{FF2B5EF4-FFF2-40B4-BE49-F238E27FC236}">
                  <a16:creationId xmlns:a16="http://schemas.microsoft.com/office/drawing/2014/main" id="{51C08374-77ED-4E3C-B35D-7CE5F63BCCAB}"/>
                </a:ext>
              </a:extLst>
            </p:cNvPr>
            <p:cNvSpPr txBox="1"/>
            <p:nvPr/>
          </p:nvSpPr>
          <p:spPr>
            <a:xfrm>
              <a:off x="6583429" y="947959"/>
              <a:ext cx="1818308" cy="703269"/>
            </a:xfrm>
            <a:prstGeom prst="rect">
              <a:avLst/>
            </a:prstGeom>
            <a:noFill/>
            <a:ln w="38100">
              <a:solidFill>
                <a:srgbClr val="008988"/>
              </a:solidFill>
            </a:ln>
          </p:spPr>
          <p:txBody>
            <a:bodyPr wrap="square" rtlCol="0">
              <a:spAutoFit/>
            </a:bodyPr>
            <a:lstStyle/>
            <a:p>
              <a:pPr algn="ctr"/>
              <a:endParaRPr lang="en-US" sz="3970" dirty="0">
                <a:solidFill>
                  <a:srgbClr val="C8337E"/>
                </a:solidFill>
                <a:latin typeface="Comic Sans MS" panose="030F0702030302020204" pitchFamily="66" charset="0"/>
              </a:endParaRPr>
            </a:p>
          </p:txBody>
        </p:sp>
        <p:sp>
          <p:nvSpPr>
            <p:cNvPr id="17" name="TextBox 16">
              <a:extLst>
                <a:ext uri="{FF2B5EF4-FFF2-40B4-BE49-F238E27FC236}">
                  <a16:creationId xmlns:a16="http://schemas.microsoft.com/office/drawing/2014/main" id="{13B9C95D-8F37-419A-AD03-E705D670CDF6}"/>
                </a:ext>
              </a:extLst>
            </p:cNvPr>
            <p:cNvSpPr txBox="1"/>
            <p:nvPr/>
          </p:nvSpPr>
          <p:spPr>
            <a:xfrm>
              <a:off x="8366879" y="2351225"/>
              <a:ext cx="1818308" cy="703269"/>
            </a:xfrm>
            <a:prstGeom prst="rect">
              <a:avLst/>
            </a:prstGeom>
            <a:noFill/>
            <a:ln w="38100">
              <a:solidFill>
                <a:srgbClr val="008988"/>
              </a:solidFill>
            </a:ln>
          </p:spPr>
          <p:txBody>
            <a:bodyPr wrap="square" rtlCol="0">
              <a:spAutoFit/>
            </a:bodyPr>
            <a:lstStyle/>
            <a:p>
              <a:pPr algn="ctr"/>
              <a:endParaRPr lang="en-US" sz="3970" dirty="0">
                <a:solidFill>
                  <a:srgbClr val="C8337E"/>
                </a:solidFill>
                <a:latin typeface="Comic Sans MS" panose="030F0702030302020204" pitchFamily="66" charset="0"/>
              </a:endParaRPr>
            </a:p>
          </p:txBody>
        </p:sp>
        <p:cxnSp>
          <p:nvCxnSpPr>
            <p:cNvPr id="18" name="Straight Connector 17">
              <a:extLst>
                <a:ext uri="{FF2B5EF4-FFF2-40B4-BE49-F238E27FC236}">
                  <a16:creationId xmlns:a16="http://schemas.microsoft.com/office/drawing/2014/main" id="{B757690C-E048-4BB5-8256-8E2752E5B5AF}"/>
                </a:ext>
              </a:extLst>
            </p:cNvPr>
            <p:cNvCxnSpPr>
              <a:cxnSpLocks/>
            </p:cNvCxnSpPr>
            <p:nvPr/>
          </p:nvCxnSpPr>
          <p:spPr>
            <a:xfrm>
              <a:off x="909154" y="1981225"/>
              <a:ext cx="8430767" cy="0"/>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C869CA-7748-47C5-BA47-FB122CF84EDF}"/>
                </a:ext>
              </a:extLst>
            </p:cNvPr>
            <p:cNvCxnSpPr>
              <a:cxnSpLocks/>
            </p:cNvCxnSpPr>
            <p:nvPr/>
          </p:nvCxnSpPr>
          <p:spPr>
            <a:xfrm flipV="1">
              <a:off x="909154" y="1621185"/>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426650-83F9-4D88-A672-49833C00326F}"/>
                </a:ext>
              </a:extLst>
            </p:cNvPr>
            <p:cNvCxnSpPr>
              <a:cxnSpLocks/>
            </p:cNvCxnSpPr>
            <p:nvPr/>
          </p:nvCxnSpPr>
          <p:spPr>
            <a:xfrm flipV="1">
              <a:off x="3978548" y="1621185"/>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7E2AA9-9547-4AF2-857E-ADAC920E3DBD}"/>
                </a:ext>
              </a:extLst>
            </p:cNvPr>
            <p:cNvCxnSpPr>
              <a:cxnSpLocks/>
            </p:cNvCxnSpPr>
            <p:nvPr/>
          </p:nvCxnSpPr>
          <p:spPr>
            <a:xfrm flipV="1">
              <a:off x="7506940" y="1640377"/>
              <a:ext cx="0" cy="360041"/>
            </a:xfrm>
            <a:prstGeom prst="line">
              <a:avLst/>
            </a:prstGeom>
            <a:ln w="57150">
              <a:solidFill>
                <a:srgbClr val="00898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4F78AF-3CF2-415C-870D-57770787970B}"/>
                </a:ext>
              </a:extLst>
            </p:cNvPr>
            <p:cNvCxnSpPr>
              <a:cxnSpLocks/>
            </p:cNvCxnSpPr>
            <p:nvPr/>
          </p:nvCxnSpPr>
          <p:spPr>
            <a:xfrm flipV="1">
              <a:off x="2394372"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DE9A6A-E5FA-4B4A-8F94-E0AE0F6A61C2}"/>
                </a:ext>
              </a:extLst>
            </p:cNvPr>
            <p:cNvCxnSpPr>
              <a:cxnSpLocks/>
            </p:cNvCxnSpPr>
            <p:nvPr/>
          </p:nvCxnSpPr>
          <p:spPr>
            <a:xfrm flipV="1">
              <a:off x="5778748"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10F42E-2536-4D58-BAD3-477991127B89}"/>
                </a:ext>
              </a:extLst>
            </p:cNvPr>
            <p:cNvCxnSpPr>
              <a:cxnSpLocks/>
            </p:cNvCxnSpPr>
            <p:nvPr/>
          </p:nvCxnSpPr>
          <p:spPr>
            <a:xfrm flipV="1">
              <a:off x="9319124" y="2000418"/>
              <a:ext cx="0" cy="360041"/>
            </a:xfrm>
            <a:prstGeom prst="line">
              <a:avLst/>
            </a:prstGeom>
            <a:ln w="57150">
              <a:solidFill>
                <a:srgbClr val="009A9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34279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571"/>
          <a:stretch/>
        </p:blipFill>
        <p:spPr>
          <a:xfrm>
            <a:off x="522164" y="685081"/>
            <a:ext cx="9235132" cy="5626892"/>
          </a:xfrm>
          <a:prstGeom prst="rect">
            <a:avLst/>
          </a:prstGeom>
        </p:spPr>
      </p:pic>
      <p:sp>
        <p:nvSpPr>
          <p:cNvPr id="6" name="Rectangle 5"/>
          <p:cNvSpPr/>
          <p:nvPr/>
        </p:nvSpPr>
        <p:spPr>
          <a:xfrm>
            <a:off x="4914652" y="1261145"/>
            <a:ext cx="5240982" cy="839012"/>
          </a:xfrm>
          <a:prstGeom prst="rect">
            <a:avLst/>
          </a:prstGeom>
          <a:noFill/>
        </p:spPr>
        <p:txBody>
          <a:bodyPr wrap="square">
            <a:spAutoFit/>
          </a:bodyPr>
          <a:lstStyle/>
          <a:p>
            <a:pPr algn="ctr">
              <a:defRPr/>
            </a:pPr>
            <a:r>
              <a:rPr lang="en-US" sz="4852" dirty="0">
                <a:ln w="900" cmpd="sng">
                  <a:solidFill>
                    <a:schemeClr val="accent1">
                      <a:satMod val="190000"/>
                      <a:alpha val="55000"/>
                    </a:schemeClr>
                  </a:solidFill>
                  <a:prstDash val="solid"/>
                </a:ln>
                <a:solidFill>
                  <a:srgbClr val="30C09E"/>
                </a:solidFill>
                <a:latin typeface="Arial" pitchFamily="34" charset="0"/>
                <a:cs typeface="Arial" pitchFamily="34" charset="0"/>
              </a:rPr>
              <a:t>Thanks!</a:t>
            </a:r>
          </a:p>
        </p:txBody>
      </p:sp>
    </p:spTree>
    <p:extLst>
      <p:ext uri="{BB962C8B-B14F-4D97-AF65-F5344CB8AC3E}">
        <p14:creationId xmlns:p14="http://schemas.microsoft.com/office/powerpoint/2010/main" val="235718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118" y="421649"/>
            <a:ext cx="2597276" cy="35037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9641" y="3802589"/>
            <a:ext cx="3443483" cy="2720305"/>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8493"/>
          <a:stretch/>
        </p:blipFill>
        <p:spPr>
          <a:xfrm>
            <a:off x="1333926" y="3759458"/>
            <a:ext cx="3613900" cy="2594723"/>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4923"/>
          <a:stretch/>
        </p:blipFill>
        <p:spPr>
          <a:xfrm>
            <a:off x="423354" y="421649"/>
            <a:ext cx="3969037" cy="3066746"/>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t="5362"/>
          <a:stretch/>
        </p:blipFill>
        <p:spPr>
          <a:xfrm>
            <a:off x="4182920" y="1796205"/>
            <a:ext cx="2435383" cy="2832277"/>
          </a:xfrm>
          <a:prstGeom prst="rect">
            <a:avLst/>
          </a:prstGeom>
        </p:spPr>
      </p:pic>
      <p:sp>
        <p:nvSpPr>
          <p:cNvPr id="10" name="TextBox 8"/>
          <p:cNvSpPr txBox="1">
            <a:spLocks noChangeArrowheads="1"/>
          </p:cNvSpPr>
          <p:nvPr/>
        </p:nvSpPr>
        <p:spPr bwMode="auto">
          <a:xfrm>
            <a:off x="-53099" y="6707462"/>
            <a:ext cx="3891032" cy="839012"/>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Offspring</a:t>
            </a:r>
            <a:endParaRPr lang="en-GB" sz="3529" dirty="0">
              <a:solidFill>
                <a:srgbClr val="00AC7F"/>
              </a:solidFill>
              <a:latin typeface="Calibri" pitchFamily="34" charset="0"/>
            </a:endParaRPr>
          </a:p>
        </p:txBody>
      </p:sp>
    </p:spTree>
    <p:extLst>
      <p:ext uri="{BB962C8B-B14F-4D97-AF65-F5344CB8AC3E}">
        <p14:creationId xmlns:p14="http://schemas.microsoft.com/office/powerpoint/2010/main" val="14404434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848" y="2578394"/>
            <a:ext cx="1786941" cy="1823290"/>
          </a:xfrm>
          <a:prstGeom prst="rect">
            <a:avLst/>
          </a:prstGeom>
        </p:spPr>
      </p:pic>
      <p:sp>
        <p:nvSpPr>
          <p:cNvPr id="10" name="TextBox 8"/>
          <p:cNvSpPr txBox="1">
            <a:spLocks noChangeArrowheads="1"/>
          </p:cNvSpPr>
          <p:nvPr/>
        </p:nvSpPr>
        <p:spPr bwMode="auto">
          <a:xfrm>
            <a:off x="-33667" y="6730026"/>
            <a:ext cx="5142140" cy="839012"/>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Baby Animals</a:t>
            </a:r>
            <a:endParaRPr lang="en-GB" sz="3529" dirty="0">
              <a:solidFill>
                <a:srgbClr val="00AC7F"/>
              </a:solidFill>
              <a:latin typeface="Calibri"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30108"/>
          <a:stretch/>
        </p:blipFill>
        <p:spPr>
          <a:xfrm>
            <a:off x="8005260" y="4811400"/>
            <a:ext cx="1574413" cy="159115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7922" t="8913" r="22762" b="4917"/>
          <a:stretch/>
        </p:blipFill>
        <p:spPr>
          <a:xfrm>
            <a:off x="8260003" y="887373"/>
            <a:ext cx="1725089" cy="1429359"/>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2438" t="13372" r="35037" b="5102"/>
          <a:stretch/>
        </p:blipFill>
        <p:spPr>
          <a:xfrm>
            <a:off x="3352041" y="1171939"/>
            <a:ext cx="1205250" cy="1540041"/>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7323" t="9332" r="14954" b="6966"/>
          <a:stretch/>
        </p:blipFill>
        <p:spPr>
          <a:xfrm>
            <a:off x="5458200" y="4830480"/>
            <a:ext cx="1826404" cy="148660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9197" y="3324451"/>
            <a:ext cx="1826294" cy="2310597"/>
          </a:xfrm>
          <a:prstGeom prst="rect">
            <a:avLst/>
          </a:prstGeom>
        </p:spPr>
      </p:pic>
      <p:sp>
        <p:nvSpPr>
          <p:cNvPr id="18" name="TextBox 17">
            <a:extLst>
              <a:ext uri="{FF2B5EF4-FFF2-40B4-BE49-F238E27FC236}">
                <a16:creationId xmlns:a16="http://schemas.microsoft.com/office/drawing/2014/main" id="{E4AD1510-ABAB-4B44-BC67-F3B54FB010C8}"/>
              </a:ext>
            </a:extLst>
          </p:cNvPr>
          <p:cNvSpPr txBox="1"/>
          <p:nvPr/>
        </p:nvSpPr>
        <p:spPr>
          <a:xfrm>
            <a:off x="693607" y="942284"/>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1. Cub</a:t>
            </a:r>
          </a:p>
        </p:txBody>
      </p:sp>
      <p:sp>
        <p:nvSpPr>
          <p:cNvPr id="20" name="TextBox 19">
            <a:extLst>
              <a:ext uri="{FF2B5EF4-FFF2-40B4-BE49-F238E27FC236}">
                <a16:creationId xmlns:a16="http://schemas.microsoft.com/office/drawing/2014/main" id="{E4AD1510-ABAB-4B44-BC67-F3B54FB010C8}"/>
              </a:ext>
            </a:extLst>
          </p:cNvPr>
          <p:cNvSpPr txBox="1"/>
          <p:nvPr/>
        </p:nvSpPr>
        <p:spPr>
          <a:xfrm>
            <a:off x="660794" y="1575608"/>
            <a:ext cx="2167827"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2. Calf</a:t>
            </a:r>
          </a:p>
        </p:txBody>
      </p:sp>
      <p:sp>
        <p:nvSpPr>
          <p:cNvPr id="21" name="TextBox 20">
            <a:extLst>
              <a:ext uri="{FF2B5EF4-FFF2-40B4-BE49-F238E27FC236}">
                <a16:creationId xmlns:a16="http://schemas.microsoft.com/office/drawing/2014/main" id="{E4AD1510-ABAB-4B44-BC67-F3B54FB010C8}"/>
              </a:ext>
            </a:extLst>
          </p:cNvPr>
          <p:cNvSpPr txBox="1"/>
          <p:nvPr/>
        </p:nvSpPr>
        <p:spPr>
          <a:xfrm>
            <a:off x="645062" y="2184895"/>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3. Kitten</a:t>
            </a:r>
          </a:p>
        </p:txBody>
      </p:sp>
      <p:sp>
        <p:nvSpPr>
          <p:cNvPr id="22" name="TextBox 21">
            <a:extLst>
              <a:ext uri="{FF2B5EF4-FFF2-40B4-BE49-F238E27FC236}">
                <a16:creationId xmlns:a16="http://schemas.microsoft.com/office/drawing/2014/main" id="{E4AD1510-ABAB-4B44-BC67-F3B54FB010C8}"/>
              </a:ext>
            </a:extLst>
          </p:cNvPr>
          <p:cNvSpPr txBox="1"/>
          <p:nvPr/>
        </p:nvSpPr>
        <p:spPr>
          <a:xfrm>
            <a:off x="645060" y="2805952"/>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4. Foal</a:t>
            </a:r>
          </a:p>
        </p:txBody>
      </p:sp>
      <p:sp>
        <p:nvSpPr>
          <p:cNvPr id="23" name="TextBox 22">
            <a:extLst>
              <a:ext uri="{FF2B5EF4-FFF2-40B4-BE49-F238E27FC236}">
                <a16:creationId xmlns:a16="http://schemas.microsoft.com/office/drawing/2014/main" id="{E4AD1510-ABAB-4B44-BC67-F3B54FB010C8}"/>
              </a:ext>
            </a:extLst>
          </p:cNvPr>
          <p:cNvSpPr txBox="1"/>
          <p:nvPr/>
        </p:nvSpPr>
        <p:spPr>
          <a:xfrm>
            <a:off x="645061" y="3374055"/>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5. Lamb</a:t>
            </a:r>
          </a:p>
        </p:txBody>
      </p:sp>
      <p:sp>
        <p:nvSpPr>
          <p:cNvPr id="24" name="TextBox 23">
            <a:extLst>
              <a:ext uri="{FF2B5EF4-FFF2-40B4-BE49-F238E27FC236}">
                <a16:creationId xmlns:a16="http://schemas.microsoft.com/office/drawing/2014/main" id="{E4AD1510-ABAB-4B44-BC67-F3B54FB010C8}"/>
              </a:ext>
            </a:extLst>
          </p:cNvPr>
          <p:cNvSpPr txBox="1"/>
          <p:nvPr/>
        </p:nvSpPr>
        <p:spPr>
          <a:xfrm>
            <a:off x="660794" y="3993083"/>
            <a:ext cx="2392171"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6. Puppy</a:t>
            </a:r>
          </a:p>
        </p:txBody>
      </p:sp>
      <p:sp>
        <p:nvSpPr>
          <p:cNvPr id="25" name="TextBox 24">
            <a:extLst>
              <a:ext uri="{FF2B5EF4-FFF2-40B4-BE49-F238E27FC236}">
                <a16:creationId xmlns:a16="http://schemas.microsoft.com/office/drawing/2014/main" id="{E4AD1510-ABAB-4B44-BC67-F3B54FB010C8}"/>
              </a:ext>
            </a:extLst>
          </p:cNvPr>
          <p:cNvSpPr txBox="1"/>
          <p:nvPr/>
        </p:nvSpPr>
        <p:spPr>
          <a:xfrm>
            <a:off x="724431" y="4666471"/>
            <a:ext cx="3230236"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7. Piglet</a:t>
            </a:r>
          </a:p>
        </p:txBody>
      </p:sp>
      <p:sp>
        <p:nvSpPr>
          <p:cNvPr id="26" name="TextBox 25">
            <a:extLst>
              <a:ext uri="{FF2B5EF4-FFF2-40B4-BE49-F238E27FC236}">
                <a16:creationId xmlns:a16="http://schemas.microsoft.com/office/drawing/2014/main" id="{E4AD1510-ABAB-4B44-BC67-F3B54FB010C8}"/>
              </a:ext>
            </a:extLst>
          </p:cNvPr>
          <p:cNvSpPr txBox="1"/>
          <p:nvPr/>
        </p:nvSpPr>
        <p:spPr>
          <a:xfrm>
            <a:off x="693606" y="5328931"/>
            <a:ext cx="6430248" cy="703269"/>
          </a:xfrm>
          <a:prstGeom prst="rect">
            <a:avLst/>
          </a:prstGeom>
          <a:noFill/>
        </p:spPr>
        <p:txBody>
          <a:bodyPr wrap="square" rtlCol="0">
            <a:spAutoFit/>
          </a:bodyPr>
          <a:lstStyle/>
          <a:p>
            <a:r>
              <a:rPr lang="en-US" sz="3970" dirty="0">
                <a:solidFill>
                  <a:srgbClr val="008080"/>
                </a:solidFill>
                <a:latin typeface="Comic Sans MS" panose="030F0702030302020204" pitchFamily="66" charset="0"/>
              </a:rPr>
              <a:t>8. Chick</a:t>
            </a:r>
          </a:p>
        </p:txBody>
      </p:sp>
      <p:sp>
        <p:nvSpPr>
          <p:cNvPr id="27" name="TextBox 26">
            <a:extLst>
              <a:ext uri="{FF2B5EF4-FFF2-40B4-BE49-F238E27FC236}">
                <a16:creationId xmlns:a16="http://schemas.microsoft.com/office/drawing/2014/main" id="{E4AD1510-ABAB-4B44-BC67-F3B54FB010C8}"/>
              </a:ext>
            </a:extLst>
          </p:cNvPr>
          <p:cNvSpPr txBox="1"/>
          <p:nvPr/>
        </p:nvSpPr>
        <p:spPr>
          <a:xfrm>
            <a:off x="3052964" y="1083790"/>
            <a:ext cx="665617"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1)</a:t>
            </a:r>
          </a:p>
        </p:txBody>
      </p:sp>
      <p:sp>
        <p:nvSpPr>
          <p:cNvPr id="29" name="TextBox 28">
            <a:extLst>
              <a:ext uri="{FF2B5EF4-FFF2-40B4-BE49-F238E27FC236}">
                <a16:creationId xmlns:a16="http://schemas.microsoft.com/office/drawing/2014/main" id="{E4AD1510-ABAB-4B44-BC67-F3B54FB010C8}"/>
              </a:ext>
            </a:extLst>
          </p:cNvPr>
          <p:cNvSpPr txBox="1"/>
          <p:nvPr/>
        </p:nvSpPr>
        <p:spPr>
          <a:xfrm>
            <a:off x="5311584" y="4239086"/>
            <a:ext cx="813944"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2)</a:t>
            </a:r>
          </a:p>
        </p:txBody>
      </p:sp>
      <p:sp>
        <p:nvSpPr>
          <p:cNvPr id="30" name="TextBox 29">
            <a:extLst>
              <a:ext uri="{FF2B5EF4-FFF2-40B4-BE49-F238E27FC236}">
                <a16:creationId xmlns:a16="http://schemas.microsoft.com/office/drawing/2014/main" id="{E4AD1510-ABAB-4B44-BC67-F3B54FB010C8}"/>
              </a:ext>
            </a:extLst>
          </p:cNvPr>
          <p:cNvSpPr txBox="1"/>
          <p:nvPr/>
        </p:nvSpPr>
        <p:spPr>
          <a:xfrm>
            <a:off x="5773057" y="2584149"/>
            <a:ext cx="797263"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3)</a:t>
            </a:r>
          </a:p>
        </p:txBody>
      </p:sp>
      <p:sp>
        <p:nvSpPr>
          <p:cNvPr id="31" name="TextBox 30">
            <a:extLst>
              <a:ext uri="{FF2B5EF4-FFF2-40B4-BE49-F238E27FC236}">
                <a16:creationId xmlns:a16="http://schemas.microsoft.com/office/drawing/2014/main" id="{E4AD1510-ABAB-4B44-BC67-F3B54FB010C8}"/>
              </a:ext>
            </a:extLst>
          </p:cNvPr>
          <p:cNvSpPr txBox="1"/>
          <p:nvPr/>
        </p:nvSpPr>
        <p:spPr>
          <a:xfrm>
            <a:off x="3268826" y="3240642"/>
            <a:ext cx="783092"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4)</a:t>
            </a:r>
          </a:p>
        </p:txBody>
      </p:sp>
      <p:sp>
        <p:nvSpPr>
          <p:cNvPr id="32" name="TextBox 31">
            <a:extLst>
              <a:ext uri="{FF2B5EF4-FFF2-40B4-BE49-F238E27FC236}">
                <a16:creationId xmlns:a16="http://schemas.microsoft.com/office/drawing/2014/main" id="{E4AD1510-ABAB-4B44-BC67-F3B54FB010C8}"/>
              </a:ext>
            </a:extLst>
          </p:cNvPr>
          <p:cNvSpPr txBox="1"/>
          <p:nvPr/>
        </p:nvSpPr>
        <p:spPr>
          <a:xfrm>
            <a:off x="4959665" y="567547"/>
            <a:ext cx="961273"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5)</a:t>
            </a:r>
          </a:p>
        </p:txBody>
      </p:sp>
      <p:sp>
        <p:nvSpPr>
          <p:cNvPr id="34" name="TextBox 33">
            <a:extLst>
              <a:ext uri="{FF2B5EF4-FFF2-40B4-BE49-F238E27FC236}">
                <a16:creationId xmlns:a16="http://schemas.microsoft.com/office/drawing/2014/main" id="{E4AD1510-ABAB-4B44-BC67-F3B54FB010C8}"/>
              </a:ext>
            </a:extLst>
          </p:cNvPr>
          <p:cNvSpPr txBox="1"/>
          <p:nvPr/>
        </p:nvSpPr>
        <p:spPr>
          <a:xfrm>
            <a:off x="7557313" y="4481483"/>
            <a:ext cx="928289"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8)</a:t>
            </a:r>
          </a:p>
        </p:txBody>
      </p:sp>
      <p:sp>
        <p:nvSpPr>
          <p:cNvPr id="35" name="TextBox 34">
            <a:extLst>
              <a:ext uri="{FF2B5EF4-FFF2-40B4-BE49-F238E27FC236}">
                <a16:creationId xmlns:a16="http://schemas.microsoft.com/office/drawing/2014/main" id="{E4AD1510-ABAB-4B44-BC67-F3B54FB010C8}"/>
              </a:ext>
            </a:extLst>
          </p:cNvPr>
          <p:cNvSpPr txBox="1"/>
          <p:nvPr/>
        </p:nvSpPr>
        <p:spPr>
          <a:xfrm>
            <a:off x="7802122" y="541932"/>
            <a:ext cx="1174705"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7)</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6425" y="541932"/>
            <a:ext cx="2353748" cy="184680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6667" y="2701346"/>
            <a:ext cx="2471978" cy="1725440"/>
          </a:xfrm>
          <a:prstGeom prst="rect">
            <a:avLst/>
          </a:prstGeom>
        </p:spPr>
      </p:pic>
      <p:sp>
        <p:nvSpPr>
          <p:cNvPr id="33" name="TextBox 32">
            <a:extLst>
              <a:ext uri="{FF2B5EF4-FFF2-40B4-BE49-F238E27FC236}">
                <a16:creationId xmlns:a16="http://schemas.microsoft.com/office/drawing/2014/main" id="{E4AD1510-ABAB-4B44-BC67-F3B54FB010C8}"/>
              </a:ext>
            </a:extLst>
          </p:cNvPr>
          <p:cNvSpPr txBox="1"/>
          <p:nvPr/>
        </p:nvSpPr>
        <p:spPr>
          <a:xfrm>
            <a:off x="9639541" y="2621064"/>
            <a:ext cx="910140" cy="703269"/>
          </a:xfrm>
          <a:prstGeom prst="rect">
            <a:avLst/>
          </a:prstGeom>
          <a:noFill/>
        </p:spPr>
        <p:txBody>
          <a:bodyPr wrap="square" rtlCol="0">
            <a:spAutoFit/>
          </a:bodyPr>
          <a:lstStyle/>
          <a:p>
            <a:r>
              <a:rPr lang="en-US" sz="3970" dirty="0">
                <a:solidFill>
                  <a:srgbClr val="FF0000"/>
                </a:solidFill>
                <a:latin typeface="Comic Sans MS" panose="030F0702030302020204" pitchFamily="66" charset="0"/>
              </a:rPr>
              <a:t>6)</a:t>
            </a:r>
          </a:p>
        </p:txBody>
      </p:sp>
    </p:spTree>
    <p:extLst>
      <p:ext uri="{BB962C8B-B14F-4D97-AF65-F5344CB8AC3E}">
        <p14:creationId xmlns:p14="http://schemas.microsoft.com/office/powerpoint/2010/main" val="1113399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4069884" y="3146151"/>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749356" y="4507884"/>
            <a:ext cx="2691532" cy="1314399"/>
          </a:xfrm>
          <a:prstGeom prst="rect">
            <a:avLst/>
          </a:prstGeom>
          <a:noFill/>
        </p:spPr>
        <p:txBody>
          <a:bodyPr wrap="square" rtlCol="0">
            <a:spAutoFit/>
          </a:bodyPr>
          <a:lstStyle/>
          <a:p>
            <a:pPr algn="ctr"/>
            <a:r>
              <a:rPr lang="en-GB" sz="2647" dirty="0">
                <a:latin typeface="Comic Sans MS" panose="030F0702030302020204" pitchFamily="66" charset="0"/>
              </a:rPr>
              <a:t>I can compare being a baby to being a child.</a:t>
            </a:r>
          </a:p>
        </p:txBody>
      </p:sp>
      <p:sp>
        <p:nvSpPr>
          <p:cNvPr id="23" name="TextBox 22"/>
          <p:cNvSpPr txBox="1"/>
          <p:nvPr/>
        </p:nvSpPr>
        <p:spPr>
          <a:xfrm>
            <a:off x="4141083" y="4416695"/>
            <a:ext cx="2628702" cy="1721753"/>
          </a:xfrm>
          <a:prstGeom prst="rect">
            <a:avLst/>
          </a:prstGeom>
          <a:noFill/>
        </p:spPr>
        <p:txBody>
          <a:bodyPr wrap="square" rtlCol="0">
            <a:spAutoFit/>
          </a:bodyPr>
          <a:lstStyle/>
          <a:p>
            <a:pPr algn="ctr"/>
            <a:r>
              <a:rPr lang="en-GB" sz="2647" dirty="0">
                <a:latin typeface="Comic Sans MS" panose="030F0702030302020204" pitchFamily="66" charset="0"/>
              </a:rPr>
              <a:t>I can describe the life stages of humans, cats and dogs.</a:t>
            </a:r>
          </a:p>
        </p:txBody>
      </p:sp>
      <p:sp>
        <p:nvSpPr>
          <p:cNvPr id="24" name="TextBox 23"/>
          <p:cNvSpPr txBox="1"/>
          <p:nvPr/>
        </p:nvSpPr>
        <p:spPr>
          <a:xfrm>
            <a:off x="7179103" y="4416694"/>
            <a:ext cx="2846717" cy="1721753"/>
          </a:xfrm>
          <a:prstGeom prst="rect">
            <a:avLst/>
          </a:prstGeom>
          <a:noFill/>
        </p:spPr>
        <p:txBody>
          <a:bodyPr wrap="square" rtlCol="0">
            <a:spAutoFit/>
          </a:bodyPr>
          <a:lstStyle/>
          <a:p>
            <a:pPr algn="ctr"/>
            <a:r>
              <a:rPr lang="en-GB" sz="2647" dirty="0">
                <a:latin typeface="Comic Sans MS" panose="030F0702030302020204" pitchFamily="66" charset="0"/>
              </a:rPr>
              <a:t>I can create a timeline to show the different stages in life.</a:t>
            </a:r>
          </a:p>
        </p:txBody>
      </p:sp>
      <p:sp>
        <p:nvSpPr>
          <p:cNvPr id="26" name="TextBox 25"/>
          <p:cNvSpPr txBox="1"/>
          <p:nvPr/>
        </p:nvSpPr>
        <p:spPr>
          <a:xfrm>
            <a:off x="706019" y="1136667"/>
            <a:ext cx="10199299" cy="771237"/>
          </a:xfrm>
          <a:prstGeom prst="rect">
            <a:avLst/>
          </a:prstGeom>
          <a:noFill/>
        </p:spPr>
        <p:txBody>
          <a:bodyPr wrap="square" rtlCol="0">
            <a:spAutoFit/>
          </a:bodyPr>
          <a:lstStyle/>
          <a:p>
            <a:r>
              <a:rPr lang="en-GB" sz="2206" dirty="0">
                <a:latin typeface="Comic Sans MS" panose="030F0702030302020204" pitchFamily="66" charset="0"/>
              </a:rPr>
              <a:t>I will consider the changes humans go through as they grow older. </a:t>
            </a:r>
          </a:p>
          <a:p>
            <a:r>
              <a:rPr lang="en-GB" sz="2206" dirty="0">
                <a:latin typeface="Comic Sans MS" panose="030F0702030302020204" pitchFamily="66" charset="0"/>
              </a:rPr>
              <a:t>I will learn about the life stages of cats and dogs.</a:t>
            </a:r>
          </a:p>
        </p:txBody>
      </p:sp>
    </p:spTree>
    <p:extLst>
      <p:ext uri="{BB962C8B-B14F-4D97-AF65-F5344CB8AC3E}">
        <p14:creationId xmlns:p14="http://schemas.microsoft.com/office/powerpoint/2010/main" val="141324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B85E15-33B8-45BE-A1C8-3C5A86FDF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180" y="2313355"/>
            <a:ext cx="4896544" cy="3868203"/>
          </a:xfrm>
          <a:prstGeom prst="rect">
            <a:avLst/>
          </a:prstGeom>
        </p:spPr>
      </p:pic>
      <p:pic>
        <p:nvPicPr>
          <p:cNvPr id="4" name="Picture 3">
            <a:extLst>
              <a:ext uri="{FF2B5EF4-FFF2-40B4-BE49-F238E27FC236}">
                <a16:creationId xmlns:a16="http://schemas.microsoft.com/office/drawing/2014/main" id="{95EDEAD3-097B-41CB-BCF8-48E0DCBAB5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323"/>
          <a:stretch/>
        </p:blipFill>
        <p:spPr>
          <a:xfrm>
            <a:off x="5274692" y="1000316"/>
            <a:ext cx="5112568" cy="5234873"/>
          </a:xfrm>
          <a:prstGeom prst="rect">
            <a:avLst/>
          </a:prstGeom>
        </p:spPr>
      </p:pic>
      <p:sp>
        <p:nvSpPr>
          <p:cNvPr id="5" name="TextBox 4">
            <a:extLst>
              <a:ext uri="{FF2B5EF4-FFF2-40B4-BE49-F238E27FC236}">
                <a16:creationId xmlns:a16="http://schemas.microsoft.com/office/drawing/2014/main" id="{E4AD1510-ABAB-4B44-BC67-F3B54FB010C8}"/>
              </a:ext>
            </a:extLst>
          </p:cNvPr>
          <p:cNvSpPr txBox="1"/>
          <p:nvPr/>
        </p:nvSpPr>
        <p:spPr>
          <a:xfrm>
            <a:off x="0" y="677413"/>
            <a:ext cx="7305612" cy="1314206"/>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In what ways are you different from a baby?</a:t>
            </a:r>
          </a:p>
        </p:txBody>
      </p:sp>
    </p:spTree>
    <p:extLst>
      <p:ext uri="{BB962C8B-B14F-4D97-AF65-F5344CB8AC3E}">
        <p14:creationId xmlns:p14="http://schemas.microsoft.com/office/powerpoint/2010/main" val="9481343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53099" y="6707462"/>
            <a:ext cx="4880474" cy="2196820"/>
          </a:xfrm>
          <a:prstGeom prst="rect">
            <a:avLst/>
          </a:prstGeom>
          <a:noFill/>
          <a:ln w="9525">
            <a:noFill/>
            <a:miter lim="800000"/>
            <a:headEnd/>
            <a:tailEnd/>
          </a:ln>
        </p:spPr>
        <p:txBody>
          <a:bodyPr wrap="square">
            <a:spAutoFit/>
          </a:bodyPr>
          <a:lstStyle/>
          <a:p>
            <a:pPr algn="ctr"/>
            <a:r>
              <a:rPr lang="en-GB" sz="4852" b="1" dirty="0">
                <a:solidFill>
                  <a:srgbClr val="008080"/>
                </a:solidFill>
                <a:latin typeface="Arial" panose="020B0604020202020204" pitchFamily="34" charset="0"/>
                <a:cs typeface="Arial" panose="020B0604020202020204" pitchFamily="34" charset="0"/>
              </a:rPr>
              <a:t>Getting older</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pic>
        <p:nvPicPr>
          <p:cNvPr id="4" name="Picture 3">
            <a:extLst>
              <a:ext uri="{FF2B5EF4-FFF2-40B4-BE49-F238E27FC236}">
                <a16:creationId xmlns:a16="http://schemas.microsoft.com/office/drawing/2014/main" id="{6BA7B4F5-A124-458B-B65C-36E49AF67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651" y="522468"/>
            <a:ext cx="7000449" cy="5727640"/>
          </a:xfrm>
          <a:prstGeom prst="rect">
            <a:avLst/>
          </a:prstGeom>
        </p:spPr>
      </p:pic>
    </p:spTree>
    <p:extLst>
      <p:ext uri="{BB962C8B-B14F-4D97-AF65-F5344CB8AC3E}">
        <p14:creationId xmlns:p14="http://schemas.microsoft.com/office/powerpoint/2010/main" val="10493662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AD1510-ABAB-4B44-BC67-F3B54FB010C8}"/>
              </a:ext>
            </a:extLst>
          </p:cNvPr>
          <p:cNvSpPr txBox="1"/>
          <p:nvPr/>
        </p:nvSpPr>
        <p:spPr>
          <a:xfrm>
            <a:off x="4698628" y="2485281"/>
            <a:ext cx="5256584" cy="1925142"/>
          </a:xfrm>
          <a:prstGeom prst="rect">
            <a:avLst/>
          </a:prstGeom>
          <a:noFill/>
        </p:spPr>
        <p:txBody>
          <a:bodyPr wrap="square" rtlCol="0">
            <a:spAutoFit/>
          </a:bodyPr>
          <a:lstStyle/>
          <a:p>
            <a:pPr algn="ctr"/>
            <a:r>
              <a:rPr lang="en-US" sz="3970" dirty="0">
                <a:solidFill>
                  <a:srgbClr val="008080"/>
                </a:solidFill>
                <a:latin typeface="Comic Sans MS" panose="030F0702030302020204" pitchFamily="66" charset="0"/>
              </a:rPr>
              <a:t>In what ways is a kitten like its mother?</a:t>
            </a:r>
          </a:p>
        </p:txBody>
      </p:sp>
      <p:pic>
        <p:nvPicPr>
          <p:cNvPr id="3" name="Picture 2">
            <a:extLst>
              <a:ext uri="{FF2B5EF4-FFF2-40B4-BE49-F238E27FC236}">
                <a16:creationId xmlns:a16="http://schemas.microsoft.com/office/drawing/2014/main" id="{A1C91884-94BA-42A6-92DB-D23A4B3D8B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62"/>
          <a:stretch/>
        </p:blipFill>
        <p:spPr>
          <a:xfrm>
            <a:off x="522164" y="1117130"/>
            <a:ext cx="4391257" cy="5106900"/>
          </a:xfrm>
          <a:prstGeom prst="rect">
            <a:avLst/>
          </a:prstGeom>
        </p:spPr>
      </p:pic>
    </p:spTree>
    <p:extLst>
      <p:ext uri="{BB962C8B-B14F-4D97-AF65-F5344CB8AC3E}">
        <p14:creationId xmlns:p14="http://schemas.microsoft.com/office/powerpoint/2010/main" val="28463762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16" y="6661745"/>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303971" y="674156"/>
            <a:ext cx="2161521" cy="202653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340162" y="3464287"/>
            <a:ext cx="2189308" cy="205259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81912" y="1901597"/>
            <a:ext cx="2394738" cy="2054620"/>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23315" y="673300"/>
            <a:ext cx="2162434" cy="202739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09611" y="3489513"/>
            <a:ext cx="2154307" cy="2027365"/>
          </a:xfrm>
          <a:prstGeom prst="ellipse">
            <a:avLst/>
          </a:prstGeom>
          <a:noFill/>
        </p:spPr>
      </p:pic>
      <p:sp>
        <p:nvSpPr>
          <p:cNvPr id="10" name="TextBox 9"/>
          <p:cNvSpPr txBox="1"/>
          <p:nvPr/>
        </p:nvSpPr>
        <p:spPr>
          <a:xfrm>
            <a:off x="1195748" y="2739068"/>
            <a:ext cx="2162434" cy="482987"/>
          </a:xfrm>
          <a:prstGeom prst="rect">
            <a:avLst/>
          </a:prstGeom>
          <a:noFill/>
        </p:spPr>
        <p:txBody>
          <a:bodyPr wrap="square" rtlCol="0">
            <a:spAutoFit/>
          </a:bodyPr>
          <a:lstStyle/>
          <a:p>
            <a:pPr algn="ctr"/>
            <a:r>
              <a:rPr lang="en-GB" sz="2647" b="1" dirty="0">
                <a:solidFill>
                  <a:schemeClr val="accent4"/>
                </a:solidFill>
                <a:latin typeface="Arial" panose="020B0604020202020204" pitchFamily="34" charset="0"/>
                <a:cs typeface="Arial" panose="020B0604020202020204" pitchFamily="34" charset="0"/>
              </a:rPr>
              <a:t> </a:t>
            </a:r>
            <a:r>
              <a:rPr lang="en-GB" sz="3088" b="1" dirty="0">
                <a:solidFill>
                  <a:schemeClr val="accent4"/>
                </a:solidFill>
                <a:latin typeface="Arial" panose="020B0604020202020204" pitchFamily="34" charset="0"/>
                <a:cs typeface="Arial" panose="020B0604020202020204" pitchFamily="34" charset="0"/>
              </a:rPr>
              <a:t>A HOME</a:t>
            </a:r>
          </a:p>
        </p:txBody>
      </p:sp>
      <p:sp>
        <p:nvSpPr>
          <p:cNvPr id="11" name="TextBox 10"/>
          <p:cNvSpPr txBox="1"/>
          <p:nvPr/>
        </p:nvSpPr>
        <p:spPr>
          <a:xfrm>
            <a:off x="234132" y="5641435"/>
            <a:ext cx="4785774" cy="567528"/>
          </a:xfrm>
          <a:prstGeom prst="rect">
            <a:avLst/>
          </a:prstGeom>
          <a:noFill/>
        </p:spPr>
        <p:txBody>
          <a:bodyPr wrap="square" rtlCol="0">
            <a:spAutoFit/>
          </a:bodyPr>
          <a:lstStyle/>
          <a:p>
            <a:pPr algn="ctr"/>
            <a:r>
              <a:rPr lang="en-GB" sz="3088" b="1" dirty="0">
                <a:solidFill>
                  <a:schemeClr val="accent6"/>
                </a:solidFill>
                <a:latin typeface="Arial" panose="020B0604020202020204" pitchFamily="34" charset="0"/>
                <a:cs typeface="Arial" panose="020B0604020202020204" pitchFamily="34" charset="0"/>
              </a:rPr>
              <a:t>FOOD &amp; WATER</a:t>
            </a:r>
          </a:p>
        </p:txBody>
      </p:sp>
      <p:sp>
        <p:nvSpPr>
          <p:cNvPr id="12" name="TextBox 11"/>
          <p:cNvSpPr txBox="1"/>
          <p:nvPr/>
        </p:nvSpPr>
        <p:spPr>
          <a:xfrm>
            <a:off x="4324198" y="3682651"/>
            <a:ext cx="1969092" cy="974882"/>
          </a:xfrm>
          <a:prstGeom prst="rect">
            <a:avLst/>
          </a:prstGeom>
          <a:noFill/>
        </p:spPr>
        <p:txBody>
          <a:bodyPr wrap="square" rtlCol="0">
            <a:spAutoFit/>
          </a:bodyPr>
          <a:lstStyle/>
          <a:p>
            <a:pPr algn="ctr"/>
            <a:endParaRPr lang="en-GB" sz="2647" dirty="0">
              <a:solidFill>
                <a:schemeClr val="accent1"/>
              </a:solidFill>
              <a:latin typeface="Arial" pitchFamily="34" charset="0"/>
              <a:cs typeface="Arial" pitchFamily="34" charset="0"/>
            </a:endParaRPr>
          </a:p>
          <a:p>
            <a:pPr algn="ctr"/>
            <a:r>
              <a:rPr lang="en-GB" sz="3088" b="1" dirty="0">
                <a:solidFill>
                  <a:schemeClr val="accent1"/>
                </a:solidFill>
                <a:latin typeface="Arial" pitchFamily="34" charset="0"/>
                <a:cs typeface="Arial" pitchFamily="34" charset="0"/>
              </a:rPr>
              <a:t>HEALTH</a:t>
            </a:r>
          </a:p>
        </p:txBody>
      </p:sp>
      <p:sp>
        <p:nvSpPr>
          <p:cNvPr id="13" name="Rectangle 12"/>
          <p:cNvSpPr/>
          <p:nvPr/>
        </p:nvSpPr>
        <p:spPr>
          <a:xfrm>
            <a:off x="6537738" y="2811340"/>
            <a:ext cx="3632043" cy="567528"/>
          </a:xfrm>
          <a:prstGeom prst="rect">
            <a:avLst/>
          </a:prstGeom>
        </p:spPr>
        <p:txBody>
          <a:bodyPr wrap="square">
            <a:spAutoFit/>
          </a:bodyPr>
          <a:lstStyle/>
          <a:p>
            <a:pPr algn="ctr"/>
            <a:r>
              <a:rPr lang="en-GB" sz="3088" b="1" dirty="0">
                <a:solidFill>
                  <a:schemeClr val="accent3"/>
                </a:solidFill>
                <a:latin typeface="Arial" panose="020B0604020202020204" pitchFamily="34" charset="0"/>
                <a:cs typeface="Arial" panose="020B0604020202020204" pitchFamily="34" charset="0"/>
              </a:rPr>
              <a:t>EXERCISE &amp; FUN</a:t>
            </a:r>
          </a:p>
        </p:txBody>
      </p:sp>
      <p:sp>
        <p:nvSpPr>
          <p:cNvPr id="14" name="Rectangle 13"/>
          <p:cNvSpPr/>
          <p:nvPr/>
        </p:nvSpPr>
        <p:spPr>
          <a:xfrm>
            <a:off x="6988152" y="5686067"/>
            <a:ext cx="2300721" cy="482987"/>
          </a:xfrm>
          <a:prstGeom prst="rect">
            <a:avLst/>
          </a:prstGeom>
        </p:spPr>
        <p:txBody>
          <a:bodyPr wrap="square">
            <a:spAutoFit/>
          </a:bodyPr>
          <a:lstStyle/>
          <a:p>
            <a:pPr algn="ctr"/>
            <a:r>
              <a:rPr lang="en-GB" sz="3088" b="1" dirty="0">
                <a:solidFill>
                  <a:schemeClr val="accent2"/>
                </a:solidFill>
                <a:latin typeface="Arial" panose="020B0604020202020204" pitchFamily="34" charset="0"/>
                <a:cs typeface="Arial" panose="020B0604020202020204" pitchFamily="34" charset="0"/>
              </a:rPr>
              <a:t>FRIENDS</a:t>
            </a:r>
          </a:p>
        </p:txBody>
      </p:sp>
    </p:spTree>
    <p:extLst>
      <p:ext uri="{BB962C8B-B14F-4D97-AF65-F5344CB8AC3E}">
        <p14:creationId xmlns:p14="http://schemas.microsoft.com/office/powerpoint/2010/main" val="37112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4" name="Title 1"/>
          <p:cNvSpPr>
            <a:spLocks noGrp="1"/>
          </p:cNvSpPr>
          <p:nvPr>
            <p:ph type="title"/>
          </p:nvPr>
        </p:nvSpPr>
        <p:spPr>
          <a:xfrm>
            <a:off x="25197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5" name="TextBox 4"/>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6" name="Picture 5"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8" name="TextBox 7"/>
          <p:cNvSpPr txBox="1"/>
          <p:nvPr/>
        </p:nvSpPr>
        <p:spPr>
          <a:xfrm>
            <a:off x="4443317" y="237375"/>
            <a:ext cx="5846967"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9" name="TextBox 8"/>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10" name="TextBox 9"/>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1" name="Rectangle 10"/>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2" name="Rectangle 11"/>
          <p:cNvSpPr/>
          <p:nvPr/>
        </p:nvSpPr>
        <p:spPr>
          <a:xfrm>
            <a:off x="4443317" y="4877323"/>
            <a:ext cx="4664558"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3" name="TextBox 12"/>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507842" y="698678"/>
            <a:ext cx="3493387" cy="2872877"/>
          </a:xfrm>
          <a:prstGeom prst="rect">
            <a:avLst/>
          </a:prstGeom>
        </p:spPr>
      </p:pic>
    </p:spTree>
    <p:extLst>
      <p:ext uri="{BB962C8B-B14F-4D97-AF65-F5344CB8AC3E}">
        <p14:creationId xmlns:p14="http://schemas.microsoft.com/office/powerpoint/2010/main" val="3384826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10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AA88C-4E44-451B-A614-A6B4AFC783B0}">
  <ds:schemaRefs>
    <ds:schemaRef ds:uri="http://schemas.microsoft.com/office/2006/metadata/properties"/>
    <ds:schemaRef ds:uri="http://www.w3.org/XML/1998/namespace"/>
    <ds:schemaRef ds:uri="http://purl.org/dc/terms/"/>
    <ds:schemaRef ds:uri="5bea8f77-0667-4557-a028-e23225a2ced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02901346-528d-4e84-b91b-00d6b3077abe"/>
    <ds:schemaRef ds:uri="http://purl.org/dc/dcmitype/"/>
  </ds:schemaRefs>
</ds:datastoreItem>
</file>

<file path=customXml/itemProps3.xml><?xml version="1.0" encoding="utf-8"?>
<ds:datastoreItem xmlns:ds="http://schemas.openxmlformats.org/officeDocument/2006/customXml" ds:itemID="{FE43D1D3-6A10-4E65-88DB-0AB99C145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261</TotalTime>
  <Words>1443</Words>
  <Application>Microsoft Office PowerPoint</Application>
  <PresentationFormat>Custom</PresentationFormat>
  <Paragraphs>158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33</cp:revision>
  <dcterms:created xsi:type="dcterms:W3CDTF">2018-07-13T15:29:21Z</dcterms:created>
  <dcterms:modified xsi:type="dcterms:W3CDTF">2018-10-24T20:46:48Z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