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7"/>
  </p:notesMasterIdLst>
  <p:sldIdLst>
    <p:sldId id="281" r:id="rId5"/>
    <p:sldId id="296" r:id="rId6"/>
    <p:sldId id="297" r:id="rId7"/>
    <p:sldId id="298" r:id="rId8"/>
    <p:sldId id="300" r:id="rId9"/>
    <p:sldId id="282"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5" r:id="rId24"/>
    <p:sldId id="314" r:id="rId25"/>
    <p:sldId id="295" r:id="rId26"/>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337E"/>
    <a:srgbClr val="009A97"/>
    <a:srgbClr val="008988"/>
    <a:srgbClr val="6BB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85735" autoAdjust="0"/>
  </p:normalViewPr>
  <p:slideViewPr>
    <p:cSldViewPr>
      <p:cViewPr varScale="1">
        <p:scale>
          <a:sx n="56" d="100"/>
          <a:sy n="56" d="100"/>
        </p:scale>
        <p:origin x="1542" y="72"/>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7825"/>
          </a:xfrm>
          <a:prstGeom prst="rect">
            <a:avLst/>
          </a:prstGeom>
        </p:spPr>
        <p:txBody>
          <a:bodyPr vert="horz" lIns="91440" tIns="45720" rIns="91440" bIns="45720"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6057900" y="0"/>
            <a:ext cx="4632325" cy="377825"/>
          </a:xfrm>
          <a:prstGeom prst="rect">
            <a:avLst/>
          </a:prstGeom>
        </p:spPr>
        <p:txBody>
          <a:bodyPr vert="horz" lIns="91440" tIns="45720" rIns="91440" bIns="45720" rtlCol="0"/>
          <a:lstStyle>
            <a:lvl1pPr algn="r">
              <a:defRPr sz="1200">
                <a:latin typeface="Arial" pitchFamily="34" charset="0"/>
              </a:defRPr>
            </a:lvl1pPr>
          </a:lstStyle>
          <a:p>
            <a:fld id="{68ED7B93-89BE-46EB-93C0-E869E2B9B594}" type="datetimeFigureOut">
              <a:rPr lang="en-GB" smtClean="0"/>
              <a:pPr/>
              <a:t>24/10/2018</a:t>
            </a:fld>
            <a:endParaRPr lang="en-GB" dirty="0"/>
          </a:p>
        </p:txBody>
      </p:sp>
      <p:sp>
        <p:nvSpPr>
          <p:cNvPr id="4" name="Slide Image Placeholder 3"/>
          <p:cNvSpPr>
            <a:spLocks noGrp="1" noRot="1" noChangeAspect="1"/>
          </p:cNvSpPr>
          <p:nvPr>
            <p:ph type="sldImg" idx="2"/>
          </p:nvPr>
        </p:nvSpPr>
        <p:spPr>
          <a:xfrm>
            <a:off x="3341688" y="566738"/>
            <a:ext cx="4010025" cy="28368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069975" y="3592513"/>
            <a:ext cx="8553450" cy="3403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7183438"/>
            <a:ext cx="4633913" cy="377825"/>
          </a:xfrm>
          <a:prstGeom prst="rect">
            <a:avLst/>
          </a:prstGeom>
        </p:spPr>
        <p:txBody>
          <a:bodyPr vert="horz" lIns="91440" tIns="45720" rIns="91440" bIns="45720"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6057900" y="7183438"/>
            <a:ext cx="4632325" cy="377825"/>
          </a:xfrm>
          <a:prstGeom prst="rect">
            <a:avLst/>
          </a:prstGeom>
        </p:spPr>
        <p:txBody>
          <a:bodyPr vert="horz" lIns="91440" tIns="45720" rIns="91440" bIns="45720" rtlCol="0" anchor="b"/>
          <a:lstStyle>
            <a:lvl1pPr algn="r">
              <a:defRPr sz="1200">
                <a:latin typeface="Arial" pitchFamily="34" charset="0"/>
              </a:defRPr>
            </a:lvl1pPr>
          </a:lstStyle>
          <a:p>
            <a:fld id="{2CF8F773-EE7B-415C-9670-94845D9FC280}"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latin typeface="Arial" panose="020B0604020202020204" pitchFamily="34" charset="0"/>
                <a:cs typeface="Arial" panose="020B0604020202020204" pitchFamily="34" charset="0"/>
              </a:rPr>
              <a:t>Share:</a:t>
            </a:r>
          </a:p>
          <a:p>
            <a:pPr>
              <a:defRPr/>
            </a:pPr>
            <a:r>
              <a:rPr lang="en-GB" dirty="0">
                <a:latin typeface="Arial" panose="020B0604020202020204" pitchFamily="34" charset="0"/>
                <a:cs typeface="Arial" panose="020B0604020202020204" pitchFamily="34" charset="0"/>
              </a:rPr>
              <a:t>Introduce the session and PDSA. </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Tell children that PDSA treat the sick and injured pets of people in need...</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 Explain that PDSA is a special kind of vets, because they’re a charity. Discuss what a charity is and explain that PDSA looks after pets when owners can’t afford vet treatment.</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Ask:</a:t>
            </a:r>
          </a:p>
          <a:p>
            <a:pP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If they think it’s important to help sick and injured animals to get better?</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 What would happen to all the sick and injured pets PDSA treat if they   weren’t around?</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Share:</a:t>
            </a:r>
          </a:p>
          <a:p>
            <a:pP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Tell them that today, you’re all going to learn about what pets need to be healthy and happy and also about some of the pets that PDSA has helped in their Pet Hospitals.</a:t>
            </a:r>
          </a:p>
          <a:p>
            <a:pPr>
              <a:defRPr/>
            </a:pPr>
            <a:endParaRPr lang="en-GB" dirty="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a:t>
            </a:fld>
            <a:endParaRPr lang="en-GB" dirty="0"/>
          </a:p>
        </p:txBody>
      </p:sp>
    </p:spTree>
    <p:extLst>
      <p:ext uri="{BB962C8B-B14F-4D97-AF65-F5344CB8AC3E}">
        <p14:creationId xmlns:p14="http://schemas.microsoft.com/office/powerpoint/2010/main" val="2230953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Tooth development happens in the womb, so both baby/milk and adult teeth are present when you are born. Until the teeth erupt, they are crammed tightly into the jaw. The jaw of this 5-year-old’s skull has a layer of bone removed to display the adult teeth waiting.</a:t>
            </a:r>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13</a:t>
            </a:fld>
            <a:endParaRPr lang="en-GB" altLang="en-US"/>
          </a:p>
        </p:txBody>
      </p:sp>
    </p:spTree>
    <p:extLst>
      <p:ext uri="{BB962C8B-B14F-4D97-AF65-F5344CB8AC3E}">
        <p14:creationId xmlns:p14="http://schemas.microsoft.com/office/powerpoint/2010/main" val="2620498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the question</a:t>
            </a:r>
            <a:r>
              <a:rPr lang="en-GB" baseline="0" dirty="0"/>
              <a:t> on the slide. </a:t>
            </a:r>
          </a:p>
          <a:p>
            <a:r>
              <a:rPr lang="en-GB" baseline="0" dirty="0"/>
              <a:t>This can be answered independently or in pairs/groups.</a:t>
            </a:r>
          </a:p>
          <a:p>
            <a:r>
              <a:rPr lang="en-GB" baseline="0" dirty="0"/>
              <a:t>Answers on the next slide.</a:t>
            </a:r>
            <a:endParaRPr lang="en-GB" dirty="0"/>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14</a:t>
            </a:fld>
            <a:endParaRPr lang="en-GB" altLang="en-US"/>
          </a:p>
        </p:txBody>
      </p:sp>
    </p:spTree>
    <p:extLst>
      <p:ext uri="{BB962C8B-B14F-4D97-AF65-F5344CB8AC3E}">
        <p14:creationId xmlns:p14="http://schemas.microsoft.com/office/powerpoint/2010/main" val="3834685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Regular</a:t>
            </a:r>
            <a:r>
              <a:rPr lang="en-GB" baseline="0" dirty="0"/>
              <a:t> dental check-ups</a:t>
            </a:r>
            <a:endParaRPr lang="en-GB" dirty="0"/>
          </a:p>
          <a:p>
            <a:r>
              <a:rPr lang="en-GB" dirty="0"/>
              <a:t>Brush your teeth twice a day</a:t>
            </a:r>
          </a:p>
          <a:p>
            <a:r>
              <a:rPr lang="en-GB" dirty="0"/>
              <a:t>Floss between your teeth</a:t>
            </a:r>
          </a:p>
          <a:p>
            <a:r>
              <a:rPr lang="en-GB" dirty="0"/>
              <a:t>Eat plenty of healthy fruit and veg</a:t>
            </a:r>
          </a:p>
          <a:p>
            <a:r>
              <a:rPr lang="en-GB" dirty="0"/>
              <a:t>Cut down on sugar</a:t>
            </a:r>
          </a:p>
          <a:p>
            <a:endParaRPr lang="en-GB" dirty="0"/>
          </a:p>
          <a:p>
            <a:r>
              <a:rPr lang="en-GB" dirty="0"/>
              <a:t>People</a:t>
            </a:r>
            <a:r>
              <a:rPr lang="en-GB" baseline="0" dirty="0"/>
              <a:t> see a doctor for their general health, an optician for their eyes and a dentist for their teeth. A vet does all three of these jobs. </a:t>
            </a:r>
            <a:endParaRPr lang="en-GB" dirty="0"/>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15</a:t>
            </a:fld>
            <a:endParaRPr lang="en-GB" altLang="en-US"/>
          </a:p>
        </p:txBody>
      </p:sp>
    </p:spTree>
    <p:extLst>
      <p:ext uri="{BB962C8B-B14F-4D97-AF65-F5344CB8AC3E}">
        <p14:creationId xmlns:p14="http://schemas.microsoft.com/office/powerpoint/2010/main" val="220864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left: cat skull</a:t>
            </a:r>
          </a:p>
          <a:p>
            <a:r>
              <a:rPr lang="en-GB" dirty="0"/>
              <a:t>Bottom left: dog</a:t>
            </a:r>
            <a:r>
              <a:rPr lang="en-GB" baseline="0" dirty="0"/>
              <a:t> skull</a:t>
            </a:r>
          </a:p>
          <a:p>
            <a:r>
              <a:rPr lang="en-GB" baseline="0" dirty="0"/>
              <a:t>Top right: Horse skull</a:t>
            </a:r>
          </a:p>
          <a:p>
            <a:r>
              <a:rPr lang="en-GB" baseline="0" dirty="0"/>
              <a:t>Centre/bottom left: Rabbit skull</a:t>
            </a:r>
            <a:endParaRPr lang="en-GB" dirty="0"/>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16</a:t>
            </a:fld>
            <a:endParaRPr lang="en-GB" altLang="en-US"/>
          </a:p>
        </p:txBody>
      </p:sp>
    </p:spTree>
    <p:extLst>
      <p:ext uri="{BB962C8B-B14F-4D97-AF65-F5344CB8AC3E}">
        <p14:creationId xmlns:p14="http://schemas.microsoft.com/office/powerpoint/2010/main" val="1247235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Show the healthy image and ask the pupils what they think</a:t>
            </a:r>
            <a:r>
              <a:rPr lang="en-GB" sz="1200" kern="1200" baseline="0" dirty="0">
                <a:solidFill>
                  <a:schemeClr val="tx1"/>
                </a:solidFill>
                <a:effectLst/>
                <a:latin typeface="+mn-lt"/>
                <a:ea typeface="+mn-ea"/>
                <a:cs typeface="+mn-cs"/>
              </a:rPr>
              <a:t> unhealthy teeth would look like.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Humans:</a:t>
            </a:r>
          </a:p>
          <a:p>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first image shows healthy adult teeth and the second image shows unhealthy adult teeth.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Pets:</a:t>
            </a:r>
          </a:p>
          <a:p>
            <a:r>
              <a:rPr lang="en-GB" sz="1200" kern="1200" dirty="0">
                <a:solidFill>
                  <a:schemeClr val="tx1"/>
                </a:solidFill>
                <a:effectLst/>
                <a:latin typeface="+mn-lt"/>
                <a:ea typeface="+mn-ea"/>
                <a:cs typeface="+mn-cs"/>
              </a:rPr>
              <a:t>Healthy: Clean teeth with no decay, pink gums and tongue, no bleeding or soreness. </a:t>
            </a:r>
          </a:p>
          <a:p>
            <a:r>
              <a:rPr lang="en-GB" sz="1200" kern="1200" dirty="0">
                <a:solidFill>
                  <a:schemeClr val="tx1"/>
                </a:solidFill>
                <a:effectLst/>
                <a:latin typeface="+mn-lt"/>
                <a:ea typeface="+mn-ea"/>
                <a:cs typeface="+mn-cs"/>
              </a:rPr>
              <a:t>Unhealthy: Decay on teeth, smelly breath, discoloured gums or tongue, swelling, bleeding or soreness.</a:t>
            </a:r>
          </a:p>
          <a:p>
            <a:r>
              <a:rPr lang="en-GB" dirty="0"/>
              <a:t>The images</a:t>
            </a:r>
            <a:r>
              <a:rPr lang="en-GB" baseline="0" dirty="0"/>
              <a:t> show a dog’s teeth. The first image shows healthy teeth and the second image shows a dog’s teeth with tartar. </a:t>
            </a:r>
          </a:p>
          <a:p>
            <a:endParaRPr lang="en-GB" dirty="0"/>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17</a:t>
            </a:fld>
            <a:endParaRPr lang="en-GB" altLang="en-US"/>
          </a:p>
        </p:txBody>
      </p:sp>
    </p:spTree>
    <p:extLst>
      <p:ext uri="{BB962C8B-B14F-4D97-AF65-F5344CB8AC3E}">
        <p14:creationId xmlns:p14="http://schemas.microsoft.com/office/powerpoint/2010/main" val="4277889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important to look after</a:t>
            </a:r>
            <a:r>
              <a:rPr lang="en-GB" baseline="0" dirty="0"/>
              <a:t> the health of our pets’ teeth too. Our pets can’t look after their own teeth so it is our responsibility to meet their health welfare need by keeping their teeth clean and healthy. We can do this by taking them to the vet for a regular check up and controlling their diet.</a:t>
            </a:r>
          </a:p>
          <a:p>
            <a:endParaRPr lang="en-GB" dirty="0"/>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18</a:t>
            </a:fld>
            <a:endParaRPr lang="en-GB" altLang="en-US"/>
          </a:p>
        </p:txBody>
      </p:sp>
    </p:spTree>
    <p:extLst>
      <p:ext uri="{BB962C8B-B14F-4D97-AF65-F5344CB8AC3E}">
        <p14:creationId xmlns:p14="http://schemas.microsoft.com/office/powerpoint/2010/main" val="3672524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Rabbits are hypsodonts, which means their teeth never stop growing. In the wild, rabbits chew on a wide variety of items that naturally wear down their teeth. Pet rabbits need routine veterinary care and plenty of objects to chew on the keep their teeth trimmed. This includes</a:t>
            </a:r>
            <a:r>
              <a:rPr lang="en-GB" baseline="0" dirty="0"/>
              <a:t> lots of fresh hay as rabbits eat their body weight in hay each day. </a:t>
            </a:r>
            <a:endParaRPr lang="en-GB" dirty="0"/>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19</a:t>
            </a:fld>
            <a:endParaRPr lang="en-GB" altLang="en-US"/>
          </a:p>
        </p:txBody>
      </p:sp>
    </p:spTree>
    <p:extLst>
      <p:ext uri="{BB962C8B-B14F-4D97-AF65-F5344CB8AC3E}">
        <p14:creationId xmlns:p14="http://schemas.microsoft.com/office/powerpoint/2010/main" val="2333433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Ask pupils to label the teeth and then click for the answers (Incisors, Canines, Molars, Premolars).</a:t>
            </a:r>
          </a:p>
          <a:p>
            <a:r>
              <a:rPr lang="en-GB" dirty="0"/>
              <a:t>Ask if they can remember the roles.</a:t>
            </a:r>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20</a:t>
            </a:fld>
            <a:endParaRPr lang="en-GB" altLang="en-US"/>
          </a:p>
        </p:txBody>
      </p:sp>
    </p:spTree>
    <p:extLst>
      <p:ext uri="{BB962C8B-B14F-4D97-AF65-F5344CB8AC3E}">
        <p14:creationId xmlns:p14="http://schemas.microsoft.com/office/powerpoint/2010/main" val="255949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a:t>
            </a:r>
            <a:r>
              <a:rPr lang="en-GB" baseline="0" dirty="0"/>
              <a:t> pupils to draw their teeth on their piece of paper. They’ll either need to use a mirror in order to do this or they could draw their partner’s teeth. </a:t>
            </a:r>
          </a:p>
          <a:p>
            <a:endParaRPr lang="en-GB" baseline="0" dirty="0"/>
          </a:p>
          <a:p>
            <a:r>
              <a:rPr lang="en-GB" baseline="0" dirty="0"/>
              <a:t>Ask them what they notice about the shape of their teeth – are they all the same?</a:t>
            </a:r>
            <a:endParaRPr lang="en-GB" dirty="0"/>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2</a:t>
            </a:fld>
            <a:endParaRPr lang="en-GB" altLang="en-US"/>
          </a:p>
        </p:txBody>
      </p:sp>
    </p:spTree>
    <p:extLst>
      <p:ext uri="{BB962C8B-B14F-4D97-AF65-F5344CB8AC3E}">
        <p14:creationId xmlns:p14="http://schemas.microsoft.com/office/powerpoint/2010/main" val="3244360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a:latin typeface="Arial" panose="020B0604020202020204" pitchFamily="34" charset="0"/>
                <a:cs typeface="Arial" panose="020B0604020202020204" pitchFamily="34" charset="0"/>
              </a:rPr>
              <a:t>Add images of</a:t>
            </a:r>
            <a:r>
              <a:rPr lang="en-GB" sz="1400" baseline="0" dirty="0">
                <a:latin typeface="Arial" panose="020B0604020202020204" pitchFamily="34" charset="0"/>
                <a:cs typeface="Arial" panose="020B0604020202020204" pitchFamily="34" charset="0"/>
              </a:rPr>
              <a:t> your pets and share funny stories about them</a:t>
            </a:r>
          </a:p>
          <a:p>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4</a:t>
            </a:fld>
            <a:endParaRPr lang="en-GB"/>
          </a:p>
        </p:txBody>
      </p:sp>
    </p:spTree>
    <p:extLst>
      <p:ext uri="{BB962C8B-B14F-4D97-AF65-F5344CB8AC3E}">
        <p14:creationId xmlns:p14="http://schemas.microsoft.com/office/powerpoint/2010/main" val="677749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pets, whether they’re large or small, need the same five things to keep them healthy and happy:</a:t>
            </a:r>
          </a:p>
          <a:p>
            <a:endParaRPr lang="en-GB" dirty="0"/>
          </a:p>
          <a:p>
            <a:r>
              <a:rPr lang="en-GB" dirty="0"/>
              <a:t>The right kind of safe, warm home with lots of space</a:t>
            </a:r>
          </a:p>
          <a:p>
            <a:endParaRPr lang="en-GB" dirty="0"/>
          </a:p>
          <a:p>
            <a:r>
              <a:rPr lang="en-GB" dirty="0"/>
              <a:t>The right kind of food and 24 hour access to fresh water</a:t>
            </a:r>
          </a:p>
          <a:p>
            <a:endParaRPr lang="en-GB" dirty="0"/>
          </a:p>
          <a:p>
            <a:r>
              <a:rPr lang="en-GB" dirty="0"/>
              <a:t>Exercise and fun (the chance to show normal behaviour)</a:t>
            </a:r>
          </a:p>
          <a:p>
            <a:endParaRPr lang="en-GB" dirty="0"/>
          </a:p>
          <a:p>
            <a:r>
              <a:rPr lang="en-GB" dirty="0"/>
              <a:t>Friends (This can be other animals, people, or both)</a:t>
            </a:r>
          </a:p>
          <a:p>
            <a:endParaRPr lang="en-GB" dirty="0"/>
          </a:p>
          <a:p>
            <a:r>
              <a:rPr lang="en-GB" dirty="0"/>
              <a:t>Health ( We all need to make sure our pets are kept healthy and take them to the vet when they’re not well)</a:t>
            </a:r>
          </a:p>
          <a:p>
            <a:endParaRPr lang="en-GB" dirty="0"/>
          </a:p>
          <a:p>
            <a:r>
              <a:rPr lang="en-GB" dirty="0"/>
              <a:t>Ask whose responsibility it is to keep pets healthy and happy and confirm that owners are responsible for looking after their pet properly.</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545376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pupils if the human teeth (left) look the same as the horse’s teeth (right). </a:t>
            </a:r>
          </a:p>
          <a:p>
            <a:r>
              <a:rPr lang="en-GB" dirty="0"/>
              <a:t>Explain that people and animals both have different teeth as we need our teeth to do different jobs depending on what type of food we eat. </a:t>
            </a:r>
          </a:p>
          <a:p>
            <a:endParaRPr lang="en-GB" dirty="0"/>
          </a:p>
          <a:p>
            <a:r>
              <a:rPr lang="en-GB" dirty="0"/>
              <a:t>An adult human has 32 teeth</a:t>
            </a:r>
            <a:r>
              <a:rPr lang="en-GB" baseline="0" dirty="0"/>
              <a:t> whereas horses have between 36 and 44 teeth.</a:t>
            </a:r>
            <a:endParaRPr lang="en-GB" dirty="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7</a:t>
            </a:fld>
            <a:endParaRPr lang="en-GB" dirty="0"/>
          </a:p>
        </p:txBody>
      </p:sp>
    </p:spTree>
    <p:extLst>
      <p:ext uri="{BB962C8B-B14F-4D97-AF65-F5344CB8AC3E}">
        <p14:creationId xmlns:p14="http://schemas.microsoft.com/office/powerpoint/2010/main" val="402762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latin typeface="Futura Lt BT" pitchFamily="34" charset="0"/>
              </a:rPr>
              <a:t>Not all animals have the same teeth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latin typeface="Futura Lt BT" pitchFamily="34" charset="0"/>
              </a:rPr>
              <a:t>Carnivores (meat eaters) have sharp teeth. This helps them tear the meat.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latin typeface="Futura Lt BT" pitchFamily="34" charset="0"/>
              </a:rPr>
              <a:t>Omnivores or animals that eat meat and plants (like humans) have sharp teeth at the front and flat teeth at the back.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latin typeface="Futura Lt BT" pitchFamily="34" charset="0"/>
              </a:rPr>
              <a:t>Herbivores (animal that only eat plants) have flat teeth. These allow them to grind down their food.</a:t>
            </a:r>
          </a:p>
          <a:p>
            <a:endParaRPr lang="en-GB" dirty="0"/>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8</a:t>
            </a:fld>
            <a:endParaRPr lang="en-GB" altLang="en-US"/>
          </a:p>
        </p:txBody>
      </p:sp>
    </p:spTree>
    <p:extLst>
      <p:ext uri="{BB962C8B-B14F-4D97-AF65-F5344CB8AC3E}">
        <p14:creationId xmlns:p14="http://schemas.microsoft.com/office/powerpoint/2010/main" val="169068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effectLst/>
              </a:rPr>
              <a:t>Permanent human teeth come in four different types: incisors, canines, molar and premolar.</a:t>
            </a:r>
          </a:p>
          <a:p>
            <a:endParaRPr lang="en-GB" dirty="0">
              <a:effectLst/>
            </a:endParaRPr>
          </a:p>
          <a:p>
            <a:r>
              <a:rPr lang="en-GB" dirty="0">
                <a:effectLst/>
              </a:rPr>
              <a:t>Incisors (Cutting teeth) are the teeth at the centre of the dental arch. There are eight incisors in total, two on either side (left and right) in the upper and lower jaw. Incisors are flat, shaped like a shovel with a narrow straight cutting edge that enables them to cut food. The main functions of an incisor are biting, cutting of food into chewable pieces and moving it inwards the mouth.</a:t>
            </a:r>
          </a:p>
          <a:p>
            <a:endParaRPr lang="en-GB" dirty="0">
              <a:effectLst/>
            </a:endParaRPr>
          </a:p>
          <a:p>
            <a:r>
              <a:rPr lang="en-GB" dirty="0">
                <a:effectLst/>
              </a:rPr>
              <a:t>Canines</a:t>
            </a:r>
            <a:r>
              <a:rPr lang="en-GB" baseline="0" dirty="0">
                <a:effectLst/>
              </a:rPr>
              <a:t> </a:t>
            </a:r>
            <a:r>
              <a:rPr lang="en-GB" dirty="0">
                <a:effectLst/>
              </a:rPr>
              <a:t>are the teeth located next to the incisors towards the edge of the mouth. There are 4 canines, one at each quadrant of the mouth. They have a sharp pointed edge that is used to rip and tear tough foods such as meat. In humans, canine teeth are the same height as the rest of the teeth but in other animals they are longer and used to bite and kill prey. </a:t>
            </a:r>
          </a:p>
          <a:p>
            <a:endParaRPr lang="en-GB" dirty="0">
              <a:effectLst/>
            </a:endParaRPr>
          </a:p>
          <a:p>
            <a:r>
              <a:rPr lang="en-GB" dirty="0">
                <a:effectLst/>
              </a:rPr>
              <a:t>Premolars are the teeth located after the canines towards the back of the mouth. There are eight premolars, two on either side (left and right) in the upper and lower jaw. Premolars have a broader surface for chewing and grinding, but also have some sharp points for piercing and ripping. Their major role is to begin the crushing of foods before they are transferred to the molars for the final grinding. </a:t>
            </a:r>
          </a:p>
          <a:p>
            <a:endParaRPr lang="en-GB" dirty="0">
              <a:effectLst/>
            </a:endParaRPr>
          </a:p>
          <a:p>
            <a:r>
              <a:rPr lang="en-GB" dirty="0">
                <a:effectLst/>
              </a:rPr>
              <a:t>Molars are the teeth located at the back of the dental arch. Adult humans have twelve molars, three on either side (left and right) in the upper and lower jaw. Molars perform most of the chewing, by crushing and finalizing grinding before swallowing the food.</a:t>
            </a:r>
          </a:p>
          <a:p>
            <a:endParaRPr lang="en-GB" dirty="0">
              <a:effectLst/>
            </a:endParaRPr>
          </a:p>
          <a:p>
            <a:endParaRPr lang="en-GB" dirty="0"/>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10</a:t>
            </a:fld>
            <a:endParaRPr lang="en-GB" altLang="en-US"/>
          </a:p>
        </p:txBody>
      </p:sp>
    </p:spTree>
    <p:extLst>
      <p:ext uri="{BB962C8B-B14F-4D97-AF65-F5344CB8AC3E}">
        <p14:creationId xmlns:p14="http://schemas.microsoft.com/office/powerpoint/2010/main" val="271146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the pupils to match the tooth to its job. </a:t>
            </a:r>
          </a:p>
          <a:p>
            <a:r>
              <a:rPr lang="en-GB" baseline="0" dirty="0"/>
              <a:t>Incisor – cutting</a:t>
            </a:r>
          </a:p>
          <a:p>
            <a:r>
              <a:rPr lang="en-GB" baseline="0" dirty="0"/>
              <a:t>Canine – tearing</a:t>
            </a:r>
          </a:p>
          <a:p>
            <a:r>
              <a:rPr lang="en-GB" baseline="0" dirty="0"/>
              <a:t>Molars and premolars – chewing</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3A4A1BC0-3A57-4963-8506-995FBD647E00}" type="slidenum">
              <a:rPr lang="en-GB" altLang="en-US" smtClean="0"/>
              <a:pPr>
                <a:defRPr/>
              </a:pPr>
              <a:t>11</a:t>
            </a:fld>
            <a:endParaRPr lang="en-GB" altLang="en-US"/>
          </a:p>
        </p:txBody>
      </p:sp>
    </p:spTree>
    <p:extLst>
      <p:ext uri="{BB962C8B-B14F-4D97-AF65-F5344CB8AC3E}">
        <p14:creationId xmlns:p14="http://schemas.microsoft.com/office/powerpoint/2010/main" val="1449775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baby teeth.</a:t>
            </a:r>
          </a:p>
        </p:txBody>
      </p:sp>
      <p:sp>
        <p:nvSpPr>
          <p:cNvPr id="4" name="Slide Number Placeholder 3"/>
          <p:cNvSpPr>
            <a:spLocks noGrp="1"/>
          </p:cNvSpPr>
          <p:nvPr>
            <p:ph type="sldNum" sz="quarter" idx="5"/>
          </p:nvPr>
        </p:nvSpPr>
        <p:spPr/>
        <p:txBody>
          <a:bodyPr/>
          <a:lstStyle/>
          <a:p>
            <a:fld id="{2CF8F773-EE7B-415C-9670-94845D9FC280}" type="slidenum">
              <a:rPr lang="en-GB" smtClean="0"/>
              <a:pPr/>
              <a:t>12</a:t>
            </a:fld>
            <a:endParaRPr lang="en-GB" dirty="0"/>
          </a:p>
        </p:txBody>
      </p:sp>
    </p:spTree>
    <p:extLst>
      <p:ext uri="{BB962C8B-B14F-4D97-AF65-F5344CB8AC3E}">
        <p14:creationId xmlns:p14="http://schemas.microsoft.com/office/powerpoint/2010/main" val="2380769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5.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5.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8.xml"/><Relationship Id="rId7"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2.png"/><Relationship Id="rId4" Type="http://schemas.openxmlformats.org/officeDocument/2006/relationships/tags" Target="../tags/tag35.xml"/><Relationship Id="rId9"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image" Target="../media/image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png"/><Relationship Id="rId5" Type="http://schemas.openxmlformats.org/officeDocument/2006/relationships/tags" Target="../tags/tag45.xml"/><Relationship Id="rId10" Type="http://schemas.openxmlformats.org/officeDocument/2006/relationships/image" Target="../media/image3.png"/><Relationship Id="rId4" Type="http://schemas.openxmlformats.org/officeDocument/2006/relationships/tags" Target="../tags/tag44.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st choice">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sp>
        <p:nvSpPr>
          <p:cNvPr id="11" name="object 5"/>
          <p:cNvSpPr>
            <a:spLocks noGrp="1" noSelect="1" noRot="1" noMove="1" noResize="1" noEditPoints="1" noAdjustHandles="1" noChangeArrowheads="1" noChangeShapeType="1" noTextEdit="1"/>
          </p:cNvSpPr>
          <p:nvPr userDrawn="1">
            <p:custDataLst>
              <p:tags r:id="rId3"/>
            </p:custDataLst>
          </p:nvPr>
        </p:nvSpPr>
        <p:spPr>
          <a:xfrm>
            <a:off x="5012995" y="6657788"/>
            <a:ext cx="4067506" cy="703767"/>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20" name="object 6"/>
          <p:cNvSpPr>
            <a:spLocks noGrp="1" noSelect="1" noRot="1" noMove="1" noResize="1" noEditPoints="1" noAdjustHandles="1" noChangeArrowheads="1" noChangeShapeType="1" noTextEdit="1"/>
          </p:cNvSpPr>
          <p:nvPr userDrawn="1">
            <p:custDataLst>
              <p:tags r:id="rId4"/>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0"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baseline="0" dirty="0">
                <a:solidFill>
                  <a:srgbClr val="6BB4B5"/>
                </a:solidFill>
                <a:latin typeface="Arial"/>
                <a:ea typeface="+mn-ea"/>
                <a:cs typeface="Arial"/>
              </a:defRPr>
            </a:lvl1pPr>
          </a:lstStyle>
          <a:p>
            <a:pPr marL="12700">
              <a:lnSpc>
                <a:spcPts val="1655"/>
              </a:lnSpc>
            </a:pPr>
            <a:r>
              <a:rPr lang="en-GB" sz="1400" b="1" spc="-15" dirty="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2"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a:t>Title text here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_green">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5" cstate="print"/>
            <a:stretch>
              <a:fillRect/>
            </a:stretch>
          </a:blipFill>
        </p:spPr>
        <p:txBody>
          <a:bodyPr wrap="square" lIns="0" tIns="0" rIns="0" bIns="0" rtlCol="0"/>
          <a:lstStyle/>
          <a:p>
            <a:endParaRPr dirty="0">
              <a:latin typeface="Arial" pitchFamily="34" charset="0"/>
            </a:endParaRPr>
          </a:p>
        </p:txBody>
      </p:sp>
      <p:sp>
        <p:nvSpPr>
          <p:cNvPr id="26" name="Title 23"/>
          <p:cNvSpPr>
            <a:spLocks noGrp="1"/>
          </p:cNvSpPr>
          <p:nvPr>
            <p:ph type="title" hasCustomPrompt="1"/>
          </p:nvPr>
        </p:nvSpPr>
        <p:spPr>
          <a:xfrm>
            <a:off x="774700" y="4314825"/>
            <a:ext cx="3312000" cy="1368000"/>
          </a:xfrm>
          <a:prstGeom prst="rect">
            <a:avLst/>
          </a:prstGeom>
        </p:spPr>
        <p:txBody>
          <a:bodyPr lIns="90000" tIns="46800" rIns="90000" bIns="46800">
            <a:normAutofit/>
          </a:bodyPr>
          <a:lstStyle>
            <a:lvl1pPr marL="12700" marR="5080" indent="-12700">
              <a:lnSpc>
                <a:spcPts val="3200"/>
              </a:lnSpc>
              <a:defRPr lang="en-GB" sz="2800" b="1" spc="-30" baseline="0" dirty="0">
                <a:solidFill>
                  <a:srgbClr val="008988"/>
                </a:solidFill>
                <a:latin typeface="Arial"/>
                <a:ea typeface="+mn-ea"/>
                <a:cs typeface="Arial"/>
              </a:defRPr>
            </a:lvl1pPr>
          </a:lstStyle>
          <a:p>
            <a:r>
              <a:rPr lang="en-GB" dirty="0"/>
              <a:t>Section divider, </a:t>
            </a:r>
            <a:br>
              <a:rPr lang="en-GB" dirty="0"/>
            </a:br>
            <a:r>
              <a:rPr lang="en-GB" dirty="0"/>
              <a:t>if required</a:t>
            </a:r>
          </a:p>
        </p:txBody>
      </p:sp>
      <p:sp>
        <p:nvSpPr>
          <p:cNvPr id="13" name="Text Placeholder 12"/>
          <p:cNvSpPr>
            <a:spLocks noGrp="1"/>
          </p:cNvSpPr>
          <p:nvPr>
            <p:ph type="body" sz="quarter" idx="12" hasCustomPrompt="1"/>
          </p:nvPr>
        </p:nvSpPr>
        <p:spPr>
          <a:xfrm>
            <a:off x="774699" y="5686425"/>
            <a:ext cx="3311525" cy="762000"/>
          </a:xfrm>
        </p:spPr>
        <p:txBody>
          <a:bodyPr>
            <a:noAutofit/>
          </a:bodyPr>
          <a:lstStyle>
            <a:lvl1pPr>
              <a:defRPr sz="1400" baseline="0">
                <a:solidFill>
                  <a:srgbClr val="6BB4B5"/>
                </a:solidFill>
              </a:defRPr>
            </a:lvl1pPr>
          </a:lstStyle>
          <a:p>
            <a:pPr lvl="0"/>
            <a:r>
              <a:rPr lang="en-US" dirty="0"/>
              <a:t>Date or name etc here</a:t>
            </a:r>
            <a:endParaRPr lang="en-GB" dirty="0"/>
          </a:p>
        </p:txBody>
      </p:sp>
      <p:sp>
        <p:nvSpPr>
          <p:cNvPr id="7" name="object 5"/>
          <p:cNvSpPr>
            <a:spLocks noGrp="1" noSelect="1" noRot="1" noMove="1" noResize="1" noEditPoints="1" noAdjustHandles="1" noChangeArrowheads="1" noChangeShapeType="1" noTextEdit="1"/>
          </p:cNvSpPr>
          <p:nvPr userDrawn="1">
            <p:custDataLst>
              <p:tags r:id="rId3"/>
            </p:custDataLst>
          </p:nvPr>
        </p:nvSpPr>
        <p:spPr>
          <a:xfrm>
            <a:off x="5012995" y="6666614"/>
            <a:ext cx="4067506" cy="696211"/>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243840" y="-257175"/>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4" name="object 3"/>
          <p:cNvSpPr/>
          <p:nvPr userDrawn="1"/>
        </p:nvSpPr>
        <p:spPr>
          <a:xfrm>
            <a:off x="1212126" y="0"/>
            <a:ext cx="5658574" cy="276226"/>
          </a:xfrm>
          <a:custGeom>
            <a:avLst/>
            <a:gdLst/>
            <a:ahLst/>
            <a:cxnLst/>
            <a:rect l="l" t="t" r="r" b="b"/>
            <a:pathLst>
              <a:path w="4559935" h="288290">
                <a:moveTo>
                  <a:pt x="0" y="287997"/>
                </a:moveTo>
                <a:lnTo>
                  <a:pt x="4559731" y="287997"/>
                </a:lnTo>
                <a:lnTo>
                  <a:pt x="4559731" y="0"/>
                </a:lnTo>
                <a:lnTo>
                  <a:pt x="0" y="0"/>
                </a:lnTo>
                <a:lnTo>
                  <a:pt x="0" y="287997"/>
                </a:lnTo>
                <a:close/>
              </a:path>
            </a:pathLst>
          </a:custGeom>
          <a:solidFill>
            <a:srgbClr val="FFFFFF"/>
          </a:solidFill>
        </p:spPr>
        <p:txBody>
          <a:bodyPr wrap="square" lIns="0" tIns="0" rIns="0" bIns="0" rtlCol="0"/>
          <a:lstStyle/>
          <a:p>
            <a:endParaRPr dirty="0">
              <a:latin typeface="Arial" pitchFamily="34" charset="0"/>
            </a:endParaRPr>
          </a:p>
        </p:txBody>
      </p:sp>
      <p:sp>
        <p:nvSpPr>
          <p:cNvPr id="5" name="object 4"/>
          <p:cNvSpPr>
            <a:spLocks noGrp="1" noSelect="1" noRot="1" noMove="1" noResize="1" noEditPoints="1" noAdjustHandles="1" noChangeArrowheads="1" noChangeShapeType="1" noTextEdit="1"/>
          </p:cNvSpPr>
          <p:nvPr userDrawn="1">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3"/>
            </p:custDataLst>
          </p:nvPr>
        </p:nvSpPr>
        <p:spPr>
          <a:xfrm>
            <a:off x="774700" y="1190625"/>
            <a:ext cx="5212586" cy="3416300"/>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pic>
        <p:nvPicPr>
          <p:cNvPr id="2" name="Picture 1"/>
          <p:cNvPicPr>
            <a:picLocks noGrp="1" noSelect="1" noRot="1" noMove="1" noResize="1" noEditPoints="1" noAdjustHandles="1" noChangeArrowheads="1" noChangeShapeType="1"/>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65099" y="6760209"/>
            <a:ext cx="1947477" cy="602616"/>
          </a:xfrm>
          <a:prstGeom prst="rect">
            <a:avLst/>
          </a:prstGeom>
        </p:spPr>
      </p:pic>
      <p:sp>
        <p:nvSpPr>
          <p:cNvPr id="7" name="object 7"/>
          <p:cNvSpPr txBox="1"/>
          <p:nvPr userDrawn="1"/>
        </p:nvSpPr>
        <p:spPr>
          <a:xfrm>
            <a:off x="7367300" y="3904083"/>
            <a:ext cx="2399000" cy="1617430"/>
          </a:xfrm>
          <a:prstGeom prst="rect">
            <a:avLst/>
          </a:prstGeom>
        </p:spPr>
        <p:txBody>
          <a:bodyPr vert="horz" wrap="square" lIns="0" tIns="0" rIns="0" bIns="0" rtlCol="0">
            <a:spAutoFit/>
          </a:bodyPr>
          <a:lstStyle/>
          <a:p>
            <a:pPr marL="12700" marR="244475">
              <a:lnSpc>
                <a:spcPct val="107200"/>
              </a:lnSpc>
            </a:pPr>
            <a:r>
              <a:rPr sz="1400" b="1" spc="-30" dirty="0">
                <a:solidFill>
                  <a:srgbClr val="008988"/>
                </a:solidFill>
                <a:latin typeface="Arial"/>
                <a:cs typeface="Arial"/>
              </a:rPr>
              <a:t>Hea</a:t>
            </a:r>
            <a:r>
              <a:rPr sz="1400" b="1" dirty="0">
                <a:solidFill>
                  <a:srgbClr val="008988"/>
                </a:solidFill>
                <a:latin typeface="Arial"/>
                <a:cs typeface="Arial"/>
              </a:rPr>
              <a:t>d</a:t>
            </a:r>
            <a:r>
              <a:rPr sz="1400" b="1" spc="-60" dirty="0">
                <a:solidFill>
                  <a:srgbClr val="008988"/>
                </a:solidFill>
                <a:latin typeface="Arial"/>
                <a:cs typeface="Arial"/>
              </a:rPr>
              <a:t> </a:t>
            </a:r>
            <a:r>
              <a:rPr sz="1400" b="1" spc="-30" dirty="0">
                <a:solidFill>
                  <a:srgbClr val="008988"/>
                </a:solidFill>
                <a:latin typeface="Arial"/>
                <a:cs typeface="Arial"/>
              </a:rPr>
              <a:t>Office: </a:t>
            </a:r>
            <a:br>
              <a:rPr lang="en-GB" sz="1400" b="1" spc="-30" dirty="0">
                <a:solidFill>
                  <a:srgbClr val="009A97"/>
                </a:solidFill>
                <a:latin typeface="Arial"/>
                <a:cs typeface="Arial"/>
              </a:rPr>
            </a:br>
            <a:r>
              <a:rPr sz="1400" spc="-30" dirty="0" err="1">
                <a:solidFill>
                  <a:srgbClr val="6BB4B5"/>
                </a:solidFill>
                <a:latin typeface="Arial"/>
                <a:cs typeface="Arial"/>
              </a:rPr>
              <a:t>Whitechape</a:t>
            </a:r>
            <a:r>
              <a:rPr sz="1400" dirty="0" err="1">
                <a:solidFill>
                  <a:srgbClr val="6BB4B5"/>
                </a:solidFill>
                <a:latin typeface="Arial"/>
                <a:cs typeface="Arial"/>
              </a:rPr>
              <a:t>l</a:t>
            </a:r>
            <a:r>
              <a:rPr sz="1400" spc="-60" dirty="0">
                <a:solidFill>
                  <a:srgbClr val="6BB4B5"/>
                </a:solidFill>
                <a:latin typeface="Arial"/>
                <a:cs typeface="Arial"/>
              </a:rPr>
              <a:t> </a:t>
            </a:r>
            <a:r>
              <a:rPr sz="1400" spc="-80" dirty="0">
                <a:solidFill>
                  <a:srgbClr val="6BB4B5"/>
                </a:solidFill>
                <a:latin typeface="Arial"/>
                <a:cs typeface="Arial"/>
              </a:rPr>
              <a:t>W</a:t>
            </a:r>
            <a:r>
              <a:rPr sz="1400" spc="-30" dirty="0">
                <a:solidFill>
                  <a:srgbClr val="6BB4B5"/>
                </a:solidFill>
                <a:latin typeface="Arial"/>
                <a:cs typeface="Arial"/>
              </a:rPr>
              <a:t>ay </a:t>
            </a:r>
            <a:br>
              <a:rPr lang="en-GB" sz="1400" spc="-30" dirty="0">
                <a:solidFill>
                  <a:srgbClr val="6BB4B5"/>
                </a:solidFill>
                <a:latin typeface="Arial"/>
                <a:cs typeface="Arial"/>
              </a:rPr>
            </a:br>
            <a:r>
              <a:rPr sz="1400" spc="-30" dirty="0" err="1">
                <a:solidFill>
                  <a:srgbClr val="6BB4B5"/>
                </a:solidFill>
                <a:latin typeface="Arial"/>
                <a:cs typeface="Arial"/>
              </a:rPr>
              <a:t>Priorslee</a:t>
            </a:r>
            <a:endParaRPr sz="1400" dirty="0">
              <a:solidFill>
                <a:srgbClr val="6BB4B5"/>
              </a:solidFill>
              <a:latin typeface="Arial"/>
              <a:cs typeface="Arial"/>
            </a:endParaRPr>
          </a:p>
          <a:p>
            <a:pPr marL="12700">
              <a:lnSpc>
                <a:spcPct val="100000"/>
              </a:lnSpc>
              <a:spcBef>
                <a:spcPts val="120"/>
              </a:spcBef>
            </a:pPr>
            <a:r>
              <a:rPr sz="1400" spc="-185" dirty="0">
                <a:solidFill>
                  <a:srgbClr val="6BB4B5"/>
                </a:solidFill>
                <a:latin typeface="Arial"/>
                <a:cs typeface="Arial"/>
              </a:rPr>
              <a:t>T</a:t>
            </a:r>
            <a:r>
              <a:rPr sz="1400" spc="-30" dirty="0">
                <a:solidFill>
                  <a:srgbClr val="6BB4B5"/>
                </a:solidFill>
                <a:latin typeface="Arial"/>
                <a:cs typeface="Arial"/>
              </a:rPr>
              <a:t>elford</a:t>
            </a:r>
            <a:endParaRPr sz="1400" dirty="0">
              <a:solidFill>
                <a:srgbClr val="6BB4B5"/>
              </a:solidFill>
              <a:latin typeface="Arial"/>
              <a:cs typeface="Arial"/>
            </a:endParaRPr>
          </a:p>
          <a:p>
            <a:pPr marL="12700">
              <a:lnSpc>
                <a:spcPct val="100000"/>
              </a:lnSpc>
              <a:spcBef>
                <a:spcPts val="120"/>
              </a:spcBef>
            </a:pPr>
            <a:r>
              <a:rPr sz="1400" spc="-30" dirty="0">
                <a:solidFill>
                  <a:srgbClr val="6BB4B5"/>
                </a:solidFill>
                <a:latin typeface="Arial"/>
                <a:cs typeface="Arial"/>
              </a:rPr>
              <a:t>Shropshir</a:t>
            </a:r>
            <a:r>
              <a:rPr sz="1400" dirty="0">
                <a:solidFill>
                  <a:srgbClr val="6BB4B5"/>
                </a:solidFill>
                <a:latin typeface="Arial"/>
                <a:cs typeface="Arial"/>
              </a:rPr>
              <a:t>e</a:t>
            </a:r>
            <a:r>
              <a:rPr sz="1400" spc="-85" dirty="0">
                <a:solidFill>
                  <a:srgbClr val="6BB4B5"/>
                </a:solidFill>
                <a:latin typeface="Arial"/>
                <a:cs typeface="Arial"/>
              </a:rPr>
              <a:t> </a:t>
            </a:r>
            <a:r>
              <a:rPr sz="1400" spc="-30" dirty="0">
                <a:solidFill>
                  <a:srgbClr val="6BB4B5"/>
                </a:solidFill>
                <a:latin typeface="Arial"/>
                <a:cs typeface="Arial"/>
              </a:rPr>
              <a:t>TF</a:t>
            </a:r>
            <a:r>
              <a:rPr sz="1400" dirty="0">
                <a:solidFill>
                  <a:srgbClr val="6BB4B5"/>
                </a:solidFill>
                <a:latin typeface="Arial"/>
                <a:cs typeface="Arial"/>
              </a:rPr>
              <a:t>2</a:t>
            </a:r>
            <a:r>
              <a:rPr sz="1400" spc="-60" dirty="0">
                <a:solidFill>
                  <a:srgbClr val="6BB4B5"/>
                </a:solidFill>
                <a:latin typeface="Arial"/>
                <a:cs typeface="Arial"/>
              </a:rPr>
              <a:t> </a:t>
            </a:r>
            <a:r>
              <a:rPr sz="1400" spc="-30" dirty="0">
                <a:solidFill>
                  <a:srgbClr val="6BB4B5"/>
                </a:solidFill>
                <a:latin typeface="Arial"/>
                <a:cs typeface="Arial"/>
              </a:rPr>
              <a:t>9PQ</a:t>
            </a:r>
            <a:endParaRPr sz="1400" dirty="0">
              <a:solidFill>
                <a:srgbClr val="6BB4B5"/>
              </a:solidFill>
              <a:latin typeface="Arial"/>
              <a:cs typeface="Arial"/>
            </a:endParaRPr>
          </a:p>
          <a:p>
            <a:pPr>
              <a:lnSpc>
                <a:spcPct val="100000"/>
              </a:lnSpc>
              <a:spcBef>
                <a:spcPts val="22"/>
              </a:spcBef>
            </a:pPr>
            <a:endParaRPr sz="1650" dirty="0">
              <a:solidFill>
                <a:srgbClr val="6BB4B5"/>
              </a:solidFill>
              <a:latin typeface="Arial" pitchFamily="34" charset="0"/>
              <a:cs typeface="Arial" pitchFamily="34" charset="0"/>
            </a:endParaRPr>
          </a:p>
          <a:p>
            <a:pPr marL="12700">
              <a:lnSpc>
                <a:spcPct val="100000"/>
              </a:lnSpc>
              <a:tabLst>
                <a:tab pos="361950" algn="l"/>
              </a:tabLst>
            </a:pPr>
            <a:r>
              <a:rPr sz="1400" spc="-185" dirty="0">
                <a:solidFill>
                  <a:srgbClr val="6BB4B5"/>
                </a:solidFill>
                <a:latin typeface="Arial"/>
                <a:cs typeface="Arial"/>
              </a:rPr>
              <a:t>T</a:t>
            </a:r>
            <a:r>
              <a:rPr sz="1400" dirty="0">
                <a:solidFill>
                  <a:srgbClr val="6BB4B5"/>
                </a:solidFill>
                <a:latin typeface="Arial"/>
                <a:cs typeface="Arial"/>
              </a:rPr>
              <a:t>:</a:t>
            </a:r>
            <a:r>
              <a:rPr sz="1400" spc="-60" dirty="0">
                <a:solidFill>
                  <a:srgbClr val="6BB4B5"/>
                </a:solidFill>
                <a:latin typeface="Arial"/>
                <a:cs typeface="Arial"/>
              </a:rPr>
              <a:t> </a:t>
            </a:r>
            <a:r>
              <a:rPr lang="en-GB" sz="1400" spc="-60" dirty="0">
                <a:solidFill>
                  <a:srgbClr val="6BB4B5"/>
                </a:solidFill>
                <a:latin typeface="Arial"/>
                <a:cs typeface="Arial"/>
              </a:rPr>
              <a:t>	0</a:t>
            </a:r>
            <a:r>
              <a:rPr sz="1400" spc="-130" dirty="0">
                <a:solidFill>
                  <a:srgbClr val="6BB4B5"/>
                </a:solidFill>
                <a:latin typeface="Arial"/>
                <a:cs typeface="Arial"/>
              </a:rPr>
              <a:t>1</a:t>
            </a:r>
            <a:r>
              <a:rPr sz="1400" spc="-30" dirty="0">
                <a:solidFill>
                  <a:srgbClr val="6BB4B5"/>
                </a:solidFill>
                <a:latin typeface="Arial"/>
                <a:cs typeface="Arial"/>
              </a:rPr>
              <a:t>95</a:t>
            </a:r>
            <a:r>
              <a:rPr sz="1400" dirty="0">
                <a:solidFill>
                  <a:srgbClr val="6BB4B5"/>
                </a:solidFill>
                <a:latin typeface="Arial"/>
                <a:cs typeface="Arial"/>
              </a:rPr>
              <a:t>2 </a:t>
            </a:r>
            <a:r>
              <a:rPr sz="1400" spc="-30" dirty="0">
                <a:solidFill>
                  <a:srgbClr val="6BB4B5"/>
                </a:solidFill>
                <a:latin typeface="Arial"/>
                <a:cs typeface="Arial"/>
              </a:rPr>
              <a:t>290</a:t>
            </a:r>
            <a:r>
              <a:rPr lang="en-GB" sz="1400" spc="-30" dirty="0">
                <a:solidFill>
                  <a:srgbClr val="6BB4B5"/>
                </a:solidFill>
                <a:latin typeface="Arial"/>
                <a:cs typeface="Arial"/>
              </a:rPr>
              <a:t> </a:t>
            </a:r>
            <a:r>
              <a:rPr sz="1400" spc="-30" dirty="0">
                <a:solidFill>
                  <a:srgbClr val="6BB4B5"/>
                </a:solidFill>
                <a:latin typeface="Arial"/>
                <a:cs typeface="Arial"/>
              </a:rPr>
              <a:t>999</a:t>
            </a:r>
            <a:endParaRPr sz="1400" dirty="0">
              <a:solidFill>
                <a:srgbClr val="6BB4B5"/>
              </a:solidFill>
              <a:latin typeface="Arial"/>
              <a:cs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3rd choice">
    <p:spTree>
      <p:nvGrpSpPr>
        <p:cNvPr id="1" name=""/>
        <p:cNvGrpSpPr/>
        <p:nvPr/>
      </p:nvGrpSpPr>
      <p:grpSpPr>
        <a:xfrm>
          <a:off x="0" y="0"/>
          <a:ext cx="0" cy="0"/>
          <a:chOff x="0" y="0"/>
          <a:chExt cx="0" cy="0"/>
        </a:xfrm>
      </p:grpSpPr>
      <p:sp>
        <p:nvSpPr>
          <p:cNvPr id="11" name="object 5"/>
          <p:cNvSpPr>
            <a:spLocks noGrp="1" noSelect="1" noRot="1" noMove="1" noResize="1" noEditPoints="1" noAdjustHandles="1" noChangeArrowheads="1" noChangeShapeType="1" noTextEdit="1"/>
          </p:cNvSpPr>
          <p:nvPr userDrawn="1">
            <p:custDataLst>
              <p:tags r:id="rId1"/>
            </p:custDataLst>
          </p:nvPr>
        </p:nvSpPr>
        <p:spPr>
          <a:xfrm>
            <a:off x="5118100" y="6651002"/>
            <a:ext cx="3991306"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6" name="object 2"/>
          <p:cNvSpPr>
            <a:spLocks noGrp="1" noSelect="1" noRot="1" noMove="1" noResize="1" noEditPoints="1" noAdjustHandles="1" noChangeArrowheads="1" noChangeShapeType="1" noTextEdit="1"/>
          </p:cNvSpPr>
          <p:nvPr userDrawn="1">
            <p:custDataLst>
              <p:tags r:id="rId2"/>
            </p:custDataLst>
          </p:nvPr>
        </p:nvSpPr>
        <p:spPr>
          <a:xfrm>
            <a:off x="4346714" y="1014069"/>
            <a:ext cx="6093282" cy="5650179"/>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sp>
        <p:nvSpPr>
          <p:cNvPr id="12" name="object 6"/>
          <p:cNvSpPr>
            <a:spLocks noGrp="1" noSelect="1" noRot="1" noMove="1" noResize="1" noEditPoints="1" noAdjustHandles="1" noChangeArrowheads="1" noChangeShapeType="1" noTextEdit="1"/>
          </p:cNvSpPr>
          <p:nvPr userDrawn="1">
            <p:custDataLst>
              <p:tags r:id="rId3"/>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dirty="0">
                <a:solidFill>
                  <a:srgbClr val="6BB4B5"/>
                </a:solidFill>
                <a:latin typeface="Arial"/>
                <a:ea typeface="+mn-ea"/>
                <a:cs typeface="Arial"/>
              </a:defRPr>
            </a:lvl1pPr>
          </a:lstStyle>
          <a:p>
            <a:pPr marL="12700">
              <a:lnSpc>
                <a:spcPts val="1655"/>
              </a:lnSpc>
            </a:pPr>
            <a:r>
              <a:rPr lang="en-GB" sz="1400" b="1" spc="-15" dirty="0">
                <a:solidFill>
                  <a:srgbClr val="6BB4B5"/>
                </a:solidFill>
                <a:latin typeface="Arial"/>
                <a:cs typeface="Arial"/>
              </a:rPr>
              <a:t>Date or name etc here</a:t>
            </a:r>
            <a:endParaRPr lang="en-GB" sz="1400" dirty="0">
              <a:solidFill>
                <a:srgbClr val="6BB4B5"/>
              </a:solidFill>
              <a:latin typeface="Arial"/>
              <a:cs typeface="Arial"/>
            </a:endParaRPr>
          </a:p>
        </p:txBody>
      </p:sp>
      <p:sp>
        <p:nvSpPr>
          <p:cNvPr id="24"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a:t>Title text here</a:t>
            </a:r>
            <a:endParaRPr lang="en-GB" dirty="0"/>
          </a:p>
        </p:txBody>
      </p:sp>
      <p:sp>
        <p:nvSpPr>
          <p:cNvPr id="8" name="object 5"/>
          <p:cNvSpPr>
            <a:spLocks noGrp="1" noSelect="1" noRot="1" noMove="1" noResize="1" noEditPoints="1" noAdjustHandles="1" noChangeArrowheads="1" noChangeShapeType="1" noTextEdit="1"/>
          </p:cNvSpPr>
          <p:nvPr userDrawn="1">
            <p:custDataLst>
              <p:tags r:id="rId4"/>
            </p:custDataLst>
          </p:nvPr>
        </p:nvSpPr>
        <p:spPr>
          <a:xfrm>
            <a:off x="5012995" y="6679096"/>
            <a:ext cx="4067506" cy="682459"/>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dirty="0">
                <a:solidFill>
                  <a:srgbClr val="6BB4B5"/>
                </a:solidFill>
                <a:latin typeface="Arial"/>
                <a:ea typeface="+mn-ea"/>
                <a:cs typeface="Arial"/>
              </a:defRPr>
            </a:lvl1pPr>
          </a:lstStyle>
          <a:p>
            <a:pPr marL="12700">
              <a:lnSpc>
                <a:spcPts val="1655"/>
              </a:lnSpc>
            </a:pPr>
            <a:r>
              <a:rPr lang="en-GB" sz="1400" b="1" spc="-15" dirty="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6"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a:t>Title text here</a:t>
            </a:r>
            <a:endParaRPr lang="en-GB" dirty="0"/>
          </a:p>
        </p:txBody>
      </p:sp>
    </p:spTree>
  </p:cSld>
  <p:clrMapOvr>
    <a:masterClrMapping/>
  </p:clrMapOvr>
  <p:extLst mod="1">
    <p:ext uri="{DCECCB84-F9BA-43D5-87BE-67443E8EF086}">
      <p15:sldGuideLst xmlns:p15="http://schemas.microsoft.com/office/powerpoint/2012/main">
        <p15:guide id="1" orient="horz" pos="42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15"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r>
              <a:rPr lang="en-US"/>
              <a:t>Click to edit Master title style</a:t>
            </a:r>
            <a:endParaRPr dirty="0"/>
          </a:p>
        </p:txBody>
      </p:sp>
      <p:sp>
        <p:nvSpPr>
          <p:cNvPr id="23" name="Holder 3"/>
          <p:cNvSpPr>
            <a:spLocks noGrp="1"/>
          </p:cNvSpPr>
          <p:nvPr>
            <p:ph type="body" idx="1"/>
          </p:nvPr>
        </p:nvSpPr>
        <p:spPr>
          <a:xfrm>
            <a:off x="438784" y="2714625"/>
            <a:ext cx="9763315" cy="3414672"/>
          </a:xfrm>
          <a:prstGeom prst="rect">
            <a:avLst/>
          </a:prstGeom>
        </p:spPr>
        <p:txBody>
          <a:bodyPr lIns="0" tIns="0" rIns="0" bIns="0">
            <a:noAutofit/>
          </a:bodyPr>
          <a:lstStyle>
            <a:lvl1pPr>
              <a:lnSpc>
                <a:spcPct val="130000"/>
              </a:lnSpc>
              <a:tabLst>
                <a:tab pos="360000" algn="l"/>
                <a:tab pos="720000" algn="l"/>
                <a:tab pos="1080000" algn="l"/>
                <a:tab pos="1440000" algn="l"/>
                <a:tab pos="2160000" algn="l"/>
                <a:tab pos="2880000" algn="l"/>
                <a:tab pos="3600000" algn="l"/>
              </a:tabLst>
              <a:defRPr sz="1800" b="0" i="0">
                <a:solidFill>
                  <a:srgbClr val="008988"/>
                </a:solidFill>
                <a:latin typeface="Arial" pitchFamily="34" charset="0"/>
                <a:cs typeface="Arial" pitchFamily="34" charset="0"/>
              </a:defRPr>
            </a:lvl1pPr>
          </a:lstStyle>
          <a:p>
            <a:pPr lvl="0"/>
            <a:r>
              <a:rPr lang="en-US"/>
              <a:t>Edit Master text styles</a:t>
            </a:r>
          </a:p>
          <a:p>
            <a:pPr lvl="1"/>
            <a:r>
              <a:rPr lang="en-US"/>
              <a:t>Second level</a:t>
            </a:r>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6" name="Group 15"/>
          <p:cNvGrpSpPr>
            <a:grpSpLocks noGrp="1" noSelect="1" noRot="1" noMove="1" noResize="1"/>
          </p:cNvGrpSpPr>
          <p:nvPr userDrawn="1">
            <p:custDataLst>
              <p:tags r:id="rId6"/>
            </p:custDataLst>
          </p:nvPr>
        </p:nvGrpSpPr>
        <p:grpSpPr>
          <a:xfrm>
            <a:off x="156364" y="6637396"/>
            <a:ext cx="10287000" cy="58876"/>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igh_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15" name="Holder 2"/>
          <p:cNvSpPr>
            <a:spLocks noGrp="1"/>
          </p:cNvSpPr>
          <p:nvPr>
            <p:ph type="title"/>
          </p:nvPr>
        </p:nvSpPr>
        <p:spPr>
          <a:xfrm>
            <a:off x="469900" y="551993"/>
            <a:ext cx="9710800" cy="641787"/>
          </a:xfrm>
          <a:prstGeom prst="rect">
            <a:avLst/>
          </a:prstGeom>
        </p:spPr>
        <p:txBody>
          <a:bodyPr lIns="0" tIns="0" rIns="0" bIns="0" anchor="t"/>
          <a:lstStyle>
            <a:lvl1pPr>
              <a:defRPr sz="2800" b="1" i="0">
                <a:solidFill>
                  <a:srgbClr val="008988"/>
                </a:solidFill>
                <a:latin typeface="Arial"/>
                <a:cs typeface="Arial"/>
              </a:defRPr>
            </a:lvl1pPr>
          </a:lstStyle>
          <a:p>
            <a:r>
              <a:rPr lang="en-US"/>
              <a:t>Click to edit Master title style</a:t>
            </a:r>
            <a:endParaRPr dirty="0"/>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6" name="Group 15"/>
          <p:cNvGrpSpPr>
            <a:grpSpLocks noGrp="1" noSelect="1" noRot="1" noMove="1" noResize="1"/>
          </p:cNvGrpSpPr>
          <p:nvPr userDrawn="1">
            <p:custDataLst>
              <p:tags r:id="rId6"/>
            </p:custDataLst>
          </p:nvPr>
        </p:nvGrpSpPr>
        <p:grpSpPr>
          <a:xfrm>
            <a:off x="156364" y="6637396"/>
            <a:ext cx="10287000" cy="58876"/>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21"/>
          <p:cNvSpPr>
            <a:spLocks noGrp="1"/>
          </p:cNvSpPr>
          <p:nvPr>
            <p:ph idx="1"/>
          </p:nvPr>
        </p:nvSpPr>
        <p:spPr>
          <a:xfrm>
            <a:off x="469900" y="1356332"/>
            <a:ext cx="9710800" cy="5098251"/>
          </a:xfrm>
          <a:prstGeom prst="rect">
            <a:avLst/>
          </a:prstGeom>
        </p:spPr>
        <p:txBody>
          <a:bodyPr vert="horz" lIns="91440" tIns="45720" rIns="91440" bIns="45720" rtlCol="0">
            <a:noAutofit/>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42490123"/>
      </p:ext>
    </p:extLst>
  </p:cSld>
  <p:clrMapOvr>
    <a:masterClrMapping/>
  </p:clrMapOvr>
  <p:extLst mod="1">
    <p:ext uri="{DCECCB84-F9BA-43D5-87BE-67443E8EF086}">
      <p15:sldGuideLst xmlns:p15="http://schemas.microsoft.com/office/powerpoint/2012/main">
        <p15:guide id="1" orient="horz" pos="84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_2 columns">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8"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r>
              <a:rPr lang="en-US"/>
              <a:t>Click to edit Master title style</a:t>
            </a:r>
            <a:endParaRPr dirty="0"/>
          </a:p>
        </p:txBody>
      </p:sp>
      <p:sp>
        <p:nvSpPr>
          <p:cNvPr id="9" name="Holder 3"/>
          <p:cNvSpPr>
            <a:spLocks noGrp="1"/>
          </p:cNvSpPr>
          <p:nvPr>
            <p:ph type="body" idx="1"/>
          </p:nvPr>
        </p:nvSpPr>
        <p:spPr>
          <a:xfrm>
            <a:off x="491298"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pPr lvl="0"/>
            <a:r>
              <a:rPr lang="en-US"/>
              <a:t>Edit Master text styles</a:t>
            </a:r>
          </a:p>
        </p:txBody>
      </p:sp>
      <p:sp>
        <p:nvSpPr>
          <p:cNvPr id="10" name="Holder 3"/>
          <p:cNvSpPr>
            <a:spLocks noGrp="1"/>
          </p:cNvSpPr>
          <p:nvPr>
            <p:ph type="body" idx="10"/>
          </p:nvPr>
        </p:nvSpPr>
        <p:spPr>
          <a:xfrm>
            <a:off x="5467300"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pPr lvl="0"/>
            <a:r>
              <a:rPr lang="en-US"/>
              <a:t>Edit Master text styles</a:t>
            </a:r>
          </a:p>
        </p:txBody>
      </p:sp>
      <p:pic>
        <p:nvPicPr>
          <p:cNvPr id="11" name="Picture 10"/>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2" name="Group 11"/>
          <p:cNvGrpSpPr>
            <a:grpSpLocks noGrp="1" noSelect="1" noRot="1" noMove="1" noResize="1"/>
          </p:cNvGrpSpPr>
          <p:nvPr userDrawn="1">
            <p:custDataLst>
              <p:tags r:id="rId6"/>
            </p:custDataLst>
          </p:nvPr>
        </p:nvGrpSpPr>
        <p:grpSpPr>
          <a:xfrm>
            <a:off x="165100" y="6646133"/>
            <a:ext cx="10287000" cy="58876"/>
            <a:chOff x="165100" y="6646133"/>
            <a:chExt cx="10287000" cy="58876"/>
          </a:xfrm>
        </p:grpSpPr>
        <p:cxnSp>
          <p:nvCxnSpPr>
            <p:cNvPr id="14" name="Straight Connector 13"/>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21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a:spLocks noGrp="1" noSelect="1" noRot="1" noMove="1" noResize="1" noEditPoints="1" noAdjustHandles="1" noChangeArrowheads="1" noChangeShapeType="1" noTextEdit="1"/>
          </p:cNvSpPr>
          <p:nvPr>
            <p:custDataLst>
              <p:tags r:id="rId3"/>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a:spLocks noGrp="1" noSelect="1" noRot="1" noMove="1" noResize="1" noEditPoints="1" noAdjustHandles="1" noChangeArrowheads="1" noChangeShapeType="1" noTextEdit="1"/>
          </p:cNvSpPr>
          <p:nvPr>
            <p:custDataLst>
              <p:tags r:id="rId4"/>
            </p:custDataLst>
          </p:nvPr>
        </p:nvSpPr>
        <p:spPr>
          <a:xfrm>
            <a:off x="0" y="0"/>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5"/>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6"/>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pic>
        <p:nvPicPr>
          <p:cNvPr id="9" name="Picture 8"/>
          <p:cNvPicPr>
            <a:picLocks noGrp="1" noSelect="1" noRot="1" noMove="1" noResize="1" noEditPoints="1" noAdjustHandles="1" noChangeArrowheads="1" noChangeShapeType="1"/>
          </p:cNvPicPr>
          <p:nvPr userDrawn="1">
            <p:custDataLst>
              <p:tags r:id="rId7"/>
            </p:custDataLst>
          </p:nvPr>
        </p:nvPicPr>
        <p:blipFill>
          <a:blip r:embed="rId10"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0" name="Group 9"/>
          <p:cNvGrpSpPr>
            <a:grpSpLocks noGrp="1" noSelect="1" noRot="1" noMove="1" noResize="1"/>
          </p:cNvGrpSpPr>
          <p:nvPr userDrawn="1">
            <p:custDataLst>
              <p:tags r:id="rId8"/>
            </p:custDataLst>
          </p:nvPr>
        </p:nvGrpSpPr>
        <p:grpSpPr>
          <a:xfrm>
            <a:off x="165100" y="6646133"/>
            <a:ext cx="10287000" cy="58876"/>
            <a:chOff x="165100" y="6646133"/>
            <a:chExt cx="10287000" cy="58876"/>
          </a:xfrm>
        </p:grpSpPr>
        <p:cxnSp>
          <p:nvCxnSpPr>
            <p:cNvPr id="12" name="Straight Connector 11"/>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Holder 2"/>
          <p:cNvSpPr>
            <a:spLocks noGrp="1"/>
          </p:cNvSpPr>
          <p:nvPr>
            <p:ph type="title"/>
          </p:nvPr>
        </p:nvSpPr>
        <p:spPr>
          <a:xfrm>
            <a:off x="469900" y="551993"/>
            <a:ext cx="9710800" cy="641787"/>
          </a:xfrm>
          <a:prstGeom prst="rect">
            <a:avLst/>
          </a:prstGeom>
        </p:spPr>
        <p:txBody>
          <a:bodyPr lIns="0" tIns="0" rIns="0" bIns="0" anchor="t"/>
          <a:lstStyle>
            <a:lvl1pPr>
              <a:defRPr sz="2800" b="1" i="0">
                <a:solidFill>
                  <a:srgbClr val="008988"/>
                </a:solidFill>
                <a:latin typeface="Arial"/>
                <a:cs typeface="Arial"/>
              </a:defRPr>
            </a:lvl1pPr>
          </a:lstStyle>
          <a:p>
            <a:r>
              <a:rPr lang="en-US"/>
              <a:t>Click to edit Master title style</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_magenta">
    <p:bg>
      <p:bgPr>
        <a:solidFill>
          <a:schemeClr val="bg1"/>
        </a:solidFill>
        <a:effectLst/>
      </p:bgPr>
    </p:bg>
    <p:spTree>
      <p:nvGrpSpPr>
        <p:cNvPr id="1" name=""/>
        <p:cNvGrpSpPr/>
        <p:nvPr/>
      </p:nvGrpSpPr>
      <p:grpSpPr>
        <a:xfrm>
          <a:off x="0" y="0"/>
          <a:ext cx="0" cy="0"/>
          <a:chOff x="0" y="0"/>
          <a:chExt cx="0" cy="0"/>
        </a:xfrm>
      </p:grpSpPr>
      <p:sp>
        <p:nvSpPr>
          <p:cNvPr id="2"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EB3C8C">
              <a:alpha val="25000"/>
            </a:srgbClr>
          </a:solidFill>
        </p:spPr>
        <p:txBody>
          <a:bodyPr wrap="square" lIns="0" tIns="0" rIns="0" bIns="0" rtlCol="0"/>
          <a:lstStyle/>
          <a:p>
            <a:endParaRPr dirty="0">
              <a:latin typeface="Arial" pitchFamily="34" charset="0"/>
            </a:endParaRPr>
          </a:p>
        </p:txBody>
      </p:sp>
      <p:sp>
        <p:nvSpPr>
          <p:cNvPr id="3"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10" cstate="print"/>
            <a:stretch>
              <a:fillRect/>
            </a:stretch>
          </a:blipFill>
        </p:spPr>
        <p:txBody>
          <a:bodyPr wrap="square" lIns="0" tIns="0" rIns="0" bIns="0" rtlCol="0"/>
          <a:lstStyle/>
          <a:p>
            <a:endParaRPr dirty="0">
              <a:latin typeface="Arial" pitchFamily="34" charset="0"/>
            </a:endParaRPr>
          </a:p>
        </p:txBody>
      </p:sp>
      <p:sp>
        <p:nvSpPr>
          <p:cNvPr id="4" name="object 4"/>
          <p:cNvSpPr>
            <a:spLocks noGrp="1" noSelect="1" noRot="1" noMove="1" noResize="1" noEditPoints="1" noAdjustHandles="1" noChangeArrowheads="1" noChangeShapeType="1" noTextEdit="1"/>
          </p:cNvSpPr>
          <p:nvPr userDrawn="1">
            <p:custDataLst>
              <p:tags r:id="rId3"/>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5" name="object 5"/>
          <p:cNvSpPr>
            <a:spLocks noGrp="1" noSelect="1" noRot="1" noMove="1" noResize="1" noEditPoints="1" noAdjustHandles="1" noChangeArrowheads="1" noChangeShapeType="1" noTextEdit="1"/>
          </p:cNvSpPr>
          <p:nvPr userDrawn="1">
            <p:custDataLst>
              <p:tags r:id="rId4"/>
            </p:custDataLst>
          </p:nvPr>
        </p:nvSpPr>
        <p:spPr>
          <a:xfrm>
            <a:off x="5012994" y="6651002"/>
            <a:ext cx="4559935"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6" name="object 6"/>
          <p:cNvSpPr>
            <a:spLocks noGrp="1" noSelect="1" noRot="1" noMove="1" noResize="1" noEditPoints="1" noAdjustHandles="1" noChangeArrowheads="1" noChangeShapeType="1" noTextEdit="1"/>
          </p:cNvSpPr>
          <p:nvPr userDrawn="1">
            <p:custDataLst>
              <p:tags r:id="rId5"/>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7" name="object 7"/>
          <p:cNvSpPr>
            <a:spLocks noGrp="1" noSelect="1" noRot="1" noMove="1" noResize="1" noEditPoints="1" noAdjustHandles="1" noChangeArrowheads="1" noChangeShapeType="1" noTextEdit="1"/>
          </p:cNvSpPr>
          <p:nvPr userDrawn="1">
            <p:custDataLst>
              <p:tags r:id="rId6"/>
            </p:custDataLst>
          </p:nvPr>
        </p:nvSpPr>
        <p:spPr>
          <a:xfrm>
            <a:off x="9305946" y="6850195"/>
            <a:ext cx="1143342" cy="436430"/>
          </a:xfrm>
          <a:prstGeom prst="rect">
            <a:avLst/>
          </a:prstGeom>
          <a:blipFill>
            <a:blip r:embed="rId11" cstate="print"/>
            <a:stretch>
              <a:fillRect/>
            </a:stretch>
          </a:blipFill>
        </p:spPr>
        <p:txBody>
          <a:bodyPr wrap="square" lIns="0" tIns="0" rIns="0" bIns="0" rtlCol="0"/>
          <a:lstStyle/>
          <a:p>
            <a:endParaRPr dirty="0">
              <a:latin typeface="Arial" pitchFamily="34" charset="0"/>
            </a:endParaRPr>
          </a:p>
        </p:txBody>
      </p:sp>
      <p:sp>
        <p:nvSpPr>
          <p:cNvPr id="18" name="Text Placeholder 17"/>
          <p:cNvSpPr>
            <a:spLocks noGrp="1"/>
          </p:cNvSpPr>
          <p:nvPr>
            <p:ph type="body" sz="quarter" idx="10" hasCustomPrompt="1"/>
          </p:nvPr>
        </p:nvSpPr>
        <p:spPr>
          <a:xfrm>
            <a:off x="774700" y="5686425"/>
            <a:ext cx="3352800" cy="609600"/>
          </a:xfrm>
          <a:prstGeom prst="rect">
            <a:avLst/>
          </a:prstGeom>
        </p:spPr>
        <p:txBody>
          <a:bodyPr/>
          <a:lstStyle>
            <a:lvl1pPr marL="0" marR="0" indent="0" defTabSz="914400" eaLnBrk="1" fontAlgn="auto" latinLnBrk="0" hangingPunct="1">
              <a:lnSpc>
                <a:spcPct val="130000"/>
              </a:lnSpc>
              <a:spcBef>
                <a:spcPts val="0"/>
              </a:spcBef>
              <a:spcAft>
                <a:spcPts val="1800"/>
              </a:spcAft>
              <a:buClrTx/>
              <a:buSzTx/>
              <a:buFontTx/>
              <a:buNone/>
              <a:tabLst>
                <a:tab pos="360000" algn="l"/>
                <a:tab pos="720000" algn="l"/>
                <a:tab pos="1080000" algn="l"/>
                <a:tab pos="1440000" algn="l"/>
                <a:tab pos="1800000" algn="l"/>
              </a:tabLst>
              <a:defRPr lang="en-GB" sz="1400" b="0" baseline="0" dirty="0" smtClean="0">
                <a:solidFill>
                  <a:srgbClr val="C8337E"/>
                </a:solidFill>
                <a:latin typeface="Arial" pitchFamily="34" charset="0"/>
                <a:ea typeface="+mn-ea"/>
                <a:cs typeface="Arial" pitchFamily="34" charset="0"/>
              </a:defRPr>
            </a:lvl1pPr>
            <a:lvl2pPr>
              <a:defRPr sz="2200">
                <a:solidFill>
                  <a:srgbClr val="C8337E"/>
                </a:solidFill>
                <a:latin typeface="Arial" pitchFamily="34" charset="0"/>
                <a:cs typeface="Arial" pitchFamily="34" charset="0"/>
              </a:defRPr>
            </a:lvl2pPr>
            <a:lvl3pPr>
              <a:defRPr sz="2200">
                <a:solidFill>
                  <a:srgbClr val="C8337E"/>
                </a:solidFill>
                <a:latin typeface="Arial" pitchFamily="34" charset="0"/>
                <a:cs typeface="Arial" pitchFamily="34" charset="0"/>
              </a:defRPr>
            </a:lvl3pPr>
            <a:lvl4pPr>
              <a:defRPr sz="2200">
                <a:solidFill>
                  <a:srgbClr val="C8337E"/>
                </a:solidFill>
                <a:latin typeface="Arial" pitchFamily="34" charset="0"/>
                <a:cs typeface="Arial" pitchFamily="34" charset="0"/>
              </a:defRPr>
            </a:lvl4pPr>
            <a:lvl5pPr>
              <a:defRPr sz="2200">
                <a:solidFill>
                  <a:srgbClr val="C8337E"/>
                </a:solidFill>
                <a:latin typeface="Arial" pitchFamily="34" charset="0"/>
                <a:cs typeface="Arial" pitchFamily="34" charset="0"/>
              </a:defRPr>
            </a:lvl5pPr>
          </a:lstStyle>
          <a:p>
            <a:pPr lvl="0"/>
            <a:r>
              <a:rPr lang="en-US" dirty="0"/>
              <a:t>Date or name etc here</a:t>
            </a:r>
            <a:endParaRPr lang="en-GB" dirty="0"/>
          </a:p>
        </p:txBody>
      </p:sp>
      <p:sp>
        <p:nvSpPr>
          <p:cNvPr id="10" name="Title 11"/>
          <p:cNvSpPr>
            <a:spLocks noGrp="1"/>
          </p:cNvSpPr>
          <p:nvPr>
            <p:ph type="title" hasCustomPrompt="1"/>
          </p:nvPr>
        </p:nvSpPr>
        <p:spPr>
          <a:xfrm>
            <a:off x="774000" y="4316400"/>
            <a:ext cx="3312000" cy="1368000"/>
          </a:xfrm>
          <a:prstGeom prst="rect">
            <a:avLst/>
          </a:prstGeom>
        </p:spPr>
        <p:txBody>
          <a:bodyPr/>
          <a:lstStyle>
            <a:lvl1pPr marL="12700" marR="5080">
              <a:lnSpc>
                <a:spcPts val="3200"/>
              </a:lnSpc>
              <a:defRPr lang="en-GB" sz="2800" b="1" spc="-30" baseline="0" dirty="0" smtClean="0">
                <a:solidFill>
                  <a:srgbClr val="C8337E"/>
                </a:solidFill>
                <a:latin typeface="Arial"/>
                <a:ea typeface="+mn-ea"/>
                <a:cs typeface="Arial"/>
              </a:defRPr>
            </a:lvl1pPr>
          </a:lstStyle>
          <a:p>
            <a:pPr marL="12700" marR="5080">
              <a:lnSpc>
                <a:spcPts val="3200"/>
              </a:lnSpc>
            </a:pPr>
            <a:r>
              <a:rPr lang="en-GB" sz="2800" b="1" spc="-30" dirty="0">
                <a:solidFill>
                  <a:srgbClr val="EB3C8C"/>
                </a:solidFill>
                <a:latin typeface="Arial"/>
                <a:cs typeface="Arial"/>
              </a:rPr>
              <a:t>Section divide</a:t>
            </a:r>
            <a:r>
              <a:rPr lang="en-GB" sz="2800" b="1" dirty="0">
                <a:solidFill>
                  <a:srgbClr val="EB3C8C"/>
                </a:solidFill>
                <a:latin typeface="Arial"/>
                <a:cs typeface="Arial"/>
              </a:rPr>
              <a:t>r</a:t>
            </a:r>
            <a:r>
              <a:rPr lang="en-GB" sz="2800" b="1" spc="-60" dirty="0">
                <a:solidFill>
                  <a:srgbClr val="EB3C8C"/>
                </a:solidFill>
                <a:latin typeface="Arial"/>
                <a:cs typeface="Arial"/>
              </a:rPr>
              <a:t>,</a:t>
            </a:r>
            <a:br>
              <a:rPr lang="en-GB" sz="2800" b="1" spc="-60" dirty="0">
                <a:solidFill>
                  <a:srgbClr val="EB3C8C"/>
                </a:solidFill>
                <a:latin typeface="Arial"/>
                <a:cs typeface="Arial"/>
              </a:rPr>
            </a:br>
            <a:r>
              <a:rPr lang="en-GB" sz="2800" b="1" spc="-30" dirty="0">
                <a:solidFill>
                  <a:srgbClr val="EB3C8C"/>
                </a:solidFill>
                <a:latin typeface="Arial"/>
                <a:cs typeface="Arial"/>
              </a:rPr>
              <a:t>i</a:t>
            </a:r>
            <a:r>
              <a:rPr lang="en-GB" sz="2800" b="1" spc="-60" dirty="0">
                <a:solidFill>
                  <a:srgbClr val="EB3C8C"/>
                </a:solidFill>
                <a:latin typeface="Arial"/>
                <a:cs typeface="Arial"/>
              </a:rPr>
              <a:t>f </a:t>
            </a:r>
            <a:r>
              <a:rPr lang="en-GB" sz="2800" b="1" spc="-30" dirty="0">
                <a:solidFill>
                  <a:srgbClr val="EB3C8C"/>
                </a:solidFill>
                <a:latin typeface="Arial"/>
                <a:cs typeface="Arial"/>
              </a:rPr>
              <a:t>required.</a:t>
            </a:r>
            <a:endParaRPr lang="en-GB" sz="2800" dirty="0">
              <a:latin typeface="Arial"/>
              <a:cs typeface="Arial"/>
            </a:endParaRPr>
          </a:p>
        </p:txBody>
      </p:sp>
      <p:sp>
        <p:nvSpPr>
          <p:cNvPr id="13" name="Rectangle 12"/>
          <p:cNvSpPr>
            <a:spLocks noGrp="1" noSelect="1" noRot="1" noMove="1" noResize="1" noEditPoints="1" noAdjustHandles="1" noChangeArrowheads="1" noChangeShapeType="1" noTextEdit="1"/>
          </p:cNvSpPr>
          <p:nvPr userDrawn="1">
            <p:custDataLst>
              <p:tags r:id="rId7"/>
            </p:custDataLst>
          </p:nvPr>
        </p:nvSpPr>
        <p:spPr>
          <a:xfrm>
            <a:off x="9156700" y="6829426"/>
            <a:ext cx="15367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Grp="1" noSelect="1" noRot="1" noMove="1" noResize="1" noEditPoints="1" noAdjustHandles="1" noChangeArrowheads="1" noChangeShapeType="1"/>
          </p:cNvPicPr>
          <p:nvPr userDrawn="1">
            <p:custDataLst>
              <p:tags r:id="rId8"/>
            </p:custDataLst>
          </p:nvPr>
        </p:nvPicPr>
        <p:blipFill>
          <a:blip r:embed="rId12"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object 4"/>
          <p:cNvSpPr>
            <a:spLocks noGrp="1" noSelect="1" noRot="1" noMove="1" noResize="1" noEditPoints="1" noAdjustHandles="1" noChangeArrowheads="1" noChangeShapeType="1" noTextEdit="1"/>
          </p:cNvSpPr>
          <p:nvPr userDrawn="1">
            <p:custDataLst>
              <p:tags r:id="rId13"/>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object 7"/>
          <p:cNvSpPr>
            <a:spLocks noGrp="1" noSelect="1" noRot="1" noMove="1" noResize="1" noEditPoints="1" noAdjustHandles="1" noChangeArrowheads="1" noChangeShapeType="1" noTextEdit="1"/>
          </p:cNvSpPr>
          <p:nvPr userDrawn="1">
            <p:custDataLst>
              <p:tags r:id="rId14"/>
            </p:custDataLst>
          </p:nvPr>
        </p:nvSpPr>
        <p:spPr>
          <a:xfrm>
            <a:off x="9305946" y="6878774"/>
            <a:ext cx="1143342" cy="436430"/>
          </a:xfrm>
          <a:prstGeom prst="rect">
            <a:avLst/>
          </a:prstGeom>
          <a:blipFill>
            <a:blip r:embed="rId18" cstate="print"/>
            <a:stretch>
              <a:fillRect/>
            </a:stretch>
          </a:blipFill>
        </p:spPr>
        <p:txBody>
          <a:bodyPr wrap="square" lIns="0" tIns="0" rIns="0" bIns="0" rtlCol="0"/>
          <a:lstStyle/>
          <a:p>
            <a:endParaRPr dirty="0">
              <a:latin typeface="Arial" pitchFamily="34" charset="0"/>
            </a:endParaRPr>
          </a:p>
        </p:txBody>
      </p:sp>
      <p:sp>
        <p:nvSpPr>
          <p:cNvPr id="20" name="object 6"/>
          <p:cNvSpPr>
            <a:spLocks noGrp="1" noSelect="1" noRot="1" noMove="1" noResize="1" noEditPoints="1" noAdjustHandles="1" noChangeArrowheads="1" noChangeShapeType="1" noTextEdit="1"/>
          </p:cNvSpPr>
          <p:nvPr userDrawn="1">
            <p:custDataLst>
              <p:tags r:id="rId15"/>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idx="1"/>
          </p:nvPr>
        </p:nvSpPr>
        <p:spPr>
          <a:xfrm>
            <a:off x="534988" y="1765300"/>
            <a:ext cx="9623425" cy="468928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itle Placeholder 22"/>
          <p:cNvSpPr>
            <a:spLocks noGrp="1"/>
          </p:cNvSpPr>
          <p:nvPr>
            <p:ph type="title"/>
          </p:nvPr>
        </p:nvSpPr>
        <p:spPr>
          <a:xfrm>
            <a:off x="534988" y="303213"/>
            <a:ext cx="9623425" cy="1260475"/>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Rectangle 2"/>
          <p:cNvSpPr>
            <a:spLocks noGrp="1" noSelect="1" noRot="1" noMove="1" noResize="1" noEditPoints="1" noAdjustHandles="1" noChangeArrowheads="1" noChangeShapeType="1" noTextEdit="1"/>
          </p:cNvSpPr>
          <p:nvPr userDrawn="1">
            <p:custDataLst>
              <p:tags r:id="rId16"/>
            </p:custDataLst>
          </p:nvPr>
        </p:nvSpPr>
        <p:spPr>
          <a:xfrm>
            <a:off x="9156700" y="6829426"/>
            <a:ext cx="15367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Grp="1" noSelect="1" noRot="1" noMove="1" noResize="1" noEditPoints="1" noAdjustHandles="1" noChangeArrowheads="1" noChangeShapeType="1"/>
          </p:cNvPicPr>
          <p:nvPr userDrawn="1">
            <p:custDataLst>
              <p:tags r:id="rId17"/>
            </p:custDataLst>
          </p:nvPr>
        </p:nvPicPr>
        <p:blipFill>
          <a:blip r:embed="rId19"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80" r:id="rId5"/>
    <p:sldLayoutId id="2147483679" r:id="rId6"/>
    <p:sldLayoutId id="2147483670" r:id="rId7"/>
    <p:sldLayoutId id="2147483665" r:id="rId8"/>
    <p:sldLayoutId id="2147483673" r:id="rId9"/>
    <p:sldLayoutId id="2147483674" r:id="rId10"/>
    <p:sldLayoutId id="2147483671" r:id="rId11"/>
  </p:sldLayoutIdLst>
  <p:txStyles>
    <p:titleStyle>
      <a:lvl1pPr eaLnBrk="1" hangingPunct="1">
        <a:defRPr sz="2800" b="1">
          <a:solidFill>
            <a:srgbClr val="008988"/>
          </a:solidFill>
          <a:latin typeface="+mj-lt"/>
          <a:ea typeface="+mj-ea"/>
          <a:cs typeface="+mj-cs"/>
        </a:defRPr>
      </a:lvl1pPr>
    </p:titleStyle>
    <p:bodyStyle>
      <a:lvl1pPr marL="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1pPr>
      <a:lvl2pPr marL="4572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2pPr>
      <a:lvl3pPr marL="9144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3pPr>
      <a:lvl4pPr marL="13716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4pPr>
      <a:lvl5pPr marL="18288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mod="1">
    <p:ext uri="{27BBF7A9-308A-43DC-89C8-2F10F3537804}">
      <p15:sldGuideLst xmlns:p15="http://schemas.microsoft.com/office/powerpoint/2012/main">
        <p15:guide id="1" orient="horz" pos="42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51.jpeg"/><Relationship Id="rId5" Type="http://schemas.openxmlformats.org/officeDocument/2006/relationships/image" Target="../media/image46.png"/><Relationship Id="rId10" Type="http://schemas.openxmlformats.org/officeDocument/2006/relationships/image" Target="../media/image50.jpeg"/><Relationship Id="rId4" Type="http://schemas.openxmlformats.org/officeDocument/2006/relationships/image" Target="../media/image45.jpeg"/><Relationship Id="rId9"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9616" y="1342757"/>
            <a:ext cx="3938984" cy="525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W:\Veterinary_Services\Community and Education\IMAGES\1_Animal_Image_Library\Cats\Archive\Cat_white ou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58088"/>
            <a:ext cx="2599730" cy="499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falcon\user_data\SHARING FOLDER\!Temporary Sharing - Items will be deleted when 7 days old!\Vicki from Sarah\shutterstock_1275112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9542" y="3622115"/>
            <a:ext cx="2969119" cy="285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376199" y="778223"/>
            <a:ext cx="3415805" cy="1559728"/>
          </a:xfrm>
          <a:prstGeom prst="rect">
            <a:avLst/>
          </a:prstGeom>
          <a:noFill/>
        </p:spPr>
      </p:pic>
      <p:sp>
        <p:nvSpPr>
          <p:cNvPr id="6" name="TextBox 5"/>
          <p:cNvSpPr txBox="1"/>
          <p:nvPr/>
        </p:nvSpPr>
        <p:spPr>
          <a:xfrm>
            <a:off x="-1134020" y="6714985"/>
            <a:ext cx="6735654" cy="771109"/>
          </a:xfrm>
          <a:prstGeom prst="rect">
            <a:avLst/>
          </a:prstGeom>
          <a:noFill/>
        </p:spPr>
        <p:txBody>
          <a:bodyPr wrap="square" rtlCol="0">
            <a:spAutoFit/>
          </a:bodyPr>
          <a:lstStyle/>
          <a:p>
            <a:pPr algn="ctr"/>
            <a:r>
              <a:rPr lang="en-GB" sz="4411" b="1" dirty="0">
                <a:solidFill>
                  <a:srgbClr val="008080"/>
                </a:solidFill>
                <a:latin typeface="Comic Sans MS" panose="030F0702030302020204" pitchFamily="66" charset="0"/>
                <a:cs typeface="Arial" panose="020B0604020202020204" pitchFamily="34" charset="0"/>
              </a:rPr>
              <a:t>Healthy Teeth</a:t>
            </a:r>
          </a:p>
        </p:txBody>
      </p:sp>
    </p:spTree>
    <p:extLst>
      <p:ext uri="{BB962C8B-B14F-4D97-AF65-F5344CB8AC3E}">
        <p14:creationId xmlns:p14="http://schemas.microsoft.com/office/powerpoint/2010/main" val="50349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8" descr="shutterstock_85636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9398" y="1081526"/>
            <a:ext cx="3938984" cy="484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7"/>
          <p:cNvSpPr txBox="1">
            <a:spLocks noChangeArrowheads="1"/>
          </p:cNvSpPr>
          <p:nvPr/>
        </p:nvSpPr>
        <p:spPr bwMode="auto">
          <a:xfrm>
            <a:off x="1376060" y="1081526"/>
            <a:ext cx="1164101"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85" dirty="0">
                <a:latin typeface="Comic Sans MS" panose="030F0702030302020204" pitchFamily="66" charset="0"/>
              </a:rPr>
              <a:t>Incisors</a:t>
            </a:r>
          </a:p>
        </p:txBody>
      </p:sp>
      <p:cxnSp>
        <p:nvCxnSpPr>
          <p:cNvPr id="7" name="Straight Connector 6"/>
          <p:cNvCxnSpPr/>
          <p:nvPr/>
        </p:nvCxnSpPr>
        <p:spPr>
          <a:xfrm>
            <a:off x="2552503" y="1321365"/>
            <a:ext cx="2914848" cy="472678"/>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8200" name="TextBox 8"/>
          <p:cNvSpPr txBox="1">
            <a:spLocks noChangeArrowheads="1"/>
          </p:cNvSpPr>
          <p:nvPr/>
        </p:nvSpPr>
        <p:spPr bwMode="auto">
          <a:xfrm>
            <a:off x="1453089" y="4416532"/>
            <a:ext cx="987771"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85" dirty="0">
                <a:latin typeface="Comic Sans MS" panose="030F0702030302020204" pitchFamily="66" charset="0"/>
              </a:rPr>
              <a:t>Molars</a:t>
            </a:r>
          </a:p>
        </p:txBody>
      </p:sp>
      <p:cxnSp>
        <p:nvCxnSpPr>
          <p:cNvPr id="10" name="Straight Connector 9"/>
          <p:cNvCxnSpPr>
            <a:cxnSpLocks/>
          </p:cNvCxnSpPr>
          <p:nvPr/>
        </p:nvCxnSpPr>
        <p:spPr>
          <a:xfrm flipV="1">
            <a:off x="2498959" y="3940625"/>
            <a:ext cx="1417472" cy="555628"/>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8203" name="TextBox 9"/>
          <p:cNvSpPr txBox="1">
            <a:spLocks noChangeArrowheads="1"/>
          </p:cNvSpPr>
          <p:nvPr/>
        </p:nvSpPr>
        <p:spPr bwMode="auto">
          <a:xfrm>
            <a:off x="8706071" y="3098286"/>
            <a:ext cx="1069524"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85" dirty="0">
                <a:latin typeface="Comic Sans MS" panose="030F0702030302020204" pitchFamily="66" charset="0"/>
              </a:rPr>
              <a:t>Canines</a:t>
            </a:r>
          </a:p>
        </p:txBody>
      </p:sp>
      <p:cxnSp>
        <p:nvCxnSpPr>
          <p:cNvPr id="13" name="Straight Connector 12"/>
          <p:cNvCxnSpPr/>
          <p:nvPr/>
        </p:nvCxnSpPr>
        <p:spPr>
          <a:xfrm rot="10800000">
            <a:off x="6435466" y="1991869"/>
            <a:ext cx="2205831" cy="1227212"/>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rot="10800000" flipV="1">
            <a:off x="6199127" y="3219080"/>
            <a:ext cx="2442171" cy="1766416"/>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86C2780A-64F1-4C94-9673-6AA4232A232D}"/>
              </a:ext>
            </a:extLst>
          </p:cNvPr>
          <p:cNvCxnSpPr>
            <a:cxnSpLocks/>
          </p:cNvCxnSpPr>
          <p:nvPr/>
        </p:nvCxnSpPr>
        <p:spPr>
          <a:xfrm flipV="1">
            <a:off x="2814399" y="4620483"/>
            <a:ext cx="1417472" cy="555628"/>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17" name="TextBox 8">
            <a:extLst>
              <a:ext uri="{FF2B5EF4-FFF2-40B4-BE49-F238E27FC236}">
                <a16:creationId xmlns:a16="http://schemas.microsoft.com/office/drawing/2014/main" id="{CD5D9DAD-C48F-480A-B9D8-B0EA8A38F5C4}"/>
              </a:ext>
            </a:extLst>
          </p:cNvPr>
          <p:cNvSpPr txBox="1">
            <a:spLocks noChangeArrowheads="1"/>
          </p:cNvSpPr>
          <p:nvPr/>
        </p:nvSpPr>
        <p:spPr bwMode="auto">
          <a:xfrm>
            <a:off x="1453088" y="5096697"/>
            <a:ext cx="1354858"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85" dirty="0">
                <a:latin typeface="Comic Sans MS" panose="030F0702030302020204" pitchFamily="66" charset="0"/>
              </a:rPr>
              <a:t>Premolars</a:t>
            </a:r>
          </a:p>
        </p:txBody>
      </p:sp>
      <p:sp>
        <p:nvSpPr>
          <p:cNvPr id="18" name="TextBox 8"/>
          <p:cNvSpPr txBox="1">
            <a:spLocks noChangeArrowheads="1"/>
          </p:cNvSpPr>
          <p:nvPr/>
        </p:nvSpPr>
        <p:spPr bwMode="auto">
          <a:xfrm>
            <a:off x="450732" y="6637529"/>
            <a:ext cx="4880474" cy="2196820"/>
          </a:xfrm>
          <a:prstGeom prst="rect">
            <a:avLst/>
          </a:prstGeom>
          <a:noFill/>
          <a:ln w="9525">
            <a:noFill/>
            <a:miter lim="800000"/>
            <a:headEnd/>
            <a:tailEnd/>
          </a:ln>
        </p:spPr>
        <p:txBody>
          <a:bodyPr wrap="square">
            <a:spAutoFit/>
          </a:bodyPr>
          <a:lstStyle/>
          <a:p>
            <a:pPr algn="ctr"/>
            <a:r>
              <a:rPr lang="en-GB" sz="4852" b="1" dirty="0">
                <a:solidFill>
                  <a:srgbClr val="008080"/>
                </a:solidFill>
                <a:latin typeface="Comic Sans MS" panose="030F0702030302020204" pitchFamily="66" charset="0"/>
                <a:cs typeface="Arial" panose="020B0604020202020204" pitchFamily="34" charset="0"/>
              </a:rPr>
              <a:t>Types of teeth</a:t>
            </a:r>
          </a:p>
          <a:p>
            <a:pPr algn="ctr"/>
            <a:endParaRPr lang="en-GB" sz="3529" dirty="0">
              <a:solidFill>
                <a:srgbClr val="00AC7F"/>
              </a:solidFill>
              <a:latin typeface="Comic Sans MS" panose="030F0702030302020204" pitchFamily="66" charset="0"/>
            </a:endParaRPr>
          </a:p>
          <a:p>
            <a:pPr algn="ctr"/>
            <a:endParaRPr lang="en-GB" sz="2647" dirty="0">
              <a:solidFill>
                <a:srgbClr val="00AC7F"/>
              </a:solidFill>
              <a:latin typeface="Comic Sans MS" panose="030F0702030302020204" pitchFamily="66" charset="0"/>
            </a:endParaRPr>
          </a:p>
          <a:p>
            <a:pPr algn="ctr"/>
            <a:endParaRPr lang="en-GB" sz="2647" dirty="0">
              <a:solidFill>
                <a:srgbClr val="00AC7F"/>
              </a:solidFill>
              <a:latin typeface="Comic Sans MS" panose="030F0702030302020204" pitchFamily="66" charset="0"/>
            </a:endParaRPr>
          </a:p>
        </p:txBody>
      </p:sp>
    </p:spTree>
    <p:extLst>
      <p:ext uri="{BB962C8B-B14F-4D97-AF65-F5344CB8AC3E}">
        <p14:creationId xmlns:p14="http://schemas.microsoft.com/office/powerpoint/2010/main" val="340366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500"/>
                                        <p:tgtEl>
                                          <p:spTgt spid="8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03"/>
                                        </p:tgtEl>
                                        <p:attrNameLst>
                                          <p:attrName>style.visibility</p:attrName>
                                        </p:attrNameLst>
                                      </p:cBhvr>
                                      <p:to>
                                        <p:strVal val="visible"/>
                                      </p:to>
                                    </p:set>
                                    <p:animEffect transition="in" filter="fade">
                                      <p:cBhvr>
                                        <p:cTn id="12" dur="500"/>
                                        <p:tgtEl>
                                          <p:spTgt spid="82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00"/>
                                        </p:tgtEl>
                                        <p:attrNameLst>
                                          <p:attrName>style.visibility</p:attrName>
                                        </p:attrNameLst>
                                      </p:cBhvr>
                                      <p:to>
                                        <p:strVal val="visible"/>
                                      </p:to>
                                    </p:set>
                                    <p:animEffect transition="in" filter="fade">
                                      <p:cBhvr>
                                        <p:cTn id="17" dur="500"/>
                                        <p:tgtEl>
                                          <p:spTgt spid="82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200" grpId="0"/>
      <p:bldP spid="820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A995E-9129-4BB8-ADB8-CDEC9689EAA6}"/>
              </a:ext>
            </a:extLst>
          </p:cNvPr>
          <p:cNvSpPr>
            <a:spLocks noGrp="1"/>
          </p:cNvSpPr>
          <p:nvPr>
            <p:ph type="body" sz="quarter" idx="11"/>
          </p:nvPr>
        </p:nvSpPr>
        <p:spPr>
          <a:xfrm>
            <a:off x="6282804" y="407527"/>
            <a:ext cx="4088994" cy="6052939"/>
          </a:xfrm>
        </p:spPr>
        <p:txBody>
          <a:bodyPr/>
          <a:lstStyle/>
          <a:p>
            <a:endParaRPr lang="en-US" sz="3088" dirty="0">
              <a:solidFill>
                <a:srgbClr val="008A89"/>
              </a:solidFill>
              <a:latin typeface="Comic Sans MS" panose="030F0702030302020204" pitchFamily="66" charset="0"/>
            </a:endParaRPr>
          </a:p>
          <a:p>
            <a:pPr marL="0"/>
            <a:r>
              <a:rPr lang="en-US" sz="3088" dirty="0">
                <a:solidFill>
                  <a:srgbClr val="008A89"/>
                </a:solidFill>
                <a:latin typeface="Comic Sans MS" panose="030F0702030302020204" pitchFamily="66" charset="0"/>
              </a:rPr>
              <a:t>      1.CUTTING</a:t>
            </a:r>
          </a:p>
          <a:p>
            <a:pPr marL="0"/>
            <a:endParaRPr lang="en-US" sz="3088" dirty="0">
              <a:solidFill>
                <a:srgbClr val="008A89"/>
              </a:solidFill>
              <a:latin typeface="Comic Sans MS" panose="030F0702030302020204" pitchFamily="66" charset="0"/>
            </a:endParaRPr>
          </a:p>
          <a:p>
            <a:pPr marL="0"/>
            <a:endParaRPr lang="en-US" sz="3088" dirty="0">
              <a:solidFill>
                <a:srgbClr val="008A89"/>
              </a:solidFill>
              <a:latin typeface="Comic Sans MS" panose="030F0702030302020204" pitchFamily="66" charset="0"/>
            </a:endParaRPr>
          </a:p>
          <a:p>
            <a:pPr marL="0"/>
            <a:endParaRPr lang="en-US" sz="3088" dirty="0">
              <a:solidFill>
                <a:srgbClr val="008A89"/>
              </a:solidFill>
              <a:latin typeface="Comic Sans MS" panose="030F0702030302020204" pitchFamily="66" charset="0"/>
            </a:endParaRPr>
          </a:p>
          <a:p>
            <a:pPr marL="0"/>
            <a:r>
              <a:rPr lang="en-US" sz="3088" dirty="0">
                <a:solidFill>
                  <a:srgbClr val="008A89"/>
                </a:solidFill>
                <a:latin typeface="Comic Sans MS" panose="030F0702030302020204" pitchFamily="66" charset="0"/>
              </a:rPr>
              <a:t>      2.CHEWING</a:t>
            </a:r>
          </a:p>
          <a:p>
            <a:pPr marL="0"/>
            <a:endParaRPr lang="en-US" sz="3088" dirty="0">
              <a:solidFill>
                <a:srgbClr val="008A89"/>
              </a:solidFill>
              <a:latin typeface="Comic Sans MS" panose="030F0702030302020204" pitchFamily="66" charset="0"/>
            </a:endParaRPr>
          </a:p>
          <a:p>
            <a:pPr marL="0"/>
            <a:endParaRPr lang="en-US" sz="3088" dirty="0">
              <a:solidFill>
                <a:srgbClr val="008A89"/>
              </a:solidFill>
              <a:latin typeface="Comic Sans MS" panose="030F0702030302020204" pitchFamily="66" charset="0"/>
            </a:endParaRPr>
          </a:p>
          <a:p>
            <a:pPr marL="0"/>
            <a:endParaRPr lang="en-US" sz="3088" dirty="0">
              <a:solidFill>
                <a:srgbClr val="008A89"/>
              </a:solidFill>
              <a:latin typeface="Comic Sans MS" panose="030F0702030302020204" pitchFamily="66" charset="0"/>
            </a:endParaRPr>
          </a:p>
          <a:p>
            <a:pPr marL="0"/>
            <a:r>
              <a:rPr lang="en-US" sz="3088" dirty="0">
                <a:solidFill>
                  <a:srgbClr val="008A89"/>
                </a:solidFill>
                <a:latin typeface="Comic Sans MS" panose="030F0702030302020204" pitchFamily="66" charset="0"/>
              </a:rPr>
              <a:t>      3.TEARING</a:t>
            </a:r>
          </a:p>
          <a:p>
            <a:pPr marL="0"/>
            <a:endParaRPr lang="en-US" sz="3088" dirty="0">
              <a:solidFill>
                <a:srgbClr val="008A89"/>
              </a:solidFill>
              <a:latin typeface="Comic Sans MS" panose="030F0702030302020204" pitchFamily="66" charset="0"/>
            </a:endParaRPr>
          </a:p>
          <a:p>
            <a:pPr marL="0"/>
            <a:endParaRPr lang="en-US" sz="3088" dirty="0">
              <a:solidFill>
                <a:srgbClr val="008A89"/>
              </a:solidFill>
              <a:latin typeface="Comic Sans MS" panose="030F0702030302020204" pitchFamily="66" charset="0"/>
            </a:endParaRPr>
          </a:p>
          <a:p>
            <a:pPr marL="0"/>
            <a:endParaRPr lang="en-US" sz="3088" dirty="0">
              <a:solidFill>
                <a:srgbClr val="008A89"/>
              </a:solidFill>
              <a:latin typeface="Comic Sans MS" panose="030F0702030302020204" pitchFamily="66" charset="0"/>
            </a:endParaRPr>
          </a:p>
          <a:p>
            <a:pPr marL="0"/>
            <a:r>
              <a:rPr lang="en-US" sz="3088" dirty="0">
                <a:solidFill>
                  <a:srgbClr val="008A89"/>
                </a:solidFill>
                <a:latin typeface="Comic Sans MS" panose="030F0702030302020204" pitchFamily="66" charset="0"/>
              </a:rPr>
              <a:t>      4. CHEWING</a:t>
            </a:r>
          </a:p>
        </p:txBody>
      </p:sp>
      <p:pic>
        <p:nvPicPr>
          <p:cNvPr id="5" name="Picture 4">
            <a:extLst>
              <a:ext uri="{FF2B5EF4-FFF2-40B4-BE49-F238E27FC236}">
                <a16:creationId xmlns:a16="http://schemas.microsoft.com/office/drawing/2014/main" id="{B9B8946F-3DB0-422A-AF1B-6610A3E51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996" y="1319033"/>
            <a:ext cx="5320391" cy="4229925"/>
          </a:xfrm>
          <a:prstGeom prst="rect">
            <a:avLst/>
          </a:prstGeom>
        </p:spPr>
      </p:pic>
    </p:spTree>
    <p:extLst>
      <p:ext uri="{BB962C8B-B14F-4D97-AF65-F5344CB8AC3E}">
        <p14:creationId xmlns:p14="http://schemas.microsoft.com/office/powerpoint/2010/main" val="211927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3607D5-54C0-4A7C-9C9F-8A77E3B50F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80" y="1633675"/>
            <a:ext cx="4755751" cy="3660229"/>
          </a:xfrm>
          <a:prstGeom prst="rect">
            <a:avLst/>
          </a:prstGeom>
        </p:spPr>
      </p:pic>
      <p:pic>
        <p:nvPicPr>
          <p:cNvPr id="7" name="Picture 6">
            <a:extLst>
              <a:ext uri="{FF2B5EF4-FFF2-40B4-BE49-F238E27FC236}">
                <a16:creationId xmlns:a16="http://schemas.microsoft.com/office/drawing/2014/main" id="{52610135-AAA8-4C45-B8AA-177FA7FFA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322" y="1070380"/>
            <a:ext cx="3971455" cy="5057664"/>
          </a:xfrm>
          <a:prstGeom prst="rect">
            <a:avLst/>
          </a:prstGeom>
        </p:spPr>
      </p:pic>
    </p:spTree>
    <p:extLst>
      <p:ext uri="{BB962C8B-B14F-4D97-AF65-F5344CB8AC3E}">
        <p14:creationId xmlns:p14="http://schemas.microsoft.com/office/powerpoint/2010/main" val="35514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391" y="684481"/>
            <a:ext cx="5479209" cy="5479209"/>
          </a:xfrm>
          <a:prstGeom prst="rect">
            <a:avLst/>
          </a:prstGeom>
        </p:spPr>
      </p:pic>
    </p:spTree>
    <p:extLst>
      <p:ext uri="{BB962C8B-B14F-4D97-AF65-F5344CB8AC3E}">
        <p14:creationId xmlns:p14="http://schemas.microsoft.com/office/powerpoint/2010/main" val="255322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AD1510-ABAB-4B44-BC67-F3B54FB010C8}"/>
              </a:ext>
            </a:extLst>
          </p:cNvPr>
          <p:cNvSpPr txBox="1"/>
          <p:nvPr/>
        </p:nvSpPr>
        <p:spPr>
          <a:xfrm>
            <a:off x="2567391" y="2669701"/>
            <a:ext cx="5479209" cy="1314206"/>
          </a:xfrm>
          <a:prstGeom prst="rect">
            <a:avLst/>
          </a:prstGeom>
          <a:noFill/>
        </p:spPr>
        <p:txBody>
          <a:bodyPr wrap="square" rtlCol="0">
            <a:spAutoFit/>
          </a:bodyPr>
          <a:lstStyle/>
          <a:p>
            <a:pPr algn="ctr"/>
            <a:r>
              <a:rPr lang="en-US" sz="3970" dirty="0">
                <a:solidFill>
                  <a:srgbClr val="008080"/>
                </a:solidFill>
                <a:latin typeface="Comic Sans MS" panose="030F0702030302020204" pitchFamily="66" charset="0"/>
              </a:rPr>
              <a:t>In what ways do we look after our teeth?</a:t>
            </a:r>
          </a:p>
        </p:txBody>
      </p:sp>
    </p:spTree>
    <p:extLst>
      <p:ext uri="{BB962C8B-B14F-4D97-AF65-F5344CB8AC3E}">
        <p14:creationId xmlns:p14="http://schemas.microsoft.com/office/powerpoint/2010/main" val="3445525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834D13-7A6A-438B-AEC8-4359A2AC1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244" y="696241"/>
            <a:ext cx="8236663" cy="549110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112" y="585448"/>
            <a:ext cx="8698403" cy="579893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113" y="585448"/>
            <a:ext cx="8712968" cy="580535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113" y="585448"/>
            <a:ext cx="8712968" cy="5844017"/>
          </a:xfrm>
          <a:prstGeom prst="rect">
            <a:avLst/>
          </a:prstGeom>
        </p:spPr>
      </p:pic>
      <p:grpSp>
        <p:nvGrpSpPr>
          <p:cNvPr id="6" name="Group 5"/>
          <p:cNvGrpSpPr/>
          <p:nvPr/>
        </p:nvGrpSpPr>
        <p:grpSpPr>
          <a:xfrm>
            <a:off x="787112" y="599231"/>
            <a:ext cx="8739240" cy="5816450"/>
            <a:chOff x="879957" y="535909"/>
            <a:chExt cx="8739240" cy="5816450"/>
          </a:xfrm>
        </p:grpSpPr>
        <p:pic>
          <p:nvPicPr>
            <p:cNvPr id="11" name="Picture 10">
              <a:extLst>
                <a:ext uri="{FF2B5EF4-FFF2-40B4-BE49-F238E27FC236}">
                  <a16:creationId xmlns:a16="http://schemas.microsoft.com/office/drawing/2014/main" id="{5DEEC07C-5D62-49F4-BCDE-B893BB24E8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522" y="535909"/>
              <a:ext cx="8724675" cy="5816450"/>
            </a:xfrm>
            <a:prstGeom prst="rect">
              <a:avLst/>
            </a:prstGeom>
          </p:spPr>
        </p:pic>
        <p:cxnSp>
          <p:nvCxnSpPr>
            <p:cNvPr id="4" name="Straight Connector 3"/>
            <p:cNvCxnSpPr/>
            <p:nvPr/>
          </p:nvCxnSpPr>
          <p:spPr>
            <a:xfrm>
              <a:off x="879957" y="574194"/>
              <a:ext cx="8677839" cy="5450964"/>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79957" y="624010"/>
              <a:ext cx="8727533" cy="54011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780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CC869C-181E-4095-9C0B-A21DCDE51E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8333" y="881097"/>
            <a:ext cx="4074066" cy="271604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311" y="4301485"/>
            <a:ext cx="3292557" cy="2195038"/>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7353" b="97243" l="10000" r="90000"/>
                    </a14:imgEffect>
                  </a14:imgLayer>
                </a14:imgProps>
              </a:ext>
              <a:ext uri="{28A0092B-C50C-407E-A947-70E740481C1C}">
                <a14:useLocalDpi xmlns:a14="http://schemas.microsoft.com/office/drawing/2010/main" val="0"/>
              </a:ext>
            </a:extLst>
          </a:blip>
          <a:stretch>
            <a:fillRect/>
          </a:stretch>
        </p:blipFill>
        <p:spPr>
          <a:xfrm rot="1683838">
            <a:off x="2513910" y="2868775"/>
            <a:ext cx="2471472" cy="2332290"/>
          </a:xfrm>
          <a:prstGeom prst="rect">
            <a:avLst/>
          </a:prstGeom>
        </p:spPr>
      </p:pic>
      <p:sp>
        <p:nvSpPr>
          <p:cNvPr id="2" name="Text Placeholder 1">
            <a:extLst>
              <a:ext uri="{FF2B5EF4-FFF2-40B4-BE49-F238E27FC236}">
                <a16:creationId xmlns:a16="http://schemas.microsoft.com/office/drawing/2014/main" id="{438C76F4-BEEF-467A-B4D7-629AE36809B6}"/>
              </a:ext>
            </a:extLst>
          </p:cNvPr>
          <p:cNvSpPr>
            <a:spLocks noGrp="1"/>
          </p:cNvSpPr>
          <p:nvPr>
            <p:ph type="body" sz="quarter" idx="11"/>
          </p:nvPr>
        </p:nvSpPr>
        <p:spPr>
          <a:xfrm>
            <a:off x="337311" y="7045787"/>
            <a:ext cx="7345665" cy="218008"/>
          </a:xfrm>
        </p:spPr>
        <p:txBody>
          <a:bodyPr/>
          <a:lstStyle/>
          <a:p>
            <a:pPr marL="0"/>
            <a:r>
              <a:rPr lang="en-US" sz="2647" dirty="0">
                <a:solidFill>
                  <a:srgbClr val="008A89"/>
                </a:solidFill>
                <a:latin typeface="Comic Sans MS" panose="030F0702030302020204" pitchFamily="66" charset="0"/>
              </a:rPr>
              <a:t>MATCH THE SKULL TO THE ANIMAL</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311" y="1124051"/>
            <a:ext cx="3130793" cy="214121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8045" y="4607842"/>
            <a:ext cx="2783405" cy="1855603"/>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2399" y="4607842"/>
            <a:ext cx="2880677" cy="1871437"/>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b="13719"/>
          <a:stretch/>
        </p:blipFill>
        <p:spPr>
          <a:xfrm>
            <a:off x="7545951" y="2466659"/>
            <a:ext cx="2904095" cy="2090453"/>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t="8483" r="12060"/>
          <a:stretch/>
        </p:blipFill>
        <p:spPr>
          <a:xfrm>
            <a:off x="7572399" y="397048"/>
            <a:ext cx="2886869" cy="2002681"/>
          </a:xfrm>
          <a:prstGeom prst="rect">
            <a:avLst/>
          </a:prstGeom>
        </p:spPr>
      </p:pic>
    </p:spTree>
    <p:extLst>
      <p:ext uri="{BB962C8B-B14F-4D97-AF65-F5344CB8AC3E}">
        <p14:creationId xmlns:p14="http://schemas.microsoft.com/office/powerpoint/2010/main" val="1162788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803" y="469057"/>
            <a:ext cx="8009718" cy="587669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140" y="469057"/>
            <a:ext cx="9937104" cy="609244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20" y="479358"/>
            <a:ext cx="9966524" cy="60718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056" y="481035"/>
            <a:ext cx="9963272" cy="6050599"/>
          </a:xfrm>
          <a:prstGeom prst="rect">
            <a:avLst/>
          </a:prstGeom>
        </p:spPr>
      </p:pic>
    </p:spTree>
    <p:extLst>
      <p:ext uri="{BB962C8B-B14F-4D97-AF65-F5344CB8AC3E}">
        <p14:creationId xmlns:p14="http://schemas.microsoft.com/office/powerpoint/2010/main" val="417870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12" y="541065"/>
            <a:ext cx="8582758" cy="5729447"/>
          </a:xfrm>
          <a:prstGeom prst="rect">
            <a:avLst/>
          </a:prstGeom>
        </p:spPr>
      </p:pic>
    </p:spTree>
    <p:extLst>
      <p:ext uri="{BB962C8B-B14F-4D97-AF65-F5344CB8AC3E}">
        <p14:creationId xmlns:p14="http://schemas.microsoft.com/office/powerpoint/2010/main" val="276630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762" y="366846"/>
            <a:ext cx="9503780" cy="605682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228" y="444516"/>
            <a:ext cx="8908314" cy="5979158"/>
          </a:xfrm>
          <a:prstGeom prst="rect">
            <a:avLst/>
          </a:prstGeom>
        </p:spPr>
      </p:pic>
    </p:spTree>
    <p:extLst>
      <p:ext uri="{BB962C8B-B14F-4D97-AF65-F5344CB8AC3E}">
        <p14:creationId xmlns:p14="http://schemas.microsoft.com/office/powerpoint/2010/main" val="239789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150" t="15251"/>
          <a:stretch/>
        </p:blipFill>
        <p:spPr>
          <a:xfrm>
            <a:off x="2178348" y="1063379"/>
            <a:ext cx="7962733" cy="5436091"/>
          </a:xfrm>
          <a:prstGeom prst="rect">
            <a:avLst/>
          </a:prstGeom>
        </p:spPr>
      </p:pic>
    </p:spTree>
    <p:extLst>
      <p:ext uri="{BB962C8B-B14F-4D97-AF65-F5344CB8AC3E}">
        <p14:creationId xmlns:p14="http://schemas.microsoft.com/office/powerpoint/2010/main" val="2807971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8" descr="shutterstock_85636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9398" y="1081526"/>
            <a:ext cx="3938984" cy="484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7"/>
          <p:cNvSpPr txBox="1">
            <a:spLocks noChangeArrowheads="1"/>
          </p:cNvSpPr>
          <p:nvPr/>
        </p:nvSpPr>
        <p:spPr bwMode="auto">
          <a:xfrm>
            <a:off x="1376060" y="1081526"/>
            <a:ext cx="1164101"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85" dirty="0">
                <a:latin typeface="Comic Sans MS" panose="030F0702030302020204" pitchFamily="66" charset="0"/>
              </a:rPr>
              <a:t>Incisors</a:t>
            </a:r>
          </a:p>
        </p:txBody>
      </p:sp>
      <p:cxnSp>
        <p:nvCxnSpPr>
          <p:cNvPr id="7" name="Straight Connector 6"/>
          <p:cNvCxnSpPr/>
          <p:nvPr/>
        </p:nvCxnSpPr>
        <p:spPr>
          <a:xfrm>
            <a:off x="2552503" y="1321365"/>
            <a:ext cx="2914848" cy="472678"/>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8200" name="TextBox 8"/>
          <p:cNvSpPr txBox="1">
            <a:spLocks noChangeArrowheads="1"/>
          </p:cNvSpPr>
          <p:nvPr/>
        </p:nvSpPr>
        <p:spPr bwMode="auto">
          <a:xfrm>
            <a:off x="1453089" y="4416532"/>
            <a:ext cx="987771"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85" dirty="0">
                <a:latin typeface="Comic Sans MS" panose="030F0702030302020204" pitchFamily="66" charset="0"/>
              </a:rPr>
              <a:t>Molars</a:t>
            </a:r>
          </a:p>
        </p:txBody>
      </p:sp>
      <p:cxnSp>
        <p:nvCxnSpPr>
          <p:cNvPr id="10" name="Straight Connector 9"/>
          <p:cNvCxnSpPr>
            <a:cxnSpLocks/>
          </p:cNvCxnSpPr>
          <p:nvPr/>
        </p:nvCxnSpPr>
        <p:spPr>
          <a:xfrm flipV="1">
            <a:off x="2498959" y="3940625"/>
            <a:ext cx="1417472" cy="555628"/>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8203" name="TextBox 9"/>
          <p:cNvSpPr txBox="1">
            <a:spLocks noChangeArrowheads="1"/>
          </p:cNvSpPr>
          <p:nvPr/>
        </p:nvSpPr>
        <p:spPr bwMode="auto">
          <a:xfrm>
            <a:off x="8706071" y="3098286"/>
            <a:ext cx="1069524"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85" dirty="0">
                <a:latin typeface="Comic Sans MS" panose="030F0702030302020204" pitchFamily="66" charset="0"/>
              </a:rPr>
              <a:t>Canines</a:t>
            </a:r>
          </a:p>
        </p:txBody>
      </p:sp>
      <p:cxnSp>
        <p:nvCxnSpPr>
          <p:cNvPr id="13" name="Straight Connector 12"/>
          <p:cNvCxnSpPr/>
          <p:nvPr/>
        </p:nvCxnSpPr>
        <p:spPr>
          <a:xfrm rot="10800000">
            <a:off x="6435466" y="1991869"/>
            <a:ext cx="2205831" cy="1227212"/>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rot="10800000" flipV="1">
            <a:off x="6199127" y="3219080"/>
            <a:ext cx="2442171" cy="1766416"/>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86C2780A-64F1-4C94-9673-6AA4232A232D}"/>
              </a:ext>
            </a:extLst>
          </p:cNvPr>
          <p:cNvCxnSpPr>
            <a:cxnSpLocks/>
          </p:cNvCxnSpPr>
          <p:nvPr/>
        </p:nvCxnSpPr>
        <p:spPr>
          <a:xfrm flipV="1">
            <a:off x="2814399" y="4620483"/>
            <a:ext cx="1417472" cy="555628"/>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17" name="TextBox 8">
            <a:extLst>
              <a:ext uri="{FF2B5EF4-FFF2-40B4-BE49-F238E27FC236}">
                <a16:creationId xmlns:a16="http://schemas.microsoft.com/office/drawing/2014/main" id="{CD5D9DAD-C48F-480A-B9D8-B0EA8A38F5C4}"/>
              </a:ext>
            </a:extLst>
          </p:cNvPr>
          <p:cNvSpPr txBox="1">
            <a:spLocks noChangeArrowheads="1"/>
          </p:cNvSpPr>
          <p:nvPr/>
        </p:nvSpPr>
        <p:spPr bwMode="auto">
          <a:xfrm>
            <a:off x="1453088" y="5096697"/>
            <a:ext cx="1354858"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85" dirty="0">
                <a:latin typeface="Comic Sans MS" panose="030F0702030302020204" pitchFamily="66" charset="0"/>
              </a:rPr>
              <a:t>Premolars</a:t>
            </a:r>
          </a:p>
        </p:txBody>
      </p:sp>
      <p:sp>
        <p:nvSpPr>
          <p:cNvPr id="18" name="TextBox 8"/>
          <p:cNvSpPr txBox="1">
            <a:spLocks noChangeArrowheads="1"/>
          </p:cNvSpPr>
          <p:nvPr/>
        </p:nvSpPr>
        <p:spPr bwMode="auto">
          <a:xfrm>
            <a:off x="-1281076" y="6639377"/>
            <a:ext cx="4880474" cy="2196820"/>
          </a:xfrm>
          <a:prstGeom prst="rect">
            <a:avLst/>
          </a:prstGeom>
          <a:noFill/>
          <a:ln w="9525">
            <a:noFill/>
            <a:miter lim="800000"/>
            <a:headEnd/>
            <a:tailEnd/>
          </a:ln>
        </p:spPr>
        <p:txBody>
          <a:bodyPr wrap="square">
            <a:spAutoFit/>
          </a:bodyPr>
          <a:lstStyle/>
          <a:p>
            <a:pPr algn="ctr"/>
            <a:r>
              <a:rPr lang="en-GB" sz="4852" b="1" dirty="0">
                <a:solidFill>
                  <a:srgbClr val="008080"/>
                </a:solidFill>
                <a:latin typeface="Comic Sans MS" panose="030F0702030302020204" pitchFamily="66" charset="0"/>
                <a:cs typeface="Arial" panose="020B0604020202020204" pitchFamily="34" charset="0"/>
              </a:rPr>
              <a:t>Recap</a:t>
            </a:r>
          </a:p>
          <a:p>
            <a:pPr algn="ctr"/>
            <a:endParaRPr lang="en-GB" sz="3529" dirty="0">
              <a:solidFill>
                <a:srgbClr val="00AC7F"/>
              </a:solidFill>
              <a:latin typeface="Comic Sans MS" panose="030F0702030302020204" pitchFamily="66" charset="0"/>
            </a:endParaRPr>
          </a:p>
          <a:p>
            <a:pPr algn="ctr"/>
            <a:endParaRPr lang="en-GB" sz="2647" dirty="0">
              <a:solidFill>
                <a:srgbClr val="00AC7F"/>
              </a:solidFill>
              <a:latin typeface="Comic Sans MS" panose="030F0702030302020204" pitchFamily="66" charset="0"/>
            </a:endParaRPr>
          </a:p>
          <a:p>
            <a:pPr algn="ctr"/>
            <a:endParaRPr lang="en-GB" sz="2647" dirty="0">
              <a:solidFill>
                <a:srgbClr val="00AC7F"/>
              </a:solidFill>
              <a:latin typeface="Comic Sans MS" panose="030F0702030302020204" pitchFamily="66" charset="0"/>
            </a:endParaRPr>
          </a:p>
        </p:txBody>
      </p:sp>
    </p:spTree>
    <p:extLst>
      <p:ext uri="{BB962C8B-B14F-4D97-AF65-F5344CB8AC3E}">
        <p14:creationId xmlns:p14="http://schemas.microsoft.com/office/powerpoint/2010/main" val="268037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500"/>
                                        <p:tgtEl>
                                          <p:spTgt spid="8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03"/>
                                        </p:tgtEl>
                                        <p:attrNameLst>
                                          <p:attrName>style.visibility</p:attrName>
                                        </p:attrNameLst>
                                      </p:cBhvr>
                                      <p:to>
                                        <p:strVal val="visible"/>
                                      </p:to>
                                    </p:set>
                                    <p:animEffect transition="in" filter="fade">
                                      <p:cBhvr>
                                        <p:cTn id="12" dur="500"/>
                                        <p:tgtEl>
                                          <p:spTgt spid="82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00"/>
                                        </p:tgtEl>
                                        <p:attrNameLst>
                                          <p:attrName>style.visibility</p:attrName>
                                        </p:attrNameLst>
                                      </p:cBhvr>
                                      <p:to>
                                        <p:strVal val="visible"/>
                                      </p:to>
                                    </p:set>
                                    <p:animEffect transition="in" filter="fade">
                                      <p:cBhvr>
                                        <p:cTn id="17" dur="500"/>
                                        <p:tgtEl>
                                          <p:spTgt spid="82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200" grpId="0"/>
      <p:bldP spid="820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2"/>
          <p:cNvSpPr>
            <a:spLocks noGrp="1"/>
          </p:cNvSpPr>
          <p:nvPr>
            <p:ph type="title"/>
          </p:nvPr>
        </p:nvSpPr>
        <p:spPr>
          <a:xfrm>
            <a:off x="247805" y="6827195"/>
            <a:ext cx="7543592" cy="476179"/>
          </a:xfrm>
        </p:spPr>
        <p:txBody>
          <a:bodyPr>
            <a:noAutofit/>
          </a:bodyPr>
          <a:lstStyle/>
          <a:p>
            <a:r>
              <a:rPr lang="en-GB" altLang="en-US" sz="3200" dirty="0">
                <a:latin typeface="Comic Sans MS" panose="030F0702030302020204" pitchFamily="66" charset="0"/>
              </a:rPr>
              <a:t>Fun Animal Tooth Facts</a:t>
            </a:r>
          </a:p>
        </p:txBody>
      </p:sp>
      <p:sp>
        <p:nvSpPr>
          <p:cNvPr id="14340" name="TextBox 8"/>
          <p:cNvSpPr txBox="1">
            <a:spLocks noChangeArrowheads="1"/>
          </p:cNvSpPr>
          <p:nvPr/>
        </p:nvSpPr>
        <p:spPr bwMode="auto">
          <a:xfrm>
            <a:off x="571970" y="819052"/>
            <a:ext cx="9402519"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985" b="1" dirty="0">
                <a:solidFill>
                  <a:srgbClr val="009A97"/>
                </a:solidFill>
                <a:latin typeface="Comic Sans MS" panose="030F0702030302020204" pitchFamily="66" charset="0"/>
              </a:rPr>
              <a:t> Sharks can have over 20,000 teeth in one lifetime, as they grow back!</a:t>
            </a:r>
          </a:p>
        </p:txBody>
      </p:sp>
      <p:sp>
        <p:nvSpPr>
          <p:cNvPr id="14341" name="TextBox 9"/>
          <p:cNvSpPr txBox="1">
            <a:spLocks noChangeArrowheads="1"/>
          </p:cNvSpPr>
          <p:nvPr/>
        </p:nvSpPr>
        <p:spPr bwMode="auto">
          <a:xfrm>
            <a:off x="597161" y="1543837"/>
            <a:ext cx="7757252"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985" b="1" dirty="0">
                <a:solidFill>
                  <a:srgbClr val="C8337E"/>
                </a:solidFill>
                <a:latin typeface="Comic Sans MS" panose="030F0702030302020204" pitchFamily="66" charset="0"/>
              </a:rPr>
              <a:t> Crocodiles have up to 60 teeth in their mouth at one time.</a:t>
            </a:r>
          </a:p>
        </p:txBody>
      </p:sp>
      <p:sp>
        <p:nvSpPr>
          <p:cNvPr id="14342" name="TextBox 11"/>
          <p:cNvSpPr txBox="1">
            <a:spLocks noChangeArrowheads="1"/>
          </p:cNvSpPr>
          <p:nvPr/>
        </p:nvSpPr>
        <p:spPr bwMode="auto">
          <a:xfrm>
            <a:off x="597161" y="2350891"/>
            <a:ext cx="8651727"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985" b="1">
                <a:solidFill>
                  <a:srgbClr val="009A97"/>
                </a:solidFill>
                <a:latin typeface="Comic Sans MS" panose="030F0702030302020204" pitchFamily="66" charset="0"/>
              </a:rPr>
              <a:t> Poisonous snakes have hollow fangs so that they can inject venom.</a:t>
            </a:r>
          </a:p>
        </p:txBody>
      </p:sp>
      <p:sp>
        <p:nvSpPr>
          <p:cNvPr id="14343" name="TextBox 10"/>
          <p:cNvSpPr txBox="1">
            <a:spLocks noChangeArrowheads="1"/>
          </p:cNvSpPr>
          <p:nvPr/>
        </p:nvSpPr>
        <p:spPr bwMode="auto">
          <a:xfrm>
            <a:off x="644889" y="3124684"/>
            <a:ext cx="7683514"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985" b="1" dirty="0">
                <a:solidFill>
                  <a:srgbClr val="C8337E"/>
                </a:solidFill>
                <a:latin typeface="Comic Sans MS" panose="030F0702030302020204" pitchFamily="66" charset="0"/>
              </a:rPr>
              <a:t> Crocodiles can have up to 2-3,000 teeth in their lifetime.</a:t>
            </a:r>
          </a:p>
        </p:txBody>
      </p:sp>
      <p:sp>
        <p:nvSpPr>
          <p:cNvPr id="14344" name="TextBox 13"/>
          <p:cNvSpPr txBox="1">
            <a:spLocks noChangeArrowheads="1"/>
          </p:cNvSpPr>
          <p:nvPr/>
        </p:nvSpPr>
        <p:spPr bwMode="auto">
          <a:xfrm>
            <a:off x="688195" y="3931737"/>
            <a:ext cx="9283311"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985" b="1">
                <a:solidFill>
                  <a:srgbClr val="009A97"/>
                </a:solidFill>
                <a:latin typeface="Comic Sans MS" panose="030F0702030302020204" pitchFamily="66" charset="0"/>
              </a:rPr>
              <a:t> Dolphins can have more than 200 teeth in their mouth at any one time!</a:t>
            </a:r>
          </a:p>
        </p:txBody>
      </p:sp>
      <p:sp>
        <p:nvSpPr>
          <p:cNvPr id="14345" name="TextBox 14"/>
          <p:cNvSpPr txBox="1">
            <a:spLocks noChangeArrowheads="1"/>
          </p:cNvSpPr>
          <p:nvPr/>
        </p:nvSpPr>
        <p:spPr bwMode="auto">
          <a:xfrm>
            <a:off x="688195" y="4773804"/>
            <a:ext cx="8182048"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985" b="1">
                <a:solidFill>
                  <a:srgbClr val="C8337E"/>
                </a:solidFill>
                <a:latin typeface="Comic Sans MS" panose="030F0702030302020204" pitchFamily="66" charset="0"/>
              </a:rPr>
              <a:t> Herbivores’ teeth don’t ever stop growing – like our fingernails</a:t>
            </a:r>
          </a:p>
        </p:txBody>
      </p:sp>
      <p:sp>
        <p:nvSpPr>
          <p:cNvPr id="14346" name="TextBox 16"/>
          <p:cNvSpPr txBox="1">
            <a:spLocks noChangeArrowheads="1"/>
          </p:cNvSpPr>
          <p:nvPr/>
        </p:nvSpPr>
        <p:spPr bwMode="auto">
          <a:xfrm>
            <a:off x="688195" y="5615872"/>
            <a:ext cx="6797054"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985" b="1">
                <a:solidFill>
                  <a:srgbClr val="009A97"/>
                </a:solidFill>
                <a:latin typeface="Comic Sans MS" panose="030F0702030302020204" pitchFamily="66" charset="0"/>
              </a:rPr>
              <a:t> Elephants tusks are the largest teeth in the world.</a:t>
            </a:r>
          </a:p>
        </p:txBody>
      </p:sp>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50406" y="6827195"/>
            <a:ext cx="1508768" cy="688935"/>
          </a:xfrm>
          <a:prstGeom prst="rect">
            <a:avLst/>
          </a:prstGeom>
          <a:noFill/>
        </p:spPr>
      </p:pic>
    </p:spTree>
    <p:extLst>
      <p:ext uri="{BB962C8B-B14F-4D97-AF65-F5344CB8AC3E}">
        <p14:creationId xmlns:p14="http://schemas.microsoft.com/office/powerpoint/2010/main" val="3636227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lcon\user_data\SHARING FOLDER\!Temporary Sharing - Items will be deleted when 7 days old!\Jenna\shutterstock_162290225.jpg"/>
          <p:cNvPicPr>
            <a:picLocks noChangeAspect="1" noChangeArrowheads="1"/>
          </p:cNvPicPr>
          <p:nvPr/>
        </p:nvPicPr>
        <p:blipFill>
          <a:blip r:embed="rId2" cstate="print"/>
          <a:srcRect/>
          <a:stretch>
            <a:fillRect/>
          </a:stretch>
        </p:blipFill>
        <p:spPr bwMode="auto">
          <a:xfrm>
            <a:off x="622300" y="504825"/>
            <a:ext cx="5638800" cy="6112213"/>
          </a:xfrm>
          <a:prstGeom prst="rect">
            <a:avLst/>
          </a:prstGeom>
          <a:noFill/>
        </p:spPr>
      </p:pic>
      <p:sp>
        <p:nvSpPr>
          <p:cNvPr id="3" name="TextBox 2"/>
          <p:cNvSpPr txBox="1"/>
          <p:nvPr/>
        </p:nvSpPr>
        <p:spPr>
          <a:xfrm>
            <a:off x="5575300" y="3171825"/>
            <a:ext cx="4800600" cy="1107996"/>
          </a:xfrm>
          <a:prstGeom prst="rect">
            <a:avLst/>
          </a:prstGeom>
          <a:noFill/>
        </p:spPr>
        <p:txBody>
          <a:bodyPr wrap="square" rtlCol="0">
            <a:spAutoFit/>
          </a:bodyPr>
          <a:lstStyle/>
          <a:p>
            <a:r>
              <a:rPr lang="en-GB" sz="6600" b="1" dirty="0">
                <a:solidFill>
                  <a:srgbClr val="008988"/>
                </a:solidFill>
                <a:latin typeface="Comic Sans MS" panose="030F0702030302020204" pitchFamily="66" charset="0"/>
              </a:rPr>
              <a:t>Thanks! </a:t>
            </a:r>
          </a:p>
        </p:txBody>
      </p:sp>
    </p:spTree>
    <p:extLst>
      <p:ext uri="{BB962C8B-B14F-4D97-AF65-F5344CB8AC3E}">
        <p14:creationId xmlns:p14="http://schemas.microsoft.com/office/powerpoint/2010/main" val="242453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0988" y="3146154"/>
            <a:ext cx="2699900" cy="3100946"/>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85" dirty="0"/>
              <a:t>P</a:t>
            </a:r>
          </a:p>
        </p:txBody>
      </p:sp>
      <p:sp>
        <p:nvSpPr>
          <p:cNvPr id="6" name="Rectangle 5"/>
          <p:cNvSpPr/>
          <p:nvPr/>
        </p:nvSpPr>
        <p:spPr>
          <a:xfrm>
            <a:off x="3996750" y="3146153"/>
            <a:ext cx="2699900" cy="3096945"/>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5"/>
          </a:p>
        </p:txBody>
      </p:sp>
      <p:sp>
        <p:nvSpPr>
          <p:cNvPr id="7" name="Rectangle 6"/>
          <p:cNvSpPr/>
          <p:nvPr/>
        </p:nvSpPr>
        <p:spPr>
          <a:xfrm>
            <a:off x="7252512" y="3146151"/>
            <a:ext cx="2699900" cy="3098463"/>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5"/>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528" y="3304972"/>
            <a:ext cx="807711" cy="778096"/>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16" y="3304972"/>
            <a:ext cx="807711" cy="778096"/>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078" y="3308352"/>
            <a:ext cx="807711" cy="778096"/>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2041" y="3301592"/>
            <a:ext cx="807711" cy="77809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5418" y="3304972"/>
            <a:ext cx="804202" cy="774716"/>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8915" y="3301592"/>
            <a:ext cx="807711" cy="778096"/>
          </a:xfrm>
          <a:prstGeom prst="rect">
            <a:avLst/>
          </a:prstGeom>
        </p:spPr>
      </p:pic>
      <p:sp>
        <p:nvSpPr>
          <p:cNvPr id="20" name="TextBox 19"/>
          <p:cNvSpPr txBox="1"/>
          <p:nvPr/>
        </p:nvSpPr>
        <p:spPr>
          <a:xfrm>
            <a:off x="726137" y="574831"/>
            <a:ext cx="3701778" cy="431785"/>
          </a:xfrm>
          <a:prstGeom prst="rect">
            <a:avLst/>
          </a:prstGeom>
          <a:noFill/>
        </p:spPr>
        <p:txBody>
          <a:bodyPr wrap="square" rtlCol="0">
            <a:spAutoFit/>
          </a:bodyPr>
          <a:lstStyle/>
          <a:p>
            <a:r>
              <a:rPr lang="en-GB" sz="2206" b="1" dirty="0">
                <a:solidFill>
                  <a:srgbClr val="008080"/>
                </a:solidFill>
                <a:latin typeface="Comic Sans MS" panose="030F0702030302020204" pitchFamily="66" charset="0"/>
              </a:rPr>
              <a:t>Learning Objectives</a:t>
            </a:r>
          </a:p>
        </p:txBody>
      </p:sp>
      <p:sp>
        <p:nvSpPr>
          <p:cNvPr id="21" name="TextBox 20"/>
          <p:cNvSpPr txBox="1"/>
          <p:nvPr/>
        </p:nvSpPr>
        <p:spPr>
          <a:xfrm>
            <a:off x="706018" y="2551025"/>
            <a:ext cx="3701778" cy="431785"/>
          </a:xfrm>
          <a:prstGeom prst="rect">
            <a:avLst/>
          </a:prstGeom>
          <a:noFill/>
        </p:spPr>
        <p:txBody>
          <a:bodyPr wrap="square" rtlCol="0">
            <a:spAutoFit/>
          </a:bodyPr>
          <a:lstStyle/>
          <a:p>
            <a:r>
              <a:rPr lang="en-GB" sz="2206" b="1" dirty="0">
                <a:solidFill>
                  <a:srgbClr val="FF0066"/>
                </a:solidFill>
                <a:latin typeface="Comic Sans MS" panose="030F0702030302020204" pitchFamily="66" charset="0"/>
              </a:rPr>
              <a:t>Learning Outcomes</a:t>
            </a:r>
          </a:p>
        </p:txBody>
      </p:sp>
      <p:sp>
        <p:nvSpPr>
          <p:cNvPr id="22" name="TextBox 21"/>
          <p:cNvSpPr txBox="1"/>
          <p:nvPr/>
        </p:nvSpPr>
        <p:spPr>
          <a:xfrm>
            <a:off x="7415730" y="4444969"/>
            <a:ext cx="2373464" cy="1721753"/>
          </a:xfrm>
          <a:prstGeom prst="rect">
            <a:avLst/>
          </a:prstGeom>
          <a:noFill/>
        </p:spPr>
        <p:txBody>
          <a:bodyPr wrap="square" rtlCol="0">
            <a:spAutoFit/>
          </a:bodyPr>
          <a:lstStyle/>
          <a:p>
            <a:pPr algn="ctr"/>
            <a:r>
              <a:rPr lang="en-GB" sz="2647" dirty="0">
                <a:latin typeface="Comic Sans MS" panose="030F0702030302020204" pitchFamily="66" charset="0"/>
              </a:rPr>
              <a:t>I can identify the different roles of teeth.</a:t>
            </a:r>
          </a:p>
        </p:txBody>
      </p:sp>
      <p:sp>
        <p:nvSpPr>
          <p:cNvPr id="23" name="TextBox 22"/>
          <p:cNvSpPr txBox="1"/>
          <p:nvPr/>
        </p:nvSpPr>
        <p:spPr>
          <a:xfrm>
            <a:off x="736650" y="4411859"/>
            <a:ext cx="2708577" cy="1721753"/>
          </a:xfrm>
          <a:prstGeom prst="rect">
            <a:avLst/>
          </a:prstGeom>
          <a:noFill/>
        </p:spPr>
        <p:txBody>
          <a:bodyPr wrap="square" rtlCol="0">
            <a:spAutoFit/>
          </a:bodyPr>
          <a:lstStyle/>
          <a:p>
            <a:pPr algn="ctr"/>
            <a:r>
              <a:rPr lang="en-GB" sz="2647" dirty="0">
                <a:latin typeface="Comic Sans MS" panose="030F0702030302020204" pitchFamily="66" charset="0"/>
              </a:rPr>
              <a:t>I can describe different ways of looking after my teeth.</a:t>
            </a:r>
          </a:p>
        </p:txBody>
      </p:sp>
      <p:sp>
        <p:nvSpPr>
          <p:cNvPr id="24" name="TextBox 23"/>
          <p:cNvSpPr txBox="1"/>
          <p:nvPr/>
        </p:nvSpPr>
        <p:spPr>
          <a:xfrm>
            <a:off x="4001088" y="4411858"/>
            <a:ext cx="2699901" cy="1721753"/>
          </a:xfrm>
          <a:prstGeom prst="rect">
            <a:avLst/>
          </a:prstGeom>
          <a:noFill/>
        </p:spPr>
        <p:txBody>
          <a:bodyPr wrap="square" rtlCol="0">
            <a:spAutoFit/>
          </a:bodyPr>
          <a:lstStyle/>
          <a:p>
            <a:pPr algn="ctr"/>
            <a:r>
              <a:rPr lang="en-GB" sz="2647" dirty="0">
                <a:latin typeface="Comic Sans MS" panose="030F0702030302020204" pitchFamily="66" charset="0"/>
              </a:rPr>
              <a:t>I can label the four types of teeth on a diagram.</a:t>
            </a:r>
          </a:p>
        </p:txBody>
      </p:sp>
      <p:sp>
        <p:nvSpPr>
          <p:cNvPr id="26" name="TextBox 25"/>
          <p:cNvSpPr txBox="1"/>
          <p:nvPr/>
        </p:nvSpPr>
        <p:spPr>
          <a:xfrm>
            <a:off x="733274" y="1136666"/>
            <a:ext cx="9542144" cy="1110689"/>
          </a:xfrm>
          <a:prstGeom prst="rect">
            <a:avLst/>
          </a:prstGeom>
          <a:noFill/>
        </p:spPr>
        <p:txBody>
          <a:bodyPr wrap="square" rtlCol="0">
            <a:spAutoFit/>
          </a:bodyPr>
          <a:lstStyle/>
          <a:p>
            <a:r>
              <a:rPr lang="en-GB" sz="2206" dirty="0">
                <a:latin typeface="Comic Sans MS" panose="030F0702030302020204" pitchFamily="66" charset="0"/>
              </a:rPr>
              <a:t>I will learn how to identify the different types of teeth in humans and their simple functions.</a:t>
            </a:r>
          </a:p>
          <a:p>
            <a:r>
              <a:rPr lang="en-GB" sz="2206" dirty="0">
                <a:latin typeface="Comic Sans MS" panose="030F0702030302020204" pitchFamily="66" charset="0"/>
              </a:rPr>
              <a:t>I will learn about different animals’ teeth.</a:t>
            </a:r>
          </a:p>
        </p:txBody>
      </p:sp>
    </p:spTree>
    <p:extLst>
      <p:ext uri="{BB962C8B-B14F-4D97-AF65-F5344CB8AC3E}">
        <p14:creationId xmlns:p14="http://schemas.microsoft.com/office/powerpoint/2010/main" val="121810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Box 8"/>
          <p:cNvSpPr txBox="1">
            <a:spLocks noChangeArrowheads="1"/>
          </p:cNvSpPr>
          <p:nvPr/>
        </p:nvSpPr>
        <p:spPr bwMode="auto">
          <a:xfrm>
            <a:off x="-608961" y="6707462"/>
            <a:ext cx="4880474" cy="2196820"/>
          </a:xfrm>
          <a:prstGeom prst="rect">
            <a:avLst/>
          </a:prstGeom>
          <a:noFill/>
          <a:ln w="9525">
            <a:noFill/>
            <a:miter lim="800000"/>
            <a:headEnd/>
            <a:tailEnd/>
          </a:ln>
        </p:spPr>
        <p:txBody>
          <a:bodyPr wrap="square">
            <a:spAutoFit/>
          </a:bodyPr>
          <a:lstStyle/>
          <a:p>
            <a:pPr algn="ctr"/>
            <a:r>
              <a:rPr lang="en-GB" sz="4852" b="1" dirty="0">
                <a:solidFill>
                  <a:srgbClr val="008080"/>
                </a:solidFill>
                <a:latin typeface="Comic Sans MS" panose="030F0702030302020204" pitchFamily="66" charset="0"/>
                <a:cs typeface="Arial" panose="020B0604020202020204" pitchFamily="34" charset="0"/>
              </a:rPr>
              <a:t>My Pets</a:t>
            </a:r>
          </a:p>
          <a:p>
            <a:pPr algn="ctr"/>
            <a:endParaRPr lang="en-GB" sz="3529" dirty="0">
              <a:solidFill>
                <a:srgbClr val="00AC7F"/>
              </a:solidFill>
              <a:latin typeface="Comic Sans MS" panose="030F0702030302020204" pitchFamily="66" charset="0"/>
            </a:endParaRPr>
          </a:p>
          <a:p>
            <a:pPr algn="ctr"/>
            <a:endParaRPr lang="en-GB" sz="2647" dirty="0">
              <a:solidFill>
                <a:srgbClr val="00AC7F"/>
              </a:solidFill>
              <a:latin typeface="Comic Sans MS" panose="030F0702030302020204" pitchFamily="66" charset="0"/>
            </a:endParaRPr>
          </a:p>
          <a:p>
            <a:pPr algn="ctr"/>
            <a:endParaRPr lang="en-GB" sz="2647" dirty="0">
              <a:solidFill>
                <a:srgbClr val="00AC7F"/>
              </a:solidFill>
              <a:latin typeface="Comic Sans MS" panose="030F0702030302020204" pitchFamily="66" charset="0"/>
            </a:endParaRPr>
          </a:p>
        </p:txBody>
      </p:sp>
    </p:spTree>
    <p:extLst>
      <p:ext uri="{BB962C8B-B14F-4D97-AF65-F5344CB8AC3E}">
        <p14:creationId xmlns:p14="http://schemas.microsoft.com/office/powerpoint/2010/main" val="20107171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916" y="6661745"/>
            <a:ext cx="6735654" cy="771109"/>
          </a:xfrm>
          <a:prstGeom prst="rect">
            <a:avLst/>
          </a:prstGeom>
          <a:noFill/>
        </p:spPr>
        <p:txBody>
          <a:bodyPr wrap="square" rtlCol="0">
            <a:spAutoFit/>
          </a:bodyPr>
          <a:lstStyle/>
          <a:p>
            <a:pPr algn="ctr"/>
            <a:r>
              <a:rPr lang="en-GB" sz="4411" b="1" dirty="0">
                <a:solidFill>
                  <a:srgbClr val="008080"/>
                </a:solidFill>
                <a:latin typeface="Arial" panose="020B0604020202020204" pitchFamily="34" charset="0"/>
                <a:cs typeface="Arial" panose="020B0604020202020204" pitchFamily="34" charset="0"/>
              </a:rPr>
              <a:t>What do pets need?…</a:t>
            </a:r>
          </a:p>
        </p:txBody>
      </p:sp>
      <p:pic>
        <p:nvPicPr>
          <p:cNvPr id="5" name="Picture 2" descr="C:\Documents and Settings\Henson_A\My Documents\Amy's\Talkies\New Welfare Symbols\Environment Icon.jpg"/>
          <p:cNvPicPr>
            <a:picLocks noChangeAspect="1" noChangeArrowheads="1"/>
          </p:cNvPicPr>
          <p:nvPr/>
        </p:nvPicPr>
        <p:blipFill>
          <a:blip r:embed="rId3" cstate="print"/>
          <a:srcRect/>
          <a:stretch>
            <a:fillRect/>
          </a:stretch>
        </p:blipFill>
        <p:spPr bwMode="auto">
          <a:xfrm>
            <a:off x="649869" y="505808"/>
            <a:ext cx="2381259" cy="2381259"/>
          </a:xfrm>
          <a:prstGeom prst="ellipse">
            <a:avLst/>
          </a:prstGeom>
          <a:noFill/>
          <a:effectLst>
            <a:softEdge rad="0"/>
          </a:effectLst>
        </p:spPr>
      </p:pic>
      <p:pic>
        <p:nvPicPr>
          <p:cNvPr id="6" name="Picture 3" descr="C:\Documents and Settings\Henson_A\My Documents\Amy's\Talkies\New Welfare Symbols\Diet Icon.jpg"/>
          <p:cNvPicPr>
            <a:picLocks noChangeAspect="1" noChangeArrowheads="1"/>
          </p:cNvPicPr>
          <p:nvPr/>
        </p:nvPicPr>
        <p:blipFill>
          <a:blip r:embed="rId4" cstate="print"/>
          <a:srcRect/>
          <a:stretch>
            <a:fillRect/>
          </a:stretch>
        </p:blipFill>
        <p:spPr bwMode="auto">
          <a:xfrm>
            <a:off x="668805" y="3546987"/>
            <a:ext cx="2411871" cy="2411871"/>
          </a:xfrm>
          <a:prstGeom prst="ellipse">
            <a:avLst/>
          </a:prstGeom>
          <a:noFill/>
          <a:effectLst>
            <a:softEdge rad="0"/>
          </a:effectLst>
        </p:spPr>
      </p:pic>
      <p:pic>
        <p:nvPicPr>
          <p:cNvPr id="7" name="Picture 6" descr="Health Icon.jpg"/>
          <p:cNvPicPr>
            <a:picLocks noChangeAspect="1"/>
          </p:cNvPicPr>
          <p:nvPr/>
        </p:nvPicPr>
        <p:blipFill>
          <a:blip r:embed="rId5" cstate="print"/>
          <a:srcRect/>
          <a:stretch>
            <a:fillRect/>
          </a:stretch>
        </p:blipFill>
        <p:spPr bwMode="auto">
          <a:xfrm>
            <a:off x="3966211" y="2273163"/>
            <a:ext cx="2638185" cy="2414256"/>
          </a:xfrm>
          <a:prstGeom prst="rect">
            <a:avLst/>
          </a:prstGeom>
          <a:noFill/>
          <a:ln w="9525">
            <a:noFill/>
            <a:miter lim="800000"/>
            <a:headEnd/>
            <a:tailEnd/>
          </a:ln>
          <a:effectLst>
            <a:softEdge rad="0"/>
          </a:effectLst>
        </p:spPr>
      </p:pic>
      <p:pic>
        <p:nvPicPr>
          <p:cNvPr id="8" name="Picture 7" descr="C:\Documents and Settings\Henson_A\My Documents\Amy's\Talkies\New Welfare Symbols\Behaviour Icon.jpg"/>
          <p:cNvPicPr>
            <a:picLocks noChangeAspect="1" noChangeArrowheads="1"/>
          </p:cNvPicPr>
          <p:nvPr/>
        </p:nvPicPr>
        <p:blipFill>
          <a:blip r:embed="rId6" cstate="print"/>
          <a:srcRect/>
          <a:stretch>
            <a:fillRect/>
          </a:stretch>
        </p:blipFill>
        <p:spPr bwMode="auto">
          <a:xfrm>
            <a:off x="7689254" y="3647159"/>
            <a:ext cx="2382265" cy="2382265"/>
          </a:xfrm>
          <a:prstGeom prst="ellipse">
            <a:avLst/>
          </a:prstGeom>
          <a:noFill/>
        </p:spPr>
      </p:pic>
      <p:pic>
        <p:nvPicPr>
          <p:cNvPr id="9" name="Picture 8" descr="C:\Documents and Settings\Henson_A\My Documents\Amy's\Talkies\New Welfare Symbols\Companionship Icon.jpg"/>
          <p:cNvPicPr>
            <a:picLocks noChangeAspect="1" noChangeArrowheads="1"/>
          </p:cNvPicPr>
          <p:nvPr/>
        </p:nvPicPr>
        <p:blipFill>
          <a:blip r:embed="rId7" cstate="print"/>
          <a:srcRect/>
          <a:stretch>
            <a:fillRect/>
          </a:stretch>
        </p:blipFill>
        <p:spPr bwMode="auto">
          <a:xfrm>
            <a:off x="7698207" y="570137"/>
            <a:ext cx="2373312" cy="2382230"/>
          </a:xfrm>
          <a:prstGeom prst="ellipse">
            <a:avLst/>
          </a:prstGeom>
          <a:noFill/>
        </p:spPr>
      </p:pic>
      <p:sp>
        <p:nvSpPr>
          <p:cNvPr id="10" name="TextBox 9"/>
          <p:cNvSpPr txBox="1"/>
          <p:nvPr/>
        </p:nvSpPr>
        <p:spPr>
          <a:xfrm>
            <a:off x="634564" y="2912763"/>
            <a:ext cx="2382265" cy="567528"/>
          </a:xfrm>
          <a:prstGeom prst="rect">
            <a:avLst/>
          </a:prstGeom>
          <a:noFill/>
        </p:spPr>
        <p:txBody>
          <a:bodyPr wrap="square" rtlCol="0">
            <a:spAutoFit/>
          </a:bodyPr>
          <a:lstStyle/>
          <a:p>
            <a:pPr algn="ctr"/>
            <a:r>
              <a:rPr lang="en-GB" sz="2647" b="1" dirty="0">
                <a:solidFill>
                  <a:schemeClr val="accent4"/>
                </a:solidFill>
                <a:latin typeface="Arial" panose="020B0604020202020204" pitchFamily="34" charset="0"/>
                <a:cs typeface="Arial" panose="020B0604020202020204" pitchFamily="34" charset="0"/>
              </a:rPr>
              <a:t> </a:t>
            </a:r>
            <a:r>
              <a:rPr lang="en-GB" sz="3088" b="1" dirty="0">
                <a:solidFill>
                  <a:schemeClr val="accent4"/>
                </a:solidFill>
                <a:latin typeface="Arial" panose="020B0604020202020204" pitchFamily="34" charset="0"/>
                <a:cs typeface="Arial" panose="020B0604020202020204" pitchFamily="34" charset="0"/>
              </a:rPr>
              <a:t>A HOME</a:t>
            </a:r>
          </a:p>
        </p:txBody>
      </p:sp>
      <p:sp>
        <p:nvSpPr>
          <p:cNvPr id="11" name="TextBox 10"/>
          <p:cNvSpPr txBox="1"/>
          <p:nvPr/>
        </p:nvSpPr>
        <p:spPr>
          <a:xfrm>
            <a:off x="-169946" y="5977977"/>
            <a:ext cx="4391688" cy="567528"/>
          </a:xfrm>
          <a:prstGeom prst="rect">
            <a:avLst/>
          </a:prstGeom>
          <a:noFill/>
        </p:spPr>
        <p:txBody>
          <a:bodyPr wrap="square" rtlCol="0">
            <a:spAutoFit/>
          </a:bodyPr>
          <a:lstStyle/>
          <a:p>
            <a:pPr algn="ctr"/>
            <a:r>
              <a:rPr lang="en-GB" sz="3088" b="1" dirty="0">
                <a:solidFill>
                  <a:schemeClr val="accent6"/>
                </a:solidFill>
                <a:latin typeface="Arial" panose="020B0604020202020204" pitchFamily="34" charset="0"/>
                <a:cs typeface="Arial" panose="020B0604020202020204" pitchFamily="34" charset="0"/>
              </a:rPr>
              <a:t>FOOD &amp; WATER</a:t>
            </a:r>
          </a:p>
        </p:txBody>
      </p:sp>
      <p:sp>
        <p:nvSpPr>
          <p:cNvPr id="12" name="TextBox 11"/>
          <p:cNvSpPr txBox="1"/>
          <p:nvPr/>
        </p:nvSpPr>
        <p:spPr>
          <a:xfrm>
            <a:off x="4457470" y="4357816"/>
            <a:ext cx="1854989" cy="974882"/>
          </a:xfrm>
          <a:prstGeom prst="rect">
            <a:avLst/>
          </a:prstGeom>
          <a:noFill/>
        </p:spPr>
        <p:txBody>
          <a:bodyPr wrap="square" rtlCol="0">
            <a:spAutoFit/>
          </a:bodyPr>
          <a:lstStyle/>
          <a:p>
            <a:pPr algn="ctr"/>
            <a:endParaRPr lang="en-GB" sz="2647" dirty="0">
              <a:solidFill>
                <a:schemeClr val="accent1"/>
              </a:solidFill>
              <a:latin typeface="Arial" pitchFamily="34" charset="0"/>
              <a:cs typeface="Arial" pitchFamily="34" charset="0"/>
            </a:endParaRPr>
          </a:p>
          <a:p>
            <a:pPr algn="ctr"/>
            <a:r>
              <a:rPr lang="en-GB" sz="3088" b="1" dirty="0">
                <a:solidFill>
                  <a:schemeClr val="accent1"/>
                </a:solidFill>
                <a:latin typeface="Arial" pitchFamily="34" charset="0"/>
                <a:cs typeface="Arial" pitchFamily="34" charset="0"/>
              </a:rPr>
              <a:t>HEALTH</a:t>
            </a:r>
          </a:p>
        </p:txBody>
      </p:sp>
      <p:sp>
        <p:nvSpPr>
          <p:cNvPr id="13" name="Rectangle 12"/>
          <p:cNvSpPr/>
          <p:nvPr/>
        </p:nvSpPr>
        <p:spPr>
          <a:xfrm>
            <a:off x="6880831" y="6074897"/>
            <a:ext cx="3701194" cy="567528"/>
          </a:xfrm>
          <a:prstGeom prst="rect">
            <a:avLst/>
          </a:prstGeom>
        </p:spPr>
        <p:txBody>
          <a:bodyPr wrap="square">
            <a:spAutoFit/>
          </a:bodyPr>
          <a:lstStyle/>
          <a:p>
            <a:pPr algn="ctr"/>
            <a:r>
              <a:rPr lang="en-GB" sz="3088" b="1" dirty="0">
                <a:solidFill>
                  <a:schemeClr val="accent3"/>
                </a:solidFill>
                <a:latin typeface="Arial" panose="020B0604020202020204" pitchFamily="34" charset="0"/>
                <a:cs typeface="Arial" panose="020B0604020202020204" pitchFamily="34" charset="0"/>
              </a:rPr>
              <a:t>EXERCISE &amp; FUN</a:t>
            </a:r>
          </a:p>
        </p:txBody>
      </p:sp>
      <p:sp>
        <p:nvSpPr>
          <p:cNvPr id="14" name="Rectangle 13"/>
          <p:cNvSpPr/>
          <p:nvPr/>
        </p:nvSpPr>
        <p:spPr>
          <a:xfrm>
            <a:off x="7617558" y="2952367"/>
            <a:ext cx="2534610" cy="567528"/>
          </a:xfrm>
          <a:prstGeom prst="rect">
            <a:avLst/>
          </a:prstGeom>
        </p:spPr>
        <p:txBody>
          <a:bodyPr wrap="square">
            <a:spAutoFit/>
          </a:bodyPr>
          <a:lstStyle/>
          <a:p>
            <a:pPr algn="ctr"/>
            <a:r>
              <a:rPr lang="en-GB" sz="3088" b="1" dirty="0">
                <a:solidFill>
                  <a:schemeClr val="accent2"/>
                </a:solidFill>
                <a:latin typeface="Arial" panose="020B0604020202020204" pitchFamily="34" charset="0"/>
                <a:cs typeface="Arial" panose="020B0604020202020204" pitchFamily="34" charset="0"/>
              </a:rPr>
              <a:t>FRIENDS</a:t>
            </a:r>
          </a:p>
        </p:txBody>
      </p:sp>
    </p:spTree>
    <p:extLst>
      <p:ext uri="{BB962C8B-B14F-4D97-AF65-F5344CB8AC3E}">
        <p14:creationId xmlns:p14="http://schemas.microsoft.com/office/powerpoint/2010/main" val="33339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barn(inVertic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barn(inVertical)">
                                      <p:cBhvr>
                                        <p:cTn id="47" dur="500"/>
                                        <p:tgtEl>
                                          <p:spTgt spid="1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circle(in)">
                                      <p:cBhvr>
                                        <p:cTn id="52" dur="10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xEl>
                                              <p:pRg st="1" end="1"/>
                                            </p:txEl>
                                          </p:spTgt>
                                        </p:tgtEl>
                                        <p:attrNameLst>
                                          <p:attrName>style.visibility</p:attrName>
                                        </p:attrNameLst>
                                      </p:cBhvr>
                                      <p:to>
                                        <p:strVal val="visible"/>
                                      </p:to>
                                    </p:set>
                                    <p:animEffect transition="in" filter="barn(inVertical)">
                                      <p:cBhvr>
                                        <p:cTn id="5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W images_money.JPG"/>
          <p:cNvPicPr>
            <a:picLocks noChangeAspect="1"/>
          </p:cNvPicPr>
          <p:nvPr/>
        </p:nvPicPr>
        <p:blipFill rotWithShape="1">
          <a:blip r:embed="rId2" cstate="print"/>
          <a:srcRect r="51602"/>
          <a:stretch/>
        </p:blipFill>
        <p:spPr>
          <a:xfrm>
            <a:off x="9107875" y="3909034"/>
            <a:ext cx="1182409" cy="2590800"/>
          </a:xfrm>
          <a:prstGeom prst="rect">
            <a:avLst/>
          </a:prstGeom>
        </p:spPr>
      </p:pic>
      <p:sp>
        <p:nvSpPr>
          <p:cNvPr id="3" name="Title 1"/>
          <p:cNvSpPr>
            <a:spLocks noGrp="1"/>
          </p:cNvSpPr>
          <p:nvPr>
            <p:ph type="title"/>
          </p:nvPr>
        </p:nvSpPr>
        <p:spPr>
          <a:xfrm>
            <a:off x="215591" y="6787805"/>
            <a:ext cx="8179109" cy="692564"/>
          </a:xfrm>
        </p:spPr>
        <p:txBody>
          <a:bodyPr>
            <a:normAutofit/>
          </a:bodyPr>
          <a:lstStyle/>
          <a:p>
            <a:r>
              <a:rPr lang="en-GB" sz="3088" i="1" dirty="0">
                <a:latin typeface="Comic Sans MS" panose="030F0702030302020204" pitchFamily="66" charset="0"/>
              </a:rPr>
              <a:t>The UK’s leading vet charity …</a:t>
            </a:r>
          </a:p>
        </p:txBody>
      </p:sp>
      <p:sp>
        <p:nvSpPr>
          <p:cNvPr id="4" name="TextBox 3"/>
          <p:cNvSpPr txBox="1"/>
          <p:nvPr/>
        </p:nvSpPr>
        <p:spPr>
          <a:xfrm>
            <a:off x="3694012" y="428625"/>
            <a:ext cx="6467045" cy="394717"/>
          </a:xfrm>
          <a:prstGeom prst="rect">
            <a:avLst/>
          </a:prstGeom>
          <a:noFill/>
        </p:spPr>
        <p:txBody>
          <a:bodyPr wrap="square" lIns="88384" tIns="44193" rIns="88384" bIns="44193" rtlCol="0">
            <a:spAutoFit/>
          </a:bodyPr>
          <a:lstStyle/>
          <a:p>
            <a:endParaRPr lang="en-GB" sz="1985" dirty="0"/>
          </a:p>
        </p:txBody>
      </p:sp>
      <p:pic>
        <p:nvPicPr>
          <p:cNvPr id="5" name="Picture 4" descr="old faithful.jpg"/>
          <p:cNvPicPr>
            <a:picLocks noChangeAspect="1"/>
          </p:cNvPicPr>
          <p:nvPr/>
        </p:nvPicPr>
        <p:blipFill>
          <a:blip r:embed="rId3" cstate="print"/>
          <a:stretch>
            <a:fillRect/>
          </a:stretch>
        </p:blipFill>
        <p:spPr>
          <a:xfrm rot="20852158">
            <a:off x="822647" y="730898"/>
            <a:ext cx="3244929" cy="2893008"/>
          </a:xfrm>
          <a:prstGeom prst="rect">
            <a:avLst/>
          </a:prstGeom>
          <a:ln>
            <a:noFill/>
          </a:ln>
          <a:effectLst>
            <a:outerShdw blurRad="292100" dist="139700" dir="2700000" algn="tl" rotWithShape="0">
              <a:srgbClr val="333333">
                <a:alpha val="65000"/>
              </a:srgbClr>
            </a:outerShdw>
            <a:softEdge rad="3175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97" y="3978784"/>
            <a:ext cx="3745833" cy="2657553"/>
          </a:xfrm>
          <a:prstGeom prst="rect">
            <a:avLst/>
          </a:prstGeom>
          <a:ln>
            <a:noFill/>
          </a:ln>
          <a:effectLst>
            <a:outerShdw blurRad="292100" dist="139700" dir="2700000" algn="tl" rotWithShape="0">
              <a:srgbClr val="333333">
                <a:alpha val="65000"/>
              </a:srgbClr>
            </a:outerShdw>
            <a:softEdge rad="31750"/>
          </a:effectLst>
        </p:spPr>
      </p:pic>
      <p:sp>
        <p:nvSpPr>
          <p:cNvPr id="7" name="TextBox 6"/>
          <p:cNvSpPr txBox="1"/>
          <p:nvPr/>
        </p:nvSpPr>
        <p:spPr>
          <a:xfrm>
            <a:off x="4443316" y="237375"/>
            <a:ext cx="5846968" cy="1514639"/>
          </a:xfrm>
          <a:prstGeom prst="rect">
            <a:avLst/>
          </a:prstGeom>
          <a:noFill/>
        </p:spPr>
        <p:txBody>
          <a:bodyPr wrap="square" lIns="88384" tIns="44193" rIns="88384" bIns="44193" rtlCol="0">
            <a:spAutoFit/>
          </a:bodyPr>
          <a:lstStyle/>
          <a:p>
            <a:pPr>
              <a:buFont typeface="Arial" pitchFamily="34" charset="0"/>
              <a:buNone/>
            </a:pPr>
            <a:endParaRPr lang="en-GB" sz="1985" dirty="0">
              <a:latin typeface="Comic Sans MS" panose="030F0702030302020204" pitchFamily="66" charset="0"/>
            </a:endParaRPr>
          </a:p>
          <a:p>
            <a:pPr>
              <a:buClr>
                <a:srgbClr val="008988"/>
              </a:buClr>
            </a:pPr>
            <a:r>
              <a:rPr lang="en-GB" sz="2426" dirty="0">
                <a:solidFill>
                  <a:srgbClr val="008988"/>
                </a:solidFill>
                <a:latin typeface="Comic Sans MS" panose="030F0702030302020204" pitchFamily="66" charset="0"/>
                <a:cs typeface="Arial" pitchFamily="34" charset="0"/>
              </a:rPr>
              <a:t>PDSA is a </a:t>
            </a:r>
            <a:r>
              <a:rPr lang="en-GB" sz="2426" b="1" dirty="0">
                <a:solidFill>
                  <a:srgbClr val="008988"/>
                </a:solidFill>
                <a:latin typeface="Comic Sans MS" panose="030F0702030302020204" pitchFamily="66" charset="0"/>
                <a:cs typeface="Arial" pitchFamily="34" charset="0"/>
              </a:rPr>
              <a:t>100</a:t>
            </a:r>
            <a:r>
              <a:rPr lang="en-GB" sz="2426" dirty="0">
                <a:solidFill>
                  <a:srgbClr val="008988"/>
                </a:solidFill>
                <a:latin typeface="Comic Sans MS" panose="030F0702030302020204" pitchFamily="66" charset="0"/>
                <a:cs typeface="Arial" pitchFamily="34" charset="0"/>
              </a:rPr>
              <a:t> year old charity who have been treating sick and injured pets since 1917</a:t>
            </a:r>
          </a:p>
        </p:txBody>
      </p:sp>
      <p:sp>
        <p:nvSpPr>
          <p:cNvPr id="8" name="TextBox 7"/>
          <p:cNvSpPr txBox="1"/>
          <p:nvPr/>
        </p:nvSpPr>
        <p:spPr>
          <a:xfrm>
            <a:off x="4443317" y="3487603"/>
            <a:ext cx="5461060" cy="835864"/>
          </a:xfrm>
          <a:prstGeom prst="rect">
            <a:avLst/>
          </a:prstGeom>
          <a:noFill/>
        </p:spPr>
        <p:txBody>
          <a:bodyPr wrap="square" lIns="88384" tIns="44193" rIns="88384" bIns="44193" rtlCol="0">
            <a:spAutoFit/>
          </a:bodyPr>
          <a:lstStyle/>
          <a:p>
            <a:pPr>
              <a:buClr>
                <a:srgbClr val="008988"/>
              </a:buClr>
            </a:pPr>
            <a:r>
              <a:rPr lang="en-GB" sz="2426" dirty="0">
                <a:solidFill>
                  <a:srgbClr val="008988"/>
                </a:solidFill>
                <a:latin typeface="Comic Sans MS" panose="030F0702030302020204" pitchFamily="66" charset="0"/>
                <a:cs typeface="Arial" panose="020B0604020202020204" pitchFamily="34" charset="0"/>
              </a:rPr>
              <a:t>They help one sick or injured pet every 5 seconds!</a:t>
            </a:r>
          </a:p>
        </p:txBody>
      </p:sp>
      <p:sp>
        <p:nvSpPr>
          <p:cNvPr id="9" name="TextBox 8"/>
          <p:cNvSpPr txBox="1"/>
          <p:nvPr/>
        </p:nvSpPr>
        <p:spPr>
          <a:xfrm>
            <a:off x="4443316" y="2104983"/>
            <a:ext cx="5461060" cy="835864"/>
          </a:xfrm>
          <a:prstGeom prst="rect">
            <a:avLst/>
          </a:prstGeom>
          <a:noFill/>
        </p:spPr>
        <p:txBody>
          <a:bodyPr wrap="square" lIns="88384" tIns="44193" rIns="88384" bIns="44193" rtlCol="0">
            <a:spAutoFit/>
          </a:bodyPr>
          <a:lstStyle/>
          <a:p>
            <a:pPr>
              <a:buClr>
                <a:srgbClr val="008988"/>
              </a:buClr>
            </a:pPr>
            <a:r>
              <a:rPr lang="en-GB" sz="2426" dirty="0">
                <a:solidFill>
                  <a:srgbClr val="008988"/>
                </a:solidFill>
                <a:latin typeface="Comic Sans MS" panose="030F0702030302020204" pitchFamily="66" charset="0"/>
                <a:cs typeface="Arial" panose="020B0604020202020204" pitchFamily="34" charset="0"/>
              </a:rPr>
              <a:t>They</a:t>
            </a:r>
            <a:r>
              <a:rPr lang="en-GB" sz="1985" dirty="0">
                <a:solidFill>
                  <a:srgbClr val="008988"/>
                </a:solidFill>
                <a:latin typeface="Comic Sans MS" panose="030F0702030302020204" pitchFamily="66" charset="0"/>
              </a:rPr>
              <a:t> </a:t>
            </a:r>
            <a:r>
              <a:rPr lang="en-GB" sz="2426" dirty="0">
                <a:solidFill>
                  <a:srgbClr val="008988"/>
                </a:solidFill>
                <a:latin typeface="Comic Sans MS" panose="030F0702030302020204" pitchFamily="66" charset="0"/>
                <a:cs typeface="Arial" pitchFamily="34" charset="0"/>
              </a:rPr>
              <a:t>have Pet Hospitals all over the UK</a:t>
            </a:r>
          </a:p>
        </p:txBody>
      </p:sp>
      <p:sp>
        <p:nvSpPr>
          <p:cNvPr id="10" name="Rectangle 9"/>
          <p:cNvSpPr/>
          <p:nvPr/>
        </p:nvSpPr>
        <p:spPr>
          <a:xfrm>
            <a:off x="4053291" y="3781426"/>
            <a:ext cx="5041900" cy="394717"/>
          </a:xfrm>
          <a:prstGeom prst="rect">
            <a:avLst/>
          </a:prstGeom>
        </p:spPr>
        <p:txBody>
          <a:bodyPr lIns="88384" tIns="44193" rIns="88384" bIns="44193">
            <a:spAutoFit/>
          </a:bodyPr>
          <a:lstStyle/>
          <a:p>
            <a:r>
              <a:rPr lang="en-GB" sz="1985" dirty="0"/>
              <a:t>  </a:t>
            </a:r>
          </a:p>
        </p:txBody>
      </p:sp>
      <p:sp>
        <p:nvSpPr>
          <p:cNvPr id="11" name="Rectangle 10"/>
          <p:cNvSpPr/>
          <p:nvPr/>
        </p:nvSpPr>
        <p:spPr>
          <a:xfrm>
            <a:off x="4443317" y="4877324"/>
            <a:ext cx="5041900" cy="1209171"/>
          </a:xfrm>
          <a:prstGeom prst="rect">
            <a:avLst/>
          </a:prstGeom>
        </p:spPr>
        <p:txBody>
          <a:bodyPr wrap="square" lIns="88384" tIns="44193" rIns="88384" bIns="44193">
            <a:spAutoFit/>
          </a:bodyPr>
          <a:lstStyle/>
          <a:p>
            <a:r>
              <a:rPr lang="en-GB" sz="2426" dirty="0">
                <a:solidFill>
                  <a:srgbClr val="008988"/>
                </a:solidFill>
                <a:latin typeface="Comic Sans MS" panose="030F0702030302020204" pitchFamily="66" charset="0"/>
                <a:cs typeface="Arial" pitchFamily="34" charset="0"/>
              </a:rPr>
              <a:t>It costs the charity more than </a:t>
            </a:r>
          </a:p>
          <a:p>
            <a:r>
              <a:rPr lang="en-GB" sz="2426" b="1" dirty="0">
                <a:solidFill>
                  <a:srgbClr val="008988"/>
                </a:solidFill>
                <a:latin typeface="Comic Sans MS" panose="030F0702030302020204" pitchFamily="66" charset="0"/>
                <a:cs typeface="Arial" pitchFamily="34" charset="0"/>
              </a:rPr>
              <a:t>£1 million </a:t>
            </a:r>
            <a:r>
              <a:rPr lang="en-GB" sz="2426" dirty="0">
                <a:solidFill>
                  <a:srgbClr val="008988"/>
                </a:solidFill>
                <a:latin typeface="Comic Sans MS" panose="030F0702030302020204" pitchFamily="66" charset="0"/>
                <a:cs typeface="Arial" pitchFamily="34" charset="0"/>
              </a:rPr>
              <a:t>every week to do their work</a:t>
            </a:r>
          </a:p>
        </p:txBody>
      </p:sp>
      <p:sp>
        <p:nvSpPr>
          <p:cNvPr id="12" name="TextBox 11"/>
          <p:cNvSpPr txBox="1"/>
          <p:nvPr/>
        </p:nvSpPr>
        <p:spPr>
          <a:xfrm>
            <a:off x="2027861" y="428625"/>
            <a:ext cx="2114268" cy="397801"/>
          </a:xfrm>
          <a:prstGeom prst="rect">
            <a:avLst/>
          </a:prstGeom>
          <a:noFill/>
        </p:spPr>
        <p:txBody>
          <a:bodyPr wrap="square" rtlCol="0">
            <a:spAutoFit/>
          </a:bodyPr>
          <a:lstStyle/>
          <a:p>
            <a:endParaRPr lang="en-GB" sz="1985"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0000">
            <a:off x="587661" y="764066"/>
            <a:ext cx="3493387" cy="2872877"/>
          </a:xfrm>
          <a:prstGeom prst="rect">
            <a:avLst/>
          </a:prstGeom>
        </p:spPr>
      </p:pic>
    </p:spTree>
    <p:extLst>
      <p:ext uri="{BB962C8B-B14F-4D97-AF65-F5344CB8AC3E}">
        <p14:creationId xmlns:p14="http://schemas.microsoft.com/office/powerpoint/2010/main" val="261631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10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6" presetClass="entr" presetSubtype="16"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hutterstock_554790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2644" y="685081"/>
            <a:ext cx="4062412"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p:nvSpPr>
        <p:spPr bwMode="auto">
          <a:xfrm>
            <a:off x="1746300" y="3045123"/>
            <a:ext cx="19018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400" dirty="0">
                <a:solidFill>
                  <a:srgbClr val="008A89"/>
                </a:solidFill>
                <a:latin typeface="Comic Sans MS" panose="030F0702030302020204" pitchFamily="66" charset="0"/>
              </a:rPr>
              <a:t>Teeth!</a:t>
            </a:r>
          </a:p>
        </p:txBody>
      </p:sp>
    </p:spTree>
    <p:extLst>
      <p:ext uri="{BB962C8B-B14F-4D97-AF65-F5344CB8AC3E}">
        <p14:creationId xmlns:p14="http://schemas.microsoft.com/office/powerpoint/2010/main" val="2495995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2"/>
          <p:cNvSpPr>
            <a:spLocks noGrp="1"/>
          </p:cNvSpPr>
          <p:nvPr>
            <p:ph type="title"/>
          </p:nvPr>
        </p:nvSpPr>
        <p:spPr>
          <a:xfrm>
            <a:off x="306140" y="6891995"/>
            <a:ext cx="8361151" cy="476179"/>
          </a:xfrm>
        </p:spPr>
        <p:txBody>
          <a:bodyPr>
            <a:normAutofit fontScale="90000"/>
          </a:bodyPr>
          <a:lstStyle/>
          <a:p>
            <a:r>
              <a:rPr lang="en-GB" altLang="en-US" dirty="0">
                <a:latin typeface="Comic Sans MS" panose="030F0702030302020204" pitchFamily="66" charset="0"/>
              </a:rPr>
              <a:t>Different animals - different teeth</a:t>
            </a:r>
          </a:p>
        </p:txBody>
      </p:sp>
      <p:pic>
        <p:nvPicPr>
          <p:cNvPr id="13316" name="Picture 6" descr="shutterstock_62473318.jpg"/>
          <p:cNvPicPr>
            <a:picLocks noChangeAspect="1"/>
          </p:cNvPicPr>
          <p:nvPr/>
        </p:nvPicPr>
        <p:blipFill>
          <a:blip r:embed="rId3">
            <a:extLst>
              <a:ext uri="{28A0092B-C50C-407E-A947-70E740481C1C}">
                <a14:useLocalDpi xmlns:a14="http://schemas.microsoft.com/office/drawing/2010/main" val="0"/>
              </a:ext>
            </a:extLst>
          </a:blip>
          <a:srcRect l="21277" t="9573" r="25531"/>
          <a:stretch>
            <a:fillRect/>
          </a:stretch>
        </p:blipFill>
        <p:spPr bwMode="auto">
          <a:xfrm>
            <a:off x="4177724" y="526458"/>
            <a:ext cx="2482435" cy="267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shutterstock_69175636.jpg"/>
          <p:cNvPicPr>
            <a:picLocks noChangeAspect="1"/>
          </p:cNvPicPr>
          <p:nvPr/>
        </p:nvPicPr>
        <p:blipFill>
          <a:blip r:embed="rId4">
            <a:extLst>
              <a:ext uri="{28A0092B-C50C-407E-A947-70E740481C1C}">
                <a14:useLocalDpi xmlns:a14="http://schemas.microsoft.com/office/drawing/2010/main" val="0"/>
              </a:ext>
            </a:extLst>
          </a:blip>
          <a:srcRect l="14700" b="9091"/>
          <a:stretch>
            <a:fillRect/>
          </a:stretch>
        </p:blipFill>
        <p:spPr bwMode="auto">
          <a:xfrm>
            <a:off x="7112705" y="518421"/>
            <a:ext cx="3109172" cy="267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descr="shutterstock_75304921.jpg"/>
          <p:cNvPicPr>
            <a:picLocks noChangeAspect="1"/>
          </p:cNvPicPr>
          <p:nvPr/>
        </p:nvPicPr>
        <p:blipFill>
          <a:blip r:embed="rId5">
            <a:extLst>
              <a:ext uri="{28A0092B-C50C-407E-A947-70E740481C1C}">
                <a14:useLocalDpi xmlns:a14="http://schemas.microsoft.com/office/drawing/2010/main" val="0"/>
              </a:ext>
            </a:extLst>
          </a:blip>
          <a:srcRect r="33226"/>
          <a:stretch>
            <a:fillRect/>
          </a:stretch>
        </p:blipFill>
        <p:spPr bwMode="auto">
          <a:xfrm>
            <a:off x="4177724" y="3704811"/>
            <a:ext cx="2482435" cy="269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shutterstock_6765110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194" y="3320259"/>
            <a:ext cx="3195830" cy="319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shutterstock_28969774.jpg"/>
          <p:cNvPicPr>
            <a:picLocks noChangeAspect="1"/>
          </p:cNvPicPr>
          <p:nvPr/>
        </p:nvPicPr>
        <p:blipFill>
          <a:blip r:embed="rId7">
            <a:extLst>
              <a:ext uri="{28A0092B-C50C-407E-A947-70E740481C1C}">
                <a14:useLocalDpi xmlns:a14="http://schemas.microsoft.com/office/drawing/2010/main" val="0"/>
              </a:ext>
            </a:extLst>
          </a:blip>
          <a:srcRect l="24660" t="33334" r="3275"/>
          <a:stretch>
            <a:fillRect/>
          </a:stretch>
        </p:blipFill>
        <p:spPr bwMode="auto">
          <a:xfrm>
            <a:off x="6858868" y="3363590"/>
            <a:ext cx="3469240" cy="317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shutterstock_50047657.jpg">
            <a:extLst>
              <a:ext uri="{FF2B5EF4-FFF2-40B4-BE49-F238E27FC236}">
                <a16:creationId xmlns:a16="http://schemas.microsoft.com/office/drawing/2014/main" id="{8A39FDF8-D2E2-445E-9BD0-64E2638796D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6140" y="513102"/>
            <a:ext cx="3387526" cy="267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854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2"/>
          <p:cNvSpPr>
            <a:spLocks noGrp="1"/>
          </p:cNvSpPr>
          <p:nvPr>
            <p:ph type="title"/>
          </p:nvPr>
        </p:nvSpPr>
        <p:spPr>
          <a:xfrm>
            <a:off x="264536" y="6733753"/>
            <a:ext cx="7305502" cy="714269"/>
          </a:xfrm>
        </p:spPr>
        <p:txBody>
          <a:bodyPr/>
          <a:lstStyle/>
          <a:p>
            <a:r>
              <a:rPr lang="en-GB" altLang="en-US" dirty="0">
                <a:latin typeface="Comic Sans MS" panose="030F0702030302020204" pitchFamily="66" charset="0"/>
              </a:rPr>
              <a:t>Different animals - different teeth</a:t>
            </a:r>
          </a:p>
        </p:txBody>
      </p:sp>
      <p:pic>
        <p:nvPicPr>
          <p:cNvPr id="12292" name="Picture 17" descr="shutterstock_20552750.jpg"/>
          <p:cNvPicPr>
            <a:picLocks noChangeAspect="1"/>
          </p:cNvPicPr>
          <p:nvPr/>
        </p:nvPicPr>
        <p:blipFill>
          <a:blip r:embed="rId2">
            <a:extLst>
              <a:ext uri="{28A0092B-C50C-407E-A947-70E740481C1C}">
                <a14:useLocalDpi xmlns:a14="http://schemas.microsoft.com/office/drawing/2010/main" val="0"/>
              </a:ext>
            </a:extLst>
          </a:blip>
          <a:srcRect r="1715"/>
          <a:stretch>
            <a:fillRect/>
          </a:stretch>
        </p:blipFill>
        <p:spPr bwMode="auto">
          <a:xfrm>
            <a:off x="477377" y="670017"/>
            <a:ext cx="3933219" cy="560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9" descr="shutterstock_40562461.jpg"/>
          <p:cNvPicPr>
            <a:picLocks noChangeAspect="1"/>
          </p:cNvPicPr>
          <p:nvPr/>
        </p:nvPicPr>
        <p:blipFill rotWithShape="1">
          <a:blip r:embed="rId3">
            <a:extLst>
              <a:ext uri="{28A0092B-C50C-407E-A947-70E740481C1C}">
                <a14:useLocalDpi xmlns:a14="http://schemas.microsoft.com/office/drawing/2010/main" val="0"/>
              </a:ext>
            </a:extLst>
          </a:blip>
          <a:srcRect t="5018" b="18310"/>
          <a:stretch/>
        </p:blipFill>
        <p:spPr bwMode="auto">
          <a:xfrm>
            <a:off x="7862867" y="670017"/>
            <a:ext cx="2368645" cy="272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8" descr="shutterstock_45208057.jpg"/>
          <p:cNvPicPr>
            <a:picLocks noChangeAspect="1"/>
          </p:cNvPicPr>
          <p:nvPr/>
        </p:nvPicPr>
        <p:blipFill rotWithShape="1">
          <a:blip r:embed="rId4">
            <a:extLst>
              <a:ext uri="{28A0092B-C50C-407E-A947-70E740481C1C}">
                <a14:useLocalDpi xmlns:a14="http://schemas.microsoft.com/office/drawing/2010/main" val="0"/>
              </a:ext>
            </a:extLst>
          </a:blip>
          <a:srcRect t="13294" b="10301"/>
          <a:stretch/>
        </p:blipFill>
        <p:spPr bwMode="auto">
          <a:xfrm>
            <a:off x="7874600" y="3551954"/>
            <a:ext cx="2368644" cy="272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descr="shutterstock_72369052.jpg"/>
          <p:cNvPicPr>
            <a:picLocks noChangeAspect="1"/>
          </p:cNvPicPr>
          <p:nvPr/>
        </p:nvPicPr>
        <p:blipFill>
          <a:blip r:embed="rId5">
            <a:extLst>
              <a:ext uri="{28A0092B-C50C-407E-A947-70E740481C1C}">
                <a14:useLocalDpi xmlns:a14="http://schemas.microsoft.com/office/drawing/2010/main" val="0"/>
              </a:ext>
            </a:extLst>
          </a:blip>
          <a:srcRect t="14815"/>
          <a:stretch>
            <a:fillRect/>
          </a:stretch>
        </p:blipFill>
        <p:spPr bwMode="auto">
          <a:xfrm>
            <a:off x="4902624" y="670017"/>
            <a:ext cx="2532308" cy="323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descr="shutterstock_64740673.jpg"/>
          <p:cNvPicPr>
            <a:picLocks noChangeAspect="1"/>
          </p:cNvPicPr>
          <p:nvPr/>
        </p:nvPicPr>
        <p:blipFill rotWithShape="1">
          <a:blip r:embed="rId6">
            <a:extLst>
              <a:ext uri="{28A0092B-C50C-407E-A947-70E740481C1C}">
                <a14:useLocalDpi xmlns:a14="http://schemas.microsoft.com/office/drawing/2010/main" val="0"/>
              </a:ext>
            </a:extLst>
          </a:blip>
          <a:srcRect l="13403" r="13543"/>
          <a:stretch/>
        </p:blipFill>
        <p:spPr bwMode="auto">
          <a:xfrm>
            <a:off x="4902624" y="3958345"/>
            <a:ext cx="2532308" cy="23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353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DS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Presentation Template" id="{4D312C3B-2E76-47A6-BF92-FF5DA37A5D74}" vid="{3A9565B1-44D8-4A0D-AAE8-F3E1627CC8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Document_x0020_Keywords xmlns="5bea8f77-0667-4557-a028-e23225a2ced3">PowerPoint Presentation Template</Document_x0020_Keywords>
    <Document_x0020_Description xmlns="5bea8f77-0667-4557-a028-e23225a2ced3">PowerPoint Presentation Template</Document_x0020_Description>
  </documentManagement>
</p:properties>
</file>

<file path=customXml/item3.xml><?xml version="1.0" encoding="utf-8"?>
<ct:contentTypeSchema xmlns:ct="http://schemas.microsoft.com/office/2006/metadata/contentType" xmlns:ma="http://schemas.microsoft.com/office/2006/metadata/properties/metaAttributes" ct:_="" ma:_="" ma:contentTypeName="Annual Report and Accounts" ma:contentTypeID="0x01010081A672974E6B0743AB34F2C64B34BDB12300A6B27711EFC3DD44A96DBAEF908F26B1" ma:contentTypeVersion="79" ma:contentTypeDescription="" ma:contentTypeScope="" ma:versionID="313348adf10b994d52ab878f4b4a9937">
  <xsd:schema xmlns:xsd="http://www.w3.org/2001/XMLSchema" xmlns:xs="http://www.w3.org/2001/XMLSchema" xmlns:p="http://schemas.microsoft.com/office/2006/metadata/properties" xmlns:ns2="5bea8f77-0667-4557-a028-e23225a2ced3" xmlns:ns3="02901346-528d-4e84-b91b-00d6b3077abe" targetNamespace="http://schemas.microsoft.com/office/2006/metadata/properties" ma:root="true" ma:fieldsID="dd0c61731b0c613d032e3934807756fe" ns2:_="" ns3:_="">
    <xsd:import namespace="5bea8f77-0667-4557-a028-e23225a2ced3"/>
    <xsd:import namespace="02901346-528d-4e84-b91b-00d6b3077abe"/>
    <xsd:element name="properties">
      <xsd:complexType>
        <xsd:sequence>
          <xsd:element name="documentManagement">
            <xsd:complexType>
              <xsd:all>
                <xsd:element ref="ns2:Document_x0020_Keywords"/>
                <xsd:element ref="ns2:Document_x0020_Description"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4" ma:displayName="Document Keywords" ma:internalName="Document_x0020_Keywords" ma:readOnly="false">
      <xsd:simpleType>
        <xsd:restriction base="dms:Text">
          <xsd:maxLength value="255"/>
        </xsd:restriction>
      </xsd:simpleType>
    </xsd:element>
    <xsd:element name="Document_x0020_Description" ma:index="5" nillable="true" ma:displayName="Document Description" ma:description="Give a brief summary of the document." ma:internalName="Document_x0020_Description" ma:readOnly="false">
      <xsd:simpleType>
        <xsd:restriction base="dms:Note">
          <xsd:maxLength value="255"/>
        </xsd:restrictio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901346-528d-4e84-b91b-00d6b3077ab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43D1D3-6A10-4E65-88DB-0AB99C1456FD}">
  <ds:schemaRefs>
    <ds:schemaRef ds:uri="http://schemas.microsoft.com/sharepoint/v3/contenttype/forms"/>
  </ds:schemaRefs>
</ds:datastoreItem>
</file>

<file path=customXml/itemProps2.xml><?xml version="1.0" encoding="utf-8"?>
<ds:datastoreItem xmlns:ds="http://schemas.openxmlformats.org/officeDocument/2006/customXml" ds:itemID="{001AA88C-4E44-451B-A614-A6B4AFC783B0}">
  <ds:schemaRefs>
    <ds:schemaRef ds:uri="5bea8f77-0667-4557-a028-e23225a2ced3"/>
    <ds:schemaRef ds:uri="http://schemas.microsoft.com/office/2006/documentManagement/types"/>
    <ds:schemaRef ds:uri="http://schemas.microsoft.com/office/infopath/2007/PartnerControls"/>
    <ds:schemaRef ds:uri="http://purl.org/dc/elements/1.1/"/>
    <ds:schemaRef ds:uri="http://schemas.microsoft.com/office/2006/metadata/properties"/>
    <ds:schemaRef ds:uri="02901346-528d-4e84-b91b-00d6b3077abe"/>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07706BC-F22D-4499-84E0-1EBD3BF141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02901346-528d-4e84-b91b-00d6b3077a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Presentation Template</Template>
  <TotalTime>132</TotalTime>
  <Words>1505</Words>
  <Application>Microsoft Office PowerPoint</Application>
  <PresentationFormat>Custom</PresentationFormat>
  <Paragraphs>166</Paragraphs>
  <Slides>22</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Comic Sans MS</vt:lpstr>
      <vt:lpstr>Futura Lt BT</vt:lpstr>
      <vt:lpstr>Office Theme</vt:lpstr>
      <vt:lpstr>PowerPoint Presentation</vt:lpstr>
      <vt:lpstr>PowerPoint Presentation</vt:lpstr>
      <vt:lpstr>PowerPoint Presentation</vt:lpstr>
      <vt:lpstr>PowerPoint Presentation</vt:lpstr>
      <vt:lpstr>PowerPoint Presentation</vt:lpstr>
      <vt:lpstr>The UK’s leading vet charity …</vt:lpstr>
      <vt:lpstr>PowerPoint Presentation</vt:lpstr>
      <vt:lpstr>Different animals - different teeth</vt:lpstr>
      <vt:lpstr>Different animals - different teeth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 Animal Tooth Facts</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Baggott</dc:creator>
  <cp:lastModifiedBy>Anna Baggott</cp:lastModifiedBy>
  <cp:revision>19</cp:revision>
  <dcterms:created xsi:type="dcterms:W3CDTF">2018-07-13T15:29:21Z</dcterms:created>
  <dcterms:modified xsi:type="dcterms:W3CDTF">2018-10-24T20:54:16Z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lpwstr>0x01d00e8c|0x14bec000</vt:lpwstr>
  </property>
  <property fmtid="{D5CDD505-2E9C-101B-9397-08002B2CF9AE}" pid="3" name="ContentTypeId">
    <vt:lpwstr>0x01010081A672974E6B0743AB34F2C64B34BDB12300A6B27711EFC3DD44A96DBAEF908F26B1</vt:lpwstr>
  </property>
  <property fmtid="{D5CDD505-2E9C-101B-9397-08002B2CF9AE}" pid="4" name="Creation Date">
    <vt:filetime>2015-01-05T00:00:00Z</vt:filetime>
  </property>
</Properties>
</file>