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80" r:id="rId5"/>
    <p:sldId id="282" r:id="rId6"/>
    <p:sldId id="303" r:id="rId7"/>
    <p:sldId id="304" r:id="rId8"/>
    <p:sldId id="305" r:id="rId9"/>
    <p:sldId id="306" r:id="rId10"/>
    <p:sldId id="300" r:id="rId11"/>
    <p:sldId id="307" r:id="rId12"/>
    <p:sldId id="308" r:id="rId13"/>
    <p:sldId id="309" r:id="rId14"/>
    <p:sldId id="310" r:id="rId15"/>
    <p:sldId id="302" r:id="rId16"/>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97"/>
    <a:srgbClr val="008988"/>
    <a:srgbClr val="C8337E"/>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824" autoAdjust="0"/>
  </p:normalViewPr>
  <p:slideViewPr>
    <p:cSldViewPr>
      <p:cViewPr varScale="1">
        <p:scale>
          <a:sx n="103" d="100"/>
          <a:sy n="103" d="100"/>
        </p:scale>
        <p:origin x="546" y="96"/>
      </p:cViewPr>
      <p:guideLst>
        <p:guide orient="horz" pos="2880"/>
        <p:guide pos="216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417422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important to work as a team?</a:t>
            </a:r>
          </a:p>
          <a:p>
            <a:r>
              <a:rPr lang="en-GB" dirty="0"/>
              <a:t>Pupils work in groups to discuss the answer. They could do this by creating a spider diagram with 'teamwork' in the centre. </a:t>
            </a:r>
          </a:p>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388973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these sports people need to work as a team? </a:t>
            </a:r>
          </a:p>
          <a:p>
            <a:r>
              <a:rPr lang="en-GB" dirty="0"/>
              <a:t>What would happen if they didn't work as a team?</a:t>
            </a:r>
          </a:p>
        </p:txBody>
      </p:sp>
      <p:sp>
        <p:nvSpPr>
          <p:cNvPr id="4" name="Slide Number Placeholder 3"/>
          <p:cNvSpPr>
            <a:spLocks noGrp="1"/>
          </p:cNvSpPr>
          <p:nvPr>
            <p:ph type="sldNum" sz="quarter" idx="5"/>
          </p:nvPr>
        </p:nvSpPr>
        <p:spPr/>
        <p:txBody>
          <a:bodyPr/>
          <a:lstStyle/>
          <a:p>
            <a:fld id="{2CF8F773-EE7B-415C-9670-94845D9FC280}" type="slidenum">
              <a:rPr lang="en-GB" smtClean="0"/>
              <a:pPr/>
              <a:t>4</a:t>
            </a:fld>
            <a:endParaRPr lang="en-GB" dirty="0"/>
          </a:p>
        </p:txBody>
      </p:sp>
    </p:spTree>
    <p:extLst>
      <p:ext uri="{BB962C8B-B14F-4D97-AF65-F5344CB8AC3E}">
        <p14:creationId xmlns:p14="http://schemas.microsoft.com/office/powerpoint/2010/main" val="240110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show the first image when the pupils are listing team members and then run through each image after hearing some responses. </a:t>
            </a:r>
          </a:p>
          <a:p>
            <a:r>
              <a:rPr lang="en-GB" dirty="0"/>
              <a:t>Pupils list everyone who works as a team with a pilot.</a:t>
            </a:r>
          </a:p>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175440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pick a picture to discuss. </a:t>
            </a:r>
          </a:p>
        </p:txBody>
      </p:sp>
      <p:sp>
        <p:nvSpPr>
          <p:cNvPr id="4" name="Slide Number Placeholder 3"/>
          <p:cNvSpPr>
            <a:spLocks noGrp="1"/>
          </p:cNvSpPr>
          <p:nvPr>
            <p:ph type="sldNum" sz="quarter" idx="5"/>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273558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7</a:t>
            </a:fld>
            <a:endParaRPr lang="en-GB" dirty="0"/>
          </a:p>
        </p:txBody>
      </p:sp>
    </p:spTree>
    <p:extLst>
      <p:ext uri="{BB962C8B-B14F-4D97-AF65-F5344CB8AC3E}">
        <p14:creationId xmlns:p14="http://schemas.microsoft.com/office/powerpoint/2010/main" val="209569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PDSA couldn't carry out it's work without the help of volunteers. They’re just as important as the paid staff.</a:t>
            </a:r>
          </a:p>
          <a:p>
            <a:r>
              <a:rPr lang="en-GB" dirty="0"/>
              <a:t>Volunteering can be very rewarding and can help you get your dream job in the future.</a:t>
            </a:r>
          </a:p>
        </p:txBody>
      </p:sp>
      <p:sp>
        <p:nvSpPr>
          <p:cNvPr id="4" name="Slide Number Placeholder 3"/>
          <p:cNvSpPr>
            <a:spLocks noGrp="1"/>
          </p:cNvSpPr>
          <p:nvPr>
            <p:ph type="sldNum" sz="quarter" idx="5"/>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268935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will need</a:t>
            </a:r>
            <a:r>
              <a:rPr lang="en-GB" baseline="0" dirty="0"/>
              <a:t> to be supplied with a range of materials such as:</a:t>
            </a:r>
          </a:p>
          <a:p>
            <a:pPr marL="171450" indent="-171450">
              <a:buFontTx/>
              <a:buChar char="-"/>
            </a:pPr>
            <a:r>
              <a:rPr lang="en-GB" baseline="0" dirty="0"/>
              <a:t>Bottles</a:t>
            </a:r>
          </a:p>
          <a:p>
            <a:pPr marL="171450" indent="-171450">
              <a:buFontTx/>
              <a:buChar char="-"/>
            </a:pPr>
            <a:r>
              <a:rPr lang="en-GB" baseline="0" dirty="0"/>
              <a:t>Plastic/paper cups or plates</a:t>
            </a:r>
          </a:p>
          <a:p>
            <a:pPr marL="171450" indent="-171450">
              <a:buFontTx/>
              <a:buChar char="-"/>
            </a:pPr>
            <a:r>
              <a:rPr lang="en-GB" baseline="0" dirty="0"/>
              <a:t>Straws</a:t>
            </a:r>
          </a:p>
          <a:p>
            <a:pPr marL="171450" indent="-171450">
              <a:buFontTx/>
              <a:buChar char="-"/>
            </a:pPr>
            <a:r>
              <a:rPr lang="en-GB" baseline="0" dirty="0"/>
              <a:t>Elastic bands</a:t>
            </a:r>
          </a:p>
          <a:p>
            <a:pPr marL="171450" indent="-171450">
              <a:buFontTx/>
              <a:buChar char="-"/>
            </a:pPr>
            <a:r>
              <a:rPr lang="en-GB" baseline="0" dirty="0"/>
              <a:t>Paper</a:t>
            </a:r>
          </a:p>
          <a:p>
            <a:pPr marL="171450" indent="-171450">
              <a:buFontTx/>
              <a:buChar char="-"/>
            </a:pPr>
            <a:r>
              <a:rPr lang="en-GB" baseline="0" dirty="0"/>
              <a:t>String</a:t>
            </a:r>
          </a:p>
          <a:p>
            <a:pPr marL="171450" indent="-171450">
              <a:buFontTx/>
              <a:buChar char="-"/>
            </a:pPr>
            <a:r>
              <a:rPr lang="en-GB" baseline="0" dirty="0"/>
              <a:t>Cotton reels</a:t>
            </a:r>
          </a:p>
          <a:p>
            <a:pPr marL="171450" indent="-171450">
              <a:buFontTx/>
              <a:buChar char="-"/>
            </a:pPr>
            <a:r>
              <a:rPr lang="en-GB" baseline="0" dirty="0"/>
              <a:t>Sticky tape</a:t>
            </a:r>
          </a:p>
          <a:p>
            <a:pPr marL="171450" indent="-171450">
              <a:buFontTx/>
              <a:buChar char="-"/>
            </a:pPr>
            <a:r>
              <a:rPr lang="en-GB" baseline="0" dirty="0"/>
              <a:t>Glue</a:t>
            </a:r>
          </a:p>
          <a:p>
            <a:pPr marL="171450" indent="-171450">
              <a:buFontTx/>
              <a:buChar char="-"/>
            </a:pPr>
            <a:r>
              <a:rPr lang="en-GB" baseline="0" dirty="0"/>
              <a:t>Pens</a:t>
            </a:r>
          </a:p>
        </p:txBody>
      </p:sp>
      <p:sp>
        <p:nvSpPr>
          <p:cNvPr id="4" name="Slide Number Placeholder 3"/>
          <p:cNvSpPr>
            <a:spLocks noGrp="1"/>
          </p:cNvSpPr>
          <p:nvPr>
            <p:ph type="sldNum" sz="quarter" idx="10"/>
          </p:nvPr>
        </p:nvSpPr>
        <p:spPr/>
        <p:txBody>
          <a:bodyPr/>
          <a:lstStyle/>
          <a:p>
            <a:fld id="{2CF8F773-EE7B-415C-9670-94845D9FC280}" type="slidenum">
              <a:rPr lang="en-GB" smtClean="0"/>
              <a:pPr/>
              <a:t>9</a:t>
            </a:fld>
            <a:endParaRPr lang="en-GB" dirty="0"/>
          </a:p>
        </p:txBody>
      </p:sp>
    </p:spTree>
    <p:extLst>
      <p:ext uri="{BB962C8B-B14F-4D97-AF65-F5344CB8AC3E}">
        <p14:creationId xmlns:p14="http://schemas.microsoft.com/office/powerpoint/2010/main" val="1808969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2052" y="6733753"/>
            <a:ext cx="610789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Pet Teams</a:t>
            </a:r>
          </a:p>
        </p:txBody>
      </p:sp>
      <p:grpSp>
        <p:nvGrpSpPr>
          <p:cNvPr id="16" name="Group 15">
            <a:extLst>
              <a:ext uri="{FF2B5EF4-FFF2-40B4-BE49-F238E27FC236}">
                <a16:creationId xmlns:a16="http://schemas.microsoft.com/office/drawing/2014/main" id="{05C32E56-EC6C-4CB5-A187-CFD3B5FD2D26}"/>
              </a:ext>
            </a:extLst>
          </p:cNvPr>
          <p:cNvGrpSpPr/>
          <p:nvPr/>
        </p:nvGrpSpPr>
        <p:grpSpPr>
          <a:xfrm>
            <a:off x="198128" y="-22804"/>
            <a:ext cx="10297144" cy="7557224"/>
            <a:chOff x="198128" y="-22804"/>
            <a:chExt cx="10297144" cy="7557224"/>
          </a:xfrm>
        </p:grpSpPr>
        <p:pic>
          <p:nvPicPr>
            <p:cNvPr id="8" name="Picture 7" descr="A brown and white dog looking at the camera&#10;&#10;Description generated with very high confidence">
              <a:extLst>
                <a:ext uri="{FF2B5EF4-FFF2-40B4-BE49-F238E27FC236}">
                  <a16:creationId xmlns:a16="http://schemas.microsoft.com/office/drawing/2014/main" id="{FE7FB3ED-215F-4CB2-900D-5E9727E9B2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18" b="11209"/>
            <a:stretch/>
          </p:blipFill>
          <p:spPr>
            <a:xfrm>
              <a:off x="198128" y="685081"/>
              <a:ext cx="10297144" cy="5927461"/>
            </a:xfrm>
            <a:prstGeom prst="rect">
              <a:avLst/>
            </a:prstGeom>
          </p:spPr>
        </p:pic>
        <p:pic>
          <p:nvPicPr>
            <p:cNvPr id="9" name="Picture 8" descr="A brown and white dog looking at the camera&#10;&#10;Description generated with very high confidence">
              <a:extLst>
                <a:ext uri="{FF2B5EF4-FFF2-40B4-BE49-F238E27FC236}">
                  <a16:creationId xmlns:a16="http://schemas.microsoft.com/office/drawing/2014/main" id="{0422951B-3E01-4386-B60C-821EA19D6ED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220" b="16458" l="77872" r="88514">
                          <a14:foregroundMark x1="82789" y1="14719" x2="82789" y2="14719"/>
                          <a14:foregroundMark x1="82936" y1="15164" x2="82936" y2="15164"/>
                          <a14:foregroundMark x1="81394" y1="16458" x2="81394" y2="16458"/>
                          <a14:foregroundMark x1="84330" y1="16215" x2="84330" y2="16215"/>
                          <a14:foregroundMark x1="83119" y1="14719" x2="82606" y2="14719"/>
                          <a14:foregroundMark x1="84991" y1="15366" x2="84991" y2="15366"/>
                          <a14:foregroundMark x1="86202" y1="16013" x2="86202" y2="16013"/>
                          <a14:foregroundMark x1="86862" y1="16013" x2="86862" y2="16013"/>
                          <a14:foregroundMark x1="85358" y1="16013" x2="85358" y2="16013"/>
                          <a14:foregroundMark x1="86349" y1="16013" x2="86349" y2="16013"/>
                          <a14:foregroundMark x1="86349" y1="16013" x2="86349" y2="16013"/>
                          <a14:foregroundMark x1="79706" y1="12374" x2="79706" y2="12374"/>
                          <a14:foregroundMark x1="79706" y1="12818" x2="79706" y2="12818"/>
                          <a14:foregroundMark x1="79376" y1="14719" x2="79376" y2="14719"/>
                          <a14:foregroundMark x1="79009" y1="15366" x2="79009" y2="15366"/>
                          <a14:backgroundMark x1="87560" y1="10675" x2="87560" y2="10675"/>
                          <a14:backgroundMark x1="77651" y1="10877" x2="77651" y2="10877"/>
                        </a14:backgroundRemoval>
                      </a14:imgEffect>
                    </a14:imgLayer>
                  </a14:imgProps>
                </a:ext>
                <a:ext uri="{28A0092B-C50C-407E-A947-70E740481C1C}">
                  <a14:useLocalDpi xmlns:a14="http://schemas.microsoft.com/office/drawing/2010/main" val="0"/>
                </a:ext>
              </a:extLst>
            </a:blip>
            <a:srcRect l="76573" t="8449" r="10140" b="83567"/>
            <a:stretch/>
          </p:blipFill>
          <p:spPr>
            <a:xfrm>
              <a:off x="8083004" y="28430"/>
              <a:ext cx="1368152" cy="656652"/>
            </a:xfrm>
            <a:prstGeom prst="rect">
              <a:avLst/>
            </a:prstGeom>
          </p:spPr>
        </p:pic>
        <p:pic>
          <p:nvPicPr>
            <p:cNvPr id="10" name="Picture 9" descr="A brown and white dog looking at the camera&#10;&#10;Description generated with very high confidence">
              <a:extLst>
                <a:ext uri="{FF2B5EF4-FFF2-40B4-BE49-F238E27FC236}">
                  <a16:creationId xmlns:a16="http://schemas.microsoft.com/office/drawing/2014/main" id="{9545F176-7012-42CC-979F-F1C1C11B1E7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702" b="16660" l="17982" r="30826">
                          <a14:foregroundMark x1="21468" y1="16013" x2="21468" y2="16013"/>
                          <a14:foregroundMark x1="21468" y1="16013" x2="21468" y2="16013"/>
                          <a14:foregroundMark x1="25578" y1="5742" x2="25578" y2="5742"/>
                          <a14:foregroundMark x1="25578" y1="5742" x2="25578" y2="5742"/>
                          <a14:foregroundMark x1="24367" y1="16458" x2="24367" y2="16458"/>
                          <a14:foregroundMark x1="26752" y1="15568" x2="26752" y2="15568"/>
                          <a14:foregroundMark x1="25394" y1="16660" x2="25394" y2="16660"/>
                        </a14:backgroundRemoval>
                      </a14:imgEffect>
                    </a14:imgLayer>
                  </a14:imgProps>
                </a:ext>
                <a:ext uri="{28A0092B-C50C-407E-A947-70E740481C1C}">
                  <a14:useLocalDpi xmlns:a14="http://schemas.microsoft.com/office/drawing/2010/main" val="0"/>
                </a:ext>
              </a:extLst>
            </a:blip>
            <a:srcRect l="16434" t="7826" r="67482" b="83567"/>
            <a:stretch/>
          </p:blipFill>
          <p:spPr>
            <a:xfrm>
              <a:off x="1890316" y="-22804"/>
              <a:ext cx="1656184" cy="707886"/>
            </a:xfrm>
            <a:prstGeom prst="rect">
              <a:avLst/>
            </a:prstGeom>
          </p:spPr>
        </p:pic>
        <p:pic>
          <p:nvPicPr>
            <p:cNvPr id="12" name="Picture 11" descr="A brown and white dog looking at the camera&#10;&#10;Description generated with very high confidence">
              <a:extLst>
                <a:ext uri="{FF2B5EF4-FFF2-40B4-BE49-F238E27FC236}">
                  <a16:creationId xmlns:a16="http://schemas.microsoft.com/office/drawing/2014/main" id="{83F1B0C8-3EEB-4FE4-9297-6DA230E627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314" t="88791" r="23429"/>
            <a:stretch/>
          </p:blipFill>
          <p:spPr>
            <a:xfrm>
              <a:off x="3834532" y="6612542"/>
              <a:ext cx="4248472" cy="921878"/>
            </a:xfrm>
            <a:prstGeom prst="rect">
              <a:avLst/>
            </a:prstGeom>
          </p:spPr>
        </p:pic>
      </p:grpSp>
      <p:pic>
        <p:nvPicPr>
          <p:cNvPr id="6"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126886" y="668234"/>
            <a:ext cx="3020016" cy="1379003"/>
          </a:xfrm>
          <a:prstGeom prst="rect">
            <a:avLst/>
          </a:prstGeom>
          <a:noFill/>
        </p:spPr>
      </p:pic>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0276" y="685081"/>
            <a:ext cx="8064896" cy="2389255"/>
          </a:xfrm>
          <a:prstGeom prst="rect">
            <a:avLst/>
          </a:prstGeom>
          <a:noFill/>
        </p:spPr>
        <p:txBody>
          <a:bodyPr wrap="square" lIns="80147" tIns="40074" rIns="80147" bIns="40074" rtlCol="0">
            <a:spAutoFit/>
          </a:bodyPr>
          <a:lstStyle/>
          <a:p>
            <a:pPr>
              <a:buFont typeface="Arial" pitchFamily="34" charset="0"/>
              <a:buNone/>
            </a:pPr>
            <a:endParaRPr lang="en-GB" dirty="0">
              <a:latin typeface="Comic Sans MS" panose="030F0702030302020204" pitchFamily="66" charset="0"/>
            </a:endParaRPr>
          </a:p>
          <a:p>
            <a:pPr>
              <a:buClr>
                <a:srgbClr val="008988"/>
              </a:buClr>
            </a:pPr>
            <a:r>
              <a:rPr lang="en-GB" sz="2200" dirty="0">
                <a:solidFill>
                  <a:srgbClr val="008988"/>
                </a:solidFill>
                <a:latin typeface="Comic Sans MS" panose="030F0702030302020204" pitchFamily="66" charset="0"/>
                <a:cs typeface="Arial" pitchFamily="34" charset="0"/>
              </a:rPr>
              <a:t>Your patient is an egg. </a:t>
            </a:r>
          </a:p>
          <a:p>
            <a:pPr>
              <a:buClr>
                <a:srgbClr val="008988"/>
              </a:buClr>
            </a:pPr>
            <a:endParaRPr lang="en-GB" sz="2200" dirty="0">
              <a:solidFill>
                <a:srgbClr val="008988"/>
              </a:solidFill>
              <a:latin typeface="Comic Sans MS" panose="030F0702030302020204" pitchFamily="66" charset="0"/>
              <a:cs typeface="Arial" pitchFamily="34" charset="0"/>
            </a:endParaRPr>
          </a:p>
          <a:p>
            <a:pPr>
              <a:buClr>
                <a:srgbClr val="008988"/>
              </a:buClr>
            </a:pPr>
            <a:r>
              <a:rPr lang="en-GB" sz="2200" dirty="0">
                <a:solidFill>
                  <a:srgbClr val="008988"/>
                </a:solidFill>
                <a:latin typeface="Comic Sans MS" panose="030F0702030302020204" pitchFamily="66" charset="0"/>
                <a:cs typeface="Arial" pitchFamily="34" charset="0"/>
              </a:rPr>
              <a:t>You can decorate your egg however you want.</a:t>
            </a:r>
          </a:p>
          <a:p>
            <a:pPr>
              <a:buClr>
                <a:srgbClr val="008988"/>
              </a:buClr>
            </a:pPr>
            <a:endParaRPr lang="en-GB" sz="2200" dirty="0">
              <a:solidFill>
                <a:srgbClr val="008988"/>
              </a:solidFill>
              <a:latin typeface="Comic Sans MS" panose="030F0702030302020204" pitchFamily="66" charset="0"/>
              <a:cs typeface="Arial" pitchFamily="34" charset="0"/>
            </a:endParaRPr>
          </a:p>
          <a:p>
            <a:pPr>
              <a:buClr>
                <a:srgbClr val="008988"/>
              </a:buClr>
            </a:pPr>
            <a:r>
              <a:rPr lang="en-GB" sz="2200" dirty="0">
                <a:solidFill>
                  <a:srgbClr val="008988"/>
                </a:solidFill>
                <a:latin typeface="Comic Sans MS" panose="030F0702030302020204" pitchFamily="66" charset="0"/>
                <a:cs typeface="Arial" pitchFamily="34" charset="0"/>
              </a:rPr>
              <a:t>The team who gets their patient to the finish line in the fastest time (and still in one piece) wins.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668" y="3432619"/>
            <a:ext cx="4257938" cy="283834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391" t="14168" r="17677" b="10074"/>
          <a:stretch/>
        </p:blipFill>
        <p:spPr>
          <a:xfrm>
            <a:off x="1026220" y="3277369"/>
            <a:ext cx="3600400" cy="2993591"/>
          </a:xfrm>
          <a:prstGeom prst="rect">
            <a:avLst/>
          </a:prstGeom>
        </p:spPr>
      </p:pic>
    </p:spTree>
    <p:extLst>
      <p:ext uri="{BB962C8B-B14F-4D97-AF65-F5344CB8AC3E}">
        <p14:creationId xmlns:p14="http://schemas.microsoft.com/office/powerpoint/2010/main" val="20458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348" y="757089"/>
            <a:ext cx="6408712"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Feedback</a:t>
            </a:r>
          </a:p>
        </p:txBody>
      </p:sp>
      <p:sp>
        <p:nvSpPr>
          <p:cNvPr id="3" name="TextBox 2">
            <a:extLst>
              <a:ext uri="{FF2B5EF4-FFF2-40B4-BE49-F238E27FC236}">
                <a16:creationId xmlns:a16="http://schemas.microsoft.com/office/drawing/2014/main" id="{ADF73272-DB81-4F56-97E5-66046176534F}"/>
              </a:ext>
            </a:extLst>
          </p:cNvPr>
          <p:cNvSpPr txBox="1"/>
          <p:nvPr/>
        </p:nvSpPr>
        <p:spPr>
          <a:xfrm>
            <a:off x="954212" y="2605243"/>
            <a:ext cx="6806682" cy="584775"/>
          </a:xfrm>
          <a:prstGeom prst="rect">
            <a:avLst/>
          </a:prstGeom>
          <a:noFill/>
        </p:spPr>
        <p:txBody>
          <a:bodyPr wrap="square" rtlCol="0">
            <a:spAutoFit/>
          </a:bodyPr>
          <a:lstStyle/>
          <a:p>
            <a:r>
              <a:rPr lang="en-GB" sz="3200" dirty="0">
                <a:solidFill>
                  <a:srgbClr val="008080"/>
                </a:solidFill>
                <a:latin typeface="Comic Sans MS" panose="030F0702030302020204" pitchFamily="66" charset="0"/>
                <a:cs typeface="Arial" panose="020B0604020202020204" pitchFamily="34" charset="0"/>
              </a:rPr>
              <a:t>Did your egg break?</a:t>
            </a:r>
          </a:p>
        </p:txBody>
      </p:sp>
      <p:sp>
        <p:nvSpPr>
          <p:cNvPr id="4" name="TextBox 3">
            <a:extLst>
              <a:ext uri="{FF2B5EF4-FFF2-40B4-BE49-F238E27FC236}">
                <a16:creationId xmlns:a16="http://schemas.microsoft.com/office/drawing/2014/main" id="{95DBDE7B-5329-4ACE-BCBD-38F55F95A158}"/>
              </a:ext>
            </a:extLst>
          </p:cNvPr>
          <p:cNvSpPr txBox="1"/>
          <p:nvPr/>
        </p:nvSpPr>
        <p:spPr>
          <a:xfrm>
            <a:off x="941179" y="3424534"/>
            <a:ext cx="6806682" cy="584775"/>
          </a:xfrm>
          <a:prstGeom prst="rect">
            <a:avLst/>
          </a:prstGeom>
          <a:noFill/>
        </p:spPr>
        <p:txBody>
          <a:bodyPr wrap="square" rtlCol="0">
            <a:spAutoFit/>
          </a:bodyPr>
          <a:lstStyle/>
          <a:p>
            <a:r>
              <a:rPr lang="en-GB" sz="3200" dirty="0">
                <a:solidFill>
                  <a:srgbClr val="E92C81"/>
                </a:solidFill>
                <a:latin typeface="Comic Sans MS" panose="030F0702030302020204" pitchFamily="66" charset="0"/>
                <a:cs typeface="Arial" panose="020B0604020202020204" pitchFamily="34" charset="0"/>
              </a:rPr>
              <a:t>What went well?</a:t>
            </a:r>
          </a:p>
        </p:txBody>
      </p:sp>
      <p:sp>
        <p:nvSpPr>
          <p:cNvPr id="5" name="TextBox 4">
            <a:extLst>
              <a:ext uri="{FF2B5EF4-FFF2-40B4-BE49-F238E27FC236}">
                <a16:creationId xmlns:a16="http://schemas.microsoft.com/office/drawing/2014/main" id="{819F68D8-BE34-462D-A24E-4FE39D968ACB}"/>
              </a:ext>
            </a:extLst>
          </p:cNvPr>
          <p:cNvSpPr txBox="1"/>
          <p:nvPr/>
        </p:nvSpPr>
        <p:spPr>
          <a:xfrm>
            <a:off x="954212" y="5149577"/>
            <a:ext cx="8136904" cy="1077218"/>
          </a:xfrm>
          <a:prstGeom prst="rect">
            <a:avLst/>
          </a:prstGeom>
          <a:noFill/>
        </p:spPr>
        <p:txBody>
          <a:bodyPr wrap="square" rtlCol="0">
            <a:spAutoFit/>
          </a:bodyPr>
          <a:lstStyle/>
          <a:p>
            <a:r>
              <a:rPr lang="en-GB" sz="3200" dirty="0">
                <a:solidFill>
                  <a:srgbClr val="E92C81"/>
                </a:solidFill>
                <a:latin typeface="Comic Sans MS" panose="030F0702030302020204" pitchFamily="66" charset="0"/>
                <a:cs typeface="Arial" panose="020B0604020202020204" pitchFamily="34" charset="0"/>
              </a:rPr>
              <a:t>If you could repeat the task, what would you do differently?</a:t>
            </a:r>
          </a:p>
        </p:txBody>
      </p:sp>
      <p:sp>
        <p:nvSpPr>
          <p:cNvPr id="6" name="TextBox 5">
            <a:extLst>
              <a:ext uri="{FF2B5EF4-FFF2-40B4-BE49-F238E27FC236}">
                <a16:creationId xmlns:a16="http://schemas.microsoft.com/office/drawing/2014/main" id="{8AAF0957-C008-40F7-A36E-ECBA7F47640C}"/>
              </a:ext>
            </a:extLst>
          </p:cNvPr>
          <p:cNvSpPr txBox="1"/>
          <p:nvPr/>
        </p:nvSpPr>
        <p:spPr>
          <a:xfrm>
            <a:off x="954212" y="4269805"/>
            <a:ext cx="6806682" cy="584775"/>
          </a:xfrm>
          <a:prstGeom prst="rect">
            <a:avLst/>
          </a:prstGeom>
          <a:noFill/>
        </p:spPr>
        <p:txBody>
          <a:bodyPr wrap="square" rtlCol="0">
            <a:spAutoFit/>
          </a:bodyPr>
          <a:lstStyle/>
          <a:p>
            <a:r>
              <a:rPr lang="en-GB" sz="3200" dirty="0">
                <a:solidFill>
                  <a:srgbClr val="008080"/>
                </a:solidFill>
                <a:latin typeface="Comic Sans MS" panose="030F0702030302020204" pitchFamily="66" charset="0"/>
                <a:cs typeface="Arial" panose="020B0604020202020204" pitchFamily="34" charset="0"/>
              </a:rPr>
              <a:t>What didn’t go well?</a:t>
            </a:r>
          </a:p>
        </p:txBody>
      </p:sp>
      <p:sp>
        <p:nvSpPr>
          <p:cNvPr id="7" name="TextBox 6">
            <a:extLst>
              <a:ext uri="{FF2B5EF4-FFF2-40B4-BE49-F238E27FC236}">
                <a16:creationId xmlns:a16="http://schemas.microsoft.com/office/drawing/2014/main" id="{BA0F1914-E3F1-4FFB-B627-FA428AD1896F}"/>
              </a:ext>
            </a:extLst>
          </p:cNvPr>
          <p:cNvSpPr txBox="1"/>
          <p:nvPr/>
        </p:nvSpPr>
        <p:spPr>
          <a:xfrm>
            <a:off x="960270" y="1903210"/>
            <a:ext cx="6806682" cy="584775"/>
          </a:xfrm>
          <a:prstGeom prst="rect">
            <a:avLst/>
          </a:prstGeom>
          <a:noFill/>
        </p:spPr>
        <p:txBody>
          <a:bodyPr wrap="square" rtlCol="0">
            <a:spAutoFit/>
          </a:bodyPr>
          <a:lstStyle/>
          <a:p>
            <a:r>
              <a:rPr lang="en-GB" sz="3200" dirty="0">
                <a:solidFill>
                  <a:srgbClr val="E92C81"/>
                </a:solidFill>
                <a:latin typeface="Comic Sans MS" panose="030F0702030302020204" pitchFamily="66" charset="0"/>
                <a:cs typeface="Arial" panose="020B0604020202020204" pitchFamily="34" charset="0"/>
              </a:rPr>
              <a:t>Did you work well as a team?</a:t>
            </a:r>
          </a:p>
        </p:txBody>
      </p:sp>
    </p:spTree>
    <p:extLst>
      <p:ext uri="{BB962C8B-B14F-4D97-AF65-F5344CB8AC3E}">
        <p14:creationId xmlns:p14="http://schemas.microsoft.com/office/powerpoint/2010/main" val="325580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alcon\user_data\SHARING FOLDER\!Temporary Sharing - Items will be deleted when 7 days old!\Jenna\shutterstock_162290225.jpg"/>
          <p:cNvPicPr>
            <a:picLocks noChangeAspect="1" noChangeArrowheads="1"/>
          </p:cNvPicPr>
          <p:nvPr/>
        </p:nvPicPr>
        <p:blipFill>
          <a:blip r:embed="rId2" cstate="print"/>
          <a:srcRect/>
          <a:stretch>
            <a:fillRect/>
          </a:stretch>
        </p:blipFill>
        <p:spPr bwMode="auto">
          <a:xfrm>
            <a:off x="891625" y="476047"/>
            <a:ext cx="5317349" cy="5979342"/>
          </a:xfrm>
          <a:prstGeom prst="rect">
            <a:avLst/>
          </a:prstGeom>
          <a:noFill/>
        </p:spPr>
      </p:pic>
      <p:sp>
        <p:nvSpPr>
          <p:cNvPr id="8" name="TextBox 7"/>
          <p:cNvSpPr txBox="1"/>
          <p:nvPr/>
        </p:nvSpPr>
        <p:spPr>
          <a:xfrm>
            <a:off x="5562268" y="3206577"/>
            <a:ext cx="4526931" cy="1050159"/>
          </a:xfrm>
          <a:prstGeom prst="rect">
            <a:avLst/>
          </a:prstGeom>
          <a:noFill/>
        </p:spPr>
        <p:txBody>
          <a:bodyPr wrap="square" rtlCol="0">
            <a:spAutoFit/>
          </a:bodyPr>
          <a:lstStyle/>
          <a:p>
            <a:r>
              <a:rPr lang="en-GB" sz="6224" b="1" dirty="0">
                <a:solidFill>
                  <a:srgbClr val="008080"/>
                </a:solidFill>
                <a:latin typeface="Comic Sans MS" panose="030F0702030302020204" pitchFamily="66" charset="0"/>
              </a:rPr>
              <a:t>Thanks! </a:t>
            </a:r>
          </a:p>
        </p:txBody>
      </p:sp>
    </p:spTree>
    <p:extLst>
      <p:ext uri="{BB962C8B-B14F-4D97-AF65-F5344CB8AC3E}">
        <p14:creationId xmlns:p14="http://schemas.microsoft.com/office/powerpoint/2010/main" val="34021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0236" y="3277371"/>
            <a:ext cx="2448272" cy="2811941"/>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p>
        </p:txBody>
      </p:sp>
      <p:sp>
        <p:nvSpPr>
          <p:cNvPr id="3" name="Rectangle 2"/>
          <p:cNvSpPr/>
          <p:nvPr/>
        </p:nvSpPr>
        <p:spPr>
          <a:xfrm>
            <a:off x="4122564" y="3277370"/>
            <a:ext cx="2448272" cy="280831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074891" y="3277369"/>
            <a:ext cx="2665273" cy="2809689"/>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685" y="3421388"/>
            <a:ext cx="732433" cy="70557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545" y="3421388"/>
            <a:ext cx="732433" cy="70557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347" y="3424453"/>
            <a:ext cx="732433" cy="70557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5876" y="3418323"/>
            <a:ext cx="732433" cy="70557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651" y="3421388"/>
            <a:ext cx="729251" cy="702513"/>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739" y="3418323"/>
            <a:ext cx="732433" cy="705578"/>
          </a:xfrm>
          <a:prstGeom prst="rect">
            <a:avLst/>
          </a:prstGeom>
        </p:spPr>
      </p:pic>
      <p:sp>
        <p:nvSpPr>
          <p:cNvPr id="11" name="TextBox 10"/>
          <p:cNvSpPr txBox="1"/>
          <p:nvPr/>
        </p:nvSpPr>
        <p:spPr>
          <a:xfrm>
            <a:off x="1156769" y="945693"/>
            <a:ext cx="3356776" cy="400110"/>
          </a:xfrm>
          <a:prstGeom prst="rect">
            <a:avLst/>
          </a:prstGeom>
          <a:noFill/>
        </p:spPr>
        <p:txBody>
          <a:bodyPr wrap="square" rtlCol="0">
            <a:spAutoFit/>
          </a:bodyPr>
          <a:lstStyle/>
          <a:p>
            <a:r>
              <a:rPr lang="en-GB" sz="2000" b="1" dirty="0">
                <a:solidFill>
                  <a:srgbClr val="008080"/>
                </a:solidFill>
                <a:latin typeface="Comic Sans MS" panose="030F0702030302020204" pitchFamily="66" charset="0"/>
              </a:rPr>
              <a:t>Learning Objectives</a:t>
            </a:r>
          </a:p>
        </p:txBody>
      </p:sp>
      <p:sp>
        <p:nvSpPr>
          <p:cNvPr id="12" name="TextBox 11"/>
          <p:cNvSpPr txBox="1"/>
          <p:nvPr/>
        </p:nvSpPr>
        <p:spPr>
          <a:xfrm>
            <a:off x="1138525" y="2737708"/>
            <a:ext cx="3356776" cy="400110"/>
          </a:xfrm>
          <a:prstGeom prst="rect">
            <a:avLst/>
          </a:prstGeom>
          <a:noFill/>
        </p:spPr>
        <p:txBody>
          <a:bodyPr wrap="square" rtlCol="0">
            <a:spAutoFit/>
          </a:bodyPr>
          <a:lstStyle/>
          <a:p>
            <a:r>
              <a:rPr lang="en-GB" sz="2000" b="1" dirty="0">
                <a:solidFill>
                  <a:srgbClr val="FF0066"/>
                </a:solidFill>
                <a:latin typeface="Comic Sans MS" panose="030F0702030302020204" pitchFamily="66" charset="0"/>
              </a:rPr>
              <a:t>Learning Outcomes</a:t>
            </a:r>
          </a:p>
        </p:txBody>
      </p:sp>
      <p:sp>
        <p:nvSpPr>
          <p:cNvPr id="13" name="TextBox 12"/>
          <p:cNvSpPr txBox="1"/>
          <p:nvPr/>
        </p:nvSpPr>
        <p:spPr>
          <a:xfrm>
            <a:off x="1138525" y="4266519"/>
            <a:ext cx="2448272" cy="1569660"/>
          </a:xfrm>
          <a:prstGeom prst="rect">
            <a:avLst/>
          </a:prstGeom>
          <a:noFill/>
        </p:spPr>
        <p:txBody>
          <a:bodyPr wrap="square" rtlCol="0">
            <a:spAutoFit/>
          </a:bodyPr>
          <a:lstStyle/>
          <a:p>
            <a:pPr algn="ctr"/>
            <a:r>
              <a:rPr lang="en-GB" sz="2400" dirty="0">
                <a:latin typeface="Comic Sans MS" panose="030F0702030302020204" pitchFamily="66" charset="0"/>
              </a:rPr>
              <a:t>I can justify why it’s important to work as a team.</a:t>
            </a:r>
          </a:p>
        </p:txBody>
      </p:sp>
      <p:sp>
        <p:nvSpPr>
          <p:cNvPr id="14" name="TextBox 13"/>
          <p:cNvSpPr txBox="1"/>
          <p:nvPr/>
        </p:nvSpPr>
        <p:spPr>
          <a:xfrm>
            <a:off x="4062909" y="4319962"/>
            <a:ext cx="2665274" cy="1569660"/>
          </a:xfrm>
          <a:prstGeom prst="rect">
            <a:avLst/>
          </a:prstGeom>
          <a:noFill/>
        </p:spPr>
        <p:txBody>
          <a:bodyPr wrap="square" rtlCol="0">
            <a:spAutoFit/>
          </a:bodyPr>
          <a:lstStyle/>
          <a:p>
            <a:pPr algn="ctr"/>
            <a:r>
              <a:rPr lang="en-GB" sz="2400" dirty="0">
                <a:latin typeface="Comic Sans MS" panose="030F0702030302020204" pitchFamily="66" charset="0"/>
              </a:rPr>
              <a:t>I can describe how people work as a team at work.</a:t>
            </a:r>
          </a:p>
        </p:txBody>
      </p:sp>
      <p:sp>
        <p:nvSpPr>
          <p:cNvPr id="15" name="TextBox 14"/>
          <p:cNvSpPr txBox="1"/>
          <p:nvPr/>
        </p:nvSpPr>
        <p:spPr>
          <a:xfrm>
            <a:off x="7066269" y="4357322"/>
            <a:ext cx="2665274" cy="1569660"/>
          </a:xfrm>
          <a:prstGeom prst="rect">
            <a:avLst/>
          </a:prstGeom>
          <a:noFill/>
        </p:spPr>
        <p:txBody>
          <a:bodyPr wrap="square" rtlCol="0">
            <a:spAutoFit/>
          </a:bodyPr>
          <a:lstStyle/>
          <a:p>
            <a:pPr algn="ctr"/>
            <a:r>
              <a:rPr lang="en-GB" sz="2400" dirty="0">
                <a:latin typeface="Comic Sans MS" panose="030F0702030302020204" pitchFamily="66" charset="0"/>
              </a:rPr>
              <a:t>I can work with my peers as a team to complete a challenge.</a:t>
            </a:r>
          </a:p>
        </p:txBody>
      </p:sp>
      <p:sp>
        <p:nvSpPr>
          <p:cNvPr id="17" name="TextBox 16"/>
          <p:cNvSpPr txBox="1"/>
          <p:nvPr/>
        </p:nvSpPr>
        <p:spPr>
          <a:xfrm>
            <a:off x="1076195" y="1551232"/>
            <a:ext cx="9248735" cy="707886"/>
          </a:xfrm>
          <a:prstGeom prst="rect">
            <a:avLst/>
          </a:prstGeom>
          <a:noFill/>
        </p:spPr>
        <p:txBody>
          <a:bodyPr wrap="square" rtlCol="0">
            <a:spAutoFit/>
          </a:bodyPr>
          <a:lstStyle/>
          <a:p>
            <a:r>
              <a:rPr lang="en-GB" sz="2000" dirty="0">
                <a:latin typeface="Comic Sans MS" panose="030F0702030302020204" pitchFamily="66" charset="0"/>
              </a:rPr>
              <a:t>I will learn about people who work in teams as part of their job.</a:t>
            </a:r>
          </a:p>
          <a:p>
            <a:r>
              <a:rPr lang="en-GB" sz="2000" dirty="0">
                <a:latin typeface="Comic Sans MS" panose="030F0702030302020204" pitchFamily="66" charset="0"/>
              </a:rPr>
              <a:t>I will learn why it is important to work as a team. </a:t>
            </a:r>
          </a:p>
        </p:txBody>
      </p:sp>
    </p:spTree>
    <p:extLst>
      <p:ext uri="{BB962C8B-B14F-4D97-AF65-F5344CB8AC3E}">
        <p14:creationId xmlns:p14="http://schemas.microsoft.com/office/powerpoint/2010/main" val="261631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6340" y="2773313"/>
            <a:ext cx="6408712" cy="1569660"/>
          </a:xfrm>
          <a:prstGeom prst="rect">
            <a:avLst/>
          </a:prstGeom>
          <a:noFill/>
        </p:spPr>
        <p:txBody>
          <a:bodyPr wrap="square" rtlCol="0">
            <a:spAutoFit/>
          </a:bodyPr>
          <a:lstStyle/>
          <a:p>
            <a:pPr algn="ctr"/>
            <a:r>
              <a:rPr lang="en-GB" sz="4800" b="1" dirty="0">
                <a:solidFill>
                  <a:srgbClr val="008080"/>
                </a:solidFill>
                <a:latin typeface="Comic Sans MS" panose="030F0702030302020204" pitchFamily="66" charset="0"/>
                <a:cs typeface="Arial" panose="020B0604020202020204" pitchFamily="34" charset="0"/>
              </a:rPr>
              <a:t>Why is it important to work as a team?</a:t>
            </a:r>
          </a:p>
        </p:txBody>
      </p:sp>
    </p:spTree>
    <p:extLst>
      <p:ext uri="{BB962C8B-B14F-4D97-AF65-F5344CB8AC3E}">
        <p14:creationId xmlns:p14="http://schemas.microsoft.com/office/powerpoint/2010/main" val="268893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003" y="3556654"/>
            <a:ext cx="3942358" cy="262789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460" y="613073"/>
            <a:ext cx="3938093" cy="26279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727" y="3556654"/>
            <a:ext cx="3913682" cy="2609121"/>
          </a:xfrm>
          <a:prstGeom prst="rect">
            <a:avLst/>
          </a:prstGeom>
        </p:spPr>
      </p:pic>
    </p:spTree>
    <p:extLst>
      <p:ext uri="{BB962C8B-B14F-4D97-AF65-F5344CB8AC3E}">
        <p14:creationId xmlns:p14="http://schemas.microsoft.com/office/powerpoint/2010/main" val="1422611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6032" y="745566"/>
            <a:ext cx="5864323" cy="357930"/>
          </a:xfrm>
          <a:prstGeom prst="rect">
            <a:avLst/>
          </a:prstGeom>
          <a:noFill/>
        </p:spPr>
        <p:txBody>
          <a:bodyPr wrap="square" lIns="80147" tIns="40074" rIns="80147" bIns="40074" rtlCol="0">
            <a:spAutoFit/>
          </a:bodyPr>
          <a:lstStyle/>
          <a:p>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844" y="3205361"/>
            <a:ext cx="3873210" cy="297650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764" y="640313"/>
            <a:ext cx="2767452" cy="184496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917" y="646342"/>
            <a:ext cx="2559498" cy="184496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127" y="629549"/>
            <a:ext cx="2801792" cy="185573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4498338"/>
            <a:ext cx="2517336" cy="167196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8974" y="2706058"/>
            <a:ext cx="2507362" cy="169225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5575" y="2694685"/>
            <a:ext cx="2534840" cy="1692259"/>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575" y="4489606"/>
            <a:ext cx="2534839" cy="1680694"/>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917" y="513131"/>
            <a:ext cx="9169675" cy="5672275"/>
          </a:xfrm>
          <a:prstGeom prst="rect">
            <a:avLst/>
          </a:prstGeom>
        </p:spPr>
      </p:pic>
    </p:spTree>
    <p:extLst>
      <p:ext uri="{BB962C8B-B14F-4D97-AF65-F5344CB8AC3E}">
        <p14:creationId xmlns:p14="http://schemas.microsoft.com/office/powerpoint/2010/main" val="17794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5768" b="4965"/>
          <a:stretch/>
        </p:blipFill>
        <p:spPr>
          <a:xfrm>
            <a:off x="1048826" y="685081"/>
            <a:ext cx="4040747" cy="266429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13066" b="7346"/>
          <a:stretch/>
        </p:blipFill>
        <p:spPr>
          <a:xfrm>
            <a:off x="5346699" y="3519607"/>
            <a:ext cx="4096098" cy="2752502"/>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14879" b="1710"/>
          <a:stretch/>
        </p:blipFill>
        <p:spPr>
          <a:xfrm>
            <a:off x="5346700" y="685081"/>
            <a:ext cx="4085170" cy="2664296"/>
          </a:xfrm>
          <a:prstGeom prst="rect">
            <a:avLst/>
          </a:prstGeom>
        </p:spPr>
      </p:pic>
      <p:pic>
        <p:nvPicPr>
          <p:cNvPr id="5" name="Picture Placeholder 4"/>
          <p:cNvPicPr>
            <a:picLocks noChangeAspect="1"/>
          </p:cNvPicPr>
          <p:nvPr/>
        </p:nvPicPr>
        <p:blipFill rotWithShape="1">
          <a:blip r:embed="rId6" cstate="print">
            <a:extLst>
              <a:ext uri="{28A0092B-C50C-407E-A947-70E740481C1C}">
                <a14:useLocalDpi xmlns:a14="http://schemas.microsoft.com/office/drawing/2010/main" val="0"/>
              </a:ext>
            </a:extLst>
          </a:blip>
          <a:srcRect r="17422"/>
          <a:stretch/>
        </p:blipFill>
        <p:spPr>
          <a:xfrm>
            <a:off x="1048825" y="3525918"/>
            <a:ext cx="4040747" cy="2752502"/>
          </a:xfrm>
          <a:prstGeom prst="rect">
            <a:avLst/>
          </a:prstGeom>
        </p:spPr>
      </p:pic>
    </p:spTree>
    <p:extLst>
      <p:ext uri="{BB962C8B-B14F-4D97-AF65-F5344CB8AC3E}">
        <p14:creationId xmlns:p14="http://schemas.microsoft.com/office/powerpoint/2010/main" val="28842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27" name="Title 1"/>
          <p:cNvSpPr>
            <a:spLocks noGrp="1"/>
          </p:cNvSpPr>
          <p:nvPr>
            <p:ph type="title"/>
          </p:nvPr>
        </p:nvSpPr>
        <p:spPr>
          <a:xfrm>
            <a:off x="17215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28" name="TextBox 27"/>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29" name="Picture 28"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43316" y="237375"/>
            <a:ext cx="616673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35" name="Rectangle 34"/>
          <p:cNvSpPr/>
          <p:nvPr/>
        </p:nvSpPr>
        <p:spPr>
          <a:xfrm>
            <a:off x="4443317" y="4877324"/>
            <a:ext cx="5041900"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600346" y="754739"/>
            <a:ext cx="3493387" cy="2872877"/>
          </a:xfrm>
          <a:prstGeom prst="rect">
            <a:avLst/>
          </a:prstGeom>
        </p:spPr>
      </p:pic>
    </p:spTree>
    <p:extLst>
      <p:ext uri="{BB962C8B-B14F-4D97-AF65-F5344CB8AC3E}">
        <p14:creationId xmlns:p14="http://schemas.microsoft.com/office/powerpoint/2010/main" val="25070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31245" y="945955"/>
            <a:ext cx="3787539" cy="2520280"/>
          </a:xfrm>
          <a:prstGeom prst="rect">
            <a:avLst/>
          </a:prstGeom>
          <a:no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525" y="3580903"/>
            <a:ext cx="3888432" cy="257190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740" y="973113"/>
            <a:ext cx="3738935" cy="2493122"/>
          </a:xfrm>
          <a:prstGeom prst="rect">
            <a:avLst/>
          </a:prstGeom>
        </p:spPr>
      </p:pic>
    </p:spTree>
    <p:extLst>
      <p:ext uri="{BB962C8B-B14F-4D97-AF65-F5344CB8AC3E}">
        <p14:creationId xmlns:p14="http://schemas.microsoft.com/office/powerpoint/2010/main" val="33368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916" y="4285481"/>
            <a:ext cx="3299898" cy="2199932"/>
          </a:xfrm>
          <a:prstGeom prst="rect">
            <a:avLst/>
          </a:prstGeom>
        </p:spPr>
      </p:pic>
      <p:sp>
        <p:nvSpPr>
          <p:cNvPr id="2" name="TextBox 1"/>
          <p:cNvSpPr txBox="1"/>
          <p:nvPr/>
        </p:nvSpPr>
        <p:spPr>
          <a:xfrm>
            <a:off x="1170236" y="1981225"/>
            <a:ext cx="8064896" cy="2727809"/>
          </a:xfrm>
          <a:prstGeom prst="rect">
            <a:avLst/>
          </a:prstGeom>
          <a:noFill/>
        </p:spPr>
        <p:txBody>
          <a:bodyPr wrap="square" lIns="80147" tIns="40074" rIns="80147" bIns="40074" rtlCol="0">
            <a:spAutoFit/>
          </a:bodyPr>
          <a:lstStyle/>
          <a:p>
            <a:pPr>
              <a:buFont typeface="Arial" pitchFamily="34" charset="0"/>
              <a:buNone/>
            </a:pPr>
            <a:endParaRPr lang="en-GB" dirty="0">
              <a:latin typeface="Comic Sans MS" panose="030F0702030302020204" pitchFamily="66" charset="0"/>
            </a:endParaRPr>
          </a:p>
          <a:p>
            <a:pPr>
              <a:buClr>
                <a:srgbClr val="008988"/>
              </a:buClr>
            </a:pPr>
            <a:r>
              <a:rPr lang="en-GB" sz="2200" dirty="0">
                <a:solidFill>
                  <a:srgbClr val="008988"/>
                </a:solidFill>
                <a:latin typeface="Comic Sans MS" panose="030F0702030302020204" pitchFamily="66" charset="0"/>
                <a:cs typeface="Arial" pitchFamily="34" charset="0"/>
              </a:rPr>
              <a:t>In teams, make a vehicle that can transport a pet patient to the PDSA Pet Hospital. </a:t>
            </a:r>
          </a:p>
          <a:p>
            <a:pPr>
              <a:buClr>
                <a:srgbClr val="008988"/>
              </a:buClr>
            </a:pPr>
            <a:endParaRPr lang="en-GB" sz="2200" dirty="0">
              <a:solidFill>
                <a:srgbClr val="008988"/>
              </a:solidFill>
              <a:latin typeface="Comic Sans MS" panose="030F0702030302020204" pitchFamily="66" charset="0"/>
              <a:cs typeface="Arial" pitchFamily="34" charset="0"/>
            </a:endParaRPr>
          </a:p>
          <a:p>
            <a:pPr>
              <a:buClr>
                <a:srgbClr val="008988"/>
              </a:buClr>
            </a:pPr>
            <a:r>
              <a:rPr lang="en-GB" sz="2200" dirty="0">
                <a:solidFill>
                  <a:srgbClr val="008988"/>
                </a:solidFill>
                <a:latin typeface="Comic Sans MS" panose="030F0702030302020204" pitchFamily="66" charset="0"/>
                <a:cs typeface="Arial" pitchFamily="34" charset="0"/>
              </a:rPr>
              <a:t>You can only use the recycled materials provided.</a:t>
            </a:r>
          </a:p>
          <a:p>
            <a:pPr>
              <a:buClr>
                <a:srgbClr val="008988"/>
              </a:buClr>
            </a:pPr>
            <a:endParaRPr lang="en-GB" sz="2200" dirty="0">
              <a:solidFill>
                <a:srgbClr val="008988"/>
              </a:solidFill>
              <a:latin typeface="Comic Sans MS" panose="030F0702030302020204" pitchFamily="66" charset="0"/>
              <a:cs typeface="Arial" pitchFamily="34" charset="0"/>
            </a:endParaRPr>
          </a:p>
          <a:p>
            <a:pPr>
              <a:buClr>
                <a:srgbClr val="008988"/>
              </a:buClr>
            </a:pPr>
            <a:r>
              <a:rPr lang="en-GB" sz="2200" dirty="0">
                <a:solidFill>
                  <a:srgbClr val="008988"/>
                </a:solidFill>
                <a:latin typeface="Comic Sans MS" panose="030F0702030302020204" pitchFamily="66" charset="0"/>
                <a:cs typeface="Arial" pitchFamily="34" charset="0"/>
              </a:rPr>
              <a:t>It doesn’t matter if your vehicle drives or flies – as long as your patient arrives quickly and safely! </a:t>
            </a:r>
          </a:p>
        </p:txBody>
      </p:sp>
      <p:sp>
        <p:nvSpPr>
          <p:cNvPr id="3" name="TextBox 2"/>
          <p:cNvSpPr txBox="1"/>
          <p:nvPr/>
        </p:nvSpPr>
        <p:spPr>
          <a:xfrm>
            <a:off x="2178348" y="901105"/>
            <a:ext cx="6408712"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Your Team Challenge</a:t>
            </a:r>
          </a:p>
        </p:txBody>
      </p:sp>
      <p:sp>
        <p:nvSpPr>
          <p:cNvPr id="5" name="TextBox 4"/>
          <p:cNvSpPr txBox="1"/>
          <p:nvPr/>
        </p:nvSpPr>
        <p:spPr>
          <a:xfrm>
            <a:off x="-191525" y="6733753"/>
            <a:ext cx="2723522"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Activity</a:t>
            </a:r>
          </a:p>
        </p:txBody>
      </p:sp>
    </p:spTree>
    <p:extLst>
      <p:ext uri="{BB962C8B-B14F-4D97-AF65-F5344CB8AC3E}">
        <p14:creationId xmlns:p14="http://schemas.microsoft.com/office/powerpoint/2010/main" val="369329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0-ppt_w/2"/>
                                          </p:val>
                                        </p:tav>
                                      </p:tavLst>
                                    </p:anim>
                                    <p:anim calcmode="lin" valueType="num">
                                      <p:cBhvr additive="base">
                                        <p:cTn id="14" dur="500"/>
                                        <p:tgtEl>
                                          <p:spTgt spid="6"/>
                                        </p:tgtEl>
                                        <p:attrNameLst>
                                          <p:attrName>ppt_y</p:attrName>
                                        </p:attrNameLst>
                                      </p:cBhvr>
                                      <p:tavLst>
                                        <p:tav tm="0">
                                          <p:val>
                                            <p:strVal val="ppt_y"/>
                                          </p:val>
                                        </p:tav>
                                        <p:tav tm="100000">
                                          <p:val>
                                            <p:strVal val="0-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A88C-4E44-451B-A614-A6B4AFC783B0}">
  <ds:schemaRefs>
    <ds:schemaRef ds:uri="http://purl.org/dc/elements/1.1/"/>
    <ds:schemaRef ds:uri="http://purl.org/dc/dcmitype/"/>
    <ds:schemaRef ds:uri="http://schemas.microsoft.com/office/2006/documentManagement/types"/>
    <ds:schemaRef ds:uri="http://schemas.microsoft.com/office/2006/metadata/properties"/>
    <ds:schemaRef ds:uri="02901346-528d-4e84-b91b-00d6b3077abe"/>
    <ds:schemaRef ds:uri="http://schemas.microsoft.com/office/infopath/2007/PartnerControls"/>
    <ds:schemaRef ds:uri="http://purl.org/dc/terms/"/>
    <ds:schemaRef ds:uri="http://schemas.openxmlformats.org/package/2006/metadata/core-properties"/>
    <ds:schemaRef ds:uri="5bea8f77-0667-4557-a028-e23225a2ced3"/>
    <ds:schemaRef ds:uri="http://www.w3.org/XML/1998/namespace"/>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114</TotalTime>
  <Words>672</Words>
  <Application>Microsoft Office PowerPoint</Application>
  <PresentationFormat>Custom</PresentationFormat>
  <Paragraphs>87</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Pulications Freelancer 5</cp:lastModifiedBy>
  <cp:revision>18</cp:revision>
  <dcterms:created xsi:type="dcterms:W3CDTF">2018-07-13T15:29:21Z</dcterms:created>
  <dcterms:modified xsi:type="dcterms:W3CDTF">2018-10-24T15:34:18Z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