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300" r:id="rId5"/>
    <p:sldId id="318" r:id="rId6"/>
    <p:sldId id="302" r:id="rId7"/>
    <p:sldId id="320" r:id="rId8"/>
    <p:sldId id="319" r:id="rId9"/>
    <p:sldId id="323" r:id="rId10"/>
    <p:sldId id="325" r:id="rId11"/>
    <p:sldId id="321" r:id="rId12"/>
    <p:sldId id="326" r:id="rId13"/>
    <p:sldId id="317" r:id="rId14"/>
    <p:sldId id="316" r:id="rId15"/>
    <p:sldId id="308" r:id="rId16"/>
    <p:sldId id="309" r:id="rId17"/>
    <p:sldId id="315" r:id="rId18"/>
    <p:sldId id="310" r:id="rId19"/>
    <p:sldId id="311" r:id="rId20"/>
    <p:sldId id="314" r:id="rId21"/>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1"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88"/>
    <a:srgbClr val="C8337E"/>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3971" autoAdjust="0"/>
  </p:normalViewPr>
  <p:slideViewPr>
    <p:cSldViewPr>
      <p:cViewPr varScale="1">
        <p:scale>
          <a:sx n="55" d="100"/>
          <a:sy n="55" d="100"/>
        </p:scale>
        <p:origin x="1608" y="42"/>
      </p:cViewPr>
      <p:guideLst>
        <p:guide orient="horz" pos="2881"/>
        <p:guide pos="2160"/>
      </p:guideLst>
    </p:cSldViewPr>
  </p:slideViewPr>
  <p:notesTextViewPr>
    <p:cViewPr>
      <p:scale>
        <a:sx n="100" d="100"/>
        <a:sy n="100" d="100"/>
      </p:scale>
      <p:origin x="0" y="-24"/>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24/10/2018</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GB" b="1" dirty="0">
                <a:latin typeface="Arial" panose="020B0604020202020204" pitchFamily="34" charset="0"/>
                <a:cs typeface="Arial" panose="020B0604020202020204" pitchFamily="34" charset="0"/>
              </a:rPr>
              <a:t>Share:</a:t>
            </a:r>
          </a:p>
          <a:p>
            <a:pPr>
              <a:defRPr/>
            </a:pPr>
            <a:r>
              <a:rPr lang="en-GB" dirty="0">
                <a:latin typeface="Arial" panose="020B0604020202020204" pitchFamily="34" charset="0"/>
                <a:cs typeface="Arial" panose="020B0604020202020204" pitchFamily="34" charset="0"/>
              </a:rPr>
              <a:t>Introduce the session and PDSA. </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children that PDSA treat the sick and injured pets of people in need...</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Explain that PDSA is a special kind of vets, because they’re a charity. Discuss what a charity is and explain that PDSA looks after pets when owners can’t afford vet treatment.</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Ask:</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If they think it’s important to help sick and injured animals to get better?</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What would happen to all the sick and injured pets PDSA treat if they   weren’t around?</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Share:</a:t>
            </a:r>
          </a:p>
          <a:p>
            <a:pPr>
              <a:defRPr/>
            </a:pPr>
            <a:endParaRPr lang="en-GB" dirty="0">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them that today, you’re all going to learn about what pets need to be healthy and happy and also about some of the pets that PDSA has helped in their Pet Hospitals.</a:t>
            </a:r>
          </a:p>
          <a:p>
            <a:pPr>
              <a:defRPr/>
            </a:pPr>
            <a:endParaRPr lang="en-GB"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ED2712-2B6F-4FFA-AC80-0A72498B1715}" type="slidenum">
              <a:rPr lang="en-GB" altLang="en-US" smtClean="0"/>
              <a:pPr/>
              <a:t>1</a:t>
            </a:fld>
            <a:endParaRPr lang="en-GB" altLang="en-US"/>
          </a:p>
        </p:txBody>
      </p:sp>
    </p:spTree>
    <p:extLst>
      <p:ext uri="{BB962C8B-B14F-4D97-AF65-F5344CB8AC3E}">
        <p14:creationId xmlns:p14="http://schemas.microsoft.com/office/powerpoint/2010/main" val="3822203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Either print and allow pupils to fill in the gaps or do as a class.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Low ability children will need the words as a list.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High ability children could write down the function of each organ as an extension task.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12</a:t>
            </a:fld>
            <a:endParaRPr lang="en-GB"/>
          </a:p>
        </p:txBody>
      </p:sp>
    </p:spTree>
    <p:extLst>
      <p:ext uri="{BB962C8B-B14F-4D97-AF65-F5344CB8AC3E}">
        <p14:creationId xmlns:p14="http://schemas.microsoft.com/office/powerpoint/2010/main" val="2429018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Either print and allow pupils to fill in the gaps or do as a class.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Low ability children will need the words as a list.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High ability children could write down the function of each organ as an extension task. </a:t>
            </a:r>
            <a:endParaRPr lang="en-GB" sz="1200" kern="1200" dirty="0">
              <a:solidFill>
                <a:schemeClr val="tx1"/>
              </a:solidFill>
              <a:effectLst/>
              <a:latin typeface="Arial"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13</a:t>
            </a:fld>
            <a:endParaRPr lang="en-GB"/>
          </a:p>
        </p:txBody>
      </p:sp>
    </p:spTree>
    <p:extLst>
      <p:ext uri="{BB962C8B-B14F-4D97-AF65-F5344CB8AC3E}">
        <p14:creationId xmlns:p14="http://schemas.microsoft.com/office/powerpoint/2010/main" val="124846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Share the details on the slide and: </a:t>
            </a:r>
          </a:p>
          <a:p>
            <a:pPr>
              <a:buFont typeface="Arial" pitchFamily="34" charset="0"/>
              <a:buNone/>
            </a:pP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t>Tell children that PDSA treat the sick and injured pets of people in need..</a:t>
            </a:r>
          </a:p>
          <a:p>
            <a:pPr marL="171450" indent="-171450">
              <a:buFont typeface="Arial" panose="020B0604020202020204" pitchFamily="34" charset="0"/>
              <a:buChar char="•"/>
            </a:pPr>
            <a:r>
              <a:rPr lang="en-GB" sz="1200" dirty="0"/>
              <a:t>Ask them if they think it’s important to help sick and injured animals to get better.</a:t>
            </a:r>
          </a:p>
          <a:p>
            <a:pPr marL="171450" indent="-171450">
              <a:buFont typeface="Arial" panose="020B0604020202020204" pitchFamily="34" charset="0"/>
              <a:buChar char="•"/>
            </a:pPr>
            <a:r>
              <a:rPr lang="en-GB" sz="1200" dirty="0"/>
              <a:t> Explain that PDSA is a special kind of vets, because they’re a charity. Ask them what a charity does and explain that PDSA looks after pets when owners can’t afford vet treatment.</a:t>
            </a:r>
          </a:p>
          <a:p>
            <a:pPr marL="171450" indent="-171450">
              <a:buFont typeface="Arial" panose="020B0604020202020204" pitchFamily="34" charset="0"/>
              <a:buChar char="•"/>
            </a:pPr>
            <a:r>
              <a:rPr lang="en-GB" sz="1200" dirty="0"/>
              <a:t> Ask them what would happen to all the sick and injured pets PDSA treat if they weren’t around.</a:t>
            </a:r>
          </a:p>
          <a:p>
            <a:pPr>
              <a:buFont typeface="Arial" pitchFamily="34" charset="0"/>
              <a:buNone/>
            </a:pPr>
            <a:endParaRPr lang="en-GB" sz="1200" baseline="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14</a:t>
            </a:fld>
            <a:endParaRPr lang="en-GB" dirty="0"/>
          </a:p>
        </p:txBody>
      </p:sp>
    </p:spTree>
    <p:extLst>
      <p:ext uri="{BB962C8B-B14F-4D97-AF65-F5344CB8AC3E}">
        <p14:creationId xmlns:p14="http://schemas.microsoft.com/office/powerpoint/2010/main" val="1580745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b="1" kern="1200" dirty="0">
                <a:solidFill>
                  <a:schemeClr val="tx1"/>
                </a:solidFill>
                <a:effectLst/>
                <a:latin typeface="+mn-lt"/>
                <a:ea typeface="+mn-ea"/>
                <a:cs typeface="+mn-cs"/>
              </a:rPr>
              <a:t>Name: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Perci</a:t>
            </a:r>
          </a:p>
          <a:p>
            <a:r>
              <a:rPr lang="en-GB" sz="1200" b="1" kern="1200" dirty="0">
                <a:solidFill>
                  <a:schemeClr val="tx1"/>
                </a:solidFill>
                <a:effectLst/>
                <a:latin typeface="+mn-lt"/>
                <a:ea typeface="+mn-ea"/>
                <a:cs typeface="+mn-cs"/>
              </a:rPr>
              <a:t>Species: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Feline</a:t>
            </a:r>
          </a:p>
          <a:p>
            <a:r>
              <a:rPr lang="en-GB" sz="1200" b="1" kern="1200" dirty="0">
                <a:solidFill>
                  <a:schemeClr val="tx1"/>
                </a:solidFill>
                <a:effectLst/>
                <a:latin typeface="+mn-lt"/>
                <a:ea typeface="+mn-ea"/>
                <a:cs typeface="+mn-cs"/>
              </a:rPr>
              <a:t>Breed: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Domestic Short-haired</a:t>
            </a:r>
          </a:p>
          <a:p>
            <a:r>
              <a:rPr lang="en-GB" sz="1200" b="1" kern="1200" dirty="0">
                <a:solidFill>
                  <a:schemeClr val="tx1"/>
                </a:solidFill>
                <a:effectLst/>
                <a:latin typeface="+mn-lt"/>
                <a:ea typeface="+mn-ea"/>
                <a:cs typeface="+mn-cs"/>
              </a:rPr>
              <a:t>Colour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Tabby</a:t>
            </a:r>
          </a:p>
          <a:p>
            <a:r>
              <a:rPr lang="en-GB" sz="1200" b="1" kern="1200" dirty="0">
                <a:solidFill>
                  <a:schemeClr val="tx1"/>
                </a:solidFill>
                <a:effectLst/>
                <a:latin typeface="+mn-lt"/>
                <a:ea typeface="+mn-ea"/>
                <a:cs typeface="+mn-cs"/>
              </a:rPr>
              <a:t>PDSA Vet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Chris Sherwood</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happened?</a:t>
            </a:r>
          </a:p>
          <a:p>
            <a:r>
              <a:rPr lang="en-GB" sz="1200" kern="1200" dirty="0">
                <a:solidFill>
                  <a:schemeClr val="tx1"/>
                </a:solidFill>
                <a:effectLst/>
                <a:latin typeface="+mn-lt"/>
                <a:ea typeface="+mn-ea"/>
                <a:cs typeface="+mn-cs"/>
              </a:rPr>
              <a:t>Perci, the two year old tabby cat was rushed to PDSA’s Leicester Pet Hospital for emergency treatment, when he suffered life-threatening injuries after being hit by a car outside his house.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Action taken:</a:t>
            </a:r>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Perci’s</a:t>
            </a:r>
            <a:r>
              <a:rPr lang="en-GB" sz="1200" kern="1200" dirty="0">
                <a:solidFill>
                  <a:schemeClr val="tx1"/>
                </a:solidFill>
                <a:effectLst/>
                <a:latin typeface="+mn-lt"/>
                <a:ea typeface="+mn-ea"/>
                <a:cs typeface="+mn-cs"/>
              </a:rPr>
              <a:t> injuries were so severe that his owners were warned he may not survive the night. He was given medicine and was treated for shock and made comfortable, before he could be x-rayed. His x-ray showed that he had broken three of his four legs!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Vet’s comment: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Perci</a:t>
            </a:r>
            <a:r>
              <a:rPr lang="en-GB" sz="1200" kern="1200" dirty="0">
                <a:solidFill>
                  <a:schemeClr val="tx1"/>
                </a:solidFill>
                <a:effectLst/>
                <a:latin typeface="+mn-lt"/>
                <a:ea typeface="+mn-ea"/>
                <a:cs typeface="+mn-cs"/>
              </a:rPr>
              <a:t> suffered terrible injuries in the road accident - it’s rare for a cat to break as many as three legs. Although his injury means he might never be able to use his right back leg fully again, he’s a real fighter and has lots more life in him yet. We’re so pleased he’s making such a brilliant recovery.”</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Owner’s comment: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“I’m so grateful to the vets and nurses at the Pet Hospital in Leicester who did everything they could to save Perci. I wanted to give something back, so I set up a fundraising page to help raise money for </a:t>
            </a:r>
            <a:r>
              <a:rPr lang="en-GB" sz="1200" kern="1200" dirty="0" err="1">
                <a:solidFill>
                  <a:schemeClr val="tx1"/>
                </a:solidFill>
                <a:effectLst/>
                <a:latin typeface="+mn-lt"/>
                <a:ea typeface="+mn-ea"/>
                <a:cs typeface="+mn-cs"/>
              </a:rPr>
              <a:t>Perci’s</a:t>
            </a:r>
            <a:r>
              <a:rPr lang="en-GB" sz="1200" kern="1200" dirty="0">
                <a:solidFill>
                  <a:schemeClr val="tx1"/>
                </a:solidFill>
                <a:effectLst/>
                <a:latin typeface="+mn-lt"/>
                <a:ea typeface="+mn-ea"/>
                <a:cs typeface="+mn-cs"/>
              </a:rPr>
              <a:t> life-saving treatment. With the support of friends and family, we collected an amazing £1,300 for PDSA. I feel really happy that this will help other sick and injured pets, like Perci, who are in need of vet treatment.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9DFFCA-D338-4679-8231-AE37E8F89C37}" type="slidenum">
              <a:rPr lang="en-GB" altLang="en-US" smtClean="0"/>
              <a:pPr/>
              <a:t>15</a:t>
            </a:fld>
            <a:endParaRPr lang="en-GB" altLang="en-US"/>
          </a:p>
        </p:txBody>
      </p:sp>
    </p:spTree>
    <p:extLst>
      <p:ext uri="{BB962C8B-B14F-4D97-AF65-F5344CB8AC3E}">
        <p14:creationId xmlns:p14="http://schemas.microsoft.com/office/powerpoint/2010/main" val="372656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9DFFCA-D338-4679-8231-AE37E8F89C37}" type="slidenum">
              <a:rPr lang="en-GB" altLang="en-US" smtClean="0"/>
              <a:pPr/>
              <a:t>16</a:t>
            </a:fld>
            <a:endParaRPr lang="en-GB" altLang="en-US"/>
          </a:p>
        </p:txBody>
      </p:sp>
    </p:spTree>
    <p:extLst>
      <p:ext uri="{BB962C8B-B14F-4D97-AF65-F5344CB8AC3E}">
        <p14:creationId xmlns:p14="http://schemas.microsoft.com/office/powerpoint/2010/main" val="36889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fontAlgn="base"/>
            <a:r>
              <a:rPr lang="en-GB" sz="1200" b="1" kern="1200" dirty="0">
                <a:solidFill>
                  <a:schemeClr val="tx1"/>
                </a:solidFill>
                <a:effectLst/>
                <a:latin typeface="Arial" pitchFamily="34" charset="0"/>
                <a:ea typeface="+mn-ea"/>
                <a:cs typeface="+mn-cs"/>
              </a:rPr>
              <a:t>Vital organs and their functions</a:t>
            </a:r>
            <a:endParaRPr lang="en-GB" sz="1200" kern="1200" dirty="0">
              <a:solidFill>
                <a:schemeClr val="tx1"/>
              </a:solidFill>
              <a:effectLst/>
              <a:latin typeface="Arial" pitchFamily="34" charset="0"/>
              <a:ea typeface="+mn-ea"/>
              <a:cs typeface="+mn-cs"/>
            </a:endParaRPr>
          </a:p>
          <a:p>
            <a:pPr fontAlgn="base"/>
            <a:r>
              <a:rPr lang="en-GB" sz="1200" kern="1200" dirty="0">
                <a:solidFill>
                  <a:schemeClr val="tx1"/>
                </a:solidFill>
                <a:effectLst/>
                <a:latin typeface="Arial" pitchFamily="34" charset="0"/>
                <a:ea typeface="+mn-ea"/>
                <a:cs typeface="+mn-cs"/>
              </a:rPr>
              <a:t>The </a:t>
            </a:r>
            <a:r>
              <a:rPr lang="en-GB" sz="1200" b="1" kern="1200" dirty="0">
                <a:solidFill>
                  <a:schemeClr val="tx1"/>
                </a:solidFill>
                <a:effectLst/>
                <a:latin typeface="Arial" pitchFamily="34" charset="0"/>
                <a:ea typeface="+mn-ea"/>
                <a:cs typeface="+mn-cs"/>
              </a:rPr>
              <a:t>brain</a:t>
            </a:r>
            <a:r>
              <a:rPr lang="en-GB" sz="1200" kern="1200" dirty="0">
                <a:solidFill>
                  <a:schemeClr val="tx1"/>
                </a:solidFill>
                <a:effectLst/>
                <a:latin typeface="Arial" pitchFamily="34" charset="0"/>
                <a:ea typeface="+mn-ea"/>
                <a:cs typeface="+mn-cs"/>
              </a:rPr>
              <a:t> is the body's control centre, receiving and sending signals to other organs through the nervous system and through secreted hormones. It is responsible for thoughts, feelings, memory storage and general perception of the world.</a:t>
            </a:r>
          </a:p>
          <a:p>
            <a:pPr fontAlgn="base"/>
            <a:endParaRPr lang="en-GB" sz="1200" kern="1200" dirty="0">
              <a:solidFill>
                <a:schemeClr val="tx1"/>
              </a:solidFill>
              <a:effectLst/>
              <a:latin typeface="Arial" pitchFamily="34" charset="0"/>
              <a:ea typeface="+mn-ea"/>
              <a:cs typeface="+mn-cs"/>
            </a:endParaRPr>
          </a:p>
          <a:p>
            <a:pPr fontAlgn="base"/>
            <a:r>
              <a:rPr lang="en-GB" sz="1200" kern="1200" dirty="0">
                <a:solidFill>
                  <a:schemeClr val="tx1"/>
                </a:solidFill>
                <a:effectLst/>
                <a:latin typeface="Arial" pitchFamily="34" charset="0"/>
                <a:ea typeface="+mn-ea"/>
                <a:cs typeface="+mn-cs"/>
              </a:rPr>
              <a:t>The </a:t>
            </a:r>
            <a:r>
              <a:rPr lang="en-GB" sz="1200" b="1" kern="1200" dirty="0">
                <a:solidFill>
                  <a:schemeClr val="tx1"/>
                </a:solidFill>
                <a:effectLst/>
                <a:latin typeface="Arial" pitchFamily="34" charset="0"/>
                <a:ea typeface="+mn-ea"/>
                <a:cs typeface="+mn-cs"/>
              </a:rPr>
              <a:t>heart</a:t>
            </a:r>
            <a:r>
              <a:rPr lang="en-GB" sz="1200" kern="1200" dirty="0">
                <a:solidFill>
                  <a:schemeClr val="tx1"/>
                </a:solidFill>
                <a:effectLst/>
                <a:latin typeface="Arial" pitchFamily="34" charset="0"/>
                <a:ea typeface="+mn-ea"/>
                <a:cs typeface="+mn-cs"/>
              </a:rPr>
              <a:t> is a responsible for pumping blood throughout the body to get oxygen to the cells.</a:t>
            </a:r>
          </a:p>
          <a:p>
            <a:pPr fontAlgn="base"/>
            <a:r>
              <a:rPr lang="en-GB" sz="1200" kern="1200" dirty="0">
                <a:solidFill>
                  <a:schemeClr val="tx1"/>
                </a:solidFill>
                <a:effectLst/>
                <a:latin typeface="Arial" pitchFamily="34" charset="0"/>
                <a:ea typeface="+mn-ea"/>
                <a:cs typeface="+mn-cs"/>
              </a:rPr>
              <a:t>The job of the two </a:t>
            </a:r>
            <a:r>
              <a:rPr lang="en-GB" sz="1200" b="1" kern="1200" dirty="0">
                <a:solidFill>
                  <a:schemeClr val="tx1"/>
                </a:solidFill>
                <a:effectLst/>
                <a:latin typeface="Arial" pitchFamily="34" charset="0"/>
                <a:ea typeface="+mn-ea"/>
                <a:cs typeface="+mn-cs"/>
              </a:rPr>
              <a:t>kidneys</a:t>
            </a:r>
            <a:r>
              <a:rPr lang="en-GB" sz="1200" kern="1200" dirty="0">
                <a:solidFill>
                  <a:schemeClr val="tx1"/>
                </a:solidFill>
                <a:effectLst/>
                <a:latin typeface="Arial" pitchFamily="34" charset="0"/>
                <a:ea typeface="+mn-ea"/>
                <a:cs typeface="+mn-cs"/>
              </a:rPr>
              <a:t>, is to remove waste and extra fluid from the blood. The kidneys take urea out of the blood and combine it with water and other substances to make urine.</a:t>
            </a:r>
          </a:p>
          <a:p>
            <a:pPr fontAlgn="base"/>
            <a:endParaRPr lang="en-GB" sz="1200" kern="1200" dirty="0">
              <a:solidFill>
                <a:schemeClr val="tx1"/>
              </a:solidFill>
              <a:effectLst/>
              <a:latin typeface="Arial" pitchFamily="34" charset="0"/>
              <a:ea typeface="+mn-ea"/>
              <a:cs typeface="+mn-cs"/>
            </a:endParaRPr>
          </a:p>
          <a:p>
            <a:pPr fontAlgn="base"/>
            <a:r>
              <a:rPr lang="en-GB" sz="1200" kern="1200" dirty="0">
                <a:solidFill>
                  <a:schemeClr val="tx1"/>
                </a:solidFill>
                <a:effectLst/>
                <a:latin typeface="Arial" pitchFamily="34" charset="0"/>
                <a:ea typeface="+mn-ea"/>
                <a:cs typeface="+mn-cs"/>
              </a:rPr>
              <a:t>The</a:t>
            </a:r>
            <a:r>
              <a:rPr lang="en-GB" sz="1200" b="1" kern="1200" dirty="0">
                <a:solidFill>
                  <a:schemeClr val="tx1"/>
                </a:solidFill>
                <a:effectLst/>
                <a:latin typeface="Arial" pitchFamily="34" charset="0"/>
                <a:ea typeface="+mn-ea"/>
                <a:cs typeface="+mn-cs"/>
              </a:rPr>
              <a:t> liver</a:t>
            </a:r>
            <a:r>
              <a:rPr lang="en-GB" sz="1200" kern="1200" dirty="0">
                <a:solidFill>
                  <a:schemeClr val="tx1"/>
                </a:solidFill>
                <a:effectLst/>
                <a:latin typeface="Arial" pitchFamily="34" charset="0"/>
                <a:ea typeface="+mn-ea"/>
                <a:cs typeface="+mn-cs"/>
              </a:rPr>
              <a:t> has many functions, including detoxifying of harmful chemicals, breakdown of drugs, filtering of blood, bile secretion and production of blood-clotting proteins.</a:t>
            </a:r>
          </a:p>
          <a:p>
            <a:pPr fontAlgn="base"/>
            <a:endParaRPr lang="en-GB" sz="1200" kern="1200" dirty="0">
              <a:solidFill>
                <a:schemeClr val="tx1"/>
              </a:solidFill>
              <a:effectLst/>
              <a:latin typeface="Arial" pitchFamily="34" charset="0"/>
              <a:ea typeface="+mn-ea"/>
              <a:cs typeface="+mn-cs"/>
            </a:endParaRPr>
          </a:p>
          <a:p>
            <a:pPr fontAlgn="base"/>
            <a:r>
              <a:rPr lang="en-GB" sz="1200" kern="1200" dirty="0">
                <a:solidFill>
                  <a:schemeClr val="tx1"/>
                </a:solidFill>
                <a:effectLst/>
                <a:latin typeface="Arial" pitchFamily="34" charset="0"/>
                <a:ea typeface="+mn-ea"/>
                <a:cs typeface="+mn-cs"/>
              </a:rPr>
              <a:t>The </a:t>
            </a:r>
            <a:r>
              <a:rPr lang="en-GB" sz="1200" b="1" kern="1200" dirty="0">
                <a:solidFill>
                  <a:schemeClr val="tx1"/>
                </a:solidFill>
                <a:effectLst/>
                <a:latin typeface="Arial" pitchFamily="34" charset="0"/>
                <a:ea typeface="+mn-ea"/>
                <a:cs typeface="+mn-cs"/>
              </a:rPr>
              <a:t>lungs</a:t>
            </a:r>
            <a:r>
              <a:rPr lang="en-GB" sz="1200" kern="1200" dirty="0">
                <a:solidFill>
                  <a:schemeClr val="tx1"/>
                </a:solidFill>
                <a:effectLst/>
                <a:latin typeface="Arial" pitchFamily="34" charset="0"/>
                <a:ea typeface="+mn-ea"/>
                <a:cs typeface="+mn-cs"/>
              </a:rPr>
              <a:t> are responsible for removing oxygen from the air we breathe and transferring it to our blood where it can be sent to our cells. The lungs also remove carbon dioxide, which we exhale.</a:t>
            </a:r>
          </a:p>
          <a:p>
            <a:pPr fontAlgn="base"/>
            <a:endParaRPr lang="en-GB" sz="1200" kern="1200" dirty="0">
              <a:solidFill>
                <a:schemeClr val="tx1"/>
              </a:solidFill>
              <a:effectLst/>
              <a:latin typeface="Arial" pitchFamily="34" charset="0"/>
              <a:ea typeface="+mn-ea"/>
              <a:cs typeface="+mn-cs"/>
            </a:endParaRPr>
          </a:p>
          <a:p>
            <a:pPr fontAlgn="base"/>
            <a:r>
              <a:rPr lang="en-GB" sz="1200" kern="1200" dirty="0">
                <a:solidFill>
                  <a:schemeClr val="tx1"/>
                </a:solidFill>
                <a:effectLst/>
                <a:latin typeface="Arial" pitchFamily="34" charset="0"/>
                <a:ea typeface="+mn-ea"/>
                <a:cs typeface="+mn-cs"/>
              </a:rPr>
              <a:t>The </a:t>
            </a:r>
            <a:r>
              <a:rPr lang="en-GB" sz="1200" b="1" kern="1200" dirty="0">
                <a:solidFill>
                  <a:schemeClr val="tx1"/>
                </a:solidFill>
                <a:effectLst/>
                <a:latin typeface="Arial" pitchFamily="34" charset="0"/>
                <a:ea typeface="+mn-ea"/>
                <a:cs typeface="+mn-cs"/>
              </a:rPr>
              <a:t>windpipe</a:t>
            </a:r>
            <a:r>
              <a:rPr lang="en-GB" sz="1200" kern="1200" dirty="0">
                <a:solidFill>
                  <a:schemeClr val="tx1"/>
                </a:solidFill>
                <a:effectLst/>
                <a:latin typeface="Arial" pitchFamily="34" charset="0"/>
                <a:ea typeface="+mn-ea"/>
                <a:cs typeface="+mn-cs"/>
              </a:rPr>
              <a:t>, responsible for moving air from the mouth and nose to the lungs to support breathing. It has rings of cartilage all the way down, so it can’t collapse and prevent air getting to the lungs.</a:t>
            </a:r>
          </a:p>
          <a:p>
            <a:pPr fontAlgn="base"/>
            <a:endParaRPr lang="en-GB" sz="1200" kern="1200" dirty="0">
              <a:solidFill>
                <a:schemeClr val="tx1"/>
              </a:solidFill>
              <a:effectLst/>
              <a:latin typeface="Arial" pitchFamily="34" charset="0"/>
              <a:ea typeface="+mn-ea"/>
              <a:cs typeface="+mn-cs"/>
            </a:endParaRPr>
          </a:p>
          <a:p>
            <a:pPr fontAlgn="base"/>
            <a:r>
              <a:rPr lang="en-GB" sz="1200" kern="1200" dirty="0">
                <a:solidFill>
                  <a:schemeClr val="tx1"/>
                </a:solidFill>
                <a:effectLst/>
                <a:latin typeface="Arial" pitchFamily="34" charset="0"/>
                <a:ea typeface="+mn-ea"/>
                <a:cs typeface="+mn-cs"/>
              </a:rPr>
              <a:t>The </a:t>
            </a:r>
            <a:r>
              <a:rPr lang="en-GB" sz="1200" b="1" kern="1200" dirty="0">
                <a:solidFill>
                  <a:schemeClr val="tx1"/>
                </a:solidFill>
                <a:effectLst/>
                <a:latin typeface="Arial" pitchFamily="34" charset="0"/>
                <a:ea typeface="+mn-ea"/>
                <a:cs typeface="+mn-cs"/>
              </a:rPr>
              <a:t>oesophagus</a:t>
            </a:r>
            <a:r>
              <a:rPr lang="en-GB" sz="1200" kern="1200" dirty="0">
                <a:solidFill>
                  <a:schemeClr val="tx1"/>
                </a:solidFill>
                <a:effectLst/>
                <a:latin typeface="Arial" pitchFamily="34" charset="0"/>
                <a:ea typeface="+mn-ea"/>
                <a:cs typeface="+mn-cs"/>
              </a:rPr>
              <a:t> is the food pipe, which carries food and water from the mouth to the stomach, so it can be digested.</a:t>
            </a:r>
          </a:p>
          <a:p>
            <a:pPr fontAlgn="base"/>
            <a:endParaRPr lang="en-GB" sz="1200" kern="1200" dirty="0">
              <a:solidFill>
                <a:schemeClr val="tx1"/>
              </a:solidFill>
              <a:effectLst/>
              <a:latin typeface="Arial" pitchFamily="34" charset="0"/>
              <a:ea typeface="+mn-ea"/>
              <a:cs typeface="+mn-cs"/>
            </a:endParaRPr>
          </a:p>
          <a:p>
            <a:pPr fontAlgn="base"/>
            <a:r>
              <a:rPr lang="en-GB" sz="1200" kern="1200" dirty="0">
                <a:solidFill>
                  <a:schemeClr val="tx1"/>
                </a:solidFill>
                <a:effectLst/>
                <a:latin typeface="Arial" pitchFamily="34" charset="0"/>
                <a:ea typeface="+mn-ea"/>
                <a:cs typeface="+mn-cs"/>
              </a:rPr>
              <a:t>The </a:t>
            </a:r>
            <a:r>
              <a:rPr lang="en-GB" sz="1200" b="1" kern="1200" dirty="0">
                <a:solidFill>
                  <a:schemeClr val="tx1"/>
                </a:solidFill>
                <a:effectLst/>
                <a:latin typeface="Arial" pitchFamily="34" charset="0"/>
                <a:ea typeface="+mn-ea"/>
                <a:cs typeface="+mn-cs"/>
              </a:rPr>
              <a:t>stomach</a:t>
            </a:r>
            <a:r>
              <a:rPr lang="en-GB" sz="1200" kern="1200" dirty="0">
                <a:solidFill>
                  <a:schemeClr val="tx1"/>
                </a:solidFill>
                <a:effectLst/>
                <a:latin typeface="Arial" pitchFamily="34" charset="0"/>
                <a:ea typeface="+mn-ea"/>
                <a:cs typeface="+mn-cs"/>
              </a:rPr>
              <a:t> is a muscular organ. As food reaches the end of the oesophagus, it enters the </a:t>
            </a:r>
            <a:r>
              <a:rPr lang="en-GB" sz="1200" b="1" kern="1200" dirty="0">
                <a:solidFill>
                  <a:schemeClr val="tx1"/>
                </a:solidFill>
                <a:effectLst/>
                <a:latin typeface="Arial" pitchFamily="34" charset="0"/>
                <a:ea typeface="+mn-ea"/>
                <a:cs typeface="+mn-cs"/>
              </a:rPr>
              <a:t>stomach</a:t>
            </a:r>
            <a:r>
              <a:rPr lang="en-GB" sz="1200" kern="1200" dirty="0">
                <a:solidFill>
                  <a:schemeClr val="tx1"/>
                </a:solidFill>
                <a:effectLst/>
                <a:latin typeface="Arial" pitchFamily="34" charset="0"/>
                <a:ea typeface="+mn-ea"/>
                <a:cs typeface="+mn-cs"/>
              </a:rPr>
              <a:t>, which secretes acid and enzymes that digest food. </a:t>
            </a:r>
          </a:p>
          <a:p>
            <a:pPr fontAlgn="base"/>
            <a:endParaRPr lang="en-GB" sz="1200" kern="1200" dirty="0">
              <a:solidFill>
                <a:schemeClr val="tx1"/>
              </a:solidFill>
              <a:effectLst/>
              <a:latin typeface="Arial" pitchFamily="34" charset="0"/>
              <a:ea typeface="+mn-ea"/>
              <a:cs typeface="+mn-cs"/>
            </a:endParaRPr>
          </a:p>
          <a:p>
            <a:pPr fontAlgn="base"/>
            <a:r>
              <a:rPr lang="en-GB" sz="1200" kern="1200" dirty="0">
                <a:solidFill>
                  <a:schemeClr val="tx1"/>
                </a:solidFill>
                <a:effectLst/>
                <a:latin typeface="Arial" pitchFamily="34" charset="0"/>
                <a:ea typeface="+mn-ea"/>
                <a:cs typeface="+mn-cs"/>
              </a:rPr>
              <a:t>The </a:t>
            </a:r>
            <a:r>
              <a:rPr lang="en-GB" sz="1200" b="1" kern="1200" dirty="0">
                <a:solidFill>
                  <a:schemeClr val="tx1"/>
                </a:solidFill>
                <a:effectLst/>
                <a:latin typeface="Arial" pitchFamily="34" charset="0"/>
                <a:ea typeface="+mn-ea"/>
                <a:cs typeface="+mn-cs"/>
              </a:rPr>
              <a:t>bladder</a:t>
            </a:r>
            <a:r>
              <a:rPr lang="en-GB" sz="1200" kern="1200" dirty="0">
                <a:solidFill>
                  <a:schemeClr val="tx1"/>
                </a:solidFill>
                <a:effectLst/>
                <a:latin typeface="Arial" pitchFamily="34" charset="0"/>
                <a:ea typeface="+mn-ea"/>
                <a:cs typeface="+mn-cs"/>
              </a:rPr>
              <a:t> stores urine, which allows urination (weeing) to be under voluntary control</a:t>
            </a:r>
          </a:p>
          <a:p>
            <a:pPr fontAlgn="base"/>
            <a:endParaRPr lang="en-GB" sz="1200" kern="1200" dirty="0">
              <a:solidFill>
                <a:schemeClr val="tx1"/>
              </a:solidFill>
              <a:effectLst/>
              <a:latin typeface="Arial" pitchFamily="34" charset="0"/>
              <a:ea typeface="+mn-ea"/>
              <a:cs typeface="+mn-cs"/>
            </a:endParaRPr>
          </a:p>
          <a:p>
            <a:pPr fontAlgn="base"/>
            <a:r>
              <a:rPr lang="en-GB" sz="1200" kern="1200" dirty="0">
                <a:solidFill>
                  <a:schemeClr val="tx1"/>
                </a:solidFill>
                <a:effectLst/>
                <a:latin typeface="Arial" pitchFamily="34" charset="0"/>
                <a:ea typeface="+mn-ea"/>
                <a:cs typeface="+mn-cs"/>
              </a:rPr>
              <a:t>The </a:t>
            </a:r>
            <a:r>
              <a:rPr lang="en-GB" sz="1200" b="1" kern="1200" dirty="0">
                <a:solidFill>
                  <a:schemeClr val="tx1"/>
                </a:solidFill>
                <a:effectLst/>
                <a:latin typeface="Arial" pitchFamily="34" charset="0"/>
                <a:ea typeface="+mn-ea"/>
                <a:cs typeface="+mn-cs"/>
              </a:rPr>
              <a:t>intestine</a:t>
            </a:r>
            <a:r>
              <a:rPr lang="en-GB" sz="1200" kern="1200" dirty="0">
                <a:solidFill>
                  <a:schemeClr val="tx1"/>
                </a:solidFill>
                <a:effectLst/>
                <a:latin typeface="Arial" pitchFamily="34" charset="0"/>
                <a:ea typeface="+mn-ea"/>
                <a:cs typeface="+mn-cs"/>
              </a:rPr>
              <a:t>’s job is to absorb most of the nutrients from food and water, so the energy goes into the bloodstream, where it can be carried to the cells of the body</a:t>
            </a:r>
          </a:p>
          <a:p>
            <a:pPr fontAlgn="base"/>
            <a:endParaRPr lang="en-GB" sz="1200" kern="1200" dirty="0">
              <a:solidFill>
                <a:schemeClr val="tx1"/>
              </a:solidFill>
              <a:effectLst/>
              <a:latin typeface="Arial" pitchFamily="34" charset="0"/>
              <a:ea typeface="+mn-ea"/>
              <a:cs typeface="+mn-cs"/>
            </a:endParaRPr>
          </a:p>
          <a:p>
            <a:pPr fontAlgn="base"/>
            <a:r>
              <a:rPr lang="en-GB" sz="1200" kern="1200" dirty="0">
                <a:solidFill>
                  <a:schemeClr val="tx1"/>
                </a:solidFill>
                <a:effectLst/>
                <a:latin typeface="Arial" pitchFamily="34" charset="0"/>
                <a:ea typeface="+mn-ea"/>
                <a:cs typeface="+mn-cs"/>
              </a:rPr>
              <a:t>The </a:t>
            </a:r>
            <a:r>
              <a:rPr lang="en-GB" sz="1200" b="1" kern="1200" dirty="0">
                <a:solidFill>
                  <a:schemeClr val="tx1"/>
                </a:solidFill>
                <a:effectLst/>
                <a:latin typeface="Arial" pitchFamily="34" charset="0"/>
                <a:ea typeface="+mn-ea"/>
                <a:cs typeface="+mn-cs"/>
              </a:rPr>
              <a:t>spleen </a:t>
            </a:r>
            <a:r>
              <a:rPr lang="en-GB" sz="1200" kern="1200" dirty="0">
                <a:solidFill>
                  <a:schemeClr val="tx1"/>
                </a:solidFill>
                <a:effectLst/>
                <a:latin typeface="Arial" pitchFamily="34" charset="0"/>
                <a:ea typeface="+mn-ea"/>
                <a:cs typeface="+mn-cs"/>
              </a:rPr>
              <a:t>plays multiple supporting roles in the body. It acts as a filter for blood as part of the immune system. Old red blood cells are recycled there and white blood cells are stored there. It also helps to fight certain kinds of bacteria </a:t>
            </a:r>
          </a:p>
          <a:p>
            <a:pPr fontAlgn="base"/>
            <a:endParaRPr lang="en-GB" sz="1200" kern="1200" dirty="0">
              <a:solidFill>
                <a:schemeClr val="tx1"/>
              </a:solidFill>
              <a:effectLst/>
              <a:latin typeface="Arial" pitchFamily="34" charset="0"/>
              <a:ea typeface="+mn-ea"/>
              <a:cs typeface="+mn-cs"/>
            </a:endParaRPr>
          </a:p>
          <a:p>
            <a:pPr fontAlgn="base"/>
            <a:r>
              <a:rPr lang="en-GB" sz="1200" kern="1200" dirty="0">
                <a:solidFill>
                  <a:schemeClr val="tx1"/>
                </a:solidFill>
                <a:effectLst/>
                <a:latin typeface="Arial" pitchFamily="34" charset="0"/>
                <a:ea typeface="+mn-ea"/>
                <a:cs typeface="+mn-cs"/>
              </a:rPr>
              <a:t>The </a:t>
            </a:r>
            <a:r>
              <a:rPr lang="en-GB" sz="1200" b="1" kern="1200" dirty="0">
                <a:solidFill>
                  <a:schemeClr val="tx1"/>
                </a:solidFill>
                <a:effectLst/>
                <a:latin typeface="Arial" pitchFamily="34" charset="0"/>
                <a:ea typeface="+mn-ea"/>
                <a:cs typeface="+mn-cs"/>
              </a:rPr>
              <a:t>colon </a:t>
            </a:r>
            <a:r>
              <a:rPr lang="en-GB" sz="1200" kern="1200" dirty="0">
                <a:solidFill>
                  <a:schemeClr val="tx1"/>
                </a:solidFill>
                <a:effectLst/>
                <a:latin typeface="Arial" pitchFamily="34" charset="0"/>
                <a:ea typeface="+mn-ea"/>
                <a:cs typeface="+mn-cs"/>
              </a:rPr>
              <a:t>is part of the large intestine, the final part of the digestive system. Its function is to reabsorb fluids and process waste products from the body and prepare for it to be eliminated from the body in the form of faeces (poo)</a:t>
            </a:r>
          </a:p>
          <a:p>
            <a:pPr fontAlgn="base"/>
            <a:endParaRPr lang="en-GB" sz="1200" kern="1200" dirty="0">
              <a:solidFill>
                <a:schemeClr val="tx1"/>
              </a:solidFill>
              <a:effectLst/>
              <a:latin typeface="Arial" pitchFamily="34" charset="0"/>
              <a:ea typeface="+mn-ea"/>
              <a:cs typeface="+mn-cs"/>
            </a:endParaRPr>
          </a:p>
          <a:p>
            <a:pPr fontAlgn="base"/>
            <a:r>
              <a:rPr lang="en-GB" sz="1200" kern="1200" dirty="0">
                <a:solidFill>
                  <a:schemeClr val="tx1"/>
                </a:solidFill>
                <a:effectLst/>
                <a:latin typeface="Arial" pitchFamily="34" charset="0"/>
                <a:ea typeface="+mn-ea"/>
                <a:cs typeface="+mn-cs"/>
              </a:rPr>
              <a:t>The </a:t>
            </a:r>
            <a:r>
              <a:rPr lang="en-GB" sz="1200" b="1" kern="1200" dirty="0">
                <a:solidFill>
                  <a:schemeClr val="tx1"/>
                </a:solidFill>
                <a:effectLst/>
                <a:latin typeface="Arial" pitchFamily="34" charset="0"/>
                <a:ea typeface="+mn-ea"/>
                <a:cs typeface="+mn-cs"/>
              </a:rPr>
              <a:t>spinal column</a:t>
            </a:r>
            <a:r>
              <a:rPr lang="en-GB" sz="1200" kern="1200" dirty="0">
                <a:solidFill>
                  <a:schemeClr val="tx1"/>
                </a:solidFill>
                <a:effectLst/>
                <a:latin typeface="Arial" pitchFamily="34" charset="0"/>
                <a:ea typeface="+mn-ea"/>
                <a:cs typeface="+mn-cs"/>
              </a:rPr>
              <a:t>’s major function is the protection of the </a:t>
            </a:r>
            <a:r>
              <a:rPr lang="en-GB" sz="1200" b="1" kern="1200" dirty="0">
                <a:solidFill>
                  <a:schemeClr val="tx1"/>
                </a:solidFill>
                <a:effectLst/>
                <a:latin typeface="Arial" pitchFamily="34" charset="0"/>
                <a:ea typeface="+mn-ea"/>
                <a:cs typeface="+mn-cs"/>
              </a:rPr>
              <a:t>spinal cord</a:t>
            </a:r>
            <a:r>
              <a:rPr lang="en-GB" sz="1200" kern="1200" dirty="0">
                <a:solidFill>
                  <a:schemeClr val="tx1"/>
                </a:solidFill>
                <a:effectLst/>
                <a:latin typeface="Arial" pitchFamily="34" charset="0"/>
                <a:ea typeface="+mn-ea"/>
                <a:cs typeface="+mn-cs"/>
              </a:rPr>
              <a:t>; it also provides stiffening for the body and supports movement.</a:t>
            </a:r>
          </a:p>
          <a:p>
            <a:pPr fontAlgn="base"/>
            <a:endParaRPr lang="en-GB" sz="1200" kern="1200" dirty="0">
              <a:solidFill>
                <a:schemeClr val="tx1"/>
              </a:solidFill>
              <a:effectLst/>
              <a:latin typeface="Arial" pitchFamily="34" charset="0"/>
              <a:ea typeface="+mn-ea"/>
              <a:cs typeface="+mn-cs"/>
            </a:endParaRPr>
          </a:p>
          <a:p>
            <a:pPr fontAlgn="base"/>
            <a:r>
              <a:rPr lang="en-GB" sz="1200" kern="1200" dirty="0">
                <a:solidFill>
                  <a:schemeClr val="tx1"/>
                </a:solidFill>
                <a:effectLst/>
                <a:latin typeface="Arial" pitchFamily="34" charset="0"/>
                <a:ea typeface="+mn-ea"/>
                <a:cs typeface="+mn-cs"/>
              </a:rPr>
              <a:t>The </a:t>
            </a:r>
            <a:r>
              <a:rPr lang="en-GB" sz="1200" b="1" kern="1200" dirty="0">
                <a:solidFill>
                  <a:schemeClr val="tx1"/>
                </a:solidFill>
                <a:effectLst/>
                <a:latin typeface="Arial" pitchFamily="34" charset="0"/>
                <a:ea typeface="+mn-ea"/>
                <a:cs typeface="+mn-cs"/>
              </a:rPr>
              <a:t>rectum </a:t>
            </a:r>
            <a:r>
              <a:rPr lang="en-GB" sz="1200" kern="1200" dirty="0">
                <a:solidFill>
                  <a:schemeClr val="tx1"/>
                </a:solidFill>
                <a:effectLst/>
                <a:latin typeface="Arial" pitchFamily="34" charset="0"/>
                <a:ea typeface="+mn-ea"/>
                <a:cs typeface="+mn-cs"/>
              </a:rPr>
              <a:t>is the last stop before waste is eliminated from the body in the form of faeces (poo)</a:t>
            </a:r>
          </a:p>
          <a:p>
            <a:endParaRPr lang="en-GB" dirty="0"/>
          </a:p>
        </p:txBody>
      </p:sp>
      <p:sp>
        <p:nvSpPr>
          <p:cNvPr id="4" name="Slide Number Placeholder 3"/>
          <p:cNvSpPr>
            <a:spLocks noGrp="1"/>
          </p:cNvSpPr>
          <p:nvPr>
            <p:ph type="sldNum" sz="quarter" idx="5"/>
          </p:nvPr>
        </p:nvSpPr>
        <p:spPr/>
        <p:txBody>
          <a:bodyPr/>
          <a:lstStyle/>
          <a:p>
            <a:fld id="{2CF8F773-EE7B-415C-9670-94845D9FC280}" type="slidenum">
              <a:rPr lang="en-GB" smtClean="0"/>
              <a:pPr/>
              <a:t>4</a:t>
            </a:fld>
            <a:endParaRPr lang="en-GB" dirty="0"/>
          </a:p>
        </p:txBody>
      </p:sp>
    </p:spTree>
    <p:extLst>
      <p:ext uri="{BB962C8B-B14F-4D97-AF65-F5344CB8AC3E}">
        <p14:creationId xmlns:p14="http://schemas.microsoft.com/office/powerpoint/2010/main" val="182391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 human body is made up of different systems and that every one of them has a different function.</a:t>
            </a:r>
          </a:p>
          <a:p>
            <a:endParaRPr lang="en-GB" dirty="0"/>
          </a:p>
          <a:p>
            <a:r>
              <a:rPr lang="en-GB" dirty="0"/>
              <a:t>This slide shows just a few of these and we will go into two of these in more detail.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Arial" pitchFamily="34" charset="0"/>
                <a:ea typeface="+mn-ea"/>
                <a:cs typeface="+mn-cs"/>
              </a:rPr>
              <a:t>The nervous system is the body’s main control system. It consists of the brain, the spinal cord, and a network of nerves that extend out to the rest of the body.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Arial" pitchFamily="34" charset="0"/>
                <a:ea typeface="+mn-ea"/>
                <a:cs typeface="+mn-cs"/>
              </a:rPr>
              <a:t>This circulatory system consists of the heart and a network of vessels that carry blood. It supplies oxygen and nutrients to the body’s cells and removes waste products.</a:t>
            </a:r>
          </a:p>
          <a:p>
            <a:r>
              <a:rPr lang="en-GB" sz="1200" b="0" i="0" u="none" strike="noStrike" kern="1200" dirty="0">
                <a:solidFill>
                  <a:schemeClr val="tx1"/>
                </a:solidFill>
                <a:effectLst/>
                <a:latin typeface="Arial" pitchFamily="34" charset="0"/>
                <a:ea typeface="+mn-ea"/>
                <a:cs typeface="+mn-cs"/>
              </a:rPr>
              <a:t>The respiratory system is centred on the lungs, which work to get life-giving oxygen into the blood. They also rid the body of a waste product, carbon dioxide.</a:t>
            </a:r>
          </a:p>
          <a:p>
            <a:r>
              <a:rPr lang="en-GB" sz="1200" b="0" i="0" u="none" strike="noStrike" kern="1200" dirty="0">
                <a:solidFill>
                  <a:schemeClr val="tx1"/>
                </a:solidFill>
                <a:effectLst/>
                <a:latin typeface="Arial" pitchFamily="34" charset="0"/>
                <a:ea typeface="+mn-ea"/>
                <a:cs typeface="+mn-cs"/>
              </a:rPr>
              <a:t>The digestive system takes in the food the body needs to fuel its activities. It breaks the food down into units called nutrients and absorbs the nutrients into the blood.</a:t>
            </a:r>
            <a:endParaRPr lang="en-GB" dirty="0"/>
          </a:p>
          <a:p>
            <a:r>
              <a:rPr lang="en-GB" sz="1200" b="0" i="0" u="none" strike="noStrike" kern="1200" dirty="0">
                <a:solidFill>
                  <a:schemeClr val="tx1"/>
                </a:solidFill>
                <a:effectLst/>
                <a:latin typeface="Arial" pitchFamily="34" charset="0"/>
                <a:ea typeface="+mn-ea"/>
                <a:cs typeface="+mn-cs"/>
              </a:rPr>
              <a:t>The muscular system consists of layers of muscles that cover the bones of the skeleton, extend across joints, and can contract and relax to produce movement.</a:t>
            </a:r>
          </a:p>
          <a:p>
            <a:r>
              <a:rPr lang="en-GB" sz="1200" b="0" i="0" u="none" strike="noStrike" kern="1200" dirty="0">
                <a:solidFill>
                  <a:schemeClr val="tx1"/>
                </a:solidFill>
                <a:effectLst/>
                <a:latin typeface="Arial" pitchFamily="34" charset="0"/>
                <a:ea typeface="+mn-ea"/>
                <a:cs typeface="+mn-cs"/>
              </a:rPr>
              <a:t>The skeleton is a strong yet flexible framework of bones and connective tissue. It provides support for the body and protection for many of its internal parts.</a:t>
            </a:r>
          </a:p>
          <a:p>
            <a:r>
              <a:rPr lang="en-GB" dirty="0"/>
              <a:t> </a:t>
            </a:r>
          </a:p>
        </p:txBody>
      </p:sp>
      <p:sp>
        <p:nvSpPr>
          <p:cNvPr id="4" name="Slide Number Placeholder 3"/>
          <p:cNvSpPr>
            <a:spLocks noGrp="1"/>
          </p:cNvSpPr>
          <p:nvPr>
            <p:ph type="sldNum" sz="quarter" idx="5"/>
          </p:nvPr>
        </p:nvSpPr>
        <p:spPr/>
        <p:txBody>
          <a:bodyPr/>
          <a:lstStyle/>
          <a:p>
            <a:fld id="{2CF8F773-EE7B-415C-9670-94845D9FC280}" type="slidenum">
              <a:rPr lang="en-GB" smtClean="0"/>
              <a:pPr/>
              <a:t>5</a:t>
            </a:fld>
            <a:endParaRPr lang="en-GB" dirty="0"/>
          </a:p>
        </p:txBody>
      </p:sp>
    </p:spTree>
    <p:extLst>
      <p:ext uri="{BB962C8B-B14F-4D97-AF65-F5344CB8AC3E}">
        <p14:creationId xmlns:p14="http://schemas.microsoft.com/office/powerpoint/2010/main" val="295980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F8F773-EE7B-415C-9670-94845D9FC280}" type="slidenum">
              <a:rPr lang="en-GB" smtClean="0"/>
              <a:pPr/>
              <a:t>6</a:t>
            </a:fld>
            <a:endParaRPr lang="en-GB" dirty="0"/>
          </a:p>
        </p:txBody>
      </p:sp>
    </p:spTree>
    <p:extLst>
      <p:ext uri="{BB962C8B-B14F-4D97-AF65-F5344CB8AC3E}">
        <p14:creationId xmlns:p14="http://schemas.microsoft.com/office/powerpoint/2010/main" val="4288924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F8F773-EE7B-415C-9670-94845D9FC280}" type="slidenum">
              <a:rPr lang="en-GB" smtClean="0"/>
              <a:pPr/>
              <a:t>7</a:t>
            </a:fld>
            <a:endParaRPr lang="en-GB" dirty="0"/>
          </a:p>
        </p:txBody>
      </p:sp>
    </p:spTree>
    <p:extLst>
      <p:ext uri="{BB962C8B-B14F-4D97-AF65-F5344CB8AC3E}">
        <p14:creationId xmlns:p14="http://schemas.microsoft.com/office/powerpoint/2010/main" val="3018528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pupils if they notice any similarities between the human digestive system and the canine digestive system. </a:t>
            </a:r>
          </a:p>
          <a:p>
            <a:endParaRPr lang="en-GB" dirty="0"/>
          </a:p>
          <a:p>
            <a:r>
              <a:rPr lang="en-GB" dirty="0"/>
              <a:t>Explain that they’re very similar, however there are a few differences:</a:t>
            </a:r>
          </a:p>
          <a:p>
            <a:endParaRPr lang="en-GB" b="0" dirty="0"/>
          </a:p>
          <a:p>
            <a:pPr marL="171450" indent="-171450">
              <a:buFontTx/>
              <a:buChar char="-"/>
            </a:pPr>
            <a:r>
              <a:rPr lang="en-GB" sz="1200" b="0" i="0" u="none" strike="noStrike" kern="1200" dirty="0">
                <a:solidFill>
                  <a:schemeClr val="tx1"/>
                </a:solidFill>
                <a:effectLst/>
                <a:latin typeface="Arial" pitchFamily="34" charset="0"/>
                <a:ea typeface="+mn-ea"/>
                <a:cs typeface="+mn-cs"/>
              </a:rPr>
              <a:t>Dogs have saliva but it lack the enzymes that break down food. Instead their saliva kills off bacteria so they don’t get sick when eating something gross.</a:t>
            </a:r>
          </a:p>
          <a:p>
            <a:pPr marL="171450" indent="-171450">
              <a:buFontTx/>
              <a:buChar char="-"/>
            </a:pPr>
            <a:r>
              <a:rPr lang="en-GB" sz="1200" b="0" i="0" u="none" strike="noStrike" kern="1200" dirty="0">
                <a:solidFill>
                  <a:schemeClr val="tx1"/>
                </a:solidFill>
                <a:effectLst/>
                <a:latin typeface="Arial" pitchFamily="34" charset="0"/>
                <a:ea typeface="+mn-ea"/>
                <a:cs typeface="+mn-cs"/>
              </a:rPr>
              <a:t>Dogs don’t chew their food so if it doesn’t fit down the oesophagus they vomit. </a:t>
            </a:r>
          </a:p>
          <a:p>
            <a:pPr marL="171450" indent="-171450">
              <a:buFontTx/>
              <a:buChar char="-"/>
            </a:pPr>
            <a:r>
              <a:rPr lang="en-GB" sz="1200" b="0" i="0" u="none" strike="noStrike" kern="1200" dirty="0">
                <a:solidFill>
                  <a:schemeClr val="tx1"/>
                </a:solidFill>
                <a:effectLst/>
                <a:latin typeface="Arial" pitchFamily="34" charset="0"/>
                <a:ea typeface="+mn-ea"/>
                <a:cs typeface="+mn-cs"/>
              </a:rPr>
              <a:t>Their stomach contains a lot more acid than ours and holds on to the food longer to make sure it is broken down.</a:t>
            </a:r>
          </a:p>
          <a:p>
            <a:pPr marL="171450" indent="-171450">
              <a:buFontTx/>
              <a:buChar char="-"/>
            </a:pPr>
            <a:r>
              <a:rPr lang="en-GB" sz="1200" b="0" i="0" u="none" strike="noStrike" kern="1200" dirty="0">
                <a:solidFill>
                  <a:schemeClr val="tx1"/>
                </a:solidFill>
                <a:effectLst/>
                <a:latin typeface="Arial" pitchFamily="34" charset="0"/>
                <a:ea typeface="+mn-ea"/>
                <a:cs typeface="+mn-cs"/>
              </a:rPr>
              <a:t>Their intestines are much smaller than ours.</a:t>
            </a:r>
          </a:p>
          <a:p>
            <a:pPr marL="171450" indent="-171450">
              <a:buFontTx/>
              <a:buChar char="-"/>
            </a:pPr>
            <a:endParaRPr lang="en-GB" sz="1200" b="0" i="0" u="none" strike="noStrike" kern="1200" dirty="0">
              <a:solidFill>
                <a:schemeClr val="tx1"/>
              </a:solidFill>
              <a:effectLst/>
              <a:latin typeface="Arial" pitchFamily="34" charset="0"/>
              <a:ea typeface="+mn-ea"/>
              <a:cs typeface="+mn-cs"/>
            </a:endParaRPr>
          </a:p>
          <a:p>
            <a:endParaRPr lang="en-GB" sz="1200" b="1" i="0" u="none" strike="noStrike" kern="1200" dirty="0">
              <a:solidFill>
                <a:schemeClr val="tx1"/>
              </a:solidFill>
              <a:effectLst/>
              <a:latin typeface="Arial" pitchFamily="34"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2CF8F773-EE7B-415C-9670-94845D9FC280}" type="slidenum">
              <a:rPr lang="en-GB" smtClean="0"/>
              <a:pPr/>
              <a:t>8</a:t>
            </a:fld>
            <a:endParaRPr lang="en-GB" dirty="0"/>
          </a:p>
        </p:txBody>
      </p:sp>
    </p:spTree>
    <p:extLst>
      <p:ext uri="{BB962C8B-B14F-4D97-AF65-F5344CB8AC3E}">
        <p14:creationId xmlns:p14="http://schemas.microsoft.com/office/powerpoint/2010/main" val="197195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Arial" pitchFamily="34" charset="0"/>
                <a:ea typeface="+mn-ea"/>
                <a:cs typeface="+mn-cs"/>
              </a:rPr>
              <a:t>Even though your heart is inside your body, you can still tell it’s working on the outside by feeling your pulse. You can find your pulse by pressing on your skin wherever there is a large vein below the surface. Two good places to find it are on the side of your neck and the inside of your wrist.</a:t>
            </a:r>
          </a:p>
          <a:p>
            <a:r>
              <a:rPr lang="en-GB" sz="1200" b="0" i="0" u="none" strike="noStrike" kern="1200" dirty="0">
                <a:solidFill>
                  <a:schemeClr val="tx1"/>
                </a:solidFill>
                <a:effectLst/>
                <a:latin typeface="Arial" pitchFamily="34" charset="0"/>
                <a:ea typeface="+mn-ea"/>
                <a:cs typeface="+mn-cs"/>
              </a:rPr>
              <a:t>Ask the pupils to fee their pulse.</a:t>
            </a:r>
          </a:p>
          <a:p>
            <a:endParaRPr lang="en-GB" sz="1200" b="0" i="0" u="none" strike="noStrike" kern="1200" dirty="0">
              <a:solidFill>
                <a:schemeClr val="tx1"/>
              </a:solidFill>
              <a:effectLst/>
              <a:latin typeface="Arial" pitchFamily="34" charset="0"/>
              <a:ea typeface="+mn-ea"/>
              <a:cs typeface="+mn-cs"/>
            </a:endParaRPr>
          </a:p>
          <a:p>
            <a:r>
              <a:rPr lang="en-GB" sz="1200" b="0" i="0" u="none" strike="noStrike" kern="1200" dirty="0">
                <a:solidFill>
                  <a:schemeClr val="tx1"/>
                </a:solidFill>
                <a:effectLst/>
                <a:latin typeface="Arial" pitchFamily="34" charset="0"/>
                <a:ea typeface="+mn-ea"/>
                <a:cs typeface="+mn-cs"/>
              </a:rPr>
              <a:t>Address that is important to keep your heart healthy by eating healthy food and exercising – and that this is the same for pets.</a:t>
            </a:r>
            <a:endParaRPr lang="en-GB" dirty="0"/>
          </a:p>
        </p:txBody>
      </p:sp>
      <p:sp>
        <p:nvSpPr>
          <p:cNvPr id="4" name="Slide Number Placeholder 3"/>
          <p:cNvSpPr>
            <a:spLocks noGrp="1"/>
          </p:cNvSpPr>
          <p:nvPr>
            <p:ph type="sldNum" sz="quarter" idx="5"/>
          </p:nvPr>
        </p:nvSpPr>
        <p:spPr/>
        <p:txBody>
          <a:bodyPr/>
          <a:lstStyle/>
          <a:p>
            <a:fld id="{2CF8F773-EE7B-415C-9670-94845D9FC280}" type="slidenum">
              <a:rPr lang="en-GB" smtClean="0"/>
              <a:pPr/>
              <a:t>9</a:t>
            </a:fld>
            <a:endParaRPr lang="en-GB" dirty="0"/>
          </a:p>
        </p:txBody>
      </p:sp>
    </p:spTree>
    <p:extLst>
      <p:ext uri="{BB962C8B-B14F-4D97-AF65-F5344CB8AC3E}">
        <p14:creationId xmlns:p14="http://schemas.microsoft.com/office/powerpoint/2010/main" val="4136654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10</a:t>
            </a:fld>
            <a:endParaRPr lang="en-GB" dirty="0"/>
          </a:p>
        </p:txBody>
      </p:sp>
    </p:spTree>
    <p:extLst>
      <p:ext uri="{BB962C8B-B14F-4D97-AF65-F5344CB8AC3E}">
        <p14:creationId xmlns:p14="http://schemas.microsoft.com/office/powerpoint/2010/main" val="196234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Either print and allow pupils to fill in the gaps or do as a class.</a:t>
            </a:r>
          </a:p>
        </p:txBody>
      </p:sp>
      <p:sp>
        <p:nvSpPr>
          <p:cNvPr id="4" name="Slide Number Placeholder 3"/>
          <p:cNvSpPr>
            <a:spLocks noGrp="1"/>
          </p:cNvSpPr>
          <p:nvPr>
            <p:ph type="sldNum" sz="quarter" idx="10"/>
          </p:nvPr>
        </p:nvSpPr>
        <p:spPr/>
        <p:txBody>
          <a:bodyPr/>
          <a:lstStyle/>
          <a:p>
            <a:fld id="{2CF8F773-EE7B-415C-9670-94845D9FC280}" type="slidenum">
              <a:rPr lang="en-GB" smtClean="0"/>
              <a:pPr/>
              <a:t>11</a:t>
            </a:fld>
            <a:endParaRPr lang="en-GB" dirty="0"/>
          </a:p>
        </p:txBody>
      </p:sp>
    </p:spTree>
    <p:extLst>
      <p:ext uri="{BB962C8B-B14F-4D97-AF65-F5344CB8AC3E}">
        <p14:creationId xmlns:p14="http://schemas.microsoft.com/office/powerpoint/2010/main" val="1964230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icture slide">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252008"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sz="1985" dirty="0">
              <a:latin typeface="Arial" pitchFamily="34" charset="0"/>
            </a:endParaRPr>
          </a:p>
        </p:txBody>
      </p:sp>
      <p:sp>
        <p:nvSpPr>
          <p:cNvPr id="18" name="bk object 18"/>
          <p:cNvSpPr/>
          <p:nvPr/>
        </p:nvSpPr>
        <p:spPr>
          <a:xfrm>
            <a:off x="252008" y="270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sz="1985" dirty="0">
              <a:latin typeface="Arial" pitchFamily="34" charset="0"/>
            </a:endParaRPr>
          </a:p>
        </p:txBody>
      </p:sp>
      <p:sp>
        <p:nvSpPr>
          <p:cNvPr id="19" name="bk object 19"/>
          <p:cNvSpPr/>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sz="1985" dirty="0">
              <a:latin typeface="Arial" pitchFamily="34" charset="0"/>
            </a:endParaRPr>
          </a:p>
        </p:txBody>
      </p:sp>
      <p:sp>
        <p:nvSpPr>
          <p:cNvPr id="20" name="bk object 20"/>
          <p:cNvSpPr/>
          <p:nvPr/>
        </p:nvSpPr>
        <p:spPr>
          <a:xfrm>
            <a:off x="1" y="1"/>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sz="1985" dirty="0">
              <a:latin typeface="Arial" pitchFamily="34" charset="0"/>
            </a:endParaRPr>
          </a:p>
        </p:txBody>
      </p:sp>
      <p:sp>
        <p:nvSpPr>
          <p:cNvPr id="21" name="bk object 21"/>
          <p:cNvSpPr/>
          <p:nvPr/>
        </p:nvSpPr>
        <p:spPr>
          <a:xfrm>
            <a:off x="1" y="2"/>
            <a:ext cx="438783"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sz="1985" dirty="0">
              <a:latin typeface="Arial" pitchFamily="34" charset="0"/>
            </a:endParaRPr>
          </a:p>
        </p:txBody>
      </p:sp>
      <p:sp>
        <p:nvSpPr>
          <p:cNvPr id="22" name="bk object 22"/>
          <p:cNvSpPr/>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sz="1985" dirty="0">
              <a:latin typeface="Arial" pitchFamily="34" charset="0"/>
            </a:endParaRPr>
          </a:p>
        </p:txBody>
      </p:sp>
      <p:sp>
        <p:nvSpPr>
          <p:cNvPr id="23" name="Picture Placeholder 22"/>
          <p:cNvSpPr>
            <a:spLocks noGrp="1"/>
          </p:cNvSpPr>
          <p:nvPr>
            <p:ph type="pic" sz="quarter" idx="10"/>
          </p:nvPr>
        </p:nvSpPr>
        <p:spPr>
          <a:xfrm>
            <a:off x="774701" y="581025"/>
            <a:ext cx="9296400" cy="5867400"/>
          </a:xfrm>
          <a:prstGeom prst="rect">
            <a:avLst/>
          </a:prstGeom>
        </p:spPr>
        <p:txBody>
          <a:bodyPr/>
          <a:lstStyle/>
          <a:p>
            <a:endParaRPr lang="en-GB"/>
          </a:p>
        </p:txBody>
      </p:sp>
    </p:spTree>
    <p:extLst>
      <p:ext uri="{BB962C8B-B14F-4D97-AF65-F5344CB8AC3E}">
        <p14:creationId xmlns:p14="http://schemas.microsoft.com/office/powerpoint/2010/main" val="1447967509"/>
      </p:ext>
    </p:extLst>
  </p:cSld>
  <p:clrMapOvr>
    <a:masterClrMapping/>
  </p:clrMapOvr>
  <p:transition>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4"/>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5"/>
            </p:custDataLst>
          </p:nvPr>
        </p:nvSpPr>
        <p:spPr>
          <a:xfrm>
            <a:off x="9305946" y="6878774"/>
            <a:ext cx="1143342" cy="436430"/>
          </a:xfrm>
          <a:prstGeom prst="rect">
            <a:avLst/>
          </a:prstGeom>
          <a:blipFill>
            <a:blip r:embed="rId19"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6"/>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8"/>
            </p:custDataLst>
          </p:nvPr>
        </p:nvPicPr>
        <p:blipFill>
          <a:blip r:embed="rId2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 id="2147483682" r:id="rId12"/>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4416" y="1326212"/>
            <a:ext cx="3938984" cy="52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W:\Veterinary_Services\Community and Education\IMAGES\1_Animal_Image_Library\Cats\Archive\Cat_white 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8087"/>
            <a:ext cx="2599730" cy="499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falcon\user_data\SHARING FOLDER\!Temporary Sharing - Items will be deleted when 7 days old!\Vicki from Sarah\shutterstock_1275112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035" y="2885940"/>
            <a:ext cx="3691374" cy="355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370035" y="664316"/>
            <a:ext cx="3914717" cy="1787542"/>
          </a:xfrm>
          <a:prstGeom prst="rect">
            <a:avLst/>
          </a:prstGeom>
          <a:noFill/>
        </p:spPr>
      </p:pic>
      <p:sp>
        <p:nvSpPr>
          <p:cNvPr id="9" name="TextBox 8"/>
          <p:cNvSpPr txBox="1"/>
          <p:nvPr/>
        </p:nvSpPr>
        <p:spPr>
          <a:xfrm>
            <a:off x="-1638076" y="6765879"/>
            <a:ext cx="6735654" cy="771109"/>
          </a:xfrm>
          <a:prstGeom prst="rect">
            <a:avLst/>
          </a:prstGeom>
          <a:noFill/>
        </p:spPr>
        <p:txBody>
          <a:bodyPr wrap="square" rtlCol="0">
            <a:spAutoFit/>
          </a:bodyPr>
          <a:lstStyle/>
          <a:p>
            <a:pPr algn="ctr"/>
            <a:r>
              <a:rPr lang="en-GB" sz="4411" b="1" dirty="0">
                <a:solidFill>
                  <a:srgbClr val="008080"/>
                </a:solidFill>
                <a:latin typeface="Arial" panose="020B0604020202020204" pitchFamily="34" charset="0"/>
                <a:cs typeface="Arial" panose="020B0604020202020204" pitchFamily="34" charset="0"/>
              </a:rPr>
              <a:t>Body Parts</a:t>
            </a:r>
          </a:p>
        </p:txBody>
      </p:sp>
    </p:spTree>
    <p:extLst>
      <p:ext uri="{BB962C8B-B14F-4D97-AF65-F5344CB8AC3E}">
        <p14:creationId xmlns:p14="http://schemas.microsoft.com/office/powerpoint/2010/main" val="20656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640" y="6696140"/>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What do pets need?…</a:t>
            </a:r>
          </a:p>
        </p:txBody>
      </p:sp>
      <p:pic>
        <p:nvPicPr>
          <p:cNvPr id="5"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884512" y="481878"/>
            <a:ext cx="2381259" cy="2381259"/>
          </a:xfrm>
          <a:prstGeom prst="ellipse">
            <a:avLst/>
          </a:prstGeom>
          <a:noFill/>
          <a:effectLst>
            <a:softEdge rad="0"/>
          </a:effectLst>
        </p:spPr>
      </p:pic>
      <p:pic>
        <p:nvPicPr>
          <p:cNvPr id="6"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828316" y="3536032"/>
            <a:ext cx="2411871" cy="2411871"/>
          </a:xfrm>
          <a:prstGeom prst="ellipse">
            <a:avLst/>
          </a:prstGeom>
          <a:noFill/>
          <a:effectLst>
            <a:softEdge rad="0"/>
          </a:effectLst>
        </p:spPr>
      </p:pic>
      <p:pic>
        <p:nvPicPr>
          <p:cNvPr id="7" name="Picture 6" descr="Health Icon.jpg"/>
          <p:cNvPicPr>
            <a:picLocks noChangeAspect="1"/>
          </p:cNvPicPr>
          <p:nvPr/>
        </p:nvPicPr>
        <p:blipFill>
          <a:blip r:embed="rId5" cstate="print"/>
          <a:srcRect/>
          <a:stretch>
            <a:fillRect/>
          </a:stretch>
        </p:blipFill>
        <p:spPr bwMode="auto">
          <a:xfrm>
            <a:off x="3902169" y="1644256"/>
            <a:ext cx="2638185" cy="2414256"/>
          </a:xfrm>
          <a:prstGeom prst="rect">
            <a:avLst/>
          </a:prstGeom>
          <a:noFill/>
          <a:ln w="9525">
            <a:noFill/>
            <a:miter lim="800000"/>
            <a:headEnd/>
            <a:tailEnd/>
          </a:ln>
          <a:effectLst>
            <a:softEdge rad="0"/>
          </a:effectLst>
        </p:spPr>
      </p:pic>
      <p:pic>
        <p:nvPicPr>
          <p:cNvPr id="8" name="Picture 7"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207576" y="3561568"/>
            <a:ext cx="2382265" cy="2382265"/>
          </a:xfrm>
          <a:prstGeom prst="ellipse">
            <a:avLst/>
          </a:prstGeom>
          <a:noFill/>
        </p:spPr>
      </p:pic>
      <p:pic>
        <p:nvPicPr>
          <p:cNvPr id="9" name="Picture 8"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216529" y="469154"/>
            <a:ext cx="2373312" cy="2382230"/>
          </a:xfrm>
          <a:prstGeom prst="ellipse">
            <a:avLst/>
          </a:prstGeom>
          <a:noFill/>
        </p:spPr>
      </p:pic>
      <p:sp>
        <p:nvSpPr>
          <p:cNvPr id="10" name="TextBox 9"/>
          <p:cNvSpPr txBox="1"/>
          <p:nvPr/>
        </p:nvSpPr>
        <p:spPr>
          <a:xfrm>
            <a:off x="738188" y="2911133"/>
            <a:ext cx="2382265" cy="567528"/>
          </a:xfrm>
          <a:prstGeom prst="rect">
            <a:avLst/>
          </a:prstGeom>
          <a:noFill/>
        </p:spPr>
        <p:txBody>
          <a:bodyPr wrap="square" rtlCol="0">
            <a:spAutoFit/>
          </a:bodyPr>
          <a:lstStyle/>
          <a:p>
            <a:pPr algn="ctr"/>
            <a:r>
              <a:rPr lang="en-GB" sz="2647" b="1" dirty="0">
                <a:solidFill>
                  <a:schemeClr val="accent4"/>
                </a:solidFill>
                <a:latin typeface="Comic Sans MS" panose="030F0702030302020204" pitchFamily="66" charset="0"/>
                <a:cs typeface="Arial" panose="020B0604020202020204" pitchFamily="34" charset="0"/>
              </a:rPr>
              <a:t> </a:t>
            </a:r>
            <a:r>
              <a:rPr lang="en-GB" sz="3088" b="1" dirty="0">
                <a:solidFill>
                  <a:schemeClr val="accent4"/>
                </a:solidFill>
                <a:latin typeface="Comic Sans MS" panose="030F0702030302020204" pitchFamily="66" charset="0"/>
                <a:cs typeface="Arial" panose="020B0604020202020204" pitchFamily="34" charset="0"/>
              </a:rPr>
              <a:t>A HOME</a:t>
            </a:r>
          </a:p>
        </p:txBody>
      </p:sp>
      <p:sp>
        <p:nvSpPr>
          <p:cNvPr id="11" name="TextBox 10"/>
          <p:cNvSpPr txBox="1"/>
          <p:nvPr/>
        </p:nvSpPr>
        <p:spPr>
          <a:xfrm>
            <a:off x="-291077" y="5979474"/>
            <a:ext cx="4881314" cy="567528"/>
          </a:xfrm>
          <a:prstGeom prst="rect">
            <a:avLst/>
          </a:prstGeom>
          <a:noFill/>
        </p:spPr>
        <p:txBody>
          <a:bodyPr wrap="square" rtlCol="0">
            <a:spAutoFit/>
          </a:bodyPr>
          <a:lstStyle/>
          <a:p>
            <a:pPr algn="ctr"/>
            <a:r>
              <a:rPr lang="en-GB" sz="3088" b="1" dirty="0">
                <a:solidFill>
                  <a:schemeClr val="accent6"/>
                </a:solidFill>
                <a:latin typeface="Comic Sans MS" panose="030F0702030302020204" pitchFamily="66" charset="0"/>
                <a:cs typeface="Arial" panose="020B0604020202020204" pitchFamily="34" charset="0"/>
              </a:rPr>
              <a:t>FOOD &amp; WATER</a:t>
            </a:r>
          </a:p>
        </p:txBody>
      </p:sp>
      <p:sp>
        <p:nvSpPr>
          <p:cNvPr id="12" name="TextBox 11"/>
          <p:cNvSpPr txBox="1"/>
          <p:nvPr/>
        </p:nvSpPr>
        <p:spPr>
          <a:xfrm>
            <a:off x="4371085" y="3726350"/>
            <a:ext cx="1854989" cy="974882"/>
          </a:xfrm>
          <a:prstGeom prst="rect">
            <a:avLst/>
          </a:prstGeom>
          <a:noFill/>
        </p:spPr>
        <p:txBody>
          <a:bodyPr wrap="square" rtlCol="0">
            <a:spAutoFit/>
          </a:bodyPr>
          <a:lstStyle/>
          <a:p>
            <a:pPr algn="ctr"/>
            <a:endParaRPr lang="en-GB" sz="2647" dirty="0">
              <a:solidFill>
                <a:schemeClr val="accent1"/>
              </a:solidFill>
              <a:latin typeface="Comic Sans MS" panose="030F0702030302020204" pitchFamily="66" charset="0"/>
              <a:cs typeface="Arial" pitchFamily="34" charset="0"/>
            </a:endParaRPr>
          </a:p>
          <a:p>
            <a:pPr algn="ctr"/>
            <a:r>
              <a:rPr lang="en-GB" sz="3088" b="1" dirty="0">
                <a:solidFill>
                  <a:schemeClr val="accent1"/>
                </a:solidFill>
                <a:latin typeface="Comic Sans MS" panose="030F0702030302020204" pitchFamily="66" charset="0"/>
                <a:cs typeface="Arial" pitchFamily="34" charset="0"/>
              </a:rPr>
              <a:t>HEALTH</a:t>
            </a:r>
          </a:p>
        </p:txBody>
      </p:sp>
      <p:sp>
        <p:nvSpPr>
          <p:cNvPr id="13" name="Rectangle 12"/>
          <p:cNvSpPr/>
          <p:nvPr/>
        </p:nvSpPr>
        <p:spPr>
          <a:xfrm>
            <a:off x="6226074" y="6019025"/>
            <a:ext cx="4172712" cy="567528"/>
          </a:xfrm>
          <a:prstGeom prst="rect">
            <a:avLst/>
          </a:prstGeom>
        </p:spPr>
        <p:txBody>
          <a:bodyPr wrap="square">
            <a:spAutoFit/>
          </a:bodyPr>
          <a:lstStyle/>
          <a:p>
            <a:pPr algn="ctr"/>
            <a:r>
              <a:rPr lang="en-GB" sz="3088" b="1" dirty="0">
                <a:solidFill>
                  <a:schemeClr val="accent3"/>
                </a:solidFill>
                <a:latin typeface="Comic Sans MS" panose="030F0702030302020204" pitchFamily="66" charset="0"/>
                <a:cs typeface="Arial" panose="020B0604020202020204" pitchFamily="34" charset="0"/>
              </a:rPr>
              <a:t>EXERCISE &amp; FUN</a:t>
            </a:r>
          </a:p>
        </p:txBody>
      </p:sp>
      <p:sp>
        <p:nvSpPr>
          <p:cNvPr id="14" name="Rectangle 13"/>
          <p:cNvSpPr/>
          <p:nvPr/>
        </p:nvSpPr>
        <p:spPr>
          <a:xfrm>
            <a:off x="7176752" y="2851384"/>
            <a:ext cx="2534610" cy="567528"/>
          </a:xfrm>
          <a:prstGeom prst="rect">
            <a:avLst/>
          </a:prstGeom>
        </p:spPr>
        <p:txBody>
          <a:bodyPr wrap="square">
            <a:spAutoFit/>
          </a:bodyPr>
          <a:lstStyle/>
          <a:p>
            <a:pPr algn="ctr"/>
            <a:r>
              <a:rPr lang="en-GB" sz="3088" b="1" dirty="0">
                <a:solidFill>
                  <a:schemeClr val="accent2"/>
                </a:solidFill>
                <a:latin typeface="Comic Sans MS" panose="030F0702030302020204" pitchFamily="66" charset="0"/>
                <a:cs typeface="Arial" panose="020B0604020202020204" pitchFamily="34" charset="0"/>
              </a:rPr>
              <a:t>FRIENDS</a:t>
            </a:r>
          </a:p>
        </p:txBody>
      </p:sp>
    </p:spTree>
    <p:extLst>
      <p:ext uri="{BB962C8B-B14F-4D97-AF65-F5344CB8AC3E}">
        <p14:creationId xmlns:p14="http://schemas.microsoft.com/office/powerpoint/2010/main" val="231532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arn(inVertic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1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barn(inVertical)">
                                      <p:cBhvr>
                                        <p:cTn id="5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8659"/>
          <a:stretch/>
        </p:blipFill>
        <p:spPr>
          <a:xfrm>
            <a:off x="2488422" y="901105"/>
            <a:ext cx="5428523" cy="5415872"/>
          </a:xfrm>
          <a:prstGeom prst="rect">
            <a:avLst/>
          </a:prstGeom>
        </p:spPr>
      </p:pic>
      <p:sp>
        <p:nvSpPr>
          <p:cNvPr id="5" name="Rectangle 4"/>
          <p:cNvSpPr/>
          <p:nvPr/>
        </p:nvSpPr>
        <p:spPr>
          <a:xfrm>
            <a:off x="2682404" y="1041728"/>
            <a:ext cx="1152128" cy="36004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475033" y="2190317"/>
            <a:ext cx="1152128" cy="36004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930876" y="2801301"/>
            <a:ext cx="1152128" cy="36004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457663" y="3767416"/>
            <a:ext cx="1152128" cy="36004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007236" y="4227205"/>
            <a:ext cx="1152128" cy="36004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6534037" y="3245233"/>
            <a:ext cx="1152128" cy="36004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6534037" y="3842520"/>
            <a:ext cx="1152128" cy="36004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6778206" y="4865489"/>
            <a:ext cx="1152128" cy="36004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488422" y="5042196"/>
            <a:ext cx="1152128" cy="36004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C171DB2-FF7C-4662-B28E-8C35BB0DC0B2}"/>
              </a:ext>
            </a:extLst>
          </p:cNvPr>
          <p:cNvSpPr txBox="1"/>
          <p:nvPr/>
        </p:nvSpPr>
        <p:spPr>
          <a:xfrm>
            <a:off x="-471629" y="6711088"/>
            <a:ext cx="5674313"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Human Anatomy</a:t>
            </a:r>
          </a:p>
        </p:txBody>
      </p:sp>
    </p:spTree>
    <p:extLst>
      <p:ext uri="{BB962C8B-B14F-4D97-AF65-F5344CB8AC3E}">
        <p14:creationId xmlns:p14="http://schemas.microsoft.com/office/powerpoint/2010/main" val="12046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00"/>
                            </p:stCondLst>
                            <p:childTnLst>
                              <p:par>
                                <p:cTn id="49" presetID="16" presetClass="entr" presetSubtype="21" fill="hold" nodeType="after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Effect transition="in" filter="barn(inVertical)">
                                      <p:cBhvr>
                                        <p:cTn id="5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8624" y="922707"/>
            <a:ext cx="8417335" cy="5002756"/>
            <a:chOff x="0" y="0"/>
            <a:chExt cx="9771171" cy="6127324"/>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355" y="382137"/>
              <a:ext cx="7369175" cy="5463540"/>
            </a:xfrm>
            <a:prstGeom prst="rect">
              <a:avLst/>
            </a:prstGeom>
          </p:spPr>
        </p:pic>
        <p:sp>
          <p:nvSpPr>
            <p:cNvPr id="9" name="Rectangle 8"/>
            <p:cNvSpPr/>
            <p:nvPr/>
          </p:nvSpPr>
          <p:spPr>
            <a:xfrm>
              <a:off x="573206" y="327546"/>
              <a:ext cx="1964652" cy="40891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0" name="Rectangle 9"/>
            <p:cNvSpPr/>
            <p:nvPr/>
          </p:nvSpPr>
          <p:spPr>
            <a:xfrm>
              <a:off x="7806519" y="3166281"/>
              <a:ext cx="1964652" cy="408912"/>
            </a:xfrm>
            <a:prstGeom prst="rect">
              <a:avLst/>
            </a:prstGeom>
            <a:solidFill>
              <a:schemeClr val="bg1"/>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1" name="Rectangle 10"/>
            <p:cNvSpPr/>
            <p:nvPr/>
          </p:nvSpPr>
          <p:spPr>
            <a:xfrm>
              <a:off x="0" y="2756848"/>
              <a:ext cx="1964652" cy="408912"/>
            </a:xfrm>
            <a:prstGeom prst="rect">
              <a:avLst/>
            </a:prstGeom>
            <a:solidFill>
              <a:schemeClr val="bg1"/>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2" name="Rectangle 11"/>
            <p:cNvSpPr/>
            <p:nvPr/>
          </p:nvSpPr>
          <p:spPr>
            <a:xfrm>
              <a:off x="450376" y="3903260"/>
              <a:ext cx="1964652" cy="408912"/>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3" name="Rectangle 12"/>
            <p:cNvSpPr/>
            <p:nvPr/>
          </p:nvSpPr>
          <p:spPr>
            <a:xfrm>
              <a:off x="1637731" y="5718412"/>
              <a:ext cx="1964652" cy="408912"/>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4" name="Rectangle 13"/>
            <p:cNvSpPr/>
            <p:nvPr/>
          </p:nvSpPr>
          <p:spPr>
            <a:xfrm>
              <a:off x="3425588" y="5186149"/>
              <a:ext cx="1964652" cy="408912"/>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 r="5652" b="26881"/>
            <a:stretch/>
          </p:blipFill>
          <p:spPr bwMode="auto">
            <a:xfrm>
              <a:off x="4844955" y="600501"/>
              <a:ext cx="422910" cy="422910"/>
            </a:xfrm>
            <a:prstGeom prst="rect">
              <a:avLst/>
            </a:prstGeom>
            <a:ln>
              <a:noFill/>
            </a:ln>
            <a:extLst>
              <a:ext uri="{53640926-AAD7-44D8-BBD7-CCE9431645EC}">
                <a14:shadowObscured xmlns:a14="http://schemas.microsoft.com/office/drawing/2010/main"/>
              </a:ext>
            </a:extLst>
          </p:spPr>
        </p:pic>
        <p:sp>
          <p:nvSpPr>
            <p:cNvPr id="16" name="Rectangle 15"/>
            <p:cNvSpPr/>
            <p:nvPr/>
          </p:nvSpPr>
          <p:spPr>
            <a:xfrm>
              <a:off x="7670041" y="4189863"/>
              <a:ext cx="1964055" cy="408305"/>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7" name="Rectangle 16"/>
            <p:cNvSpPr/>
            <p:nvPr/>
          </p:nvSpPr>
          <p:spPr>
            <a:xfrm>
              <a:off x="6523629" y="5090615"/>
              <a:ext cx="1964055" cy="408305"/>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pic>
          <p:nvPicPr>
            <p:cNvPr id="18" name="Picture 17"/>
            <p:cNvPicPr>
              <a:picLocks noChangeAspect="1"/>
            </p:cNvPicPr>
            <p:nvPr/>
          </p:nvPicPr>
          <p:blipFill rotWithShape="1">
            <a:blip r:embed="rId5">
              <a:extLst>
                <a:ext uri="{BEBA8EAE-BF5A-486C-A8C5-ECC9F3942E4B}">
                  <a14:imgProps xmlns:a14="http://schemas.microsoft.com/office/drawing/2010/main">
                    <a14:imgLayer r:embed="rId6">
                      <a14:imgEffect>
                        <a14:backgroundRemoval t="5000" b="95000" l="6452" r="83871">
                          <a14:foregroundMark x1="54839" y1="57500" x2="54839" y2="57500"/>
                          <a14:foregroundMark x1="48387" y1="42500" x2="48387" y2="42500"/>
                          <a14:backgroundMark x1="35484" y1="35000" x2="35484" y2="35000"/>
                        </a14:backgroundRemoval>
                      </a14:imgEffect>
                    </a14:imgLayer>
                  </a14:imgProps>
                </a:ext>
                <a:ext uri="{28A0092B-C50C-407E-A947-70E740481C1C}">
                  <a14:useLocalDpi xmlns:a14="http://schemas.microsoft.com/office/drawing/2010/main" val="0"/>
                </a:ext>
              </a:extLst>
            </a:blip>
            <a:srcRect l="1" r="5652" b="26881"/>
            <a:stretch/>
          </p:blipFill>
          <p:spPr bwMode="auto">
            <a:xfrm rot="20259132">
              <a:off x="5595582" y="5418161"/>
              <a:ext cx="422910" cy="422910"/>
            </a:xfrm>
            <a:prstGeom prst="rect">
              <a:avLst/>
            </a:prstGeom>
            <a:ln>
              <a:noFill/>
            </a:ln>
            <a:extLst>
              <a:ext uri="{53640926-AAD7-44D8-BBD7-CCE9431645EC}">
                <a14:shadowObscured xmlns:a14="http://schemas.microsoft.com/office/drawing/2010/main"/>
              </a:ext>
            </a:extLst>
          </p:spPr>
        </p:pic>
        <p:sp>
          <p:nvSpPr>
            <p:cNvPr id="19" name="Rectangle 18"/>
            <p:cNvSpPr/>
            <p:nvPr/>
          </p:nvSpPr>
          <p:spPr>
            <a:xfrm>
              <a:off x="5663821" y="5718412"/>
              <a:ext cx="1964652" cy="408912"/>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20" name="Rectangle 19"/>
            <p:cNvSpPr/>
            <p:nvPr/>
          </p:nvSpPr>
          <p:spPr>
            <a:xfrm>
              <a:off x="7615450" y="1583140"/>
              <a:ext cx="1964652" cy="408912"/>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21" name="Rectangle 20"/>
            <p:cNvSpPr/>
            <p:nvPr/>
          </p:nvSpPr>
          <p:spPr>
            <a:xfrm>
              <a:off x="7397086" y="736979"/>
              <a:ext cx="1964652" cy="408912"/>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22" name="Rectangle 21"/>
            <p:cNvSpPr/>
            <p:nvPr/>
          </p:nvSpPr>
          <p:spPr>
            <a:xfrm>
              <a:off x="5322627" y="627797"/>
              <a:ext cx="1801495" cy="408305"/>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23" name="Rectangle 22"/>
            <p:cNvSpPr/>
            <p:nvPr/>
          </p:nvSpPr>
          <p:spPr>
            <a:xfrm>
              <a:off x="2961564" y="627797"/>
              <a:ext cx="1732915" cy="408305"/>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1" r="5652" b="26881"/>
            <a:stretch/>
          </p:blipFill>
          <p:spPr bwMode="auto">
            <a:xfrm>
              <a:off x="4844955" y="259307"/>
              <a:ext cx="422910" cy="422910"/>
            </a:xfrm>
            <a:prstGeom prst="rect">
              <a:avLst/>
            </a:prstGeom>
            <a:ln>
              <a:noFill/>
            </a:ln>
            <a:extLst>
              <a:ext uri="{53640926-AAD7-44D8-BBD7-CCE9431645EC}">
                <a14:shadowObscured xmlns:a14="http://schemas.microsoft.com/office/drawing/2010/main"/>
              </a:ext>
            </a:extLst>
          </p:spPr>
        </p:pic>
        <p:sp>
          <p:nvSpPr>
            <p:cNvPr id="25" name="Rectangle 24"/>
            <p:cNvSpPr/>
            <p:nvPr/>
          </p:nvSpPr>
          <p:spPr>
            <a:xfrm>
              <a:off x="4135271" y="0"/>
              <a:ext cx="1964055" cy="408305"/>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grpSp>
      <p:sp>
        <p:nvSpPr>
          <p:cNvPr id="3" name="TextBox 2"/>
          <p:cNvSpPr txBox="1"/>
          <p:nvPr/>
        </p:nvSpPr>
        <p:spPr>
          <a:xfrm>
            <a:off x="1994714" y="1153423"/>
            <a:ext cx="748923" cy="397801"/>
          </a:xfrm>
          <a:prstGeom prst="rect">
            <a:avLst/>
          </a:prstGeom>
          <a:noFill/>
        </p:spPr>
        <p:txBody>
          <a:bodyPr wrap="none" rtlCol="0">
            <a:spAutoFit/>
          </a:bodyPr>
          <a:lstStyle/>
          <a:p>
            <a:r>
              <a:rPr lang="en-GB" sz="1985" dirty="0"/>
              <a:t>brain</a:t>
            </a:r>
          </a:p>
        </p:txBody>
      </p:sp>
      <p:sp>
        <p:nvSpPr>
          <p:cNvPr id="26" name="TextBox 25"/>
          <p:cNvSpPr txBox="1"/>
          <p:nvPr/>
        </p:nvSpPr>
        <p:spPr>
          <a:xfrm>
            <a:off x="3840287" y="1398322"/>
            <a:ext cx="1176378" cy="397801"/>
          </a:xfrm>
          <a:prstGeom prst="rect">
            <a:avLst/>
          </a:prstGeom>
          <a:noFill/>
        </p:spPr>
        <p:txBody>
          <a:bodyPr wrap="square" rtlCol="0">
            <a:spAutoFit/>
          </a:bodyPr>
          <a:lstStyle/>
          <a:p>
            <a:r>
              <a:rPr lang="en-GB" sz="1985" dirty="0"/>
              <a:t>stomach</a:t>
            </a:r>
          </a:p>
        </p:txBody>
      </p:sp>
      <p:sp>
        <p:nvSpPr>
          <p:cNvPr id="27" name="TextBox 26"/>
          <p:cNvSpPr txBox="1"/>
          <p:nvPr/>
        </p:nvSpPr>
        <p:spPr>
          <a:xfrm>
            <a:off x="5085059" y="885746"/>
            <a:ext cx="931665" cy="397801"/>
          </a:xfrm>
          <a:prstGeom prst="rect">
            <a:avLst/>
          </a:prstGeom>
          <a:noFill/>
        </p:spPr>
        <p:txBody>
          <a:bodyPr wrap="none" rtlCol="0">
            <a:spAutoFit/>
          </a:bodyPr>
          <a:lstStyle/>
          <a:p>
            <a:r>
              <a:rPr lang="en-GB" sz="1985" dirty="0"/>
              <a:t>spleen</a:t>
            </a:r>
          </a:p>
        </p:txBody>
      </p:sp>
      <p:sp>
        <p:nvSpPr>
          <p:cNvPr id="28" name="TextBox 27"/>
          <p:cNvSpPr txBox="1"/>
          <p:nvPr/>
        </p:nvSpPr>
        <p:spPr>
          <a:xfrm>
            <a:off x="5902569" y="1398322"/>
            <a:ext cx="1043876" cy="397801"/>
          </a:xfrm>
          <a:prstGeom prst="rect">
            <a:avLst/>
          </a:prstGeom>
          <a:noFill/>
        </p:spPr>
        <p:txBody>
          <a:bodyPr wrap="none" rtlCol="0">
            <a:spAutoFit/>
          </a:bodyPr>
          <a:lstStyle/>
          <a:p>
            <a:r>
              <a:rPr lang="en-GB" sz="1985" dirty="0"/>
              <a:t>kidneys</a:t>
            </a:r>
          </a:p>
        </p:txBody>
      </p:sp>
      <p:sp>
        <p:nvSpPr>
          <p:cNvPr id="29" name="TextBox 28"/>
          <p:cNvSpPr txBox="1"/>
          <p:nvPr/>
        </p:nvSpPr>
        <p:spPr>
          <a:xfrm>
            <a:off x="7835802" y="1474012"/>
            <a:ext cx="861133" cy="397801"/>
          </a:xfrm>
          <a:prstGeom prst="rect">
            <a:avLst/>
          </a:prstGeom>
          <a:noFill/>
        </p:spPr>
        <p:txBody>
          <a:bodyPr wrap="none" rtlCol="0">
            <a:spAutoFit/>
          </a:bodyPr>
          <a:lstStyle/>
          <a:p>
            <a:r>
              <a:rPr lang="en-GB" sz="1985" dirty="0"/>
              <a:t>spine </a:t>
            </a:r>
          </a:p>
        </p:txBody>
      </p:sp>
      <p:sp>
        <p:nvSpPr>
          <p:cNvPr id="30" name="TextBox 29"/>
          <p:cNvSpPr txBox="1"/>
          <p:nvPr/>
        </p:nvSpPr>
        <p:spPr>
          <a:xfrm>
            <a:off x="8040624" y="2181819"/>
            <a:ext cx="790601" cy="397801"/>
          </a:xfrm>
          <a:prstGeom prst="rect">
            <a:avLst/>
          </a:prstGeom>
          <a:noFill/>
        </p:spPr>
        <p:txBody>
          <a:bodyPr wrap="none" rtlCol="0">
            <a:spAutoFit/>
          </a:bodyPr>
          <a:lstStyle/>
          <a:p>
            <a:r>
              <a:rPr lang="en-GB" sz="1985" dirty="0"/>
              <a:t>colon</a:t>
            </a:r>
          </a:p>
        </p:txBody>
      </p:sp>
      <p:sp>
        <p:nvSpPr>
          <p:cNvPr id="31" name="TextBox 30"/>
          <p:cNvSpPr txBox="1"/>
          <p:nvPr/>
        </p:nvSpPr>
        <p:spPr>
          <a:xfrm>
            <a:off x="8167715" y="3477397"/>
            <a:ext cx="805029" cy="397801"/>
          </a:xfrm>
          <a:prstGeom prst="rect">
            <a:avLst/>
          </a:prstGeom>
          <a:noFill/>
        </p:spPr>
        <p:txBody>
          <a:bodyPr wrap="none" rtlCol="0">
            <a:spAutoFit/>
          </a:bodyPr>
          <a:lstStyle/>
          <a:p>
            <a:r>
              <a:rPr lang="en-GB" sz="1985" dirty="0"/>
              <a:t>anus </a:t>
            </a:r>
          </a:p>
        </p:txBody>
      </p:sp>
      <p:sp>
        <p:nvSpPr>
          <p:cNvPr id="32" name="TextBox 31"/>
          <p:cNvSpPr txBox="1"/>
          <p:nvPr/>
        </p:nvSpPr>
        <p:spPr>
          <a:xfrm>
            <a:off x="8061808" y="4312088"/>
            <a:ext cx="1031051" cy="397801"/>
          </a:xfrm>
          <a:prstGeom prst="rect">
            <a:avLst/>
          </a:prstGeom>
          <a:noFill/>
        </p:spPr>
        <p:txBody>
          <a:bodyPr wrap="none" rtlCol="0">
            <a:spAutoFit/>
          </a:bodyPr>
          <a:lstStyle/>
          <a:p>
            <a:r>
              <a:rPr lang="en-GB" sz="1985" dirty="0"/>
              <a:t>bladder</a:t>
            </a:r>
          </a:p>
        </p:txBody>
      </p:sp>
      <p:sp>
        <p:nvSpPr>
          <p:cNvPr id="33" name="TextBox 32"/>
          <p:cNvSpPr txBox="1"/>
          <p:nvPr/>
        </p:nvSpPr>
        <p:spPr>
          <a:xfrm>
            <a:off x="7031209" y="5050479"/>
            <a:ext cx="1128835" cy="397801"/>
          </a:xfrm>
          <a:prstGeom prst="rect">
            <a:avLst/>
          </a:prstGeom>
          <a:noFill/>
        </p:spPr>
        <p:txBody>
          <a:bodyPr wrap="none" rtlCol="0">
            <a:spAutoFit/>
          </a:bodyPr>
          <a:lstStyle/>
          <a:p>
            <a:r>
              <a:rPr lang="en-GB" sz="1985" dirty="0"/>
              <a:t>intestine</a:t>
            </a:r>
          </a:p>
        </p:txBody>
      </p:sp>
      <p:sp>
        <p:nvSpPr>
          <p:cNvPr id="34" name="TextBox 33"/>
          <p:cNvSpPr txBox="1"/>
          <p:nvPr/>
        </p:nvSpPr>
        <p:spPr>
          <a:xfrm>
            <a:off x="6428929" y="5554886"/>
            <a:ext cx="649537" cy="397801"/>
          </a:xfrm>
          <a:prstGeom prst="rect">
            <a:avLst/>
          </a:prstGeom>
          <a:noFill/>
        </p:spPr>
        <p:txBody>
          <a:bodyPr wrap="none" rtlCol="0">
            <a:spAutoFit/>
          </a:bodyPr>
          <a:lstStyle/>
          <a:p>
            <a:r>
              <a:rPr lang="en-GB" sz="1985" dirty="0"/>
              <a:t>liver</a:t>
            </a:r>
          </a:p>
        </p:txBody>
      </p:sp>
      <p:sp>
        <p:nvSpPr>
          <p:cNvPr id="35" name="TextBox 34"/>
          <p:cNvSpPr txBox="1"/>
          <p:nvPr/>
        </p:nvSpPr>
        <p:spPr>
          <a:xfrm>
            <a:off x="4496480" y="5120311"/>
            <a:ext cx="790601" cy="397801"/>
          </a:xfrm>
          <a:prstGeom prst="rect">
            <a:avLst/>
          </a:prstGeom>
          <a:noFill/>
        </p:spPr>
        <p:txBody>
          <a:bodyPr wrap="none" rtlCol="0">
            <a:spAutoFit/>
          </a:bodyPr>
          <a:lstStyle/>
          <a:p>
            <a:r>
              <a:rPr lang="en-GB" sz="1985" dirty="0"/>
              <a:t>lungs</a:t>
            </a:r>
          </a:p>
        </p:txBody>
      </p:sp>
      <p:sp>
        <p:nvSpPr>
          <p:cNvPr id="36" name="TextBox 35"/>
          <p:cNvSpPr txBox="1"/>
          <p:nvPr/>
        </p:nvSpPr>
        <p:spPr>
          <a:xfrm>
            <a:off x="2947756" y="5554824"/>
            <a:ext cx="763351" cy="397801"/>
          </a:xfrm>
          <a:prstGeom prst="rect">
            <a:avLst/>
          </a:prstGeom>
          <a:noFill/>
        </p:spPr>
        <p:txBody>
          <a:bodyPr wrap="none" rtlCol="0">
            <a:spAutoFit/>
          </a:bodyPr>
          <a:lstStyle/>
          <a:p>
            <a:r>
              <a:rPr lang="en-GB" sz="1985" dirty="0"/>
              <a:t>heart</a:t>
            </a:r>
          </a:p>
        </p:txBody>
      </p:sp>
      <p:sp>
        <p:nvSpPr>
          <p:cNvPr id="37" name="TextBox 36"/>
          <p:cNvSpPr txBox="1"/>
          <p:nvPr/>
        </p:nvSpPr>
        <p:spPr>
          <a:xfrm>
            <a:off x="1653175" y="4070791"/>
            <a:ext cx="1186543" cy="397801"/>
          </a:xfrm>
          <a:prstGeom prst="rect">
            <a:avLst/>
          </a:prstGeom>
          <a:noFill/>
        </p:spPr>
        <p:txBody>
          <a:bodyPr wrap="none" rtlCol="0">
            <a:spAutoFit/>
          </a:bodyPr>
          <a:lstStyle/>
          <a:p>
            <a:r>
              <a:rPr lang="en-GB" sz="1985" dirty="0"/>
              <a:t>windpipe</a:t>
            </a:r>
          </a:p>
        </p:txBody>
      </p:sp>
      <p:sp>
        <p:nvSpPr>
          <p:cNvPr id="38" name="TextBox 37"/>
          <p:cNvSpPr txBox="1"/>
          <p:nvPr/>
        </p:nvSpPr>
        <p:spPr>
          <a:xfrm>
            <a:off x="1219455" y="3128225"/>
            <a:ext cx="1566454" cy="397801"/>
          </a:xfrm>
          <a:prstGeom prst="rect">
            <a:avLst/>
          </a:prstGeom>
          <a:noFill/>
        </p:spPr>
        <p:txBody>
          <a:bodyPr wrap="none" rtlCol="0">
            <a:spAutoFit/>
          </a:bodyPr>
          <a:lstStyle/>
          <a:p>
            <a:r>
              <a:rPr lang="en-GB" sz="1985" dirty="0"/>
              <a:t>oesophagus</a:t>
            </a:r>
          </a:p>
        </p:txBody>
      </p:sp>
      <p:sp>
        <p:nvSpPr>
          <p:cNvPr id="39" name="TextBox 38">
            <a:extLst>
              <a:ext uri="{FF2B5EF4-FFF2-40B4-BE49-F238E27FC236}">
                <a16:creationId xmlns:a16="http://schemas.microsoft.com/office/drawing/2014/main" id="{CA837E08-1C2C-4625-B2D0-C783CF4C04C0}"/>
              </a:ext>
            </a:extLst>
          </p:cNvPr>
          <p:cNvSpPr txBox="1"/>
          <p:nvPr/>
        </p:nvSpPr>
        <p:spPr>
          <a:xfrm>
            <a:off x="-471629" y="6711088"/>
            <a:ext cx="5674313"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Canine Anatomy</a:t>
            </a:r>
          </a:p>
        </p:txBody>
      </p:sp>
    </p:spTree>
    <p:extLst>
      <p:ext uri="{BB962C8B-B14F-4D97-AF65-F5344CB8AC3E}">
        <p14:creationId xmlns:p14="http://schemas.microsoft.com/office/powerpoint/2010/main" val="209161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par>
                          <p:cTn id="59" fill="hold">
                            <p:stCondLst>
                              <p:cond delay="0"/>
                            </p:stCondLst>
                            <p:childTnLst>
                              <p:par>
                                <p:cTn id="60" presetID="16" presetClass="entr" presetSubtype="21" fill="hold" nodeType="afterEffect">
                                  <p:stCondLst>
                                    <p:cond delay="0"/>
                                  </p:stCondLst>
                                  <p:childTnLst>
                                    <p:set>
                                      <p:cBhvr>
                                        <p:cTn id="61" dur="1" fill="hold">
                                          <p:stCondLst>
                                            <p:cond delay="0"/>
                                          </p:stCondLst>
                                        </p:cTn>
                                        <p:tgtEl>
                                          <p:spTgt spid="39">
                                            <p:txEl>
                                              <p:pRg st="0" end="0"/>
                                            </p:txEl>
                                          </p:spTgt>
                                        </p:tgtEl>
                                        <p:attrNameLst>
                                          <p:attrName>style.visibility</p:attrName>
                                        </p:attrNameLst>
                                      </p:cBhvr>
                                      <p:to>
                                        <p:strVal val="visible"/>
                                      </p:to>
                                    </p:set>
                                    <p:animEffect transition="in" filter="barn(inVertical)">
                                      <p:cBhvr>
                                        <p:cTn id="6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8624" y="843299"/>
            <a:ext cx="8496744" cy="5161573"/>
            <a:chOff x="0" y="0"/>
            <a:chExt cx="7136130" cy="416433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23850"/>
              <a:ext cx="6624955" cy="3745865"/>
            </a:xfrm>
            <a:prstGeom prst="rect">
              <a:avLst/>
            </a:prstGeom>
          </p:spPr>
        </p:pic>
        <p:sp>
          <p:nvSpPr>
            <p:cNvPr id="9" name="Rectangle 8"/>
            <p:cNvSpPr/>
            <p:nvPr/>
          </p:nvSpPr>
          <p:spPr>
            <a:xfrm>
              <a:off x="209550" y="323850"/>
              <a:ext cx="1269242" cy="259308"/>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0" name="Rectangle 9"/>
            <p:cNvSpPr/>
            <p:nvPr/>
          </p:nvSpPr>
          <p:spPr>
            <a:xfrm>
              <a:off x="0" y="1866900"/>
              <a:ext cx="1173708" cy="273206"/>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1" name="Rectangle 10"/>
            <p:cNvSpPr/>
            <p:nvPr/>
          </p:nvSpPr>
          <p:spPr>
            <a:xfrm>
              <a:off x="190500" y="3028950"/>
              <a:ext cx="1269242" cy="259308"/>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2" name="Rectangle 11"/>
            <p:cNvSpPr/>
            <p:nvPr/>
          </p:nvSpPr>
          <p:spPr>
            <a:xfrm>
              <a:off x="1200150" y="3867150"/>
              <a:ext cx="1269242" cy="259308"/>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3" name="Rectangle 12"/>
            <p:cNvSpPr/>
            <p:nvPr/>
          </p:nvSpPr>
          <p:spPr>
            <a:xfrm>
              <a:off x="2552700" y="476250"/>
              <a:ext cx="1268730" cy="259080"/>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4" name="Rectangle 13"/>
            <p:cNvSpPr/>
            <p:nvPr/>
          </p:nvSpPr>
          <p:spPr>
            <a:xfrm>
              <a:off x="4267200" y="438150"/>
              <a:ext cx="1064526" cy="245660"/>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5" name="Rectangle 14"/>
            <p:cNvSpPr/>
            <p:nvPr/>
          </p:nvSpPr>
          <p:spPr>
            <a:xfrm>
              <a:off x="5867400" y="1295400"/>
              <a:ext cx="1268730" cy="259080"/>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6" name="Rectangle 15"/>
            <p:cNvSpPr/>
            <p:nvPr/>
          </p:nvSpPr>
          <p:spPr>
            <a:xfrm>
              <a:off x="5238750" y="3524250"/>
              <a:ext cx="1268730" cy="259080"/>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7" name="Rectangle 16"/>
            <p:cNvSpPr/>
            <p:nvPr/>
          </p:nvSpPr>
          <p:spPr>
            <a:xfrm>
              <a:off x="2724150" y="3581400"/>
              <a:ext cx="655092" cy="272956"/>
            </a:xfrm>
            <a:prstGeom prst="rect">
              <a:avLst/>
            </a:prstGeom>
            <a:solidFill>
              <a:schemeClr val="bg1"/>
            </a:solidFill>
            <a:ln w="28575" cap="flat" cmpd="sng" algn="ctr">
              <a:solidFill>
                <a:schemeClr val="bg1"/>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8" name="Rectangle 17"/>
            <p:cNvSpPr/>
            <p:nvPr/>
          </p:nvSpPr>
          <p:spPr>
            <a:xfrm>
              <a:off x="2362200" y="3448050"/>
              <a:ext cx="1268730" cy="259080"/>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228600"/>
              <a:ext cx="273685" cy="304165"/>
            </a:xfrm>
            <a:prstGeom prst="rect">
              <a:avLst/>
            </a:prstGeom>
          </p:spPr>
        </p:pic>
        <p:sp>
          <p:nvSpPr>
            <p:cNvPr id="20" name="Rectangle 19"/>
            <p:cNvSpPr/>
            <p:nvPr/>
          </p:nvSpPr>
          <p:spPr>
            <a:xfrm>
              <a:off x="5486400" y="0"/>
              <a:ext cx="1269242" cy="259308"/>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91428">
              <a:off x="4552950" y="3600450"/>
              <a:ext cx="323850" cy="360045"/>
            </a:xfrm>
            <a:prstGeom prst="rect">
              <a:avLst/>
            </a:prstGeom>
          </p:spPr>
        </p:pic>
        <p:sp>
          <p:nvSpPr>
            <p:cNvPr id="22" name="Rectangle 21"/>
            <p:cNvSpPr/>
            <p:nvPr/>
          </p:nvSpPr>
          <p:spPr>
            <a:xfrm>
              <a:off x="4724400" y="3905250"/>
              <a:ext cx="1268730" cy="259080"/>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23" name="Rectangle 22"/>
            <p:cNvSpPr/>
            <p:nvPr/>
          </p:nvSpPr>
          <p:spPr>
            <a:xfrm>
              <a:off x="3333750" y="3810000"/>
              <a:ext cx="1268730" cy="259080"/>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44017">
              <a:off x="2209800" y="228600"/>
              <a:ext cx="262890" cy="29210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9827">
              <a:off x="3905250" y="209550"/>
              <a:ext cx="267335" cy="370840"/>
            </a:xfrm>
            <a:prstGeom prst="rect">
              <a:avLst/>
            </a:prstGeom>
          </p:spPr>
        </p:pic>
        <p:sp>
          <p:nvSpPr>
            <p:cNvPr id="26" name="Rectangle 25"/>
            <p:cNvSpPr/>
            <p:nvPr/>
          </p:nvSpPr>
          <p:spPr>
            <a:xfrm>
              <a:off x="1714500" y="0"/>
              <a:ext cx="1269242" cy="259308"/>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27" name="Rectangle 26"/>
            <p:cNvSpPr/>
            <p:nvPr/>
          </p:nvSpPr>
          <p:spPr>
            <a:xfrm>
              <a:off x="3486150" y="19050"/>
              <a:ext cx="1268730" cy="259080"/>
            </a:xfrm>
            <a:prstGeom prst="rect">
              <a:avLst/>
            </a:prstGeom>
            <a:solidFill>
              <a:sysClr val="window" lastClr="FFFFFF"/>
            </a:solidFill>
            <a:ln w="28575" cap="flat" cmpd="sng" algn="ctr">
              <a:solidFill>
                <a:srgbClr val="00B0F0"/>
              </a:solid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grpSp>
      <p:sp>
        <p:nvSpPr>
          <p:cNvPr id="28" name="TextBox 27"/>
          <p:cNvSpPr txBox="1"/>
          <p:nvPr/>
        </p:nvSpPr>
        <p:spPr>
          <a:xfrm>
            <a:off x="1673161" y="1188033"/>
            <a:ext cx="748923" cy="397801"/>
          </a:xfrm>
          <a:prstGeom prst="rect">
            <a:avLst/>
          </a:prstGeom>
          <a:noFill/>
        </p:spPr>
        <p:txBody>
          <a:bodyPr wrap="none" rtlCol="0">
            <a:spAutoFit/>
          </a:bodyPr>
          <a:lstStyle/>
          <a:p>
            <a:r>
              <a:rPr lang="en-GB" sz="1985" dirty="0"/>
              <a:t>brain</a:t>
            </a:r>
          </a:p>
        </p:txBody>
      </p:sp>
      <p:sp>
        <p:nvSpPr>
          <p:cNvPr id="29" name="TextBox 28"/>
          <p:cNvSpPr txBox="1"/>
          <p:nvPr/>
        </p:nvSpPr>
        <p:spPr>
          <a:xfrm>
            <a:off x="3508995" y="763890"/>
            <a:ext cx="790601" cy="397801"/>
          </a:xfrm>
          <a:prstGeom prst="rect">
            <a:avLst/>
          </a:prstGeom>
          <a:noFill/>
        </p:spPr>
        <p:txBody>
          <a:bodyPr wrap="none" rtlCol="0">
            <a:spAutoFit/>
          </a:bodyPr>
          <a:lstStyle/>
          <a:p>
            <a:r>
              <a:rPr lang="en-GB" sz="1985" dirty="0"/>
              <a:t>spine</a:t>
            </a:r>
          </a:p>
        </p:txBody>
      </p:sp>
      <p:sp>
        <p:nvSpPr>
          <p:cNvPr id="30" name="TextBox 29"/>
          <p:cNvSpPr txBox="1"/>
          <p:nvPr/>
        </p:nvSpPr>
        <p:spPr>
          <a:xfrm>
            <a:off x="4506611" y="1405405"/>
            <a:ext cx="649537" cy="397801"/>
          </a:xfrm>
          <a:prstGeom prst="rect">
            <a:avLst/>
          </a:prstGeom>
          <a:noFill/>
        </p:spPr>
        <p:txBody>
          <a:bodyPr wrap="none" rtlCol="0">
            <a:spAutoFit/>
          </a:bodyPr>
          <a:lstStyle/>
          <a:p>
            <a:r>
              <a:rPr lang="en-GB" sz="1985" dirty="0"/>
              <a:t>liver</a:t>
            </a:r>
          </a:p>
        </p:txBody>
      </p:sp>
      <p:sp>
        <p:nvSpPr>
          <p:cNvPr id="31" name="TextBox 30"/>
          <p:cNvSpPr txBox="1"/>
          <p:nvPr/>
        </p:nvSpPr>
        <p:spPr>
          <a:xfrm>
            <a:off x="5426109" y="823315"/>
            <a:ext cx="1143262" cy="397801"/>
          </a:xfrm>
          <a:prstGeom prst="rect">
            <a:avLst/>
          </a:prstGeom>
          <a:noFill/>
        </p:spPr>
        <p:txBody>
          <a:bodyPr wrap="none" rtlCol="0">
            <a:spAutoFit/>
          </a:bodyPr>
          <a:lstStyle/>
          <a:p>
            <a:r>
              <a:rPr lang="en-GB" sz="1985" dirty="0"/>
              <a:t>stomach</a:t>
            </a:r>
          </a:p>
        </p:txBody>
      </p:sp>
      <p:sp>
        <p:nvSpPr>
          <p:cNvPr id="32" name="TextBox 31"/>
          <p:cNvSpPr txBox="1"/>
          <p:nvPr/>
        </p:nvSpPr>
        <p:spPr>
          <a:xfrm>
            <a:off x="6255101" y="1330071"/>
            <a:ext cx="1181110" cy="397801"/>
          </a:xfrm>
          <a:prstGeom prst="rect">
            <a:avLst/>
          </a:prstGeom>
          <a:noFill/>
        </p:spPr>
        <p:txBody>
          <a:bodyPr wrap="square" rtlCol="0">
            <a:spAutoFit/>
          </a:bodyPr>
          <a:lstStyle/>
          <a:p>
            <a:r>
              <a:rPr lang="en-GB" sz="1985" dirty="0"/>
              <a:t>kidneys</a:t>
            </a:r>
          </a:p>
        </p:txBody>
      </p:sp>
      <p:sp>
        <p:nvSpPr>
          <p:cNvPr id="33" name="TextBox 32"/>
          <p:cNvSpPr txBox="1"/>
          <p:nvPr/>
        </p:nvSpPr>
        <p:spPr>
          <a:xfrm>
            <a:off x="7913418" y="797413"/>
            <a:ext cx="790601" cy="397801"/>
          </a:xfrm>
          <a:prstGeom prst="rect">
            <a:avLst/>
          </a:prstGeom>
          <a:noFill/>
        </p:spPr>
        <p:txBody>
          <a:bodyPr wrap="none" rtlCol="0">
            <a:spAutoFit/>
          </a:bodyPr>
          <a:lstStyle/>
          <a:p>
            <a:r>
              <a:rPr lang="en-GB" sz="1985" dirty="0"/>
              <a:t>colon</a:t>
            </a:r>
          </a:p>
        </p:txBody>
      </p:sp>
      <p:sp>
        <p:nvSpPr>
          <p:cNvPr id="34" name="TextBox 33"/>
          <p:cNvSpPr txBox="1"/>
          <p:nvPr/>
        </p:nvSpPr>
        <p:spPr>
          <a:xfrm>
            <a:off x="8432145" y="2405827"/>
            <a:ext cx="734496" cy="397801"/>
          </a:xfrm>
          <a:prstGeom prst="rect">
            <a:avLst/>
          </a:prstGeom>
          <a:noFill/>
        </p:spPr>
        <p:txBody>
          <a:bodyPr wrap="none" rtlCol="0">
            <a:spAutoFit/>
          </a:bodyPr>
          <a:lstStyle/>
          <a:p>
            <a:r>
              <a:rPr lang="en-GB" sz="1985" dirty="0"/>
              <a:t>anus</a:t>
            </a:r>
          </a:p>
        </p:txBody>
      </p:sp>
      <p:sp>
        <p:nvSpPr>
          <p:cNvPr id="35" name="TextBox 34"/>
          <p:cNvSpPr txBox="1"/>
          <p:nvPr/>
        </p:nvSpPr>
        <p:spPr>
          <a:xfrm>
            <a:off x="7490739" y="5185938"/>
            <a:ext cx="1128835" cy="397801"/>
          </a:xfrm>
          <a:prstGeom prst="rect">
            <a:avLst/>
          </a:prstGeom>
          <a:noFill/>
        </p:spPr>
        <p:txBody>
          <a:bodyPr wrap="none" rtlCol="0">
            <a:spAutoFit/>
          </a:bodyPr>
          <a:lstStyle/>
          <a:p>
            <a:r>
              <a:rPr lang="en-GB" sz="1985" dirty="0"/>
              <a:t>intestine</a:t>
            </a:r>
          </a:p>
        </p:txBody>
      </p:sp>
      <p:sp>
        <p:nvSpPr>
          <p:cNvPr id="36" name="TextBox 35"/>
          <p:cNvSpPr txBox="1"/>
          <p:nvPr/>
        </p:nvSpPr>
        <p:spPr>
          <a:xfrm>
            <a:off x="6934877" y="5632098"/>
            <a:ext cx="1031051" cy="397801"/>
          </a:xfrm>
          <a:prstGeom prst="rect">
            <a:avLst/>
          </a:prstGeom>
          <a:noFill/>
        </p:spPr>
        <p:txBody>
          <a:bodyPr wrap="none" rtlCol="0">
            <a:spAutoFit/>
          </a:bodyPr>
          <a:lstStyle/>
          <a:p>
            <a:r>
              <a:rPr lang="en-GB" sz="1985" dirty="0"/>
              <a:t>bladder</a:t>
            </a:r>
          </a:p>
        </p:txBody>
      </p:sp>
      <p:sp>
        <p:nvSpPr>
          <p:cNvPr id="37" name="TextBox 36"/>
          <p:cNvSpPr txBox="1"/>
          <p:nvPr/>
        </p:nvSpPr>
        <p:spPr>
          <a:xfrm>
            <a:off x="5267292" y="5529091"/>
            <a:ext cx="931665" cy="397801"/>
          </a:xfrm>
          <a:prstGeom prst="rect">
            <a:avLst/>
          </a:prstGeom>
          <a:noFill/>
        </p:spPr>
        <p:txBody>
          <a:bodyPr wrap="none" rtlCol="0">
            <a:spAutoFit/>
          </a:bodyPr>
          <a:lstStyle/>
          <a:p>
            <a:r>
              <a:rPr lang="en-GB" sz="1985" dirty="0"/>
              <a:t>spleen</a:t>
            </a:r>
          </a:p>
        </p:txBody>
      </p:sp>
      <p:sp>
        <p:nvSpPr>
          <p:cNvPr id="38" name="TextBox 37"/>
          <p:cNvSpPr txBox="1"/>
          <p:nvPr/>
        </p:nvSpPr>
        <p:spPr>
          <a:xfrm>
            <a:off x="4243357" y="5073978"/>
            <a:ext cx="763351" cy="397801"/>
          </a:xfrm>
          <a:prstGeom prst="rect">
            <a:avLst/>
          </a:prstGeom>
          <a:noFill/>
        </p:spPr>
        <p:txBody>
          <a:bodyPr wrap="none" rtlCol="0">
            <a:spAutoFit/>
          </a:bodyPr>
          <a:lstStyle/>
          <a:p>
            <a:r>
              <a:rPr lang="en-GB" sz="1985" dirty="0"/>
              <a:t>heart</a:t>
            </a:r>
          </a:p>
        </p:txBody>
      </p:sp>
      <p:sp>
        <p:nvSpPr>
          <p:cNvPr id="39" name="TextBox 38"/>
          <p:cNvSpPr txBox="1"/>
          <p:nvPr/>
        </p:nvSpPr>
        <p:spPr>
          <a:xfrm>
            <a:off x="2891370" y="5565690"/>
            <a:ext cx="790601" cy="397801"/>
          </a:xfrm>
          <a:prstGeom prst="rect">
            <a:avLst/>
          </a:prstGeom>
          <a:noFill/>
        </p:spPr>
        <p:txBody>
          <a:bodyPr wrap="none" rtlCol="0">
            <a:spAutoFit/>
          </a:bodyPr>
          <a:lstStyle/>
          <a:p>
            <a:r>
              <a:rPr lang="en-GB" sz="1985" dirty="0"/>
              <a:t>lungs</a:t>
            </a:r>
          </a:p>
        </p:txBody>
      </p:sp>
      <p:sp>
        <p:nvSpPr>
          <p:cNvPr id="40" name="TextBox 39"/>
          <p:cNvSpPr txBox="1"/>
          <p:nvPr/>
        </p:nvSpPr>
        <p:spPr>
          <a:xfrm>
            <a:off x="1466903" y="4554657"/>
            <a:ext cx="1186543" cy="397801"/>
          </a:xfrm>
          <a:prstGeom prst="rect">
            <a:avLst/>
          </a:prstGeom>
          <a:noFill/>
        </p:spPr>
        <p:txBody>
          <a:bodyPr wrap="none" rtlCol="0">
            <a:spAutoFit/>
          </a:bodyPr>
          <a:lstStyle/>
          <a:p>
            <a:r>
              <a:rPr lang="en-GB" sz="1985" dirty="0"/>
              <a:t>windpipe</a:t>
            </a:r>
          </a:p>
        </p:txBody>
      </p:sp>
      <p:sp>
        <p:nvSpPr>
          <p:cNvPr id="41" name="TextBox 40"/>
          <p:cNvSpPr txBox="1"/>
          <p:nvPr/>
        </p:nvSpPr>
        <p:spPr>
          <a:xfrm>
            <a:off x="989854" y="3122940"/>
            <a:ext cx="1566454" cy="397801"/>
          </a:xfrm>
          <a:prstGeom prst="rect">
            <a:avLst/>
          </a:prstGeom>
          <a:noFill/>
        </p:spPr>
        <p:txBody>
          <a:bodyPr wrap="none" rtlCol="0">
            <a:spAutoFit/>
          </a:bodyPr>
          <a:lstStyle/>
          <a:p>
            <a:r>
              <a:rPr lang="en-GB" sz="1985" dirty="0"/>
              <a:t>oesophagus</a:t>
            </a:r>
          </a:p>
        </p:txBody>
      </p:sp>
      <p:sp>
        <p:nvSpPr>
          <p:cNvPr id="42" name="TextBox 41">
            <a:extLst>
              <a:ext uri="{FF2B5EF4-FFF2-40B4-BE49-F238E27FC236}">
                <a16:creationId xmlns:a16="http://schemas.microsoft.com/office/drawing/2014/main" id="{41F1C0F8-B131-4C0C-A0BF-50F4CAB55C27}"/>
              </a:ext>
            </a:extLst>
          </p:cNvPr>
          <p:cNvSpPr txBox="1"/>
          <p:nvPr/>
        </p:nvSpPr>
        <p:spPr>
          <a:xfrm>
            <a:off x="-471629" y="6711088"/>
            <a:ext cx="5674313"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Feline Anatomy</a:t>
            </a:r>
          </a:p>
        </p:txBody>
      </p:sp>
    </p:spTree>
    <p:extLst>
      <p:ext uri="{BB962C8B-B14F-4D97-AF65-F5344CB8AC3E}">
        <p14:creationId xmlns:p14="http://schemas.microsoft.com/office/powerpoint/2010/main" val="332683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par>
                          <p:cTn id="59" fill="hold">
                            <p:stCondLst>
                              <p:cond delay="0"/>
                            </p:stCondLst>
                            <p:childTnLst>
                              <p:par>
                                <p:cTn id="60" presetID="16" presetClass="entr" presetSubtype="21" fill="hold" nodeType="afterEffect">
                                  <p:stCondLst>
                                    <p:cond delay="0"/>
                                  </p:stCondLst>
                                  <p:childTnLst>
                                    <p:set>
                                      <p:cBhvr>
                                        <p:cTn id="61" dur="1" fill="hold">
                                          <p:stCondLst>
                                            <p:cond delay="0"/>
                                          </p:stCondLst>
                                        </p:cTn>
                                        <p:tgtEl>
                                          <p:spTgt spid="42">
                                            <p:txEl>
                                              <p:pRg st="0" end="0"/>
                                            </p:txEl>
                                          </p:spTgt>
                                        </p:tgtEl>
                                        <p:attrNameLst>
                                          <p:attrName>style.visibility</p:attrName>
                                        </p:attrNameLst>
                                      </p:cBhvr>
                                      <p:to>
                                        <p:strVal val="visible"/>
                                      </p:to>
                                    </p:set>
                                    <p:animEffect transition="in" filter="barn(inVertical)">
                                      <p:cBhvr>
                                        <p:cTn id="62"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AW images_money.JPG"/>
          <p:cNvPicPr>
            <a:picLocks noChangeAspect="1"/>
          </p:cNvPicPr>
          <p:nvPr/>
        </p:nvPicPr>
        <p:blipFill rotWithShape="1">
          <a:blip r:embed="rId3" cstate="print"/>
          <a:srcRect r="51602"/>
          <a:stretch/>
        </p:blipFill>
        <p:spPr>
          <a:xfrm>
            <a:off x="9107875" y="3909034"/>
            <a:ext cx="1182409" cy="2590800"/>
          </a:xfrm>
          <a:prstGeom prst="rect">
            <a:avLst/>
          </a:prstGeom>
        </p:spPr>
      </p:pic>
      <p:sp>
        <p:nvSpPr>
          <p:cNvPr id="27" name="Title 1"/>
          <p:cNvSpPr>
            <a:spLocks noGrp="1"/>
          </p:cNvSpPr>
          <p:nvPr>
            <p:ph type="title"/>
          </p:nvPr>
        </p:nvSpPr>
        <p:spPr>
          <a:xfrm>
            <a:off x="172157" y="6784861"/>
            <a:ext cx="8179109" cy="692564"/>
          </a:xfrm>
        </p:spPr>
        <p:txBody>
          <a:bodyPr>
            <a:normAutofit/>
          </a:bodyPr>
          <a:lstStyle/>
          <a:p>
            <a:r>
              <a:rPr lang="en-GB" sz="3088" i="1" dirty="0">
                <a:latin typeface="Comic Sans MS" panose="030F0702030302020204" pitchFamily="66" charset="0"/>
              </a:rPr>
              <a:t>The UK’s leading vet charity …</a:t>
            </a:r>
          </a:p>
        </p:txBody>
      </p:sp>
      <p:sp>
        <p:nvSpPr>
          <p:cNvPr id="28" name="TextBox 27"/>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p>
        </p:txBody>
      </p:sp>
      <p:pic>
        <p:nvPicPr>
          <p:cNvPr id="29" name="Picture 28" descr="old faithful.jpg"/>
          <p:cNvPicPr>
            <a:picLocks noChangeAspect="1"/>
          </p:cNvPicPr>
          <p:nvPr/>
        </p:nvPicPr>
        <p:blipFill>
          <a:blip r:embed="rId4"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31" name="TextBox 30"/>
          <p:cNvSpPr txBox="1"/>
          <p:nvPr/>
        </p:nvSpPr>
        <p:spPr>
          <a:xfrm>
            <a:off x="4443316" y="237375"/>
            <a:ext cx="6166738"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32" name="TextBox 31"/>
          <p:cNvSpPr txBox="1"/>
          <p:nvPr/>
        </p:nvSpPr>
        <p:spPr>
          <a:xfrm>
            <a:off x="4443317" y="348760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33" name="TextBox 32"/>
          <p:cNvSpPr txBox="1"/>
          <p:nvPr/>
        </p:nvSpPr>
        <p:spPr>
          <a:xfrm>
            <a:off x="4443316" y="210498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34" name="Rectangle 33"/>
          <p:cNvSpPr/>
          <p:nvPr/>
        </p:nvSpPr>
        <p:spPr>
          <a:xfrm>
            <a:off x="4053291" y="3781426"/>
            <a:ext cx="5041900" cy="394717"/>
          </a:xfrm>
          <a:prstGeom prst="rect">
            <a:avLst/>
          </a:prstGeom>
        </p:spPr>
        <p:txBody>
          <a:bodyPr lIns="88384" tIns="44193" rIns="88384" bIns="44193">
            <a:spAutoFit/>
          </a:bodyPr>
          <a:lstStyle/>
          <a:p>
            <a:r>
              <a:rPr lang="en-GB" sz="1985" dirty="0"/>
              <a:t>  </a:t>
            </a:r>
          </a:p>
        </p:txBody>
      </p:sp>
      <p:sp>
        <p:nvSpPr>
          <p:cNvPr id="35" name="Rectangle 34"/>
          <p:cNvSpPr/>
          <p:nvPr/>
        </p:nvSpPr>
        <p:spPr>
          <a:xfrm>
            <a:off x="4443317" y="4877324"/>
            <a:ext cx="5041900"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36" name="TextBox 35"/>
          <p:cNvSpPr txBox="1"/>
          <p:nvPr/>
        </p:nvSpPr>
        <p:spPr>
          <a:xfrm>
            <a:off x="2027861" y="428625"/>
            <a:ext cx="2114268" cy="397801"/>
          </a:xfrm>
          <a:prstGeom prst="rect">
            <a:avLst/>
          </a:prstGeom>
          <a:noFill/>
        </p:spPr>
        <p:txBody>
          <a:bodyPr wrap="square" rtlCol="0">
            <a:spAutoFit/>
          </a:bodyPr>
          <a:lstStyle/>
          <a:p>
            <a:endParaRPr lang="en-GB" sz="1985" dirty="0"/>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600346" y="754739"/>
            <a:ext cx="3493387" cy="2872877"/>
          </a:xfrm>
          <a:prstGeom prst="rect">
            <a:avLst/>
          </a:prstGeom>
        </p:spPr>
      </p:pic>
    </p:spTree>
    <p:extLst>
      <p:ext uri="{BB962C8B-B14F-4D97-AF65-F5344CB8AC3E}">
        <p14:creationId xmlns:p14="http://schemas.microsoft.com/office/powerpoint/2010/main" val="147129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par>
                                <p:cTn id="17" presetID="6" presetClass="entr" presetSubtype="16"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1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ircle(in)">
                                      <p:cBhvr>
                                        <p:cTn id="24" dur="10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6" presetClass="entr" presetSubtype="16"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1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3"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02762" y="6698517"/>
            <a:ext cx="2395914" cy="839012"/>
          </a:xfrm>
          <a:prstGeom prst="rect">
            <a:avLst/>
          </a:prstGeom>
        </p:spPr>
        <p:txBody>
          <a:bodyPr wrap="square">
            <a:spAutoFit/>
          </a:bodyPr>
          <a:lstStyle/>
          <a:p>
            <a:r>
              <a:rPr lang="en-GB" sz="4852" b="1" dirty="0">
                <a:solidFill>
                  <a:srgbClr val="E92D82"/>
                </a:solidFill>
                <a:latin typeface="Comic Sans MS" panose="030F0702030302020204" pitchFamily="66" charset="0"/>
              </a:rPr>
              <a:t>Perci</a:t>
            </a:r>
            <a:endParaRPr lang="en-GB" sz="4852" dirty="0">
              <a:solidFill>
                <a:srgbClr val="E92D82"/>
              </a:solidFill>
              <a:latin typeface="Comic Sans MS" panose="030F0702030302020204" pitchFamily="66" charset="0"/>
            </a:endParaRPr>
          </a:p>
        </p:txBody>
      </p:sp>
      <p:pic>
        <p:nvPicPr>
          <p:cNvPr id="14" name="Picture 13" descr="C:\Users\Sutherland_R\AppData\Local\Microsoft\Windows\INetCache\Content.Word\Perci with PDSA vet Chris Sherwoo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215" y="843299"/>
            <a:ext cx="8655562" cy="5240982"/>
          </a:xfrm>
          <a:prstGeom prst="rect">
            <a:avLst/>
          </a:prstGeom>
          <a:noFill/>
          <a:ln>
            <a:noFill/>
          </a:ln>
        </p:spPr>
      </p:pic>
    </p:spTree>
    <p:extLst>
      <p:ext uri="{BB962C8B-B14F-4D97-AF65-F5344CB8AC3E}">
        <p14:creationId xmlns:p14="http://schemas.microsoft.com/office/powerpoint/2010/main" val="318824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02762" y="6698517"/>
            <a:ext cx="2395914" cy="839012"/>
          </a:xfrm>
          <a:prstGeom prst="rect">
            <a:avLst/>
          </a:prstGeom>
        </p:spPr>
        <p:txBody>
          <a:bodyPr wrap="square">
            <a:spAutoFit/>
          </a:bodyPr>
          <a:lstStyle/>
          <a:p>
            <a:r>
              <a:rPr lang="en-GB" sz="4852" b="1" dirty="0">
                <a:solidFill>
                  <a:srgbClr val="E92D82"/>
                </a:solidFill>
                <a:latin typeface="Comic Sans MS" panose="030F0702030302020204" pitchFamily="66" charset="0"/>
              </a:rPr>
              <a:t>Perci</a:t>
            </a:r>
            <a:endParaRPr lang="en-GB" sz="4852" dirty="0">
              <a:solidFill>
                <a:srgbClr val="E92D82"/>
              </a:solidFill>
              <a:latin typeface="Comic Sans MS" panose="030F0702030302020204" pitchFamily="66"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979215" y="1081525"/>
            <a:ext cx="5817573" cy="4605712"/>
          </a:xfrm>
          <a:prstGeom prst="rect">
            <a:avLst/>
          </a:prstGeom>
        </p:spPr>
      </p:pic>
      <p:sp>
        <p:nvSpPr>
          <p:cNvPr id="7" name="Rectangle 6"/>
          <p:cNvSpPr/>
          <p:nvPr/>
        </p:nvSpPr>
        <p:spPr>
          <a:xfrm>
            <a:off x="7173103" y="1840068"/>
            <a:ext cx="2395914" cy="3079048"/>
          </a:xfrm>
          <a:prstGeom prst="rect">
            <a:avLst/>
          </a:prstGeom>
        </p:spPr>
        <p:txBody>
          <a:bodyPr wrap="square">
            <a:spAutoFit/>
          </a:bodyPr>
          <a:lstStyle/>
          <a:p>
            <a:pPr algn="ctr"/>
            <a:r>
              <a:rPr lang="en-GB" sz="4852" b="1" dirty="0">
                <a:solidFill>
                  <a:srgbClr val="E92D82"/>
                </a:solidFill>
                <a:latin typeface="Comic Sans MS" panose="030F0702030302020204" pitchFamily="66" charset="0"/>
              </a:rPr>
              <a:t>Saved thanks to PDSA!</a:t>
            </a:r>
            <a:endParaRPr lang="en-GB" sz="4852" dirty="0">
              <a:solidFill>
                <a:srgbClr val="E92D82"/>
              </a:solidFill>
              <a:latin typeface="Comic Sans MS" panose="030F0702030302020204" pitchFamily="66" charset="0"/>
            </a:endParaRPr>
          </a:p>
        </p:txBody>
      </p:sp>
    </p:spTree>
    <p:extLst>
      <p:ext uri="{BB962C8B-B14F-4D97-AF65-F5344CB8AC3E}">
        <p14:creationId xmlns:p14="http://schemas.microsoft.com/office/powerpoint/2010/main" val="183131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falcon\user_data\SHARING FOLDER\!Temporary Sharing - Items will be deleted when 7 days old!\Jenna\shutterstock_162290225.jpg"/>
          <p:cNvPicPr>
            <a:picLocks noChangeAspect="1" noChangeArrowheads="1"/>
          </p:cNvPicPr>
          <p:nvPr/>
        </p:nvPicPr>
        <p:blipFill>
          <a:blip r:embed="rId2" cstate="print"/>
          <a:srcRect/>
          <a:stretch>
            <a:fillRect/>
          </a:stretch>
        </p:blipFill>
        <p:spPr bwMode="auto">
          <a:xfrm>
            <a:off x="891625" y="691615"/>
            <a:ext cx="5317349" cy="5763773"/>
          </a:xfrm>
          <a:prstGeom prst="rect">
            <a:avLst/>
          </a:prstGeom>
          <a:noFill/>
        </p:spPr>
      </p:pic>
      <p:sp>
        <p:nvSpPr>
          <p:cNvPr id="16" name="TextBox 15"/>
          <p:cNvSpPr txBox="1"/>
          <p:nvPr/>
        </p:nvSpPr>
        <p:spPr>
          <a:xfrm>
            <a:off x="5562268" y="3206577"/>
            <a:ext cx="4526931" cy="1050159"/>
          </a:xfrm>
          <a:prstGeom prst="rect">
            <a:avLst/>
          </a:prstGeom>
          <a:noFill/>
        </p:spPr>
        <p:txBody>
          <a:bodyPr wrap="square" rtlCol="0">
            <a:spAutoFit/>
          </a:bodyPr>
          <a:lstStyle/>
          <a:p>
            <a:r>
              <a:rPr lang="en-GB" sz="6224" b="1" dirty="0">
                <a:solidFill>
                  <a:srgbClr val="008988"/>
                </a:solidFill>
                <a:latin typeface="Comic Sans MS" panose="030F0702030302020204" pitchFamily="66" charset="0"/>
              </a:rPr>
              <a:t>Thanks! </a:t>
            </a:r>
          </a:p>
        </p:txBody>
      </p:sp>
      <p:pic>
        <p:nvPicPr>
          <p:cNvPr id="17" name="Picture 1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02462" y="6759729"/>
            <a:ext cx="1618622" cy="739097"/>
          </a:xfrm>
          <a:prstGeom prst="rect">
            <a:avLst/>
          </a:prstGeom>
          <a:noFill/>
        </p:spPr>
      </p:pic>
    </p:spTree>
    <p:extLst>
      <p:ext uri="{BB962C8B-B14F-4D97-AF65-F5344CB8AC3E}">
        <p14:creationId xmlns:p14="http://schemas.microsoft.com/office/powerpoint/2010/main" val="379639642"/>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9EF4D8-6AAD-4D3A-A6AB-C2ACA693F9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156" y="613073"/>
            <a:ext cx="5760640" cy="5760640"/>
          </a:xfrm>
          <a:prstGeom prst="rect">
            <a:avLst/>
          </a:prstGeom>
        </p:spPr>
      </p:pic>
      <p:sp>
        <p:nvSpPr>
          <p:cNvPr id="6" name="TextBox 5">
            <a:extLst>
              <a:ext uri="{FF2B5EF4-FFF2-40B4-BE49-F238E27FC236}">
                <a16:creationId xmlns:a16="http://schemas.microsoft.com/office/drawing/2014/main" id="{D7A1F720-C41A-4C5C-8EAC-3477A1ED07C9}"/>
              </a:ext>
            </a:extLst>
          </p:cNvPr>
          <p:cNvSpPr txBox="1"/>
          <p:nvPr/>
        </p:nvSpPr>
        <p:spPr>
          <a:xfrm>
            <a:off x="-1638076" y="6765879"/>
            <a:ext cx="6735654" cy="771109"/>
          </a:xfrm>
          <a:prstGeom prst="rect">
            <a:avLst/>
          </a:prstGeom>
          <a:noFill/>
        </p:spPr>
        <p:txBody>
          <a:bodyPr wrap="square" rtlCol="0">
            <a:spAutoFit/>
          </a:bodyPr>
          <a:lstStyle/>
          <a:p>
            <a:pPr algn="ctr"/>
            <a:r>
              <a:rPr lang="en-GB" sz="4411" b="1" dirty="0">
                <a:solidFill>
                  <a:srgbClr val="008080"/>
                </a:solidFill>
                <a:latin typeface="Arial" panose="020B0604020202020204" pitchFamily="34" charset="0"/>
                <a:cs typeface="Arial" panose="020B0604020202020204" pitchFamily="34" charset="0"/>
              </a:rPr>
              <a:t>What am I?</a:t>
            </a:r>
          </a:p>
        </p:txBody>
      </p:sp>
      <p:sp>
        <p:nvSpPr>
          <p:cNvPr id="7" name="TextBox 6">
            <a:extLst>
              <a:ext uri="{FF2B5EF4-FFF2-40B4-BE49-F238E27FC236}">
                <a16:creationId xmlns:a16="http://schemas.microsoft.com/office/drawing/2014/main" id="{3A16C401-D647-41B3-B163-333EB7D4E41D}"/>
              </a:ext>
            </a:extLst>
          </p:cNvPr>
          <p:cNvSpPr txBox="1"/>
          <p:nvPr/>
        </p:nvSpPr>
        <p:spPr>
          <a:xfrm>
            <a:off x="6642844" y="1134895"/>
            <a:ext cx="3300820" cy="4829008"/>
          </a:xfrm>
          <a:prstGeom prst="rect">
            <a:avLst/>
          </a:prstGeom>
          <a:noFill/>
        </p:spPr>
        <p:txBody>
          <a:bodyPr wrap="square" lIns="88384" tIns="44193" rIns="88384" bIns="44193" rtlCol="0">
            <a:spAutoFit/>
          </a:bodyPr>
          <a:lstStyle/>
          <a:p>
            <a:pPr algn="ctr">
              <a:buClr>
                <a:srgbClr val="008988"/>
              </a:buClr>
            </a:pPr>
            <a:r>
              <a:rPr lang="en-GB" sz="2800" dirty="0">
                <a:solidFill>
                  <a:srgbClr val="008988"/>
                </a:solidFill>
                <a:latin typeface="Comic Sans MS" panose="030F0702030302020204" pitchFamily="66" charset="0"/>
                <a:cs typeface="Arial" pitchFamily="34" charset="0"/>
              </a:rPr>
              <a:t>Choose one of the images shown on the left.</a:t>
            </a:r>
          </a:p>
          <a:p>
            <a:pPr algn="ctr">
              <a:buClr>
                <a:srgbClr val="008988"/>
              </a:buClr>
            </a:pPr>
            <a:endParaRPr lang="en-GB" sz="2800" dirty="0">
              <a:solidFill>
                <a:srgbClr val="008988"/>
              </a:solidFill>
              <a:latin typeface="Comic Sans MS" panose="030F0702030302020204" pitchFamily="66" charset="0"/>
              <a:cs typeface="Arial" pitchFamily="34" charset="0"/>
            </a:endParaRPr>
          </a:p>
          <a:p>
            <a:pPr algn="ctr">
              <a:buClr>
                <a:srgbClr val="008988"/>
              </a:buClr>
            </a:pPr>
            <a:r>
              <a:rPr lang="en-GB" sz="2800" dirty="0">
                <a:solidFill>
                  <a:srgbClr val="C8337E"/>
                </a:solidFill>
                <a:latin typeface="Comic Sans MS" panose="030F0702030302020204" pitchFamily="66" charset="0"/>
                <a:cs typeface="Arial" pitchFamily="34" charset="0"/>
              </a:rPr>
              <a:t>Ask your partner to guess which image you’ve picked. They can ask you questions but you can only answer yes or no.</a:t>
            </a:r>
          </a:p>
        </p:txBody>
      </p:sp>
    </p:spTree>
    <p:extLst>
      <p:ext uri="{BB962C8B-B14F-4D97-AF65-F5344CB8AC3E}">
        <p14:creationId xmlns:p14="http://schemas.microsoft.com/office/powerpoint/2010/main" val="86139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988" y="3146154"/>
            <a:ext cx="2699900" cy="3100946"/>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85" dirty="0"/>
              <a:t>P</a:t>
            </a:r>
          </a:p>
        </p:txBody>
      </p:sp>
      <p:sp>
        <p:nvSpPr>
          <p:cNvPr id="6" name="Rectangle 5"/>
          <p:cNvSpPr/>
          <p:nvPr/>
        </p:nvSpPr>
        <p:spPr>
          <a:xfrm>
            <a:off x="3996750" y="3146153"/>
            <a:ext cx="2699900" cy="309694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7" name="Rectangle 6"/>
          <p:cNvSpPr/>
          <p:nvPr/>
        </p:nvSpPr>
        <p:spPr>
          <a:xfrm>
            <a:off x="7252512" y="3146151"/>
            <a:ext cx="2699900" cy="309846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528" y="3304972"/>
            <a:ext cx="807711" cy="778096"/>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16" y="3304972"/>
            <a:ext cx="807711" cy="77809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078" y="3308352"/>
            <a:ext cx="807711" cy="77809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041" y="3301592"/>
            <a:ext cx="807711" cy="77809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418" y="3304972"/>
            <a:ext cx="804202" cy="774716"/>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15" y="3301592"/>
            <a:ext cx="807711" cy="778096"/>
          </a:xfrm>
          <a:prstGeom prst="rect">
            <a:avLst/>
          </a:prstGeom>
        </p:spPr>
      </p:pic>
      <p:sp>
        <p:nvSpPr>
          <p:cNvPr id="20" name="TextBox 19"/>
          <p:cNvSpPr txBox="1"/>
          <p:nvPr/>
        </p:nvSpPr>
        <p:spPr>
          <a:xfrm>
            <a:off x="494101" y="694689"/>
            <a:ext cx="3701778" cy="431785"/>
          </a:xfrm>
          <a:prstGeom prst="rect">
            <a:avLst/>
          </a:prstGeom>
          <a:noFill/>
        </p:spPr>
        <p:txBody>
          <a:bodyPr wrap="square" rtlCol="0">
            <a:spAutoFit/>
          </a:bodyPr>
          <a:lstStyle/>
          <a:p>
            <a:r>
              <a:rPr lang="en-GB" sz="2206" b="1" dirty="0">
                <a:solidFill>
                  <a:srgbClr val="008080"/>
                </a:solidFill>
                <a:latin typeface="Comic Sans MS" panose="030F0702030302020204" pitchFamily="66" charset="0"/>
              </a:rPr>
              <a:t>Learning Objectives</a:t>
            </a:r>
          </a:p>
        </p:txBody>
      </p:sp>
      <p:sp>
        <p:nvSpPr>
          <p:cNvPr id="21" name="TextBox 20"/>
          <p:cNvSpPr txBox="1"/>
          <p:nvPr/>
        </p:nvSpPr>
        <p:spPr>
          <a:xfrm>
            <a:off x="491067" y="2547554"/>
            <a:ext cx="3701778" cy="431785"/>
          </a:xfrm>
          <a:prstGeom prst="rect">
            <a:avLst/>
          </a:prstGeom>
          <a:noFill/>
        </p:spPr>
        <p:txBody>
          <a:bodyPr wrap="square" rtlCol="0">
            <a:spAutoFit/>
          </a:bodyPr>
          <a:lstStyle/>
          <a:p>
            <a:r>
              <a:rPr lang="en-GB" sz="2206" b="1" dirty="0">
                <a:solidFill>
                  <a:srgbClr val="FF0066"/>
                </a:solidFill>
                <a:latin typeface="Comic Sans MS" panose="030F0702030302020204" pitchFamily="66" charset="0"/>
              </a:rPr>
              <a:t>Learning Outcomes</a:t>
            </a:r>
          </a:p>
        </p:txBody>
      </p:sp>
      <p:sp>
        <p:nvSpPr>
          <p:cNvPr id="22" name="TextBox 21"/>
          <p:cNvSpPr txBox="1"/>
          <p:nvPr/>
        </p:nvSpPr>
        <p:spPr>
          <a:xfrm>
            <a:off x="740988" y="4416695"/>
            <a:ext cx="2692698" cy="1314399"/>
          </a:xfrm>
          <a:prstGeom prst="rect">
            <a:avLst/>
          </a:prstGeom>
          <a:noFill/>
        </p:spPr>
        <p:txBody>
          <a:bodyPr wrap="square" rtlCol="0">
            <a:spAutoFit/>
          </a:bodyPr>
          <a:lstStyle/>
          <a:p>
            <a:pPr algn="ctr"/>
            <a:r>
              <a:rPr lang="en-GB" sz="2647" dirty="0">
                <a:latin typeface="Comic Sans MS" panose="030F0702030302020204" pitchFamily="66" charset="0"/>
              </a:rPr>
              <a:t>I can label the main organs in the body.</a:t>
            </a:r>
          </a:p>
        </p:txBody>
      </p:sp>
      <p:sp>
        <p:nvSpPr>
          <p:cNvPr id="23" name="TextBox 22"/>
          <p:cNvSpPr txBox="1"/>
          <p:nvPr/>
        </p:nvSpPr>
        <p:spPr>
          <a:xfrm>
            <a:off x="4099628" y="4326990"/>
            <a:ext cx="2502558" cy="1721753"/>
          </a:xfrm>
          <a:prstGeom prst="rect">
            <a:avLst/>
          </a:prstGeom>
          <a:noFill/>
        </p:spPr>
        <p:txBody>
          <a:bodyPr wrap="square" rtlCol="0">
            <a:spAutoFit/>
          </a:bodyPr>
          <a:lstStyle/>
          <a:p>
            <a:pPr algn="ctr"/>
            <a:r>
              <a:rPr lang="en-GB" sz="2647" dirty="0">
                <a:latin typeface="Comic Sans MS" panose="030F0702030302020204" pitchFamily="66" charset="0"/>
              </a:rPr>
              <a:t>I can describe what certain organs do in the body.</a:t>
            </a:r>
          </a:p>
        </p:txBody>
      </p:sp>
      <p:sp>
        <p:nvSpPr>
          <p:cNvPr id="24" name="TextBox 23"/>
          <p:cNvSpPr txBox="1"/>
          <p:nvPr/>
        </p:nvSpPr>
        <p:spPr>
          <a:xfrm>
            <a:off x="7228045" y="4317597"/>
            <a:ext cx="2699900" cy="1721753"/>
          </a:xfrm>
          <a:prstGeom prst="rect">
            <a:avLst/>
          </a:prstGeom>
          <a:noFill/>
        </p:spPr>
        <p:txBody>
          <a:bodyPr wrap="square" rtlCol="0">
            <a:spAutoFit/>
          </a:bodyPr>
          <a:lstStyle/>
          <a:p>
            <a:pPr algn="ctr"/>
            <a:r>
              <a:rPr lang="en-GB" sz="2647" dirty="0">
                <a:latin typeface="Comic Sans MS" panose="030F0702030302020204" pitchFamily="66" charset="0"/>
              </a:rPr>
              <a:t>I can describe the digestive and circulatory systems.</a:t>
            </a:r>
          </a:p>
        </p:txBody>
      </p:sp>
      <p:sp>
        <p:nvSpPr>
          <p:cNvPr id="26" name="TextBox 25"/>
          <p:cNvSpPr txBox="1"/>
          <p:nvPr/>
        </p:nvSpPr>
        <p:spPr>
          <a:xfrm>
            <a:off x="494101" y="1200317"/>
            <a:ext cx="10199299" cy="771237"/>
          </a:xfrm>
          <a:prstGeom prst="rect">
            <a:avLst/>
          </a:prstGeom>
          <a:noFill/>
        </p:spPr>
        <p:txBody>
          <a:bodyPr wrap="square" rtlCol="0">
            <a:spAutoFit/>
          </a:bodyPr>
          <a:lstStyle/>
          <a:p>
            <a:r>
              <a:rPr lang="en-GB" sz="2206" dirty="0">
                <a:latin typeface="Comic Sans MS" panose="030F0702030302020204" pitchFamily="66" charset="0"/>
              </a:rPr>
              <a:t>I will learn about different organs in the body and what their functions are.</a:t>
            </a:r>
          </a:p>
          <a:p>
            <a:r>
              <a:rPr lang="en-GB" sz="2206" dirty="0">
                <a:latin typeface="Comic Sans MS" panose="030F0702030302020204" pitchFamily="66" charset="0"/>
              </a:rPr>
              <a:t>I will learn about the digestive and circulatory systems.</a:t>
            </a:r>
          </a:p>
        </p:txBody>
      </p:sp>
    </p:spTree>
    <p:extLst>
      <p:ext uri="{BB962C8B-B14F-4D97-AF65-F5344CB8AC3E}">
        <p14:creationId xmlns:p14="http://schemas.microsoft.com/office/powerpoint/2010/main" val="411825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CBC15-2132-4FA8-8BB5-41D9D7665A05}"/>
              </a:ext>
            </a:extLst>
          </p:cNvPr>
          <p:cNvSpPr txBox="1"/>
          <p:nvPr/>
        </p:nvSpPr>
        <p:spPr>
          <a:xfrm>
            <a:off x="-127640" y="6696140"/>
            <a:ext cx="2594020"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Organs</a:t>
            </a:r>
          </a:p>
        </p:txBody>
      </p:sp>
      <p:pic>
        <p:nvPicPr>
          <p:cNvPr id="4" name="Picture 3">
            <a:extLst>
              <a:ext uri="{FF2B5EF4-FFF2-40B4-BE49-F238E27FC236}">
                <a16:creationId xmlns:a16="http://schemas.microsoft.com/office/drawing/2014/main" id="{4D40C974-C222-4C79-9199-AEA1B39210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437" t="26666" r="50574" b="51495"/>
          <a:stretch/>
        </p:blipFill>
        <p:spPr>
          <a:xfrm>
            <a:off x="412326" y="667193"/>
            <a:ext cx="2016224" cy="1915413"/>
          </a:xfrm>
          <a:prstGeom prst="rect">
            <a:avLst/>
          </a:prstGeom>
        </p:spPr>
      </p:pic>
      <p:pic>
        <p:nvPicPr>
          <p:cNvPr id="7" name="Picture 6">
            <a:extLst>
              <a:ext uri="{FF2B5EF4-FFF2-40B4-BE49-F238E27FC236}">
                <a16:creationId xmlns:a16="http://schemas.microsoft.com/office/drawing/2014/main" id="{AE950C6D-675B-4ECF-BEDD-F359287E57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992" t="69513" r="38066"/>
          <a:stretch/>
        </p:blipFill>
        <p:spPr>
          <a:xfrm>
            <a:off x="2976321" y="1190132"/>
            <a:ext cx="1459562" cy="2977941"/>
          </a:xfrm>
          <a:prstGeom prst="rect">
            <a:avLst/>
          </a:prstGeom>
        </p:spPr>
      </p:pic>
      <p:pic>
        <p:nvPicPr>
          <p:cNvPr id="8" name="Picture 7">
            <a:extLst>
              <a:ext uri="{FF2B5EF4-FFF2-40B4-BE49-F238E27FC236}">
                <a16:creationId xmlns:a16="http://schemas.microsoft.com/office/drawing/2014/main" id="{14B10E74-3221-45DE-BB6E-925139FFD3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5" t="26232" r="72548" b="52045"/>
          <a:stretch/>
        </p:blipFill>
        <p:spPr>
          <a:xfrm>
            <a:off x="625818" y="3815271"/>
            <a:ext cx="1908444" cy="1648203"/>
          </a:xfrm>
          <a:prstGeom prst="rect">
            <a:avLst/>
          </a:prstGeom>
        </p:spPr>
      </p:pic>
      <p:pic>
        <p:nvPicPr>
          <p:cNvPr id="9" name="Picture 8">
            <a:extLst>
              <a:ext uri="{FF2B5EF4-FFF2-40B4-BE49-F238E27FC236}">
                <a16:creationId xmlns:a16="http://schemas.microsoft.com/office/drawing/2014/main" id="{2AAF51FE-EC34-4516-8A54-CBCD24B354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52" t="48823" r="51858" b="30673"/>
          <a:stretch/>
        </p:blipFill>
        <p:spPr>
          <a:xfrm>
            <a:off x="3166233" y="4742147"/>
            <a:ext cx="1645344" cy="1630571"/>
          </a:xfrm>
          <a:prstGeom prst="rect">
            <a:avLst/>
          </a:prstGeom>
        </p:spPr>
      </p:pic>
      <p:pic>
        <p:nvPicPr>
          <p:cNvPr id="10" name="Picture 9">
            <a:extLst>
              <a:ext uri="{FF2B5EF4-FFF2-40B4-BE49-F238E27FC236}">
                <a16:creationId xmlns:a16="http://schemas.microsoft.com/office/drawing/2014/main" id="{3E2F1CE4-50A0-4048-9A39-C9833B5D60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14" t="2846" r="73697" b="74165"/>
          <a:stretch/>
        </p:blipFill>
        <p:spPr>
          <a:xfrm>
            <a:off x="5680459" y="375396"/>
            <a:ext cx="2016223" cy="2240248"/>
          </a:xfrm>
          <a:prstGeom prst="rect">
            <a:avLst/>
          </a:prstGeom>
        </p:spPr>
      </p:pic>
      <p:pic>
        <p:nvPicPr>
          <p:cNvPr id="11" name="Picture 10">
            <a:extLst>
              <a:ext uri="{FF2B5EF4-FFF2-40B4-BE49-F238E27FC236}">
                <a16:creationId xmlns:a16="http://schemas.microsoft.com/office/drawing/2014/main" id="{14B03FF8-EB0E-4F06-A8AD-A4D4046970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736" t="69327" r="2433" b="2432"/>
          <a:stretch/>
        </p:blipFill>
        <p:spPr>
          <a:xfrm>
            <a:off x="8443044" y="4050220"/>
            <a:ext cx="2016223" cy="2389268"/>
          </a:xfrm>
          <a:prstGeom prst="rect">
            <a:avLst/>
          </a:prstGeom>
        </p:spPr>
      </p:pic>
      <p:pic>
        <p:nvPicPr>
          <p:cNvPr id="12" name="Picture 11">
            <a:extLst>
              <a:ext uri="{FF2B5EF4-FFF2-40B4-BE49-F238E27FC236}">
                <a16:creationId xmlns:a16="http://schemas.microsoft.com/office/drawing/2014/main" id="{39E4B0F6-D4BE-493C-8240-5F28FD8514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6" t="47674" r="72210" b="25890"/>
          <a:stretch/>
        </p:blipFill>
        <p:spPr>
          <a:xfrm>
            <a:off x="7987431" y="1658530"/>
            <a:ext cx="2012990" cy="2076880"/>
          </a:xfrm>
          <a:prstGeom prst="rect">
            <a:avLst/>
          </a:prstGeom>
        </p:spPr>
      </p:pic>
      <p:pic>
        <p:nvPicPr>
          <p:cNvPr id="13" name="Picture 12">
            <a:extLst>
              <a:ext uri="{FF2B5EF4-FFF2-40B4-BE49-F238E27FC236}">
                <a16:creationId xmlns:a16="http://schemas.microsoft.com/office/drawing/2014/main" id="{30971DAA-F60B-466D-B03B-BF781460E8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53" r="53007" b="74166"/>
          <a:stretch/>
        </p:blipFill>
        <p:spPr>
          <a:xfrm>
            <a:off x="4691249" y="2594849"/>
            <a:ext cx="1645343" cy="2175349"/>
          </a:xfrm>
          <a:prstGeom prst="rect">
            <a:avLst/>
          </a:prstGeom>
        </p:spPr>
      </p:pic>
      <p:pic>
        <p:nvPicPr>
          <p:cNvPr id="14" name="Picture 13">
            <a:extLst>
              <a:ext uri="{FF2B5EF4-FFF2-40B4-BE49-F238E27FC236}">
                <a16:creationId xmlns:a16="http://schemas.microsoft.com/office/drawing/2014/main" id="{BECFAE51-09C5-441C-9114-50D5F38291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017" r="27719" b="70717"/>
          <a:stretch/>
        </p:blipFill>
        <p:spPr>
          <a:xfrm>
            <a:off x="6248626" y="3769599"/>
            <a:ext cx="2194418" cy="2446678"/>
          </a:xfrm>
          <a:prstGeom prst="rect">
            <a:avLst/>
          </a:prstGeom>
        </p:spPr>
      </p:pic>
    </p:spTree>
    <p:extLst>
      <p:ext uri="{BB962C8B-B14F-4D97-AF65-F5344CB8AC3E}">
        <p14:creationId xmlns:p14="http://schemas.microsoft.com/office/powerpoint/2010/main" val="363383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623D8B0-A749-4B04-AC05-F1C5487B8F13}"/>
              </a:ext>
            </a:extLst>
          </p:cNvPr>
          <p:cNvSpPr txBox="1"/>
          <p:nvPr/>
        </p:nvSpPr>
        <p:spPr>
          <a:xfrm>
            <a:off x="-127640" y="6696140"/>
            <a:ext cx="4538236"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Body Systems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8364" b="50072"/>
          <a:stretch/>
        </p:blipFill>
        <p:spPr>
          <a:xfrm>
            <a:off x="8803084" y="1981225"/>
            <a:ext cx="1785866" cy="316991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8450" r="21484" b="50782"/>
          <a:stretch/>
        </p:blipFill>
        <p:spPr>
          <a:xfrm>
            <a:off x="7146900" y="1960984"/>
            <a:ext cx="1656184" cy="3124861"/>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6192" t="50353"/>
          <a:stretch/>
        </p:blipFill>
        <p:spPr>
          <a:xfrm>
            <a:off x="229427" y="2105000"/>
            <a:ext cx="6917473" cy="3152115"/>
          </a:xfrm>
          <a:prstGeom prst="rect">
            <a:avLst/>
          </a:prstGeom>
        </p:spPr>
      </p:pic>
    </p:spTree>
    <p:extLst>
      <p:ext uri="{BB962C8B-B14F-4D97-AF65-F5344CB8AC3E}">
        <p14:creationId xmlns:p14="http://schemas.microsoft.com/office/powerpoint/2010/main" val="38886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72013A-FEB8-4FDE-B086-7D0B3C3D28C3}"/>
              </a:ext>
            </a:extLst>
          </p:cNvPr>
          <p:cNvSpPr txBox="1"/>
          <p:nvPr/>
        </p:nvSpPr>
        <p:spPr>
          <a:xfrm>
            <a:off x="-127640" y="6696140"/>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The Digestive System</a:t>
            </a:r>
          </a:p>
        </p:txBody>
      </p:sp>
      <p:sp>
        <p:nvSpPr>
          <p:cNvPr id="2" name="Rectangle 1">
            <a:extLst>
              <a:ext uri="{FF2B5EF4-FFF2-40B4-BE49-F238E27FC236}">
                <a16:creationId xmlns:a16="http://schemas.microsoft.com/office/drawing/2014/main" id="{1BE80004-530B-441E-BB26-DE74AAA8168A}"/>
              </a:ext>
            </a:extLst>
          </p:cNvPr>
          <p:cNvSpPr/>
          <p:nvPr/>
        </p:nvSpPr>
        <p:spPr>
          <a:xfrm>
            <a:off x="4770636" y="757089"/>
            <a:ext cx="5346700" cy="5262979"/>
          </a:xfrm>
          <a:prstGeom prst="rect">
            <a:avLst/>
          </a:prstGeom>
        </p:spPr>
        <p:txBody>
          <a:bodyPr>
            <a:spAutoFit/>
          </a:bodyPr>
          <a:lstStyle/>
          <a:p>
            <a:pPr algn="ctr"/>
            <a:r>
              <a:rPr lang="en-GB" sz="2400" dirty="0">
                <a:solidFill>
                  <a:srgbClr val="008988"/>
                </a:solidFill>
                <a:latin typeface="Comic Sans MS" panose="030F0702030302020204" pitchFamily="66" charset="0"/>
              </a:rPr>
              <a:t>So you’ve just eaten your school dinner but do you know what happens next? </a:t>
            </a:r>
          </a:p>
          <a:p>
            <a:pPr algn="ctr"/>
            <a:endParaRPr lang="en-GB" sz="2400" dirty="0">
              <a:solidFill>
                <a:srgbClr val="008988"/>
              </a:solidFill>
              <a:latin typeface="Comic Sans MS" panose="030F0702030302020204" pitchFamily="66" charset="0"/>
            </a:endParaRPr>
          </a:p>
          <a:p>
            <a:pPr algn="ctr"/>
            <a:r>
              <a:rPr lang="en-GB" sz="2400" dirty="0">
                <a:solidFill>
                  <a:srgbClr val="008988"/>
                </a:solidFill>
                <a:latin typeface="Comic Sans MS" panose="030F0702030302020204" pitchFamily="66" charset="0"/>
              </a:rPr>
              <a:t>An empty stomach makes you feel hungry – you might even hear your tummy rumble in silent reading. This reminds you that you’re feeling hungry. </a:t>
            </a:r>
          </a:p>
          <a:p>
            <a:pPr algn="ctr"/>
            <a:endParaRPr lang="en-GB" sz="2400" dirty="0">
              <a:solidFill>
                <a:srgbClr val="008988"/>
              </a:solidFill>
              <a:latin typeface="Comic Sans MS" panose="030F0702030302020204" pitchFamily="66" charset="0"/>
            </a:endParaRPr>
          </a:p>
          <a:p>
            <a:pPr algn="ctr"/>
            <a:r>
              <a:rPr lang="en-GB" sz="2400" dirty="0">
                <a:solidFill>
                  <a:srgbClr val="008988"/>
                </a:solidFill>
                <a:latin typeface="Comic Sans MS" panose="030F0702030302020204" pitchFamily="66" charset="0"/>
              </a:rPr>
              <a:t>When you bite, chew and swallow your food have you noticed it’s soft and gooey? Well that’s because of your saliva (spit). </a:t>
            </a:r>
          </a:p>
        </p:txBody>
      </p:sp>
      <p:pic>
        <p:nvPicPr>
          <p:cNvPr id="4" name="Picture 3">
            <a:extLst>
              <a:ext uri="{FF2B5EF4-FFF2-40B4-BE49-F238E27FC236}">
                <a16:creationId xmlns:a16="http://schemas.microsoft.com/office/drawing/2014/main" id="{5BA496DA-A03F-42A8-9FF7-09FC34AB2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54173" y="1463810"/>
            <a:ext cx="5873153" cy="3915435"/>
          </a:xfrm>
          <a:prstGeom prst="rect">
            <a:avLst/>
          </a:prstGeom>
        </p:spPr>
      </p:pic>
    </p:spTree>
    <p:extLst>
      <p:ext uri="{BB962C8B-B14F-4D97-AF65-F5344CB8AC3E}">
        <p14:creationId xmlns:p14="http://schemas.microsoft.com/office/powerpoint/2010/main" val="3076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72013A-FEB8-4FDE-B086-7D0B3C3D28C3}"/>
              </a:ext>
            </a:extLst>
          </p:cNvPr>
          <p:cNvSpPr txBox="1"/>
          <p:nvPr/>
        </p:nvSpPr>
        <p:spPr>
          <a:xfrm>
            <a:off x="-127640" y="6696140"/>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The Digestive System</a:t>
            </a:r>
          </a:p>
        </p:txBody>
      </p:sp>
      <p:sp>
        <p:nvSpPr>
          <p:cNvPr id="2" name="Rectangle 1">
            <a:extLst>
              <a:ext uri="{FF2B5EF4-FFF2-40B4-BE49-F238E27FC236}">
                <a16:creationId xmlns:a16="http://schemas.microsoft.com/office/drawing/2014/main" id="{1BE80004-530B-441E-BB26-DE74AAA8168A}"/>
              </a:ext>
            </a:extLst>
          </p:cNvPr>
          <p:cNvSpPr/>
          <p:nvPr/>
        </p:nvSpPr>
        <p:spPr>
          <a:xfrm>
            <a:off x="3402484" y="357262"/>
            <a:ext cx="7077586" cy="6232475"/>
          </a:xfrm>
          <a:prstGeom prst="rect">
            <a:avLst/>
          </a:prstGeom>
        </p:spPr>
        <p:txBody>
          <a:bodyPr wrap="square">
            <a:spAutoFit/>
          </a:bodyPr>
          <a:lstStyle/>
          <a:p>
            <a:pPr algn="ctr"/>
            <a:r>
              <a:rPr lang="en-GB" sz="2100" dirty="0">
                <a:solidFill>
                  <a:srgbClr val="008988"/>
                </a:solidFill>
                <a:latin typeface="Comic Sans MS" panose="030F0702030302020204" pitchFamily="66" charset="0"/>
              </a:rPr>
              <a:t>Digestion starts when you swallow your food. That yummy sandwich travels a whole 30ft through your body.</a:t>
            </a:r>
          </a:p>
          <a:p>
            <a:pPr algn="ctr"/>
            <a:endParaRPr lang="en-GB" sz="2100" dirty="0">
              <a:solidFill>
                <a:srgbClr val="008988"/>
              </a:solidFill>
              <a:latin typeface="Comic Sans MS" panose="030F0702030302020204" pitchFamily="66" charset="0"/>
            </a:endParaRPr>
          </a:p>
          <a:p>
            <a:pPr algn="ctr"/>
            <a:r>
              <a:rPr lang="en-GB" sz="2100" dirty="0">
                <a:solidFill>
                  <a:srgbClr val="008988"/>
                </a:solidFill>
                <a:latin typeface="Comic Sans MS" panose="030F0702030302020204" pitchFamily="66" charset="0"/>
              </a:rPr>
              <a:t>The journey starts with the oesophagus, a tube that pushes food down to your stomach. </a:t>
            </a:r>
          </a:p>
          <a:p>
            <a:pPr algn="ctr"/>
            <a:endParaRPr lang="en-GB" sz="2100" dirty="0">
              <a:solidFill>
                <a:srgbClr val="008988"/>
              </a:solidFill>
              <a:latin typeface="Comic Sans MS" panose="030F0702030302020204" pitchFamily="66" charset="0"/>
            </a:endParaRPr>
          </a:p>
          <a:p>
            <a:pPr algn="ctr"/>
            <a:r>
              <a:rPr lang="en-GB" sz="2100" dirty="0">
                <a:solidFill>
                  <a:srgbClr val="008988"/>
                </a:solidFill>
                <a:latin typeface="Comic Sans MS" panose="030F0702030302020204" pitchFamily="66" charset="0"/>
              </a:rPr>
              <a:t>Your liver collects nutrients from food that help your body and the gall bladder and pancreas send juices to the intestines to help the digestion process.</a:t>
            </a:r>
          </a:p>
          <a:p>
            <a:pPr algn="ctr"/>
            <a:endParaRPr lang="en-GB" sz="2100" dirty="0">
              <a:solidFill>
                <a:srgbClr val="008988"/>
              </a:solidFill>
              <a:latin typeface="Comic Sans MS" panose="030F0702030302020204" pitchFamily="66" charset="0"/>
            </a:endParaRPr>
          </a:p>
          <a:p>
            <a:pPr algn="ctr"/>
            <a:r>
              <a:rPr lang="en-GB" sz="2100" dirty="0">
                <a:solidFill>
                  <a:srgbClr val="008988"/>
                </a:solidFill>
                <a:latin typeface="Comic Sans MS" panose="030F0702030302020204" pitchFamily="66" charset="0"/>
              </a:rPr>
              <a:t>In the stomach, the food mixes with juices called acids. Theses acids help break down the food.</a:t>
            </a:r>
          </a:p>
          <a:p>
            <a:pPr algn="ctr"/>
            <a:endParaRPr lang="en-GB" sz="2100" dirty="0">
              <a:solidFill>
                <a:srgbClr val="008988"/>
              </a:solidFill>
              <a:latin typeface="Comic Sans MS" panose="030F0702030302020204" pitchFamily="66" charset="0"/>
            </a:endParaRPr>
          </a:p>
          <a:p>
            <a:pPr algn="ctr"/>
            <a:r>
              <a:rPr lang="en-GB" sz="2100" dirty="0">
                <a:solidFill>
                  <a:srgbClr val="008988"/>
                </a:solidFill>
                <a:latin typeface="Comic Sans MS" panose="030F0702030302020204" pitchFamily="66" charset="0"/>
              </a:rPr>
              <a:t>The journey continues through the small and large intestines. </a:t>
            </a:r>
          </a:p>
          <a:p>
            <a:pPr algn="ctr"/>
            <a:endParaRPr lang="en-GB" sz="2100" dirty="0">
              <a:solidFill>
                <a:srgbClr val="008988"/>
              </a:solidFill>
              <a:latin typeface="Comic Sans MS" panose="030F0702030302020204" pitchFamily="66" charset="0"/>
            </a:endParaRPr>
          </a:p>
          <a:p>
            <a:pPr algn="ctr"/>
            <a:r>
              <a:rPr lang="en-GB" sz="2100" dirty="0">
                <a:solidFill>
                  <a:srgbClr val="008988"/>
                </a:solidFill>
                <a:latin typeface="Comic Sans MS" panose="030F0702030302020204" pitchFamily="66" charset="0"/>
              </a:rPr>
              <a:t>It takes around a day for what’s left to come out as poo and pee. </a:t>
            </a:r>
          </a:p>
        </p:txBody>
      </p:sp>
      <p:pic>
        <p:nvPicPr>
          <p:cNvPr id="7" name="Picture 6">
            <a:extLst>
              <a:ext uri="{FF2B5EF4-FFF2-40B4-BE49-F238E27FC236}">
                <a16:creationId xmlns:a16="http://schemas.microsoft.com/office/drawing/2014/main" id="{C4E549F0-029C-493C-9DFA-ED461A75F5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433" r="16785"/>
          <a:stretch/>
        </p:blipFill>
        <p:spPr>
          <a:xfrm>
            <a:off x="306139" y="973113"/>
            <a:ext cx="3169051" cy="4968552"/>
          </a:xfrm>
          <a:prstGeom prst="rect">
            <a:avLst/>
          </a:prstGeom>
        </p:spPr>
      </p:pic>
    </p:spTree>
    <p:extLst>
      <p:ext uri="{BB962C8B-B14F-4D97-AF65-F5344CB8AC3E}">
        <p14:creationId xmlns:p14="http://schemas.microsoft.com/office/powerpoint/2010/main" val="155655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AAE2A2-1AA0-43B7-B0F3-4D906AEE69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3" t="20894" r="2822" b="10309"/>
          <a:stretch/>
        </p:blipFill>
        <p:spPr>
          <a:xfrm>
            <a:off x="3987554" y="1261145"/>
            <a:ext cx="6292390" cy="4608512"/>
          </a:xfrm>
          <a:prstGeom prst="rect">
            <a:avLst/>
          </a:prstGeom>
        </p:spPr>
      </p:pic>
      <p:pic>
        <p:nvPicPr>
          <p:cNvPr id="7" name="Picture 6">
            <a:extLst>
              <a:ext uri="{FF2B5EF4-FFF2-40B4-BE49-F238E27FC236}">
                <a16:creationId xmlns:a16="http://schemas.microsoft.com/office/drawing/2014/main" id="{7132617B-D8F5-4AD8-AF21-F8EA591FEE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79" r="16354"/>
          <a:stretch/>
        </p:blipFill>
        <p:spPr>
          <a:xfrm>
            <a:off x="378148" y="757089"/>
            <a:ext cx="3600400" cy="5400600"/>
          </a:xfrm>
          <a:prstGeom prst="rect">
            <a:avLst/>
          </a:prstGeom>
        </p:spPr>
      </p:pic>
      <p:sp>
        <p:nvSpPr>
          <p:cNvPr id="8" name="TextBox 7">
            <a:extLst>
              <a:ext uri="{FF2B5EF4-FFF2-40B4-BE49-F238E27FC236}">
                <a16:creationId xmlns:a16="http://schemas.microsoft.com/office/drawing/2014/main" id="{CE72013A-FEB8-4FDE-B086-7D0B3C3D28C3}"/>
              </a:ext>
            </a:extLst>
          </p:cNvPr>
          <p:cNvSpPr txBox="1"/>
          <p:nvPr/>
        </p:nvSpPr>
        <p:spPr>
          <a:xfrm>
            <a:off x="-127640" y="6696140"/>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The Digestive System</a:t>
            </a:r>
          </a:p>
        </p:txBody>
      </p:sp>
    </p:spTree>
    <p:extLst>
      <p:ext uri="{BB962C8B-B14F-4D97-AF65-F5344CB8AC3E}">
        <p14:creationId xmlns:p14="http://schemas.microsoft.com/office/powerpoint/2010/main" val="211835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72013A-FEB8-4FDE-B086-7D0B3C3D28C3}"/>
              </a:ext>
            </a:extLst>
          </p:cNvPr>
          <p:cNvSpPr txBox="1"/>
          <p:nvPr/>
        </p:nvSpPr>
        <p:spPr>
          <a:xfrm>
            <a:off x="16112" y="6791741"/>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The Circulatory System</a:t>
            </a:r>
          </a:p>
        </p:txBody>
      </p:sp>
      <p:pic>
        <p:nvPicPr>
          <p:cNvPr id="3" name="Picture 2">
            <a:extLst>
              <a:ext uri="{FF2B5EF4-FFF2-40B4-BE49-F238E27FC236}">
                <a16:creationId xmlns:a16="http://schemas.microsoft.com/office/drawing/2014/main" id="{0D8ED57D-407F-4A85-9F5B-1C965E138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20"/>
          <a:stretch/>
        </p:blipFill>
        <p:spPr>
          <a:xfrm>
            <a:off x="162124" y="476418"/>
            <a:ext cx="4452904" cy="6027570"/>
          </a:xfrm>
          <a:prstGeom prst="rect">
            <a:avLst/>
          </a:prstGeom>
        </p:spPr>
      </p:pic>
      <p:sp>
        <p:nvSpPr>
          <p:cNvPr id="9" name="Rectangle 8">
            <a:extLst>
              <a:ext uri="{FF2B5EF4-FFF2-40B4-BE49-F238E27FC236}">
                <a16:creationId xmlns:a16="http://schemas.microsoft.com/office/drawing/2014/main" id="{8D0E4AD1-ACC6-48D6-ABAC-F817576F7C1D}"/>
              </a:ext>
            </a:extLst>
          </p:cNvPr>
          <p:cNvSpPr/>
          <p:nvPr/>
        </p:nvSpPr>
        <p:spPr>
          <a:xfrm>
            <a:off x="4482604" y="397049"/>
            <a:ext cx="6048672" cy="6186309"/>
          </a:xfrm>
          <a:prstGeom prst="rect">
            <a:avLst/>
          </a:prstGeom>
        </p:spPr>
        <p:txBody>
          <a:bodyPr wrap="square">
            <a:spAutoFit/>
          </a:bodyPr>
          <a:lstStyle/>
          <a:p>
            <a:pPr algn="ctr"/>
            <a:r>
              <a:rPr lang="en-GB" sz="2200" dirty="0">
                <a:solidFill>
                  <a:srgbClr val="008988"/>
                </a:solidFill>
                <a:latin typeface="Comic Sans MS" panose="030F0702030302020204" pitchFamily="66" charset="0"/>
              </a:rPr>
              <a:t>This is perhaps the most important system as it transports blood and important nutrients around the body.</a:t>
            </a:r>
          </a:p>
          <a:p>
            <a:pPr algn="ctr"/>
            <a:endParaRPr lang="en-GB" sz="2200" dirty="0">
              <a:solidFill>
                <a:srgbClr val="008988"/>
              </a:solidFill>
              <a:latin typeface="Comic Sans MS" panose="030F0702030302020204" pitchFamily="66" charset="0"/>
            </a:endParaRPr>
          </a:p>
          <a:p>
            <a:pPr algn="ctr"/>
            <a:r>
              <a:rPr lang="en-GB" sz="2200" dirty="0">
                <a:solidFill>
                  <a:srgbClr val="008988"/>
                </a:solidFill>
                <a:latin typeface="Comic Sans MS" panose="030F0702030302020204" pitchFamily="66" charset="0"/>
              </a:rPr>
              <a:t>This system involves the heart, blood and blood vessels.</a:t>
            </a:r>
          </a:p>
          <a:p>
            <a:pPr algn="ctr"/>
            <a:endParaRPr lang="en-GB" sz="2200" dirty="0">
              <a:solidFill>
                <a:srgbClr val="008988"/>
              </a:solidFill>
              <a:latin typeface="Comic Sans MS" panose="030F0702030302020204" pitchFamily="66" charset="0"/>
            </a:endParaRPr>
          </a:p>
          <a:p>
            <a:pPr algn="ctr"/>
            <a:r>
              <a:rPr lang="en-GB" sz="2200" dirty="0">
                <a:solidFill>
                  <a:srgbClr val="008988"/>
                </a:solidFill>
                <a:latin typeface="Comic Sans MS" panose="030F0702030302020204" pitchFamily="66" charset="0"/>
              </a:rPr>
              <a:t>The heart is a muscle that pumps blood around the body. Blood only takes around 20 seconds to travel around your entire body and 60 seconds to reach every cell. </a:t>
            </a:r>
          </a:p>
          <a:p>
            <a:pPr algn="ctr"/>
            <a:endParaRPr lang="en-GB" sz="2200" dirty="0">
              <a:solidFill>
                <a:srgbClr val="008988"/>
              </a:solidFill>
              <a:latin typeface="Comic Sans MS" panose="030F0702030302020204" pitchFamily="66" charset="0"/>
            </a:endParaRPr>
          </a:p>
          <a:p>
            <a:pPr algn="ctr"/>
            <a:r>
              <a:rPr lang="en-GB" sz="2200" dirty="0">
                <a:solidFill>
                  <a:srgbClr val="008988"/>
                </a:solidFill>
                <a:latin typeface="Comic Sans MS" panose="030F0702030302020204" pitchFamily="66" charset="0"/>
              </a:rPr>
              <a:t>Blood carries oxygen and nutrients so your cells can survive, as well as removing waste.</a:t>
            </a:r>
          </a:p>
          <a:p>
            <a:pPr algn="ctr"/>
            <a:endParaRPr lang="en-GB" sz="2200" dirty="0">
              <a:solidFill>
                <a:srgbClr val="008988"/>
              </a:solidFill>
              <a:latin typeface="Comic Sans MS" panose="030F0702030302020204" pitchFamily="66" charset="0"/>
            </a:endParaRPr>
          </a:p>
          <a:p>
            <a:pPr algn="ctr"/>
            <a:r>
              <a:rPr lang="en-GB" sz="2200" dirty="0">
                <a:solidFill>
                  <a:srgbClr val="008988"/>
                </a:solidFill>
                <a:latin typeface="Comic Sans MS" panose="030F0702030302020204" pitchFamily="66" charset="0"/>
              </a:rPr>
              <a:t>Blood vessels that take blood away from the heart are called arteries and the ones that carry blood to the heart are called veins.</a:t>
            </a:r>
          </a:p>
        </p:txBody>
      </p:sp>
    </p:spTree>
    <p:extLst>
      <p:ext uri="{BB962C8B-B14F-4D97-AF65-F5344CB8AC3E}">
        <p14:creationId xmlns:p14="http://schemas.microsoft.com/office/powerpoint/2010/main" val="360685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Props1.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43D1D3-6A10-4E65-88DB-0AB99C1456FD}">
  <ds:schemaRefs>
    <ds:schemaRef ds:uri="http://schemas.microsoft.com/sharepoint/v3/contenttype/forms"/>
  </ds:schemaRefs>
</ds:datastoreItem>
</file>

<file path=customXml/itemProps3.xml><?xml version="1.0" encoding="utf-8"?>
<ds:datastoreItem xmlns:ds="http://schemas.openxmlformats.org/officeDocument/2006/customXml" ds:itemID="{001AA88C-4E44-451B-A614-A6B4AFC783B0}">
  <ds:schemaRefs>
    <ds:schemaRef ds:uri="http://purl.org/dc/elements/1.1/"/>
    <ds:schemaRef ds:uri="http://schemas.microsoft.com/office/2006/metadata/properties"/>
    <ds:schemaRef ds:uri="02901346-528d-4e84-b91b-00d6b3077abe"/>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5bea8f77-0667-4557-a028-e23225a2ced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290</TotalTime>
  <Words>1587</Words>
  <Application>Microsoft Office PowerPoint</Application>
  <PresentationFormat>Custom</PresentationFormat>
  <Paragraphs>223</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UK’s leading vet charity …</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Anna Baggott</cp:lastModifiedBy>
  <cp:revision>27</cp:revision>
  <dcterms:created xsi:type="dcterms:W3CDTF">2018-07-13T15:29:21Z</dcterms:created>
  <dcterms:modified xsi:type="dcterms:W3CDTF">2018-10-24T20:36:12Z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