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81" r:id="rId5"/>
    <p:sldId id="300" r:id="rId6"/>
    <p:sldId id="301" r:id="rId7"/>
    <p:sldId id="302" r:id="rId8"/>
    <p:sldId id="283" r:id="rId9"/>
    <p:sldId id="284" r:id="rId10"/>
    <p:sldId id="285" r:id="rId11"/>
    <p:sldId id="287" r:id="rId12"/>
    <p:sldId id="286" r:id="rId13"/>
    <p:sldId id="288" r:id="rId14"/>
    <p:sldId id="289" r:id="rId15"/>
    <p:sldId id="290" r:id="rId16"/>
    <p:sldId id="291" r:id="rId17"/>
    <p:sldId id="292" r:id="rId18"/>
    <p:sldId id="317" r:id="rId19"/>
    <p:sldId id="315" r:id="rId20"/>
    <p:sldId id="293" r:id="rId21"/>
    <p:sldId id="294" r:id="rId22"/>
    <p:sldId id="295" r:id="rId2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337E"/>
    <a:srgbClr val="008988"/>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735" autoAdjust="0"/>
  </p:normalViewPr>
  <p:slideViewPr>
    <p:cSldViewPr>
      <p:cViewPr varScale="1">
        <p:scale>
          <a:sx n="66" d="100"/>
          <a:sy n="66" d="100"/>
        </p:scale>
        <p:origin x="1308"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223095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16</a:t>
            </a:fld>
            <a:endParaRPr lang="en-GB" dirty="0"/>
          </a:p>
        </p:txBody>
      </p:sp>
    </p:spTree>
    <p:extLst>
      <p:ext uri="{BB962C8B-B14F-4D97-AF65-F5344CB8AC3E}">
        <p14:creationId xmlns:p14="http://schemas.microsoft.com/office/powerpoint/2010/main" val="15807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p>
          <a:p>
            <a:pPr marL="171450" indent="-171450">
              <a:buFont typeface="Arial" panose="020B0604020202020204" pitchFamily="34" charset="0"/>
              <a:buChar char="•"/>
            </a:pPr>
            <a:r>
              <a:rPr lang="en-GB" dirty="0"/>
              <a:t>What</a:t>
            </a:r>
            <a:r>
              <a:rPr lang="en-GB" baseline="0" dirty="0"/>
              <a:t> do you think these people are feeling? </a:t>
            </a:r>
          </a:p>
          <a:p>
            <a:pPr marL="171450" indent="-171450">
              <a:buFont typeface="Arial" panose="020B0604020202020204" pitchFamily="34" charset="0"/>
              <a:buChar char="•"/>
            </a:pPr>
            <a:r>
              <a:rPr lang="en-GB" dirty="0"/>
              <a:t>Without talking to each other, how can people understand what someone is trying to say? </a:t>
            </a:r>
          </a:p>
          <a:p>
            <a:endParaRPr lang="en-GB" dirty="0"/>
          </a:p>
          <a:p>
            <a:r>
              <a:rPr lang="en-GB" b="1" baseline="0" dirty="0"/>
              <a:t>Discuss:</a:t>
            </a:r>
          </a:p>
          <a:p>
            <a:r>
              <a:rPr lang="en-GB" dirty="0"/>
              <a:t>G</a:t>
            </a:r>
            <a:r>
              <a:rPr lang="en-GB" baseline="0" dirty="0"/>
              <a:t>o through each image and use questioning to discuss with group</a:t>
            </a:r>
          </a:p>
          <a:p>
            <a:r>
              <a:rPr lang="en-GB" dirty="0"/>
              <a:t>We can normally work out how people are feeling through their body language – this means you can tell what a person is feeling or trying to tell you just by looking at them.</a:t>
            </a:r>
          </a:p>
        </p:txBody>
      </p:sp>
      <p:sp>
        <p:nvSpPr>
          <p:cNvPr id="4" name="Slide Number Placeholder 3"/>
          <p:cNvSpPr>
            <a:spLocks noGrp="1"/>
          </p:cNvSpPr>
          <p:nvPr>
            <p:ph type="sldNum" sz="quarter" idx="10"/>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204258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p>
          <a:p>
            <a:r>
              <a:rPr lang="en-GB" dirty="0"/>
              <a:t>How do you think this dog is feeling based on his body language?</a:t>
            </a:r>
          </a:p>
          <a:p>
            <a:endParaRPr lang="en-GB" dirty="0"/>
          </a:p>
          <a:p>
            <a:r>
              <a:rPr lang="en-GB" b="1" dirty="0"/>
              <a:t>Share/Discuss:</a:t>
            </a:r>
          </a:p>
          <a:p>
            <a:r>
              <a:rPr lang="en-GB" dirty="0"/>
              <a:t>These dogs are trying to tell us that they’re happy and relaxed. How do we know this? They’re showing us some very simple signs:</a:t>
            </a:r>
          </a:p>
          <a:p>
            <a:pPr>
              <a:buFont typeface="Arial" pitchFamily="34" charset="0"/>
              <a:buChar char="•"/>
            </a:pPr>
            <a:r>
              <a:rPr lang="en-GB" dirty="0"/>
              <a:t> The whole body looks relaxed and when they move it’s very free and wiggly – remember – </a:t>
            </a:r>
            <a:r>
              <a:rPr lang="en-GB" b="1" dirty="0"/>
              <a:t>a wiggly dog is a happy dog</a:t>
            </a:r>
            <a:r>
              <a:rPr lang="en-GB" dirty="0"/>
              <a:t>!</a:t>
            </a:r>
          </a:p>
          <a:p>
            <a:pPr>
              <a:buFont typeface="Arial" pitchFamily="34" charset="0"/>
              <a:buChar char="•"/>
            </a:pPr>
            <a:r>
              <a:rPr lang="en-GB" dirty="0"/>
              <a:t> Their mouth is open and relaxed</a:t>
            </a:r>
          </a:p>
          <a:p>
            <a:pPr>
              <a:buFont typeface="Arial" pitchFamily="34" charset="0"/>
              <a:buChar char="•"/>
            </a:pPr>
            <a:r>
              <a:rPr lang="en-GB" dirty="0"/>
              <a:t> Their tail is held at a normal level – not too high or tucked between their legs (but remember that some dog breeds always hold their tail in a certain way – Husky’s hold theirs high, greyhounds and whippets often hold theirs tucked low)</a:t>
            </a:r>
          </a:p>
          <a:p>
            <a:pPr>
              <a:buFont typeface="Arial" pitchFamily="34" charset="0"/>
              <a:buChar char="•"/>
            </a:pPr>
            <a:r>
              <a:rPr lang="en-GB" dirty="0"/>
              <a:t> Sometimes they might play bow, like the Dalmatian on the slide – that means they’re really happy and they’re inviting you to play with them</a:t>
            </a:r>
          </a:p>
          <a:p>
            <a:pPr>
              <a:buFont typeface="Arial" pitchFamily="34" charset="0"/>
              <a:buChar char="•"/>
            </a:pPr>
            <a:r>
              <a:rPr lang="en-GB" dirty="0"/>
              <a:t> Rolling on their back and exposing their tummy is often a sign that a dog’s happy and relaxed – and feels safe with you</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7</a:t>
            </a:fld>
            <a:endParaRPr lang="en-GB" dirty="0"/>
          </a:p>
        </p:txBody>
      </p:sp>
    </p:spTree>
    <p:extLst>
      <p:ext uri="{BB962C8B-B14F-4D97-AF65-F5344CB8AC3E}">
        <p14:creationId xmlns:p14="http://schemas.microsoft.com/office/powerpoint/2010/main" val="295433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think this cat is feeling? Ask audience and discuss</a:t>
            </a:r>
          </a:p>
          <a:p>
            <a:endParaRPr lang="en-GB" dirty="0"/>
          </a:p>
          <a:p>
            <a:r>
              <a:rPr lang="en-GB" dirty="0"/>
              <a:t>A happy cat is easy to recognise – you should be able to pick up their cat body language easily. This is the state you’ll want you cat to be in as much as possible, as it’s the perfect state for quality time between you and your cat.</a:t>
            </a:r>
          </a:p>
          <a:p>
            <a:endParaRPr lang="en-GB" dirty="0"/>
          </a:p>
          <a:p>
            <a:r>
              <a:rPr lang="en-GB" b="1" dirty="0"/>
              <a:t>Signs of happy cat behaviour</a:t>
            </a:r>
          </a:p>
          <a:p>
            <a:endParaRPr lang="en-GB" dirty="0"/>
          </a:p>
          <a:p>
            <a:endParaRPr lang="en-GB" dirty="0"/>
          </a:p>
          <a:p>
            <a:r>
              <a:rPr lang="en-GB" dirty="0"/>
              <a:t>When sitting, your cat will be relaxed and upright, with ears pointed up and forward, but relaxed, sometimes swivelling gently towards familiar sounds like your family’s voices.</a:t>
            </a:r>
          </a:p>
          <a:p>
            <a:r>
              <a:rPr lang="en-GB" dirty="0"/>
              <a:t>When lying down, they may have their paws tucked neatly underneath them, or be lying stretched out on their side or even on their back, with legs spread outwards, which shows they are very happy!</a:t>
            </a:r>
          </a:p>
          <a:p>
            <a:r>
              <a:rPr lang="en-GB" dirty="0"/>
              <a:t>They may snooze with their eyes closed or half open, or look heavy-lidded – almost like they are daydreaming at times! If they blink very slowly, try blinking slowly back to show you’re relaxed too – this mimicking behaviour is a great way to bond with your cat.</a:t>
            </a:r>
          </a:p>
          <a:p>
            <a:r>
              <a:rPr lang="en-GB" dirty="0"/>
              <a:t>Whiskers will be relaxed and their tail still – or held high with a slight curl if they’re standing to say hello to you.</a:t>
            </a:r>
          </a:p>
          <a:p>
            <a:r>
              <a:rPr lang="en-GB" dirty="0"/>
              <a:t>If you stroke your cat, their eyes may close in contentment and they will gently purr.</a:t>
            </a:r>
          </a:p>
        </p:txBody>
      </p:sp>
      <p:sp>
        <p:nvSpPr>
          <p:cNvPr id="4" name="Slide Number Placeholder 3"/>
          <p:cNvSpPr>
            <a:spLocks noGrp="1"/>
          </p:cNvSpPr>
          <p:nvPr>
            <p:ph type="sldNum" sz="quarter" idx="10"/>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221155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p>
          <a:p>
            <a:pPr marL="171450" indent="-171450">
              <a:buFont typeface="Arial" panose="020B0604020202020204" pitchFamily="34" charset="0"/>
              <a:buChar char="•"/>
            </a:pPr>
            <a:r>
              <a:rPr lang="en-GB" dirty="0"/>
              <a:t>The group how people look when they’re uncomfortable or anxious. Ask them to show you.</a:t>
            </a:r>
          </a:p>
          <a:p>
            <a:pPr marL="171450" indent="-171450">
              <a:buFont typeface="Arial" panose="020B0604020202020204" pitchFamily="34" charset="0"/>
              <a:buChar char="•"/>
            </a:pPr>
            <a:r>
              <a:rPr lang="en-GB" dirty="0"/>
              <a:t>What do you think these dogs are trying to tell us?</a:t>
            </a:r>
          </a:p>
          <a:p>
            <a:r>
              <a:rPr lang="en-GB" dirty="0"/>
              <a:t>(Invite children to put their hands up and answer. Ask them why they think these things)</a:t>
            </a:r>
          </a:p>
          <a:p>
            <a:endParaRPr lang="en-GB" dirty="0"/>
          </a:p>
          <a:p>
            <a:r>
              <a:rPr lang="en-GB" b="1" dirty="0"/>
              <a:t>Share/Discuss:</a:t>
            </a:r>
          </a:p>
          <a:p>
            <a:r>
              <a:rPr lang="en-GB" dirty="0"/>
              <a:t>These dogs are trying to tell us that they’re uncomfortable and anxious. How do we know this? They’re showing us some very simple signs:</a:t>
            </a:r>
          </a:p>
          <a:p>
            <a:pPr>
              <a:buFont typeface="Arial" pitchFamily="34" charset="0"/>
              <a:buChar char="•"/>
            </a:pPr>
            <a:r>
              <a:rPr lang="en-GB" dirty="0"/>
              <a:t> Stiff body – remember – stiff dogs are worried or anxious, wiggly dogs are happy!</a:t>
            </a:r>
          </a:p>
          <a:p>
            <a:pPr>
              <a:buFont typeface="Arial" pitchFamily="34" charset="0"/>
              <a:buChar char="•"/>
            </a:pPr>
            <a:r>
              <a:rPr lang="en-GB" dirty="0"/>
              <a:t> Ears back or flat against head</a:t>
            </a:r>
          </a:p>
          <a:p>
            <a:pPr>
              <a:buFont typeface="Arial" pitchFamily="34" charset="0"/>
              <a:buChar char="•"/>
            </a:pPr>
            <a:r>
              <a:rPr lang="en-GB" dirty="0"/>
              <a:t> Sideways rolling of their eyes so that you can see the whites (“whale eyes” or “half moon eyes”)</a:t>
            </a:r>
          </a:p>
          <a:p>
            <a:pPr>
              <a:buFont typeface="Arial" pitchFamily="34" charset="0"/>
              <a:buChar char="•"/>
            </a:pPr>
            <a:r>
              <a:rPr lang="en-GB" dirty="0"/>
              <a:t> Yawning when they’re not tired</a:t>
            </a:r>
          </a:p>
          <a:p>
            <a:pPr>
              <a:buFont typeface="Arial" pitchFamily="34" charset="0"/>
              <a:buChar char="•"/>
            </a:pPr>
            <a:r>
              <a:rPr lang="en-GB" dirty="0"/>
              <a:t> Licking their lips when they’re not hungry</a:t>
            </a:r>
          </a:p>
        </p:txBody>
      </p:sp>
      <p:sp>
        <p:nvSpPr>
          <p:cNvPr id="4" name="Slide Number Placeholder 3"/>
          <p:cNvSpPr>
            <a:spLocks noGrp="1"/>
          </p:cNvSpPr>
          <p:nvPr>
            <p:ph type="sldNum" sz="quarter" idx="10"/>
          </p:nvPr>
        </p:nvSpPr>
        <p:spPr/>
        <p:txBody>
          <a:bodyPr/>
          <a:lstStyle/>
          <a:p>
            <a:fld id="{2CF8F773-EE7B-415C-9670-94845D9FC280}" type="slidenum">
              <a:rPr lang="en-GB" smtClean="0"/>
              <a:pPr/>
              <a:t>9</a:t>
            </a:fld>
            <a:endParaRPr lang="en-GB" dirty="0"/>
          </a:p>
        </p:txBody>
      </p:sp>
    </p:spTree>
    <p:extLst>
      <p:ext uri="{BB962C8B-B14F-4D97-AF65-F5344CB8AC3E}">
        <p14:creationId xmlns:p14="http://schemas.microsoft.com/office/powerpoint/2010/main" val="386973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How is this cat feeling? Ask the pupils</a:t>
            </a:r>
          </a:p>
          <a:p>
            <a:endParaRPr lang="en-GB" dirty="0"/>
          </a:p>
          <a:p>
            <a:r>
              <a:rPr lang="en-GB" dirty="0"/>
              <a:t>Cats can be very sensitive, especially to change. It can take some time for them to settle after unexpected changes, so learning to read the symptoms of anxious cat behaviour can help you to help your cat get back to a relaxed state. The sooner you recognise the cat body language signs, the sooner you can offer a stroke when they approach you for reassurance and some attention Cats can take anywhere from a few days to a few weeks to get used to big changes, become accustomed to them and to return to normal.</a:t>
            </a:r>
          </a:p>
          <a:p>
            <a:r>
              <a:rPr lang="en-GB" dirty="0"/>
              <a:t>Some cats cope much better with change than others, but all cats will become anxious with changes such as:</a:t>
            </a:r>
          </a:p>
          <a:p>
            <a:pPr marL="171450" indent="-171450">
              <a:buFont typeface="Arial" panose="020B0604020202020204" pitchFamily="34" charset="0"/>
              <a:buChar char="•"/>
            </a:pPr>
            <a:r>
              <a:rPr lang="en-GB" dirty="0"/>
              <a:t>A house move</a:t>
            </a:r>
          </a:p>
          <a:p>
            <a:pPr marL="171450" indent="-171450">
              <a:buFont typeface="Arial" panose="020B0604020202020204" pitchFamily="34" charset="0"/>
              <a:buChar char="•"/>
            </a:pPr>
            <a:r>
              <a:rPr lang="en-GB" dirty="0"/>
              <a:t>The introduction of another pet into the household</a:t>
            </a:r>
          </a:p>
          <a:p>
            <a:pPr marL="171450" indent="-171450">
              <a:buFont typeface="Arial" panose="020B0604020202020204" pitchFamily="34" charset="0"/>
              <a:buChar char="•"/>
            </a:pPr>
            <a:r>
              <a:rPr lang="en-GB" dirty="0"/>
              <a:t>A new baby or strangers in the household</a:t>
            </a:r>
          </a:p>
          <a:p>
            <a:pPr marL="171450" indent="-171450">
              <a:buFont typeface="Arial" panose="020B0604020202020204" pitchFamily="34" charset="0"/>
              <a:buChar char="•"/>
            </a:pPr>
            <a:r>
              <a:rPr lang="en-GB" dirty="0"/>
              <a:t>Noise and disruption</a:t>
            </a:r>
          </a:p>
          <a:p>
            <a:endParaRPr lang="en-GB" dirty="0"/>
          </a:p>
          <a:p>
            <a:r>
              <a:rPr lang="en-GB" b="1" dirty="0"/>
              <a:t>Signs of anxious cat behaviour</a:t>
            </a:r>
          </a:p>
          <a:p>
            <a:r>
              <a:rPr lang="en-GB" dirty="0"/>
              <a:t> </a:t>
            </a:r>
          </a:p>
          <a:p>
            <a:r>
              <a:rPr lang="en-GB" dirty="0"/>
              <a:t>Your cat's eyes will be open and not blinking, with pupils dilated into an oval or circle.</a:t>
            </a:r>
          </a:p>
          <a:p>
            <a:r>
              <a:rPr lang="en-GB" dirty="0"/>
              <a:t>Their ears might move from their relaxed forward position to scan for more information, swivelling around independently from each other. If they are very anxious, their ears may even flatten back to their head.</a:t>
            </a:r>
          </a:p>
          <a:p>
            <a:r>
              <a:rPr lang="en-GB" dirty="0"/>
              <a:t>Their head will begin to lower, with whiskers pulled back to the side to appear small and non-threatening – or even be swept forward on alert.</a:t>
            </a:r>
          </a:p>
          <a:p>
            <a:r>
              <a:rPr lang="en-GB" dirty="0"/>
              <a:t>As anxiety increases, your cat might start to cower, or their back might arch to prepare to run.</a:t>
            </a:r>
          </a:p>
          <a:p>
            <a:r>
              <a:rPr lang="en-GB" dirty="0"/>
              <a:t>Cat tail language is very important – it might be still or moving slowly side to side at the tip, which is a sign of anxiety.</a:t>
            </a:r>
          </a:p>
          <a:p>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10</a:t>
            </a:fld>
            <a:endParaRPr lang="en-GB" dirty="0"/>
          </a:p>
        </p:txBody>
      </p:sp>
    </p:spTree>
    <p:extLst>
      <p:ext uri="{BB962C8B-B14F-4D97-AF65-F5344CB8AC3E}">
        <p14:creationId xmlns:p14="http://schemas.microsoft.com/office/powerpoint/2010/main" val="14823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is this cat feeling? Ask the pupils</a:t>
            </a:r>
          </a:p>
          <a:p>
            <a:endParaRPr lang="en-GB" dirty="0"/>
          </a:p>
          <a:p>
            <a:r>
              <a:rPr lang="en-GB" dirty="0"/>
              <a:t>If your cat displays angry behaviour, you’ll need to tread very carefully. Always avoid provoking an angry cat - don't stare or shout at them, or make sudden movements, and avoid trying to touch or comfort them as they may interpret this as an added threat and lash out. Instead, retreat slowly, remove any threats if it's safe to do so and give your cat time and space to calm down.</a:t>
            </a:r>
          </a:p>
          <a:p>
            <a:r>
              <a:rPr lang="en-GB" dirty="0"/>
              <a:t>If your cat is displaying signs that they are angry on a regular basis, you may wish to seek the help of your vet or an animal behaviourist who can help you fully understand the cause of such negative cat body language.</a:t>
            </a:r>
          </a:p>
          <a:p>
            <a:endParaRPr lang="en-GB" dirty="0"/>
          </a:p>
          <a:p>
            <a:r>
              <a:rPr lang="en-GB" b="1" dirty="0"/>
              <a:t>Signs of angry cat behaviour</a:t>
            </a:r>
          </a:p>
          <a:p>
            <a:r>
              <a:rPr lang="en-GB" dirty="0"/>
              <a:t> </a:t>
            </a:r>
          </a:p>
          <a:p>
            <a:r>
              <a:rPr lang="en-GB" dirty="0"/>
              <a:t>An angry cat will be rigid, with tail held out stiff and straight or curled around and under their body.</a:t>
            </a:r>
          </a:p>
          <a:p>
            <a:r>
              <a:rPr lang="en-GB" dirty="0"/>
              <a:t>They will act very differently from usual – they could be silent, hissing, spitting or growling.</a:t>
            </a:r>
          </a:p>
          <a:p>
            <a:r>
              <a:rPr lang="en-GB" dirty="0"/>
              <a:t>They will try to look large and threatening, with fur erect, stiff front legs, or crouching in a threatening manner.</a:t>
            </a:r>
          </a:p>
          <a:p>
            <a:r>
              <a:rPr lang="en-GB" dirty="0"/>
              <a:t>Their ears will be tense, and flat back against their head, and whiskers will be stiff away from their face.</a:t>
            </a:r>
          </a:p>
          <a:p>
            <a:r>
              <a:rPr lang="en-GB" dirty="0"/>
              <a:t>Their eyes will be hard and focused. Their pupils may be narrowed, although some cats might have round, unblinking eyes.</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11</a:t>
            </a:fld>
            <a:endParaRPr lang="en-GB" dirty="0"/>
          </a:p>
        </p:txBody>
      </p:sp>
    </p:spTree>
    <p:extLst>
      <p:ext uri="{BB962C8B-B14F-4D97-AF65-F5344CB8AC3E}">
        <p14:creationId xmlns:p14="http://schemas.microsoft.com/office/powerpoint/2010/main" val="266215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How is this cat feeling? Ask the pupils</a:t>
            </a:r>
          </a:p>
          <a:p>
            <a:endParaRPr lang="en-GB" dirty="0"/>
          </a:p>
          <a:p>
            <a:r>
              <a:rPr lang="en-GB" dirty="0"/>
              <a:t>Anxious cat behaviour might be subtle, but when your cat is afraid, it should be easier to spot – if they’re scared by something such as loud noises, your cat won’t be reassured by a stroke and it’s likely that even their favourite treat might not do the trick. Their body language is telling you that they’re frightened, and it will only return to normal when they feel safe. Try not to move quickly to try and comfort them, as you could be seen as another threat. Instead, remove anything that could be causing their fear if you can, and wait for them to calm down. Giving them access to safe places to hide, especially high up, is really important in reducing their fear – allow them as much hiding time as they need and don’t try to rush them. They will come round in their own time. </a:t>
            </a:r>
          </a:p>
          <a:p>
            <a:endParaRPr lang="en-GB" b="1" dirty="0"/>
          </a:p>
          <a:p>
            <a:r>
              <a:rPr lang="en-GB" b="1" dirty="0"/>
              <a:t>Signs of fearful cat behaviour</a:t>
            </a:r>
          </a:p>
          <a:p>
            <a:r>
              <a:rPr lang="en-GB" dirty="0"/>
              <a:t> </a:t>
            </a:r>
          </a:p>
          <a:p>
            <a:r>
              <a:rPr lang="en-GB" dirty="0"/>
              <a:t>Your cat’s ears will be flattened back against their head, which might be lowered with their gaze angled upwards.</a:t>
            </a:r>
          </a:p>
          <a:p>
            <a:r>
              <a:rPr lang="en-GB" dirty="0"/>
              <a:t>They may run away, or stand or crouch very still if this isn’t possible.</a:t>
            </a:r>
          </a:p>
          <a:p>
            <a:r>
              <a:rPr lang="en-GB" dirty="0"/>
              <a:t>Their eyes will be open very wide, with pupils fully dilated and whiskers flattened or bristling.</a:t>
            </a:r>
          </a:p>
          <a:p>
            <a:r>
              <a:rPr lang="en-GB" dirty="0"/>
              <a:t>They may hiss or spit at close threats, growl or strike with claws out.</a:t>
            </a:r>
          </a:p>
          <a:p>
            <a:r>
              <a:rPr lang="en-GB" dirty="0"/>
              <a:t>Some cats will straighten their front legs to make themselves look taller, or arch their backs and fluff themselves up to look bigger.</a:t>
            </a:r>
          </a:p>
          <a:p>
            <a:r>
              <a:rPr lang="en-GB" dirty="0"/>
              <a:t>Their tail may be held under their body, or be slashing vigorously from side to side.</a:t>
            </a:r>
          </a:p>
        </p:txBody>
      </p:sp>
      <p:sp>
        <p:nvSpPr>
          <p:cNvPr id="4" name="Slide Number Placeholder 3"/>
          <p:cNvSpPr>
            <a:spLocks noGrp="1"/>
          </p:cNvSpPr>
          <p:nvPr>
            <p:ph type="sldNum" sz="quarter" idx="10"/>
          </p:nvPr>
        </p:nvSpPr>
        <p:spPr/>
        <p:txBody>
          <a:bodyPr/>
          <a:lstStyle/>
          <a:p>
            <a:fld id="{2CF8F773-EE7B-415C-9670-94845D9FC280}" type="slidenum">
              <a:rPr lang="en-GB" smtClean="0"/>
              <a:pPr/>
              <a:t>12</a:t>
            </a:fld>
            <a:endParaRPr lang="en-GB" dirty="0"/>
          </a:p>
        </p:txBody>
      </p:sp>
    </p:spTree>
    <p:extLst>
      <p:ext uri="{BB962C8B-B14F-4D97-AF65-F5344CB8AC3E}">
        <p14:creationId xmlns:p14="http://schemas.microsoft.com/office/powerpoint/2010/main" val="195022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15</a:t>
            </a:fld>
            <a:endParaRPr lang="en-GB" dirty="0"/>
          </a:p>
        </p:txBody>
      </p:sp>
    </p:spTree>
    <p:extLst>
      <p:ext uri="{BB962C8B-B14F-4D97-AF65-F5344CB8AC3E}">
        <p14:creationId xmlns:p14="http://schemas.microsoft.com/office/powerpoint/2010/main" val="1962348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9616" y="1342757"/>
            <a:ext cx="3938984" cy="52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58088"/>
            <a:ext cx="259973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542" y="3622115"/>
            <a:ext cx="2969119" cy="28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76199" y="778223"/>
            <a:ext cx="3415805" cy="1559728"/>
          </a:xfrm>
          <a:prstGeom prst="rect">
            <a:avLst/>
          </a:prstGeom>
          <a:noFill/>
        </p:spPr>
      </p:pic>
      <p:sp>
        <p:nvSpPr>
          <p:cNvPr id="6" name="TextBox 5"/>
          <p:cNvSpPr txBox="1"/>
          <p:nvPr/>
        </p:nvSpPr>
        <p:spPr>
          <a:xfrm>
            <a:off x="-1968500" y="6695042"/>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Feelings</a:t>
            </a:r>
          </a:p>
        </p:txBody>
      </p:sp>
    </p:spTree>
    <p:extLst>
      <p:ext uri="{BB962C8B-B14F-4D97-AF65-F5344CB8AC3E}">
        <p14:creationId xmlns:p14="http://schemas.microsoft.com/office/powerpoint/2010/main" val="5034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00" y="718317"/>
            <a:ext cx="9710800" cy="533401"/>
          </a:xfrm>
        </p:spPr>
        <p:txBody>
          <a:bodyPr>
            <a:noAutofit/>
          </a:bodyPr>
          <a:lstStyle/>
          <a:p>
            <a:pPr algn="ctr"/>
            <a:r>
              <a:rPr lang="en-GB" sz="3200" dirty="0">
                <a:latin typeface="Comic Sans MS" panose="030F0702030302020204" pitchFamily="66" charset="0"/>
              </a:rPr>
              <a:t>“I’m feeling anxious”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44726" y="6779072"/>
            <a:ext cx="1716473" cy="783778"/>
          </a:xfrm>
          <a:prstGeom prst="rect">
            <a:avLst/>
          </a:prstGeom>
          <a:noFill/>
        </p:spPr>
      </p:pic>
      <p:pic>
        <p:nvPicPr>
          <p:cNvPr id="4" name="Picture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900" y="1285263"/>
            <a:ext cx="7311436" cy="5105400"/>
          </a:xfrm>
          <a:prstGeom prst="rect">
            <a:avLst/>
          </a:prstGeom>
          <a:effectLst>
            <a:softEdge rad="63500"/>
          </a:effectLst>
        </p:spPr>
      </p:pic>
    </p:spTree>
    <p:extLst>
      <p:ext uri="{BB962C8B-B14F-4D97-AF65-F5344CB8AC3E}">
        <p14:creationId xmlns:p14="http://schemas.microsoft.com/office/powerpoint/2010/main" val="38370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07" y="373615"/>
            <a:ext cx="9710800" cy="533401"/>
          </a:xfrm>
        </p:spPr>
        <p:txBody>
          <a:bodyPr>
            <a:noAutofit/>
          </a:bodyPr>
          <a:lstStyle/>
          <a:p>
            <a:pPr algn="ctr"/>
            <a:r>
              <a:rPr lang="en-GB" sz="3200" dirty="0">
                <a:latin typeface="Comic Sans MS" panose="030F0702030302020204" pitchFamily="66" charset="0"/>
              </a:rPr>
              <a:t>“I’m getting angry”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607" y="1346999"/>
            <a:ext cx="7162800" cy="4780798"/>
          </a:xfrm>
          <a:prstGeom prst="rect">
            <a:avLst/>
          </a:prstGeom>
        </p:spPr>
      </p:pic>
    </p:spTree>
    <p:extLst>
      <p:ext uri="{BB962C8B-B14F-4D97-AF65-F5344CB8AC3E}">
        <p14:creationId xmlns:p14="http://schemas.microsoft.com/office/powerpoint/2010/main" val="17160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363454"/>
            <a:ext cx="9710800" cy="533401"/>
          </a:xfrm>
        </p:spPr>
        <p:txBody>
          <a:bodyPr>
            <a:noAutofit/>
          </a:bodyPr>
          <a:lstStyle/>
          <a:p>
            <a:pPr algn="ctr"/>
            <a:r>
              <a:rPr lang="en-GB" sz="3200" dirty="0">
                <a:latin typeface="Comic Sans MS" panose="030F0702030302020204" pitchFamily="66" charset="0"/>
              </a:rPr>
              <a:t>“I’m scared”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700" y="1169462"/>
            <a:ext cx="5867400" cy="5122495"/>
          </a:xfrm>
          <a:prstGeom prst="rect">
            <a:avLst/>
          </a:prstGeom>
        </p:spPr>
      </p:pic>
    </p:spTree>
    <p:extLst>
      <p:ext uri="{BB962C8B-B14F-4D97-AF65-F5344CB8AC3E}">
        <p14:creationId xmlns:p14="http://schemas.microsoft.com/office/powerpoint/2010/main" val="427368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657225"/>
            <a:ext cx="9710800" cy="914399"/>
          </a:xfrm>
        </p:spPr>
        <p:txBody>
          <a:bodyPr>
            <a:normAutofit/>
          </a:bodyPr>
          <a:lstStyle/>
          <a:p>
            <a:pPr algn="ctr"/>
            <a:r>
              <a:rPr lang="en-GB" sz="4000" dirty="0">
                <a:latin typeface="Comic Sans MS" panose="030F0702030302020204" pitchFamily="66" charset="0"/>
              </a:rPr>
              <a:t>What would make you feel happy?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284" y="1765201"/>
            <a:ext cx="7200800" cy="4800533"/>
          </a:xfrm>
          <a:prstGeom prst="rect">
            <a:avLst/>
          </a:prstGeom>
        </p:spPr>
      </p:pic>
    </p:spTree>
    <p:extLst>
      <p:ext uri="{BB962C8B-B14F-4D97-AF65-F5344CB8AC3E}">
        <p14:creationId xmlns:p14="http://schemas.microsoft.com/office/powerpoint/2010/main" val="13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7022" y="1435957"/>
            <a:ext cx="3966378" cy="5117450"/>
          </a:xfrm>
          <a:prstGeom prst="rect">
            <a:avLst/>
          </a:prstGeom>
        </p:spPr>
      </p:pic>
      <p:sp>
        <p:nvSpPr>
          <p:cNvPr id="3" name="Title 1"/>
          <p:cNvSpPr>
            <a:spLocks noGrp="1"/>
          </p:cNvSpPr>
          <p:nvPr>
            <p:ph type="title"/>
          </p:nvPr>
        </p:nvSpPr>
        <p:spPr>
          <a:xfrm>
            <a:off x="1993900" y="863320"/>
            <a:ext cx="7086600" cy="914399"/>
          </a:xfrm>
        </p:spPr>
        <p:txBody>
          <a:bodyPr>
            <a:normAutofit fontScale="90000"/>
          </a:bodyPr>
          <a:lstStyle/>
          <a:p>
            <a:pPr algn="ctr"/>
            <a:r>
              <a:rPr lang="en-GB" sz="4000" dirty="0">
                <a:latin typeface="Comic Sans MS" panose="030F0702030302020204" pitchFamily="66" charset="0"/>
              </a:rPr>
              <a:t>What do you think would make a pet feel happy?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750" y="3948012"/>
            <a:ext cx="4102100" cy="2614298"/>
          </a:xfrm>
          <a:prstGeom prst="rect">
            <a:avLst/>
          </a:prstGeom>
        </p:spPr>
      </p:pic>
      <p:pic>
        <p:nvPicPr>
          <p:cNvPr id="6" name="Picture 5" descr="A cat that is looking at the camera&#10;&#10;Description generated with very high confidence">
            <a:extLst>
              <a:ext uri="{FF2B5EF4-FFF2-40B4-BE49-F238E27FC236}">
                <a16:creationId xmlns:a16="http://schemas.microsoft.com/office/drawing/2014/main" id="{4147019B-1D62-4F44-8346-FEF898BB40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492" t="7254" r="15658"/>
          <a:stretch/>
        </p:blipFill>
        <p:spPr>
          <a:xfrm>
            <a:off x="342496" y="2701305"/>
            <a:ext cx="2991254" cy="3708644"/>
          </a:xfrm>
          <a:prstGeom prst="rect">
            <a:avLst/>
          </a:prstGeom>
        </p:spPr>
      </p:pic>
    </p:spTree>
    <p:extLst>
      <p:ext uri="{BB962C8B-B14F-4D97-AF65-F5344CB8AC3E}">
        <p14:creationId xmlns:p14="http://schemas.microsoft.com/office/powerpoint/2010/main" val="27961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40" y="6695417"/>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884512" y="481878"/>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828316" y="3536032"/>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02169" y="1644256"/>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7576" y="3561568"/>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216529" y="469154"/>
            <a:ext cx="2373312" cy="2382230"/>
          </a:xfrm>
          <a:prstGeom prst="ellipse">
            <a:avLst/>
          </a:prstGeom>
          <a:noFill/>
        </p:spPr>
      </p:pic>
      <p:sp>
        <p:nvSpPr>
          <p:cNvPr id="10" name="TextBox 9"/>
          <p:cNvSpPr txBox="1"/>
          <p:nvPr/>
        </p:nvSpPr>
        <p:spPr>
          <a:xfrm>
            <a:off x="738188" y="2911133"/>
            <a:ext cx="2382265" cy="567528"/>
          </a:xfrm>
          <a:prstGeom prst="rect">
            <a:avLst/>
          </a:prstGeom>
          <a:noFill/>
        </p:spPr>
        <p:txBody>
          <a:bodyPr wrap="square" rtlCol="0">
            <a:spAutoFit/>
          </a:bodyPr>
          <a:lstStyle/>
          <a:p>
            <a:pPr algn="ctr"/>
            <a:r>
              <a:rPr lang="en-GB" sz="2647" b="1" dirty="0">
                <a:solidFill>
                  <a:schemeClr val="accent4"/>
                </a:solidFill>
                <a:latin typeface="Comic Sans MS" panose="030F0702030302020204" pitchFamily="66" charset="0"/>
                <a:cs typeface="Arial" panose="020B0604020202020204" pitchFamily="34" charset="0"/>
              </a:rPr>
              <a:t> </a:t>
            </a:r>
            <a:r>
              <a:rPr lang="en-GB" sz="3088" b="1" dirty="0">
                <a:solidFill>
                  <a:schemeClr val="accent4"/>
                </a:solidFill>
                <a:latin typeface="Comic Sans MS" panose="030F0702030302020204" pitchFamily="66" charset="0"/>
                <a:cs typeface="Arial" panose="020B0604020202020204" pitchFamily="34" charset="0"/>
              </a:rPr>
              <a:t>A HOME</a:t>
            </a:r>
          </a:p>
        </p:txBody>
      </p:sp>
      <p:sp>
        <p:nvSpPr>
          <p:cNvPr id="11" name="TextBox 10"/>
          <p:cNvSpPr txBox="1"/>
          <p:nvPr/>
        </p:nvSpPr>
        <p:spPr>
          <a:xfrm>
            <a:off x="-291077" y="5979474"/>
            <a:ext cx="4881314" cy="567528"/>
          </a:xfrm>
          <a:prstGeom prst="rect">
            <a:avLst/>
          </a:prstGeom>
          <a:noFill/>
        </p:spPr>
        <p:txBody>
          <a:bodyPr wrap="square" rtlCol="0">
            <a:spAutoFit/>
          </a:bodyPr>
          <a:lstStyle/>
          <a:p>
            <a:pPr algn="ctr"/>
            <a:r>
              <a:rPr lang="en-GB" sz="3088" b="1" dirty="0">
                <a:solidFill>
                  <a:schemeClr val="accent6"/>
                </a:solidFill>
                <a:latin typeface="Comic Sans MS" panose="030F0702030302020204" pitchFamily="66" charset="0"/>
                <a:cs typeface="Arial" panose="020B0604020202020204" pitchFamily="34" charset="0"/>
              </a:rPr>
              <a:t>FOOD &amp; WATER</a:t>
            </a:r>
          </a:p>
        </p:txBody>
      </p:sp>
      <p:sp>
        <p:nvSpPr>
          <p:cNvPr id="12" name="TextBox 11"/>
          <p:cNvSpPr txBox="1"/>
          <p:nvPr/>
        </p:nvSpPr>
        <p:spPr>
          <a:xfrm>
            <a:off x="4371085" y="3726350"/>
            <a:ext cx="1854989" cy="974882"/>
          </a:xfrm>
          <a:prstGeom prst="rect">
            <a:avLst/>
          </a:prstGeom>
          <a:noFill/>
        </p:spPr>
        <p:txBody>
          <a:bodyPr wrap="square" rtlCol="0">
            <a:spAutoFit/>
          </a:bodyPr>
          <a:lstStyle/>
          <a:p>
            <a:pPr algn="ctr"/>
            <a:endParaRPr lang="en-GB" sz="2647" dirty="0">
              <a:solidFill>
                <a:schemeClr val="accent1"/>
              </a:solidFill>
              <a:latin typeface="Comic Sans MS" panose="030F0702030302020204" pitchFamily="66" charset="0"/>
              <a:cs typeface="Arial" pitchFamily="34" charset="0"/>
            </a:endParaRPr>
          </a:p>
          <a:p>
            <a:pPr algn="ctr"/>
            <a:r>
              <a:rPr lang="en-GB" sz="3088" b="1" dirty="0">
                <a:solidFill>
                  <a:schemeClr val="accent1"/>
                </a:solidFill>
                <a:latin typeface="Comic Sans MS" panose="030F0702030302020204" pitchFamily="66" charset="0"/>
                <a:cs typeface="Arial" pitchFamily="34" charset="0"/>
              </a:rPr>
              <a:t>HEALTH</a:t>
            </a:r>
          </a:p>
        </p:txBody>
      </p:sp>
      <p:sp>
        <p:nvSpPr>
          <p:cNvPr id="13" name="Rectangle 12"/>
          <p:cNvSpPr/>
          <p:nvPr/>
        </p:nvSpPr>
        <p:spPr>
          <a:xfrm>
            <a:off x="6226074" y="6019025"/>
            <a:ext cx="4172712" cy="567528"/>
          </a:xfrm>
          <a:prstGeom prst="rect">
            <a:avLst/>
          </a:prstGeom>
        </p:spPr>
        <p:txBody>
          <a:bodyPr wrap="square">
            <a:spAutoFit/>
          </a:bodyPr>
          <a:lstStyle/>
          <a:p>
            <a:pPr algn="ctr"/>
            <a:r>
              <a:rPr lang="en-GB" sz="3088" b="1" dirty="0">
                <a:solidFill>
                  <a:schemeClr val="accent3"/>
                </a:solidFill>
                <a:latin typeface="Comic Sans MS" panose="030F0702030302020204" pitchFamily="66" charset="0"/>
                <a:cs typeface="Arial" panose="020B0604020202020204" pitchFamily="34" charset="0"/>
              </a:rPr>
              <a:t>EXERCISE &amp; FUN</a:t>
            </a:r>
          </a:p>
        </p:txBody>
      </p:sp>
      <p:sp>
        <p:nvSpPr>
          <p:cNvPr id="14" name="Rectangle 13"/>
          <p:cNvSpPr/>
          <p:nvPr/>
        </p:nvSpPr>
        <p:spPr>
          <a:xfrm>
            <a:off x="7176752" y="2851384"/>
            <a:ext cx="2534610" cy="567528"/>
          </a:xfrm>
          <a:prstGeom prst="rect">
            <a:avLst/>
          </a:prstGeom>
        </p:spPr>
        <p:txBody>
          <a:bodyPr wrap="square">
            <a:spAutoFit/>
          </a:bodyPr>
          <a:lstStyle/>
          <a:p>
            <a:pPr algn="ctr"/>
            <a:r>
              <a:rPr lang="en-GB" sz="3088"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23153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27" name="Title 1"/>
          <p:cNvSpPr>
            <a:spLocks noGrp="1"/>
          </p:cNvSpPr>
          <p:nvPr>
            <p:ph type="title"/>
          </p:nvPr>
        </p:nvSpPr>
        <p:spPr>
          <a:xfrm>
            <a:off x="17215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28" name="TextBox 27"/>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latin typeface="Comic Sans MS" panose="030F0702030302020204" pitchFamily="66" charset="0"/>
            </a:endParaRPr>
          </a:p>
        </p:txBody>
      </p:sp>
      <p:pic>
        <p:nvPicPr>
          <p:cNvPr id="29" name="Picture 28"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43316" y="237375"/>
            <a:ext cx="616673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43315" y="3416840"/>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39065" y="2265018"/>
            <a:ext cx="5910221" cy="462556"/>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053291" y="3781426"/>
            <a:ext cx="5041900" cy="394717"/>
          </a:xfrm>
          <a:prstGeom prst="rect">
            <a:avLst/>
          </a:prstGeom>
        </p:spPr>
        <p:txBody>
          <a:bodyPr lIns="88384" tIns="44193" rIns="88384" bIns="44193">
            <a:spAutoFit/>
          </a:bodyPr>
          <a:lstStyle/>
          <a:p>
            <a:r>
              <a:rPr lang="en-GB" sz="1985" dirty="0">
                <a:latin typeface="Comic Sans MS" panose="030F0702030302020204" pitchFamily="66" charset="0"/>
              </a:rPr>
              <a:t>  </a:t>
            </a:r>
          </a:p>
        </p:txBody>
      </p:sp>
      <p:sp>
        <p:nvSpPr>
          <p:cNvPr id="35" name="Rectangle 34"/>
          <p:cNvSpPr/>
          <p:nvPr/>
        </p:nvSpPr>
        <p:spPr>
          <a:xfrm>
            <a:off x="4443317" y="4877324"/>
            <a:ext cx="4935831"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027861" y="428625"/>
            <a:ext cx="2114268" cy="397801"/>
          </a:xfrm>
          <a:prstGeom prst="rect">
            <a:avLst/>
          </a:prstGeom>
          <a:noFill/>
        </p:spPr>
        <p:txBody>
          <a:bodyPr wrap="square" rtlCol="0">
            <a:spAutoFit/>
          </a:bodyPr>
          <a:lstStyle/>
          <a:p>
            <a:endParaRPr lang="en-GB" sz="1985" dirty="0">
              <a:latin typeface="Comic Sans MS" panose="030F0702030302020204" pitchFamily="66" charset="0"/>
            </a:endParaRP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600346" y="754739"/>
            <a:ext cx="3493387" cy="2872877"/>
          </a:xfrm>
          <a:prstGeom prst="rect">
            <a:avLst/>
          </a:prstGeom>
        </p:spPr>
      </p:pic>
    </p:spTree>
    <p:extLst>
      <p:ext uri="{BB962C8B-B14F-4D97-AF65-F5344CB8AC3E}">
        <p14:creationId xmlns:p14="http://schemas.microsoft.com/office/powerpoint/2010/main" val="14712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596" r="51004"/>
          <a:stretch/>
        </p:blipFill>
        <p:spPr>
          <a:xfrm>
            <a:off x="850900" y="769540"/>
            <a:ext cx="4648201" cy="5534855"/>
          </a:xfrm>
          <a:prstGeom prst="rect">
            <a:avLst/>
          </a:prstGeom>
        </p:spPr>
      </p:pic>
      <p:pic>
        <p:nvPicPr>
          <p:cNvPr id="3" name="Picture 2"/>
          <p:cNvPicPr>
            <a:picLocks noChangeAspect="1"/>
          </p:cNvPicPr>
          <p:nvPr/>
        </p:nvPicPr>
        <p:blipFill rotWithShape="1">
          <a:blip r:embed="rId2"/>
          <a:srcRect l="51004" t="12465"/>
          <a:stretch/>
        </p:blipFill>
        <p:spPr>
          <a:xfrm>
            <a:off x="5277487" y="769540"/>
            <a:ext cx="4641214" cy="5534855"/>
          </a:xfrm>
          <a:prstGeom prst="rect">
            <a:avLst/>
          </a:prstGeom>
        </p:spPr>
      </p:pic>
      <p:sp>
        <p:nvSpPr>
          <p:cNvPr id="4" name="TextBox 3">
            <a:extLst>
              <a:ext uri="{FF2B5EF4-FFF2-40B4-BE49-F238E27FC236}">
                <a16:creationId xmlns:a16="http://schemas.microsoft.com/office/drawing/2014/main" id="{FA24355F-7EE0-41E1-B498-D939FDF60D5D}"/>
              </a:ext>
            </a:extLst>
          </p:cNvPr>
          <p:cNvSpPr txBox="1"/>
          <p:nvPr/>
        </p:nvSpPr>
        <p:spPr>
          <a:xfrm>
            <a:off x="-413940" y="6661745"/>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Activity 1: Charades</a:t>
            </a:r>
          </a:p>
        </p:txBody>
      </p:sp>
    </p:spTree>
    <p:extLst>
      <p:ext uri="{BB962C8B-B14F-4D97-AF65-F5344CB8AC3E}">
        <p14:creationId xmlns:p14="http://schemas.microsoft.com/office/powerpoint/2010/main" val="37351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3113"/>
          <a:stretch/>
        </p:blipFill>
        <p:spPr>
          <a:xfrm>
            <a:off x="1384300" y="1038225"/>
            <a:ext cx="3925985" cy="5180345"/>
          </a:xfrm>
          <a:prstGeom prst="rect">
            <a:avLst/>
          </a:prstGeom>
        </p:spPr>
      </p:pic>
      <p:pic>
        <p:nvPicPr>
          <p:cNvPr id="3" name="Picture 2"/>
          <p:cNvPicPr>
            <a:picLocks noChangeAspect="1"/>
          </p:cNvPicPr>
          <p:nvPr/>
        </p:nvPicPr>
        <p:blipFill rotWithShape="1">
          <a:blip r:embed="rId2"/>
          <a:srcRect l="52075"/>
          <a:stretch/>
        </p:blipFill>
        <p:spPr>
          <a:xfrm>
            <a:off x="5635121" y="1056364"/>
            <a:ext cx="3998815" cy="5162206"/>
          </a:xfrm>
          <a:prstGeom prst="rect">
            <a:avLst/>
          </a:prstGeom>
        </p:spPr>
      </p:pic>
      <p:sp>
        <p:nvSpPr>
          <p:cNvPr id="4" name="TextBox 3">
            <a:extLst>
              <a:ext uri="{FF2B5EF4-FFF2-40B4-BE49-F238E27FC236}">
                <a16:creationId xmlns:a16="http://schemas.microsoft.com/office/drawing/2014/main" id="{C1052016-F872-45AC-9558-DE37DDC458C5}"/>
              </a:ext>
            </a:extLst>
          </p:cNvPr>
          <p:cNvSpPr txBox="1"/>
          <p:nvPr/>
        </p:nvSpPr>
        <p:spPr>
          <a:xfrm>
            <a:off x="-845988" y="6674026"/>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Activity 2: Snap</a:t>
            </a:r>
          </a:p>
        </p:txBody>
      </p:sp>
    </p:spTree>
    <p:extLst>
      <p:ext uri="{BB962C8B-B14F-4D97-AF65-F5344CB8AC3E}">
        <p14:creationId xmlns:p14="http://schemas.microsoft.com/office/powerpoint/2010/main" val="31381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lcon\user_data\SHARING FOLDER\!Temporary Sharing - Items will be deleted when 7 days old!\Jenna\shutterstock_162290225.jpg"/>
          <p:cNvPicPr>
            <a:picLocks noChangeAspect="1" noChangeArrowheads="1"/>
          </p:cNvPicPr>
          <p:nvPr/>
        </p:nvPicPr>
        <p:blipFill>
          <a:blip r:embed="rId2" cstate="print"/>
          <a:srcRect/>
          <a:stretch>
            <a:fillRect/>
          </a:stretch>
        </p:blipFill>
        <p:spPr bwMode="auto">
          <a:xfrm>
            <a:off x="622300" y="504825"/>
            <a:ext cx="5638800" cy="6112213"/>
          </a:xfrm>
          <a:prstGeom prst="rect">
            <a:avLst/>
          </a:prstGeom>
          <a:noFill/>
        </p:spPr>
      </p:pic>
      <p:sp>
        <p:nvSpPr>
          <p:cNvPr id="3" name="TextBox 2"/>
          <p:cNvSpPr txBox="1"/>
          <p:nvPr/>
        </p:nvSpPr>
        <p:spPr>
          <a:xfrm>
            <a:off x="5575300" y="3171825"/>
            <a:ext cx="4800600" cy="1107996"/>
          </a:xfrm>
          <a:prstGeom prst="rect">
            <a:avLst/>
          </a:prstGeom>
          <a:noFill/>
        </p:spPr>
        <p:txBody>
          <a:bodyPr wrap="square" rtlCol="0">
            <a:spAutoFit/>
          </a:bodyPr>
          <a:lstStyle/>
          <a:p>
            <a:r>
              <a:rPr lang="en-GB" sz="6600" b="1" dirty="0">
                <a:solidFill>
                  <a:srgbClr val="008988"/>
                </a:solidFill>
                <a:latin typeface="Comic Sans MS" panose="030F0702030302020204" pitchFamily="66" charset="0"/>
              </a:rPr>
              <a:t>Thanks! </a:t>
            </a:r>
          </a:p>
        </p:txBody>
      </p:sp>
    </p:spTree>
    <p:extLst>
      <p:ext uri="{BB962C8B-B14F-4D97-AF65-F5344CB8AC3E}">
        <p14:creationId xmlns:p14="http://schemas.microsoft.com/office/powerpoint/2010/main" val="24245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9900" y="428626"/>
            <a:ext cx="9710800" cy="914399"/>
          </a:xfrm>
        </p:spPr>
        <p:txBody>
          <a:bodyPr>
            <a:normAutofit/>
          </a:bodyPr>
          <a:lstStyle/>
          <a:p>
            <a:pPr algn="ctr"/>
            <a:r>
              <a:rPr lang="en-GB" sz="3200" dirty="0">
                <a:latin typeface="Comic Sans MS" panose="030F0702030302020204" pitchFamily="66" charset="0"/>
              </a:rPr>
              <a:t>Synonyms</a:t>
            </a:r>
            <a:r>
              <a:rPr lang="en-GB" sz="3200" dirty="0"/>
              <a:t> </a:t>
            </a:r>
            <a:r>
              <a:rPr lang="en-GB" sz="3200" dirty="0">
                <a:latin typeface="Comic Sans MS" panose="030F0702030302020204" pitchFamily="66" charset="0"/>
              </a:rPr>
              <a:t>and Antonyms</a:t>
            </a:r>
          </a:p>
        </p:txBody>
      </p:sp>
      <p:sp>
        <p:nvSpPr>
          <p:cNvPr id="7" name="Title 1"/>
          <p:cNvSpPr txBox="1">
            <a:spLocks/>
          </p:cNvSpPr>
          <p:nvPr/>
        </p:nvSpPr>
        <p:spPr>
          <a:xfrm>
            <a:off x="55500" y="4390162"/>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Loved</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hated</a:t>
            </a:r>
            <a:r>
              <a:rPr lang="en-GB" sz="3200" kern="0" dirty="0">
                <a:latin typeface="Comic Sans MS" panose="030F0702030302020204" pitchFamily="66" charset="0"/>
              </a:rPr>
              <a:t> &amp; </a:t>
            </a:r>
            <a:r>
              <a:rPr lang="en-GB" sz="3200" kern="0" dirty="0">
                <a:solidFill>
                  <a:srgbClr val="00B050"/>
                </a:solidFill>
                <a:latin typeface="Comic Sans MS" panose="030F0702030302020204" pitchFamily="66" charset="0"/>
              </a:rPr>
              <a:t>adored</a:t>
            </a:r>
          </a:p>
        </p:txBody>
      </p:sp>
      <p:sp>
        <p:nvSpPr>
          <p:cNvPr id="8" name="Title 1"/>
          <p:cNvSpPr txBox="1">
            <a:spLocks/>
          </p:cNvSpPr>
          <p:nvPr/>
        </p:nvSpPr>
        <p:spPr>
          <a:xfrm>
            <a:off x="55500" y="3467103"/>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Angry</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calm</a:t>
            </a:r>
            <a:r>
              <a:rPr lang="en-GB" sz="3200" kern="0" dirty="0">
                <a:latin typeface="Comic Sans MS" panose="030F0702030302020204" pitchFamily="66" charset="0"/>
              </a:rPr>
              <a:t> &amp; </a:t>
            </a:r>
            <a:r>
              <a:rPr lang="en-GB" sz="3200" kern="0" dirty="0">
                <a:solidFill>
                  <a:srgbClr val="00B050"/>
                </a:solidFill>
                <a:latin typeface="Comic Sans MS" panose="030F0702030302020204" pitchFamily="66" charset="0"/>
              </a:rPr>
              <a:t>annoyed</a:t>
            </a:r>
          </a:p>
        </p:txBody>
      </p:sp>
      <p:sp>
        <p:nvSpPr>
          <p:cNvPr id="9" name="Title 1"/>
          <p:cNvSpPr txBox="1">
            <a:spLocks/>
          </p:cNvSpPr>
          <p:nvPr/>
        </p:nvSpPr>
        <p:spPr>
          <a:xfrm>
            <a:off x="55500" y="5305427"/>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Safe</a:t>
            </a:r>
            <a:r>
              <a:rPr lang="en-GB" sz="3200" kern="0" dirty="0">
                <a:latin typeface="Comic Sans MS" panose="030F0702030302020204" pitchFamily="66" charset="0"/>
              </a:rPr>
              <a:t> &gt; </a:t>
            </a:r>
            <a:r>
              <a:rPr lang="en-GB" sz="3200" kern="0" dirty="0">
                <a:solidFill>
                  <a:srgbClr val="FF0000"/>
                </a:solidFill>
                <a:latin typeface="Comic Sans MS" panose="030F0702030302020204" pitchFamily="66" charset="0"/>
              </a:rPr>
              <a:t>unsafe</a:t>
            </a:r>
            <a:r>
              <a:rPr lang="en-GB" sz="3200" kern="0" dirty="0">
                <a:latin typeface="Comic Sans MS" panose="030F0702030302020204" pitchFamily="66" charset="0"/>
              </a:rPr>
              <a:t> &amp; </a:t>
            </a:r>
            <a:r>
              <a:rPr lang="en-GB" sz="3200" kern="0" dirty="0">
                <a:solidFill>
                  <a:srgbClr val="00B050"/>
                </a:solidFill>
                <a:latin typeface="Comic Sans MS" panose="030F0702030302020204" pitchFamily="66" charset="0"/>
              </a:rPr>
              <a:t>secure</a:t>
            </a:r>
          </a:p>
        </p:txBody>
      </p:sp>
      <p:sp>
        <p:nvSpPr>
          <p:cNvPr id="10" name="Title 1">
            <a:extLst>
              <a:ext uri="{FF2B5EF4-FFF2-40B4-BE49-F238E27FC236}">
                <a16:creationId xmlns:a16="http://schemas.microsoft.com/office/drawing/2014/main" id="{AC3E5A64-5C0C-4C7F-8988-0B6B509AC1F5}"/>
              </a:ext>
            </a:extLst>
          </p:cNvPr>
          <p:cNvSpPr txBox="1">
            <a:spLocks/>
          </p:cNvSpPr>
          <p:nvPr/>
        </p:nvSpPr>
        <p:spPr>
          <a:xfrm>
            <a:off x="469900" y="1385459"/>
            <a:ext cx="97536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chemeClr val="tx1"/>
                </a:solidFill>
                <a:latin typeface="Comic Sans MS" panose="030F0702030302020204" pitchFamily="66" charset="0"/>
              </a:rPr>
              <a:t>A</a:t>
            </a:r>
            <a:r>
              <a:rPr lang="en-GB" sz="3200" kern="0" dirty="0">
                <a:latin typeface="Comic Sans MS" panose="030F0702030302020204" pitchFamily="66" charset="0"/>
              </a:rPr>
              <a:t> </a:t>
            </a:r>
            <a:r>
              <a:rPr lang="en-GB" sz="3200" kern="0" dirty="0">
                <a:solidFill>
                  <a:srgbClr val="00B050"/>
                </a:solidFill>
                <a:latin typeface="Comic Sans MS" panose="030F0702030302020204" pitchFamily="66" charset="0"/>
              </a:rPr>
              <a:t>synonym</a:t>
            </a:r>
            <a:r>
              <a:rPr lang="en-GB" sz="3200" kern="0" dirty="0">
                <a:latin typeface="Comic Sans MS" panose="030F0702030302020204" pitchFamily="66" charset="0"/>
              </a:rPr>
              <a:t> </a:t>
            </a:r>
            <a:r>
              <a:rPr lang="en-GB" sz="3200" kern="0" dirty="0">
                <a:solidFill>
                  <a:schemeClr val="tx1"/>
                </a:solidFill>
                <a:latin typeface="Comic Sans MS" panose="030F0702030302020204" pitchFamily="66" charset="0"/>
              </a:rPr>
              <a:t>is a word that has a </a:t>
            </a:r>
            <a:r>
              <a:rPr lang="en-GB" sz="3200" kern="0" dirty="0">
                <a:solidFill>
                  <a:srgbClr val="00B050"/>
                </a:solidFill>
                <a:latin typeface="Comic Sans MS" panose="030F0702030302020204" pitchFamily="66" charset="0"/>
              </a:rPr>
              <a:t>similar</a:t>
            </a:r>
            <a:r>
              <a:rPr lang="en-GB" sz="3200" kern="0" dirty="0">
                <a:latin typeface="Comic Sans MS" panose="030F0702030302020204" pitchFamily="66" charset="0"/>
              </a:rPr>
              <a:t> </a:t>
            </a:r>
            <a:r>
              <a:rPr lang="en-GB" sz="3200" kern="0" dirty="0">
                <a:solidFill>
                  <a:schemeClr val="tx1"/>
                </a:solidFill>
                <a:latin typeface="Comic Sans MS" panose="030F0702030302020204" pitchFamily="66" charset="0"/>
              </a:rPr>
              <a:t>meaning</a:t>
            </a:r>
          </a:p>
        </p:txBody>
      </p:sp>
      <p:sp>
        <p:nvSpPr>
          <p:cNvPr id="11" name="Title 1">
            <a:extLst>
              <a:ext uri="{FF2B5EF4-FFF2-40B4-BE49-F238E27FC236}">
                <a16:creationId xmlns:a16="http://schemas.microsoft.com/office/drawing/2014/main" id="{8FEC750D-1DAC-4CE1-A2BC-7FA3C5C7945F}"/>
              </a:ext>
            </a:extLst>
          </p:cNvPr>
          <p:cNvSpPr txBox="1">
            <a:spLocks/>
          </p:cNvSpPr>
          <p:nvPr/>
        </p:nvSpPr>
        <p:spPr>
          <a:xfrm>
            <a:off x="241300" y="2040091"/>
            <a:ext cx="97536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chemeClr val="tx1"/>
                </a:solidFill>
                <a:latin typeface="Comic Sans MS" panose="030F0702030302020204" pitchFamily="66" charset="0"/>
              </a:rPr>
              <a:t>An</a:t>
            </a:r>
            <a:r>
              <a:rPr lang="en-GB" sz="3200" kern="0" dirty="0">
                <a:latin typeface="Comic Sans MS" panose="030F0702030302020204" pitchFamily="66" charset="0"/>
              </a:rPr>
              <a:t> </a:t>
            </a:r>
            <a:r>
              <a:rPr lang="en-GB" sz="3200" kern="0" dirty="0">
                <a:solidFill>
                  <a:srgbClr val="FF0000"/>
                </a:solidFill>
                <a:latin typeface="Comic Sans MS" panose="030F0702030302020204" pitchFamily="66" charset="0"/>
              </a:rPr>
              <a:t>antonym</a:t>
            </a:r>
            <a:r>
              <a:rPr lang="en-GB" sz="3200" kern="0" dirty="0">
                <a:latin typeface="Comic Sans MS" panose="030F0702030302020204" pitchFamily="66" charset="0"/>
              </a:rPr>
              <a:t> </a:t>
            </a:r>
            <a:r>
              <a:rPr lang="en-GB" sz="3200" kern="0" dirty="0">
                <a:solidFill>
                  <a:schemeClr val="tx1"/>
                </a:solidFill>
                <a:latin typeface="Comic Sans MS" panose="030F0702030302020204" pitchFamily="66" charset="0"/>
              </a:rPr>
              <a:t>is a word that means the </a:t>
            </a:r>
            <a:r>
              <a:rPr lang="en-GB" sz="3200" kern="0" dirty="0">
                <a:solidFill>
                  <a:srgbClr val="FF0000"/>
                </a:solidFill>
                <a:latin typeface="Comic Sans MS" panose="030F0702030302020204" pitchFamily="66" charset="0"/>
              </a:rPr>
              <a:t>opposite</a:t>
            </a:r>
          </a:p>
        </p:txBody>
      </p:sp>
      <p:sp>
        <p:nvSpPr>
          <p:cNvPr id="12" name="Title 1">
            <a:extLst>
              <a:ext uri="{FF2B5EF4-FFF2-40B4-BE49-F238E27FC236}">
                <a16:creationId xmlns:a16="http://schemas.microsoft.com/office/drawing/2014/main" id="{69C905E0-FE88-45B7-8B34-AA41E23E3C41}"/>
              </a:ext>
            </a:extLst>
          </p:cNvPr>
          <p:cNvSpPr txBox="1">
            <a:spLocks/>
          </p:cNvSpPr>
          <p:nvPr/>
        </p:nvSpPr>
        <p:spPr>
          <a:xfrm>
            <a:off x="241300" y="2737157"/>
            <a:ext cx="7620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err="1">
                <a:latin typeface="Comic Sans MS" panose="030F0702030302020204" pitchFamily="66" charset="0"/>
              </a:rPr>
              <a:t>Eg</a:t>
            </a:r>
            <a:r>
              <a:rPr lang="en-GB" sz="3200" kern="0" dirty="0">
                <a:latin typeface="Comic Sans MS" panose="030F0702030302020204" pitchFamily="66" charset="0"/>
              </a:rPr>
              <a:t>.</a:t>
            </a:r>
          </a:p>
        </p:txBody>
      </p:sp>
    </p:spTree>
    <p:extLst>
      <p:ext uri="{BB962C8B-B14F-4D97-AF65-F5344CB8AC3E}">
        <p14:creationId xmlns:p14="http://schemas.microsoft.com/office/powerpoint/2010/main" val="23062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9900" y="428626"/>
            <a:ext cx="9710800" cy="914399"/>
          </a:xfrm>
        </p:spPr>
        <p:txBody>
          <a:bodyPr>
            <a:normAutofit/>
          </a:bodyPr>
          <a:lstStyle/>
          <a:p>
            <a:pPr algn="ctr"/>
            <a:r>
              <a:rPr lang="en-GB" sz="3200" dirty="0">
                <a:latin typeface="Comic Sans MS" panose="030F0702030302020204" pitchFamily="66" charset="0"/>
              </a:rPr>
              <a:t>Now your turn…</a:t>
            </a:r>
          </a:p>
        </p:txBody>
      </p:sp>
      <p:sp>
        <p:nvSpPr>
          <p:cNvPr id="7" name="Title 1"/>
          <p:cNvSpPr txBox="1">
            <a:spLocks/>
          </p:cNvSpPr>
          <p:nvPr/>
        </p:nvSpPr>
        <p:spPr>
          <a:xfrm>
            <a:off x="1268927" y="3397219"/>
            <a:ext cx="25908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Evil</a:t>
            </a:r>
            <a:r>
              <a:rPr lang="en-GB" sz="3200" kern="0" dirty="0">
                <a:latin typeface="Comic Sans MS" panose="030F0702030302020204" pitchFamily="66" charset="0"/>
              </a:rPr>
              <a:t> &gt;</a:t>
            </a:r>
          </a:p>
        </p:txBody>
      </p:sp>
      <p:sp>
        <p:nvSpPr>
          <p:cNvPr id="8" name="Title 1"/>
          <p:cNvSpPr txBox="1">
            <a:spLocks/>
          </p:cNvSpPr>
          <p:nvPr/>
        </p:nvSpPr>
        <p:spPr>
          <a:xfrm>
            <a:off x="-186337" y="1870012"/>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Happy</a:t>
            </a:r>
            <a:r>
              <a:rPr lang="en-GB" sz="3200" kern="0" dirty="0">
                <a:latin typeface="Comic Sans MS" panose="030F0702030302020204" pitchFamily="66" charset="0"/>
              </a:rPr>
              <a:t> &gt;</a:t>
            </a:r>
          </a:p>
        </p:txBody>
      </p:sp>
      <p:sp>
        <p:nvSpPr>
          <p:cNvPr id="9" name="Title 1"/>
          <p:cNvSpPr txBox="1">
            <a:spLocks/>
          </p:cNvSpPr>
          <p:nvPr/>
        </p:nvSpPr>
        <p:spPr>
          <a:xfrm>
            <a:off x="-186337" y="4924426"/>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Caring</a:t>
            </a:r>
            <a:r>
              <a:rPr lang="en-GB" sz="3200" kern="0" dirty="0">
                <a:latin typeface="Comic Sans MS" panose="030F0702030302020204" pitchFamily="66" charset="0"/>
              </a:rPr>
              <a:t> &gt;</a:t>
            </a:r>
          </a:p>
        </p:txBody>
      </p:sp>
      <p:sp>
        <p:nvSpPr>
          <p:cNvPr id="13" name="Title 1">
            <a:extLst>
              <a:ext uri="{FF2B5EF4-FFF2-40B4-BE49-F238E27FC236}">
                <a16:creationId xmlns:a16="http://schemas.microsoft.com/office/drawing/2014/main" id="{53B971EC-33C5-45BF-A73A-9BFCC35470A3}"/>
              </a:ext>
            </a:extLst>
          </p:cNvPr>
          <p:cNvSpPr txBox="1">
            <a:spLocks/>
          </p:cNvSpPr>
          <p:nvPr/>
        </p:nvSpPr>
        <p:spPr>
          <a:xfrm>
            <a:off x="4545527" y="1908720"/>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Strict</a:t>
            </a:r>
            <a:r>
              <a:rPr lang="en-GB" sz="3200" kern="0" dirty="0">
                <a:latin typeface="Comic Sans MS" panose="030F0702030302020204" pitchFamily="66" charset="0"/>
              </a:rPr>
              <a:t> &gt;</a:t>
            </a:r>
          </a:p>
        </p:txBody>
      </p:sp>
      <p:sp>
        <p:nvSpPr>
          <p:cNvPr id="14" name="Title 1">
            <a:extLst>
              <a:ext uri="{FF2B5EF4-FFF2-40B4-BE49-F238E27FC236}">
                <a16:creationId xmlns:a16="http://schemas.microsoft.com/office/drawing/2014/main" id="{4544BC8F-DA30-49BE-8B79-12804CB35371}"/>
              </a:ext>
            </a:extLst>
          </p:cNvPr>
          <p:cNvSpPr txBox="1">
            <a:spLocks/>
          </p:cNvSpPr>
          <p:nvPr/>
        </p:nvSpPr>
        <p:spPr>
          <a:xfrm>
            <a:off x="4545527" y="3435927"/>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Cautious</a:t>
            </a:r>
            <a:r>
              <a:rPr lang="en-GB" sz="3200" kern="0" dirty="0">
                <a:latin typeface="Comic Sans MS" panose="030F0702030302020204" pitchFamily="66" charset="0"/>
              </a:rPr>
              <a:t> &gt;</a:t>
            </a:r>
          </a:p>
        </p:txBody>
      </p:sp>
      <p:sp>
        <p:nvSpPr>
          <p:cNvPr id="15" name="Title 1">
            <a:extLst>
              <a:ext uri="{FF2B5EF4-FFF2-40B4-BE49-F238E27FC236}">
                <a16:creationId xmlns:a16="http://schemas.microsoft.com/office/drawing/2014/main" id="{7BC07427-1216-4A10-8D81-2854FDD6EEE9}"/>
              </a:ext>
            </a:extLst>
          </p:cNvPr>
          <p:cNvSpPr txBox="1">
            <a:spLocks/>
          </p:cNvSpPr>
          <p:nvPr/>
        </p:nvSpPr>
        <p:spPr>
          <a:xfrm>
            <a:off x="4551300" y="4924425"/>
            <a:ext cx="5748400" cy="914399"/>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pPr algn="ctr"/>
            <a:r>
              <a:rPr lang="en-GB" sz="3200" kern="0" dirty="0">
                <a:solidFill>
                  <a:srgbClr val="C8337E"/>
                </a:solidFill>
                <a:latin typeface="Comic Sans MS" panose="030F0702030302020204" pitchFamily="66" charset="0"/>
              </a:rPr>
              <a:t>Crowded</a:t>
            </a:r>
            <a:r>
              <a:rPr lang="en-GB" sz="3200" kern="0" dirty="0">
                <a:latin typeface="Comic Sans MS" panose="030F0702030302020204" pitchFamily="66" charset="0"/>
              </a:rPr>
              <a:t> &gt;</a:t>
            </a:r>
          </a:p>
        </p:txBody>
      </p:sp>
    </p:spTree>
    <p:extLst>
      <p:ext uri="{BB962C8B-B14F-4D97-AF65-F5344CB8AC3E}">
        <p14:creationId xmlns:p14="http://schemas.microsoft.com/office/powerpoint/2010/main" val="22941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8" tIns="50419" rIns="100838" bIns="50419" numCol="1" spcCol="0" rtlCol="0" fromWordArt="0" anchor="ctr" anchorCtr="0" forceAA="0" compatLnSpc="1">
            <a:prstTxWarp prst="textNoShape">
              <a:avLst/>
            </a:prstTxWarp>
            <a:noAutofit/>
          </a:bodyP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8" tIns="50419" rIns="100838" bIns="50419" numCol="1" spcCol="0" rtlCol="0" fromWordArt="0" anchor="ctr" anchorCtr="0" forceAA="0" compatLnSpc="1">
            <a:prstTxWarp prst="textNoShape">
              <a:avLst/>
            </a:prstTxWarp>
            <a:noAutofit/>
          </a:bodyP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8" tIns="50419" rIns="100838" bIns="50419" numCol="1" spcCol="0" rtlCol="0" fromWordArt="0" anchor="ctr" anchorCtr="0" forceAA="0" compatLnSpc="1">
            <a:prstTxWarp prst="textNoShape">
              <a:avLst/>
            </a:prstTxWarp>
            <a:noAutofit/>
          </a:bodyP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863377" y="4416695"/>
            <a:ext cx="2455121" cy="1314399"/>
          </a:xfrm>
          <a:prstGeom prst="rect">
            <a:avLst/>
          </a:prstGeom>
          <a:noFill/>
        </p:spPr>
        <p:txBody>
          <a:bodyPr wrap="square" rtlCol="0">
            <a:spAutoFit/>
          </a:bodyPr>
          <a:lstStyle/>
          <a:p>
            <a:pPr algn="ctr"/>
            <a:r>
              <a:rPr lang="en-GB" sz="2647" dirty="0">
                <a:latin typeface="Comic Sans MS" panose="030F0702030302020204" pitchFamily="66" charset="0"/>
              </a:rPr>
              <a:t>I can list different feelings.</a:t>
            </a:r>
          </a:p>
        </p:txBody>
      </p:sp>
      <p:sp>
        <p:nvSpPr>
          <p:cNvPr id="23" name="TextBox 22"/>
          <p:cNvSpPr txBox="1"/>
          <p:nvPr/>
        </p:nvSpPr>
        <p:spPr>
          <a:xfrm>
            <a:off x="3746500" y="4166916"/>
            <a:ext cx="3095792" cy="2129109"/>
          </a:xfrm>
          <a:prstGeom prst="rect">
            <a:avLst/>
          </a:prstGeom>
          <a:noFill/>
        </p:spPr>
        <p:txBody>
          <a:bodyPr wrap="square" rtlCol="0">
            <a:spAutoFit/>
          </a:bodyPr>
          <a:lstStyle/>
          <a:p>
            <a:pPr algn="ctr"/>
            <a:r>
              <a:rPr lang="en-GB" sz="2647" dirty="0">
                <a:latin typeface="Comic Sans MS" panose="030F0702030302020204" pitchFamily="66" charset="0"/>
              </a:rPr>
              <a:t>I can recognise human feelings and guess why they may be feeling that way. </a:t>
            </a:r>
          </a:p>
        </p:txBody>
      </p:sp>
      <p:sp>
        <p:nvSpPr>
          <p:cNvPr id="24" name="TextBox 23"/>
          <p:cNvSpPr txBox="1"/>
          <p:nvPr/>
        </p:nvSpPr>
        <p:spPr>
          <a:xfrm>
            <a:off x="7203384" y="4162425"/>
            <a:ext cx="2749028" cy="2129109"/>
          </a:xfrm>
          <a:prstGeom prst="rect">
            <a:avLst/>
          </a:prstGeom>
          <a:noFill/>
        </p:spPr>
        <p:txBody>
          <a:bodyPr wrap="square" rtlCol="0">
            <a:spAutoFit/>
          </a:bodyPr>
          <a:lstStyle/>
          <a:p>
            <a:pPr algn="ctr"/>
            <a:r>
              <a:rPr lang="en-GB" sz="2647" dirty="0">
                <a:latin typeface="Comic Sans MS" panose="030F0702030302020204" pitchFamily="66" charset="0"/>
              </a:rPr>
              <a:t>I understand that people act differently because of the way they feel.</a:t>
            </a:r>
          </a:p>
        </p:txBody>
      </p:sp>
      <p:sp>
        <p:nvSpPr>
          <p:cNvPr id="26" name="TextBox 25"/>
          <p:cNvSpPr txBox="1"/>
          <p:nvPr/>
        </p:nvSpPr>
        <p:spPr>
          <a:xfrm>
            <a:off x="706019" y="1136667"/>
            <a:ext cx="10199299" cy="771237"/>
          </a:xfrm>
          <a:prstGeom prst="rect">
            <a:avLst/>
          </a:prstGeom>
          <a:noFill/>
        </p:spPr>
        <p:txBody>
          <a:bodyPr wrap="square" rtlCol="0">
            <a:spAutoFit/>
          </a:bodyPr>
          <a:lstStyle/>
          <a:p>
            <a:r>
              <a:rPr lang="en-GB" sz="2206" dirty="0">
                <a:latin typeface="Comic Sans MS" panose="030F0702030302020204" pitchFamily="66" charset="0"/>
              </a:rPr>
              <a:t>I will learn to consider the feelings of others, including animals.</a:t>
            </a:r>
          </a:p>
          <a:p>
            <a:r>
              <a:rPr lang="en-GB" sz="2206" dirty="0">
                <a:latin typeface="Comic Sans MS" panose="030F0702030302020204" pitchFamily="66" charset="0"/>
              </a:rPr>
              <a:t>I will learn how to recognise when a dog or cat is feeling happy or sad.</a:t>
            </a:r>
          </a:p>
        </p:txBody>
      </p:sp>
    </p:spTree>
    <p:extLst>
      <p:ext uri="{BB962C8B-B14F-4D97-AF65-F5344CB8AC3E}">
        <p14:creationId xmlns:p14="http://schemas.microsoft.com/office/powerpoint/2010/main" val="295564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79500" y="4162425"/>
            <a:ext cx="8673353" cy="2209800"/>
          </a:xfrm>
        </p:spPr>
        <p:txBody>
          <a:bodyPr>
            <a:normAutofit/>
          </a:bodyPr>
          <a:lstStyle/>
          <a:p>
            <a:pPr algn="l"/>
            <a:r>
              <a:rPr lang="en-GB" dirty="0">
                <a:latin typeface="Comic Sans MS" panose="030F0702030302020204" pitchFamily="66" charset="0"/>
              </a:rPr>
              <a:t>How is the girl on the left feeling?</a:t>
            </a:r>
            <a:br>
              <a:rPr lang="en-GB" dirty="0">
                <a:latin typeface="Comic Sans MS" panose="030F0702030302020204" pitchFamily="66" charset="0"/>
              </a:rPr>
            </a:br>
            <a:r>
              <a:rPr lang="en-GB" dirty="0">
                <a:solidFill>
                  <a:srgbClr val="C8337E"/>
                </a:solidFill>
                <a:latin typeface="Comic Sans MS" panose="030F0702030302020204" pitchFamily="66" charset="0"/>
              </a:rPr>
              <a:t>How do we know this?</a:t>
            </a:r>
            <a:br>
              <a:rPr lang="en-GB" dirty="0">
                <a:solidFill>
                  <a:srgbClr val="C8337E"/>
                </a:solidFill>
                <a:latin typeface="Comic Sans MS" panose="030F0702030302020204" pitchFamily="66" charset="0"/>
              </a:rPr>
            </a:br>
            <a:r>
              <a:rPr lang="en-GB" dirty="0">
                <a:latin typeface="Comic Sans MS" panose="030F0702030302020204" pitchFamily="66" charset="0"/>
              </a:rPr>
              <a:t>What do you think the other children did to make her feel this way?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64" y="829097"/>
            <a:ext cx="9498802" cy="3167386"/>
          </a:xfrm>
          <a:prstGeom prst="rect">
            <a:avLst/>
          </a:prstGeom>
        </p:spPr>
      </p:pic>
    </p:spTree>
    <p:extLst>
      <p:ext uri="{BB962C8B-B14F-4D97-AF65-F5344CB8AC3E}">
        <p14:creationId xmlns:p14="http://schemas.microsoft.com/office/powerpoint/2010/main" val="21126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28626"/>
            <a:ext cx="9710800" cy="914399"/>
          </a:xfrm>
        </p:spPr>
        <p:txBody>
          <a:bodyPr>
            <a:normAutofit/>
          </a:bodyPr>
          <a:lstStyle/>
          <a:p>
            <a:pPr algn="ctr"/>
            <a:r>
              <a:rPr lang="en-GB" sz="3200" dirty="0">
                <a:latin typeface="Comic Sans MS" panose="030F0702030302020204" pitchFamily="66" charset="0"/>
              </a:rPr>
              <a:t>How do these people feel?</a:t>
            </a:r>
          </a:p>
        </p:txBody>
      </p:sp>
      <p:pic>
        <p:nvPicPr>
          <p:cNvPr id="3" name="Picture 4" descr="A frustrated and angry woman is screaming out loud and pulling her hair."/>
          <p:cNvPicPr>
            <a:picLocks noChangeAspect="1" noChangeArrowheads="1"/>
          </p:cNvPicPr>
          <p:nvPr/>
        </p:nvPicPr>
        <p:blipFill>
          <a:blip r:embed="rId3" cstate="print"/>
          <a:stretch>
            <a:fillRect/>
          </a:stretch>
        </p:blipFill>
        <p:spPr bwMode="auto">
          <a:xfrm>
            <a:off x="7264401" y="4010025"/>
            <a:ext cx="3428999" cy="2285999"/>
          </a:xfrm>
          <a:prstGeom prst="rect">
            <a:avLst/>
          </a:prstGeom>
          <a:noFill/>
        </p:spPr>
      </p:pic>
      <p:pic>
        <p:nvPicPr>
          <p:cNvPr id="4" name="Picture 6" descr="Portrait of crying baby girl."/>
          <p:cNvPicPr>
            <a:picLocks noChangeAspect="1" noChangeArrowheads="1"/>
          </p:cNvPicPr>
          <p:nvPr/>
        </p:nvPicPr>
        <p:blipFill>
          <a:blip r:embed="rId4" cstate="print"/>
          <a:stretch>
            <a:fillRect/>
          </a:stretch>
        </p:blipFill>
        <p:spPr bwMode="auto">
          <a:xfrm>
            <a:off x="622300" y="3933825"/>
            <a:ext cx="2819400" cy="2424315"/>
          </a:xfrm>
          <a:prstGeom prst="rect">
            <a:avLst/>
          </a:prstGeom>
          <a:noFill/>
        </p:spPr>
      </p:pic>
      <p:pic>
        <p:nvPicPr>
          <p:cNvPr id="5" name="Picture 8" descr="Portrait of angry little boy isolated on white background"/>
          <p:cNvPicPr>
            <a:picLocks noChangeAspect="1" noChangeArrowheads="1"/>
          </p:cNvPicPr>
          <p:nvPr/>
        </p:nvPicPr>
        <p:blipFill>
          <a:blip r:embed="rId5" cstate="print"/>
          <a:stretch>
            <a:fillRect/>
          </a:stretch>
        </p:blipFill>
        <p:spPr bwMode="auto">
          <a:xfrm>
            <a:off x="3577430" y="1724025"/>
            <a:ext cx="2878932" cy="1919287"/>
          </a:xfrm>
          <a:prstGeom prst="rect">
            <a:avLst/>
          </a:prstGeom>
          <a:noFill/>
        </p:spPr>
      </p:pic>
      <p:pic>
        <p:nvPicPr>
          <p:cNvPr id="6" name="Picture 10" descr="A strong image of a depressed and upset young woman sitting outside with her head in her hands"/>
          <p:cNvPicPr>
            <a:picLocks noChangeAspect="1" noChangeArrowheads="1"/>
          </p:cNvPicPr>
          <p:nvPr/>
        </p:nvPicPr>
        <p:blipFill>
          <a:blip r:embed="rId6" cstate="print"/>
          <a:stretch>
            <a:fillRect/>
          </a:stretch>
        </p:blipFill>
        <p:spPr bwMode="auto">
          <a:xfrm>
            <a:off x="6946900" y="1647826"/>
            <a:ext cx="3103408" cy="2069626"/>
          </a:xfrm>
          <a:prstGeom prst="rect">
            <a:avLst/>
          </a:prstGeom>
          <a:noFill/>
        </p:spPr>
      </p:pic>
      <p:pic>
        <p:nvPicPr>
          <p:cNvPr id="7" name="Picture 12" descr="little girl and her mother have  a good time at the seaside resort"/>
          <p:cNvPicPr>
            <a:picLocks noChangeAspect="1" noChangeArrowheads="1"/>
          </p:cNvPicPr>
          <p:nvPr/>
        </p:nvPicPr>
        <p:blipFill>
          <a:blip r:embed="rId7" cstate="print"/>
          <a:stretch>
            <a:fillRect/>
          </a:stretch>
        </p:blipFill>
        <p:spPr bwMode="auto">
          <a:xfrm>
            <a:off x="3670300" y="4314825"/>
            <a:ext cx="3170651" cy="1917311"/>
          </a:xfrm>
          <a:prstGeom prst="rect">
            <a:avLst/>
          </a:prstGeom>
          <a:noFill/>
        </p:spPr>
      </p:pic>
      <p:pic>
        <p:nvPicPr>
          <p:cNvPr id="8" name="Picture 2" descr="Free Happy Woman Enjoying Nature. Beauty Girl Outdoor. Freedom concept. Beauty Girl over Sky and Sun. Sunbeams. Enjoyment.  "/>
          <p:cNvPicPr>
            <a:picLocks noChangeAspect="1" noChangeArrowheads="1"/>
          </p:cNvPicPr>
          <p:nvPr/>
        </p:nvPicPr>
        <p:blipFill>
          <a:blip r:embed="rId8" cstate="print"/>
          <a:stretch>
            <a:fillRect/>
          </a:stretch>
        </p:blipFill>
        <p:spPr bwMode="auto">
          <a:xfrm>
            <a:off x="469900" y="1695114"/>
            <a:ext cx="3276600" cy="1943416"/>
          </a:xfrm>
          <a:prstGeom prst="rect">
            <a:avLst/>
          </a:prstGeom>
          <a:noFill/>
        </p:spPr>
      </p:pic>
    </p:spTree>
    <p:extLst>
      <p:ext uri="{BB962C8B-B14F-4D97-AF65-F5344CB8AC3E}">
        <p14:creationId xmlns:p14="http://schemas.microsoft.com/office/powerpoint/2010/main" val="39144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900" y="491744"/>
            <a:ext cx="9710800" cy="915035"/>
          </a:xfrm>
        </p:spPr>
        <p:txBody>
          <a:bodyPr>
            <a:noAutofit/>
          </a:bodyPr>
          <a:lstStyle/>
          <a:p>
            <a:pPr algn="ctr"/>
            <a:r>
              <a:rPr lang="en-GB" sz="3200" dirty="0">
                <a:latin typeface="Comic Sans MS" panose="030F0702030302020204" pitchFamily="66" charset="0"/>
              </a:rPr>
              <a:t> ‘I’m happy and relaxed’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624" y="1321156"/>
            <a:ext cx="6629352" cy="5292432"/>
          </a:xfrm>
          <a:prstGeom prst="rect">
            <a:avLst/>
          </a:prstGeom>
        </p:spPr>
      </p:pic>
    </p:spTree>
    <p:extLst>
      <p:ext uri="{BB962C8B-B14F-4D97-AF65-F5344CB8AC3E}">
        <p14:creationId xmlns:p14="http://schemas.microsoft.com/office/powerpoint/2010/main" val="14689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5192"/>
            <a:ext cx="9710800" cy="915035"/>
          </a:xfrm>
        </p:spPr>
        <p:txBody>
          <a:bodyPr>
            <a:noAutofit/>
          </a:bodyPr>
          <a:lstStyle/>
          <a:p>
            <a:pPr algn="ctr"/>
            <a:r>
              <a:rPr lang="en-GB" sz="3200" dirty="0">
                <a:latin typeface="Comic Sans MS" panose="030F0702030302020204" pitchFamily="66" charset="0"/>
              </a:rPr>
              <a:t> ‘I’m happy and relaxed’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152" y="1190186"/>
            <a:ext cx="3527769" cy="5292432"/>
          </a:xfrm>
          <a:prstGeom prst="rect">
            <a:avLst/>
          </a:prstGeom>
        </p:spPr>
      </p:pic>
    </p:spTree>
    <p:extLst>
      <p:ext uri="{BB962C8B-B14F-4D97-AF65-F5344CB8AC3E}">
        <p14:creationId xmlns:p14="http://schemas.microsoft.com/office/powerpoint/2010/main" val="12631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196" y="896855"/>
            <a:ext cx="8402296" cy="5601530"/>
          </a:xfrm>
          <a:prstGeom prst="rect">
            <a:avLst/>
          </a:prstGeom>
          <a:noFill/>
        </p:spPr>
      </p:pic>
      <p:sp>
        <p:nvSpPr>
          <p:cNvPr id="2" name="Title 1"/>
          <p:cNvSpPr>
            <a:spLocks noGrp="1"/>
          </p:cNvSpPr>
          <p:nvPr>
            <p:ph type="title"/>
          </p:nvPr>
        </p:nvSpPr>
        <p:spPr>
          <a:xfrm>
            <a:off x="491300" y="548025"/>
            <a:ext cx="9710800" cy="533401"/>
          </a:xfrm>
        </p:spPr>
        <p:txBody>
          <a:bodyPr>
            <a:noAutofit/>
          </a:bodyPr>
          <a:lstStyle/>
          <a:p>
            <a:pPr algn="ctr"/>
            <a:r>
              <a:rPr lang="en-GB" sz="3200" dirty="0">
                <a:latin typeface="Comic Sans MS" panose="030F0702030302020204" pitchFamily="66" charset="0"/>
              </a:rPr>
              <a:t>“I’m stressed and worried” </a:t>
            </a:r>
          </a:p>
        </p:txBody>
      </p:sp>
    </p:spTree>
    <p:extLst>
      <p:ext uri="{BB962C8B-B14F-4D97-AF65-F5344CB8AC3E}">
        <p14:creationId xmlns:p14="http://schemas.microsoft.com/office/powerpoint/2010/main" val="23652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AA88C-4E44-451B-A614-A6B4AFC783B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2901346-528d-4e84-b91b-00d6b3077abe"/>
    <ds:schemaRef ds:uri="http://purl.org/dc/terms/"/>
    <ds:schemaRef ds:uri="5bea8f77-0667-4557-a028-e23225a2ced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43D1D3-6A10-4E65-88DB-0AB99C145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35</TotalTime>
  <Words>1733</Words>
  <Application>Microsoft Office PowerPoint</Application>
  <PresentationFormat>Custom</PresentationFormat>
  <Paragraphs>175</Paragraphs>
  <Slides>19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Comic Sans MS</vt:lpstr>
      <vt:lpstr>Office Theme</vt:lpstr>
      <vt:lpstr>PowerPoint Presentation</vt:lpstr>
      <vt:lpstr>Synonyms and Antonyms</vt:lpstr>
      <vt:lpstr>Now your turn…</vt:lpstr>
      <vt:lpstr>PowerPoint Presentation</vt:lpstr>
      <vt:lpstr>How is the girl on the left feeling? How do we know this? What do you think the other children did to make her feel this way?</vt:lpstr>
      <vt:lpstr>How do these people feel?</vt:lpstr>
      <vt:lpstr> ‘I’m happy and relaxed’ </vt:lpstr>
      <vt:lpstr> ‘I’m happy and relaxed’ </vt:lpstr>
      <vt:lpstr>“I’m stressed and worried” </vt:lpstr>
      <vt:lpstr>“I’m feeling anxious” </vt:lpstr>
      <vt:lpstr>“I’m getting angry” </vt:lpstr>
      <vt:lpstr>“I’m scared”</vt:lpstr>
      <vt:lpstr>What would make you feel happy?</vt:lpstr>
      <vt:lpstr>What do you think would make a pet feel happy?</vt:lpstr>
      <vt:lpstr>PowerPoint Presentation</vt:lpstr>
      <vt:lpstr>The UK’s leading vet charity …</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Pulications Freelancer 5</cp:lastModifiedBy>
  <cp:revision>11</cp:revision>
  <dcterms:created xsi:type="dcterms:W3CDTF">2018-07-13T15:29:21Z</dcterms:created>
  <dcterms:modified xsi:type="dcterms:W3CDTF">2018-10-24T15:00:47Z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