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81"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282" r:id="rId20"/>
    <p:sldId id="300" r:id="rId21"/>
    <p:sldId id="301" r:id="rId22"/>
    <p:sldId id="302" r:id="rId23"/>
    <p:sldId id="295" r:id="rId2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E6"/>
    <a:srgbClr val="C8337E"/>
    <a:srgbClr val="008988"/>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735" autoAdjust="0"/>
  </p:normalViewPr>
  <p:slideViewPr>
    <p:cSldViewPr>
      <p:cViewPr varScale="1">
        <p:scale>
          <a:sx n="87" d="100"/>
          <a:sy n="87" d="100"/>
        </p:scale>
        <p:origin x="1308"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02/11/2018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213051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t>The </a:t>
            </a:r>
            <a:r>
              <a:rPr lang="en-GB" sz="1400" i="1" dirty="0"/>
              <a:t>only</a:t>
            </a:r>
            <a:r>
              <a:rPr lang="en-GB" sz="1400" dirty="0"/>
              <a:t> time you should really ask a question in your advertisement is when you can make a relatively accurate prediction of what the answer will be and in most cases, the answer you’re looking for should be “yes.” </a:t>
            </a:r>
          </a:p>
          <a:p>
            <a:r>
              <a:rPr lang="en-GB" sz="1400" dirty="0"/>
              <a:t>The purpose of a question is to gain a response from the person you’ve asked it to but with writing, the conversation is completely one-sided. The audience has no chance to respond. Therefore, rhetorical questions have to serve a different purpose: getting your audience thinking about your brand’s message and persuading them to act.</a:t>
            </a:r>
          </a:p>
          <a:p>
            <a:r>
              <a:rPr lang="en-GB" sz="1400" dirty="0">
                <a:latin typeface="Arial" panose="020B0604020202020204" pitchFamily="34" charset="0"/>
                <a:cs typeface="Arial" panose="020B0604020202020204" pitchFamily="34" charset="0"/>
              </a:rPr>
              <a:t>Rhetorical questions are often used in persuasive writing to hook the attention of the audience.</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407497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368148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17</a:t>
            </a:fld>
            <a:endParaRPr lang="en-GB" dirty="0"/>
          </a:p>
        </p:txBody>
      </p:sp>
    </p:spTree>
    <p:extLst>
      <p:ext uri="{BB962C8B-B14F-4D97-AF65-F5344CB8AC3E}">
        <p14:creationId xmlns:p14="http://schemas.microsoft.com/office/powerpoint/2010/main" val="54537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372682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19</a:t>
            </a:fld>
            <a:endParaRPr lang="en-GB"/>
          </a:p>
        </p:txBody>
      </p:sp>
    </p:spTree>
    <p:extLst>
      <p:ext uri="{BB962C8B-B14F-4D97-AF65-F5344CB8AC3E}">
        <p14:creationId xmlns:p14="http://schemas.microsoft.com/office/powerpoint/2010/main" val="79438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Radio </a:t>
            </a:r>
          </a:p>
          <a:p>
            <a:r>
              <a:rPr lang="en-GB" sz="1400" dirty="0">
                <a:latin typeface="Arial" panose="020B0604020202020204" pitchFamily="34" charset="0"/>
                <a:cs typeface="Arial" panose="020B0604020202020204" pitchFamily="34" charset="0"/>
              </a:rPr>
              <a:t>TV</a:t>
            </a:r>
          </a:p>
          <a:p>
            <a:r>
              <a:rPr lang="en-GB" sz="1400" dirty="0">
                <a:latin typeface="Arial" panose="020B0604020202020204" pitchFamily="34" charset="0"/>
                <a:cs typeface="Arial" panose="020B0604020202020204" pitchFamily="34" charset="0"/>
              </a:rPr>
              <a:t>Posters</a:t>
            </a:r>
            <a:r>
              <a:rPr lang="en-GB" sz="1400" baseline="0" dirty="0">
                <a:latin typeface="Arial" panose="020B0604020202020204" pitchFamily="34" charset="0"/>
                <a:cs typeface="Arial" panose="020B0604020202020204" pitchFamily="34" charset="0"/>
              </a:rPr>
              <a:t> at b</a:t>
            </a:r>
            <a:r>
              <a:rPr lang="en-GB" sz="1400" dirty="0">
                <a:latin typeface="Arial" panose="020B0604020202020204" pitchFamily="34" charset="0"/>
                <a:cs typeface="Arial" panose="020B0604020202020204" pitchFamily="34" charset="0"/>
              </a:rPr>
              <a:t>us</a:t>
            </a:r>
            <a:r>
              <a:rPr lang="en-GB" sz="1400" baseline="0" dirty="0">
                <a:latin typeface="Arial" panose="020B0604020202020204" pitchFamily="34" charset="0"/>
                <a:cs typeface="Arial" panose="020B0604020202020204" pitchFamily="34" charset="0"/>
              </a:rPr>
              <a:t> stops/billboards</a:t>
            </a:r>
          </a:p>
          <a:p>
            <a:r>
              <a:rPr lang="en-GB" sz="1400" baseline="0" dirty="0">
                <a:latin typeface="Arial" panose="020B0604020202020204" pitchFamily="34" charset="0"/>
                <a:cs typeface="Arial" panose="020B0604020202020204" pitchFamily="34" charset="0"/>
              </a:rPr>
              <a:t>Flyers</a:t>
            </a:r>
          </a:p>
          <a:p>
            <a:r>
              <a:rPr lang="en-GB" sz="1400" baseline="0" dirty="0">
                <a:latin typeface="Arial" panose="020B0604020202020204" pitchFamily="34" charset="0"/>
                <a:cs typeface="Arial" panose="020B0604020202020204" pitchFamily="34" charset="0"/>
              </a:rPr>
              <a:t>Sides of buses and taxis</a:t>
            </a:r>
          </a:p>
          <a:p>
            <a:r>
              <a:rPr lang="en-GB" sz="1400" baseline="0" dirty="0">
                <a:latin typeface="Arial" panose="020B0604020202020204" pitchFamily="34" charset="0"/>
                <a:cs typeface="Arial" panose="020B0604020202020204" pitchFamily="34" charset="0"/>
              </a:rPr>
              <a:t>Online banners/social media</a:t>
            </a:r>
          </a:p>
          <a:p>
            <a:r>
              <a:rPr lang="en-GB" sz="1400" baseline="0" dirty="0">
                <a:latin typeface="Arial" panose="020B0604020202020204" pitchFamily="34" charset="0"/>
                <a:cs typeface="Arial" panose="020B0604020202020204" pitchFamily="34" charset="0"/>
              </a:rPr>
              <a:t>Word of mouth</a:t>
            </a:r>
          </a:p>
          <a:p>
            <a:r>
              <a:rPr lang="en-GB" sz="1400" baseline="0" dirty="0">
                <a:latin typeface="Arial" panose="020B0604020202020204" pitchFamily="34" charset="0"/>
                <a:cs typeface="Arial" panose="020B0604020202020204" pitchFamily="34" charset="0"/>
              </a:rPr>
              <a:t>Magazines/Newspapers</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352667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Share</a:t>
            </a:r>
            <a:r>
              <a:rPr lang="en-GB" sz="1400" baseline="0" dirty="0">
                <a:latin typeface="Arial" panose="020B0604020202020204" pitchFamily="34" charset="0"/>
                <a:cs typeface="Arial" panose="020B0604020202020204" pitchFamily="34" charset="0"/>
              </a:rPr>
              <a:t> your favourite advert with the class.</a:t>
            </a:r>
          </a:p>
          <a:p>
            <a:r>
              <a:rPr lang="en-GB" sz="1400" baseline="0" dirty="0">
                <a:latin typeface="Arial" panose="020B0604020202020204" pitchFamily="34" charset="0"/>
                <a:cs typeface="Arial" panose="020B0604020202020204" pitchFamily="34" charset="0"/>
              </a:rPr>
              <a:t>Ask pupils to write about their favourite advert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15646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11646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Gives you information about the product, like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where to buy it from and convinces you to buy it</a:t>
            </a: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411651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395667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236447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305304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293299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5.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642958-6930-47A1-B651-CE3D8E258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39" y="685082"/>
            <a:ext cx="8700427" cy="5800284"/>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54812" y="1077484"/>
            <a:ext cx="3415805" cy="1559728"/>
          </a:xfrm>
          <a:prstGeom prst="rect">
            <a:avLst/>
          </a:prstGeom>
          <a:noFill/>
        </p:spPr>
      </p:pic>
      <p:sp>
        <p:nvSpPr>
          <p:cNvPr id="6" name="TextBox 5"/>
          <p:cNvSpPr txBox="1"/>
          <p:nvPr/>
        </p:nvSpPr>
        <p:spPr>
          <a:xfrm>
            <a:off x="-1134020" y="6714985"/>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Media at Work</a:t>
            </a:r>
          </a:p>
        </p:txBody>
      </p:sp>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352618" y="377683"/>
            <a:ext cx="10083053"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Catchy slogans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95" t="80692"/>
          <a:stretch/>
        </p:blipFill>
        <p:spPr>
          <a:xfrm>
            <a:off x="2084989" y="5941610"/>
            <a:ext cx="6523420" cy="635345"/>
          </a:xfrm>
          <a:prstGeom prst="rect">
            <a:avLst/>
          </a:prstGeom>
        </p:spPr>
      </p:pic>
      <p:grpSp>
        <p:nvGrpSpPr>
          <p:cNvPr id="20483" name="Group 20482">
            <a:extLst>
              <a:ext uri="{FF2B5EF4-FFF2-40B4-BE49-F238E27FC236}">
                <a16:creationId xmlns:a16="http://schemas.microsoft.com/office/drawing/2014/main" id="{5EA1435F-7B63-4627-8F1E-EDE74EEBC5D3}"/>
              </a:ext>
            </a:extLst>
          </p:cNvPr>
          <p:cNvGrpSpPr/>
          <p:nvPr/>
        </p:nvGrpSpPr>
        <p:grpSpPr>
          <a:xfrm>
            <a:off x="80406" y="744382"/>
            <a:ext cx="3648152" cy="2763364"/>
            <a:chOff x="80406" y="744382"/>
            <a:chExt cx="3648152" cy="2763364"/>
          </a:xfrm>
        </p:grpSpPr>
        <p:sp>
          <p:nvSpPr>
            <p:cNvPr id="6" name="Explosion: 14 Points 5">
              <a:extLst>
                <a:ext uri="{FF2B5EF4-FFF2-40B4-BE49-F238E27FC236}">
                  <a16:creationId xmlns:a16="http://schemas.microsoft.com/office/drawing/2014/main" id="{A86E5142-07F3-42BB-9798-8055E09887A3}"/>
                </a:ext>
              </a:extLst>
            </p:cNvPr>
            <p:cNvSpPr/>
            <p:nvPr/>
          </p:nvSpPr>
          <p:spPr>
            <a:xfrm rot="1498586">
              <a:off x="80406" y="744382"/>
              <a:ext cx="3648152" cy="2763364"/>
            </a:xfrm>
            <a:prstGeom prst="irregularSeal2">
              <a:avLst/>
            </a:prstGeom>
            <a:solidFill>
              <a:srgbClr val="F61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9CB2A7C-93A5-49A8-8F4C-91F412B39E77}"/>
                </a:ext>
              </a:extLst>
            </p:cNvPr>
            <p:cNvSpPr/>
            <p:nvPr/>
          </p:nvSpPr>
          <p:spPr>
            <a:xfrm>
              <a:off x="483411" y="1192777"/>
              <a:ext cx="2465162" cy="1754326"/>
            </a:xfrm>
            <a:prstGeom prst="rect">
              <a:avLst/>
            </a:prstGeom>
            <a:noFill/>
          </p:spPr>
          <p:txBody>
            <a:bodyPr wrap="none" lIns="91440" tIns="45720" rIns="91440" bIns="45720">
              <a:spAutoFit/>
            </a:bodyPr>
            <a:lstStyle/>
            <a:p>
              <a:pPr algn="ctr"/>
              <a:r>
                <a:rPr lang="en-US" sz="5400" b="1" cap="none" spc="0" dirty="0">
                  <a:ln w="22225">
                    <a:solidFill>
                      <a:srgbClr val="FFC000"/>
                    </a:solidFill>
                    <a:prstDash val="solid"/>
                  </a:ln>
                  <a:solidFill>
                    <a:srgbClr val="FFFF00"/>
                  </a:solidFill>
                  <a:effectLst/>
                  <a:latin typeface="Broadway" panose="04040905080B02020502" pitchFamily="82" charset="0"/>
                </a:rPr>
                <a:t>Girl </a:t>
              </a:r>
            </a:p>
            <a:p>
              <a:pPr algn="ctr"/>
              <a:r>
                <a:rPr lang="en-US" sz="5400" b="1" cap="none" spc="0" dirty="0">
                  <a:ln w="22225">
                    <a:solidFill>
                      <a:srgbClr val="FFC000"/>
                    </a:solidFill>
                    <a:prstDash val="solid"/>
                  </a:ln>
                  <a:solidFill>
                    <a:srgbClr val="FFFF00"/>
                  </a:solidFill>
                  <a:effectLst/>
                  <a:latin typeface="Broadway" panose="04040905080B02020502" pitchFamily="82" charset="0"/>
                </a:rPr>
                <a:t>Power</a:t>
              </a:r>
            </a:p>
          </p:txBody>
        </p:sp>
      </p:grpSp>
      <p:sp>
        <p:nvSpPr>
          <p:cNvPr id="27" name="Rectangle 26">
            <a:extLst>
              <a:ext uri="{FF2B5EF4-FFF2-40B4-BE49-F238E27FC236}">
                <a16:creationId xmlns:a16="http://schemas.microsoft.com/office/drawing/2014/main" id="{9B2F415B-11B3-4E1D-8242-59E10AA09D3A}"/>
              </a:ext>
            </a:extLst>
          </p:cNvPr>
          <p:cNvSpPr/>
          <p:nvPr/>
        </p:nvSpPr>
        <p:spPr>
          <a:xfrm>
            <a:off x="4407981" y="1515049"/>
            <a:ext cx="1877437"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Just</a:t>
            </a:r>
          </a:p>
          <a:p>
            <a:pPr algn="ctr"/>
            <a:r>
              <a:rPr lang="en-US"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do it</a:t>
            </a:r>
          </a:p>
        </p:txBody>
      </p:sp>
      <p:grpSp>
        <p:nvGrpSpPr>
          <p:cNvPr id="20485" name="Group 20484">
            <a:extLst>
              <a:ext uri="{FF2B5EF4-FFF2-40B4-BE49-F238E27FC236}">
                <a16:creationId xmlns:a16="http://schemas.microsoft.com/office/drawing/2014/main" id="{5F341C29-AFE7-4523-B8F2-643E00C163F1}"/>
              </a:ext>
            </a:extLst>
          </p:cNvPr>
          <p:cNvGrpSpPr/>
          <p:nvPr/>
        </p:nvGrpSpPr>
        <p:grpSpPr>
          <a:xfrm>
            <a:off x="7379062" y="1004626"/>
            <a:ext cx="3064670" cy="2604751"/>
            <a:chOff x="7379062" y="1004626"/>
            <a:chExt cx="3064670" cy="2604751"/>
          </a:xfrm>
        </p:grpSpPr>
        <p:sp>
          <p:nvSpPr>
            <p:cNvPr id="29" name="Rectangle 28">
              <a:extLst>
                <a:ext uri="{FF2B5EF4-FFF2-40B4-BE49-F238E27FC236}">
                  <a16:creationId xmlns:a16="http://schemas.microsoft.com/office/drawing/2014/main" id="{DF6BEBBC-92A9-4C9B-8EBD-1A7866D913C6}"/>
                </a:ext>
              </a:extLst>
            </p:cNvPr>
            <p:cNvSpPr/>
            <p:nvPr/>
          </p:nvSpPr>
          <p:spPr>
            <a:xfrm>
              <a:off x="7379062" y="1004626"/>
              <a:ext cx="2020105" cy="2585323"/>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Britannic Bold" panose="020B0903060703020204" pitchFamily="34" charset="0"/>
                </a:rPr>
                <a:t>Every </a:t>
              </a:r>
            </a:p>
            <a:p>
              <a:pPr algn="ctr"/>
              <a:r>
                <a:rPr lang="en-US" sz="5400" dirty="0">
                  <a:ln w="0"/>
                  <a:solidFill>
                    <a:schemeClr val="accent1"/>
                  </a:solidFill>
                  <a:effectLst>
                    <a:outerShdw blurRad="38100" dist="25400" dir="5400000" algn="ctr" rotWithShape="0">
                      <a:srgbClr val="6E747A">
                        <a:alpha val="43000"/>
                      </a:srgbClr>
                    </a:outerShdw>
                  </a:effectLst>
                  <a:latin typeface="Britannic Bold" panose="020B0903060703020204" pitchFamily="34" charset="0"/>
                </a:rPr>
                <a:t>little </a:t>
              </a:r>
            </a:p>
            <a:p>
              <a:pPr algn="ctr"/>
              <a:r>
                <a:rPr lang="en-US" sz="5400" dirty="0">
                  <a:ln w="0"/>
                  <a:solidFill>
                    <a:schemeClr val="accent1"/>
                  </a:solidFill>
                  <a:effectLst>
                    <a:outerShdw blurRad="38100" dist="25400" dir="5400000" algn="ctr" rotWithShape="0">
                      <a:srgbClr val="6E747A">
                        <a:alpha val="43000"/>
                      </a:srgbClr>
                    </a:outerShdw>
                  </a:effectLst>
                  <a:latin typeface="Britannic Bold" panose="020B0903060703020204" pitchFamily="34" charset="0"/>
                </a:rPr>
                <a:t>helps</a:t>
              </a:r>
            </a:p>
          </p:txBody>
        </p:sp>
        <p:pic>
          <p:nvPicPr>
            <p:cNvPr id="31" name="Picture 30" descr="PAW images_money.JPG">
              <a:extLst>
                <a:ext uri="{FF2B5EF4-FFF2-40B4-BE49-F238E27FC236}">
                  <a16:creationId xmlns:a16="http://schemas.microsoft.com/office/drawing/2014/main" id="{2EF9E2F0-FD10-47E6-9512-E64C2AC058F6}"/>
                </a:ext>
              </a:extLst>
            </p:cNvPr>
            <p:cNvPicPr>
              <a:picLocks noChangeAspect="1"/>
            </p:cNvPicPr>
            <p:nvPr/>
          </p:nvPicPr>
          <p:blipFill rotWithShape="1">
            <a:blip r:embed="rId4" cstate="print"/>
            <a:srcRect r="51602"/>
            <a:stretch/>
          </p:blipFill>
          <p:spPr>
            <a:xfrm>
              <a:off x="9261323" y="1018577"/>
              <a:ext cx="1182409" cy="2590800"/>
            </a:xfrm>
            <a:prstGeom prst="rect">
              <a:avLst/>
            </a:prstGeom>
          </p:spPr>
        </p:pic>
      </p:grpSp>
      <p:grpSp>
        <p:nvGrpSpPr>
          <p:cNvPr id="20487" name="Group 20486">
            <a:extLst>
              <a:ext uri="{FF2B5EF4-FFF2-40B4-BE49-F238E27FC236}">
                <a16:creationId xmlns:a16="http://schemas.microsoft.com/office/drawing/2014/main" id="{1FCA204F-69AA-4684-83A3-6C759667F236}"/>
              </a:ext>
            </a:extLst>
          </p:cNvPr>
          <p:cNvGrpSpPr/>
          <p:nvPr/>
        </p:nvGrpSpPr>
        <p:grpSpPr>
          <a:xfrm>
            <a:off x="1528861" y="3425210"/>
            <a:ext cx="3546163" cy="923330"/>
            <a:chOff x="1528861" y="3425210"/>
            <a:chExt cx="3546163" cy="923330"/>
          </a:xfrm>
        </p:grpSpPr>
        <p:sp>
          <p:nvSpPr>
            <p:cNvPr id="30" name="Rectangle 29">
              <a:extLst>
                <a:ext uri="{FF2B5EF4-FFF2-40B4-BE49-F238E27FC236}">
                  <a16:creationId xmlns:a16="http://schemas.microsoft.com/office/drawing/2014/main" id="{E8893663-3676-45B0-AF0F-FC071F6FACF2}"/>
                </a:ext>
              </a:extLst>
            </p:cNvPr>
            <p:cNvSpPr/>
            <p:nvPr/>
          </p:nvSpPr>
          <p:spPr>
            <a:xfrm>
              <a:off x="1528861" y="3425210"/>
              <a:ext cx="3546163" cy="923330"/>
            </a:xfrm>
            <a:prstGeom prst="rect">
              <a:avLst/>
            </a:prstGeom>
            <a:noFill/>
          </p:spPr>
          <p:txBody>
            <a:bodyPr wrap="none" lIns="91440" tIns="45720" rIns="91440" bIns="45720">
              <a:spAutoFit/>
            </a:bodyPr>
            <a:lstStyle/>
            <a:p>
              <a:pPr algn="ctr"/>
              <a:r>
                <a:rPr lang="en-US" sz="5400" b="1" dirty="0">
                  <a:ln w="22225">
                    <a:solidFill>
                      <a:srgbClr val="FF0000"/>
                    </a:solidFill>
                    <a:prstDash val="solid"/>
                  </a:ln>
                  <a:solidFill>
                    <a:srgbClr val="FF0000"/>
                  </a:solidFill>
                  <a:latin typeface="Bradley Hand ITC" panose="03070402050302030203" pitchFamily="66" charset="0"/>
                </a:rPr>
                <a:t>I’m </a:t>
              </a:r>
              <a:r>
                <a:rPr lang="en-US" sz="5400" b="1" dirty="0" err="1">
                  <a:ln w="22225">
                    <a:solidFill>
                      <a:srgbClr val="FF0000"/>
                    </a:solidFill>
                    <a:prstDash val="solid"/>
                  </a:ln>
                  <a:solidFill>
                    <a:srgbClr val="FF0000"/>
                  </a:solidFill>
                  <a:latin typeface="Bradley Hand ITC" panose="03070402050302030203" pitchFamily="66" charset="0"/>
                </a:rPr>
                <a:t>lovin</a:t>
              </a:r>
              <a:r>
                <a:rPr lang="en-US" sz="5400" b="1" dirty="0">
                  <a:ln w="22225">
                    <a:solidFill>
                      <a:srgbClr val="FF0000"/>
                    </a:solidFill>
                    <a:prstDash val="solid"/>
                  </a:ln>
                  <a:solidFill>
                    <a:srgbClr val="FF0000"/>
                  </a:solidFill>
                  <a:latin typeface="Bradley Hand ITC" panose="03070402050302030203" pitchFamily="66" charset="0"/>
                </a:rPr>
                <a:t>’ it</a:t>
              </a:r>
            </a:p>
          </p:txBody>
        </p:sp>
        <p:cxnSp>
          <p:nvCxnSpPr>
            <p:cNvPr id="20481" name="Straight Connector 20480">
              <a:extLst>
                <a:ext uri="{FF2B5EF4-FFF2-40B4-BE49-F238E27FC236}">
                  <a16:creationId xmlns:a16="http://schemas.microsoft.com/office/drawing/2014/main" id="{7B3E2DE2-1712-415B-B5DE-4C3D9A4A2699}"/>
                </a:ext>
              </a:extLst>
            </p:cNvPr>
            <p:cNvCxnSpPr/>
            <p:nvPr/>
          </p:nvCxnSpPr>
          <p:spPr>
            <a:xfrm>
              <a:off x="1672403" y="4148742"/>
              <a:ext cx="3402621"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8BE2E757-153B-4E3B-A018-C2BB367AC82B}"/>
              </a:ext>
            </a:extLst>
          </p:cNvPr>
          <p:cNvSpPr/>
          <p:nvPr/>
        </p:nvSpPr>
        <p:spPr>
          <a:xfrm>
            <a:off x="5090732" y="3781425"/>
            <a:ext cx="5407442" cy="1754326"/>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Rockwell Extra Bold" panose="02060903040505020403" pitchFamily="18" charset="0"/>
              </a:rPr>
              <a:t>T</a:t>
            </a:r>
            <a:r>
              <a:rPr lang="en-US" sz="5400" b="0" cap="none" spc="0" dirty="0">
                <a:ln w="0"/>
                <a:solidFill>
                  <a:srgbClr val="FFC000"/>
                </a:solidFill>
                <a:effectLst>
                  <a:outerShdw blurRad="38100" dist="19050" dir="2700000" algn="tl" rotWithShape="0">
                    <a:schemeClr val="dk1">
                      <a:alpha val="40000"/>
                    </a:schemeClr>
                  </a:outerShdw>
                </a:effectLst>
                <a:latin typeface="Rockwell Extra Bold" panose="02060903040505020403" pitchFamily="18" charset="0"/>
              </a:rPr>
              <a:t>a</a:t>
            </a:r>
            <a:r>
              <a:rPr lang="en-US" sz="5400" b="0" cap="none" spc="0" dirty="0">
                <a:ln w="0"/>
                <a:solidFill>
                  <a:srgbClr val="FFFF00"/>
                </a:solidFill>
                <a:effectLst>
                  <a:outerShdw blurRad="38100" dist="19050" dir="2700000" algn="tl" rotWithShape="0">
                    <a:schemeClr val="dk1">
                      <a:alpha val="40000"/>
                    </a:schemeClr>
                  </a:outerShdw>
                </a:effectLst>
                <a:latin typeface="Rockwell Extra Bold" panose="02060903040505020403" pitchFamily="18" charset="0"/>
              </a:rPr>
              <a:t>s</a:t>
            </a:r>
            <a:r>
              <a:rPr lang="en-US" sz="5400" b="0" cap="none" spc="0" dirty="0">
                <a:ln w="0"/>
                <a:solidFill>
                  <a:srgbClr val="00B050"/>
                </a:solidFill>
                <a:effectLst>
                  <a:outerShdw blurRad="38100" dist="19050" dir="2700000" algn="tl" rotWithShape="0">
                    <a:schemeClr val="dk1">
                      <a:alpha val="40000"/>
                    </a:schemeClr>
                  </a:outerShdw>
                </a:effectLst>
                <a:latin typeface="Rockwell Extra Bold" panose="02060903040505020403" pitchFamily="18" charset="0"/>
              </a:rPr>
              <a:t>t</a:t>
            </a:r>
            <a:r>
              <a:rPr lang="en-US" sz="5400" b="0" cap="none" spc="0" dirty="0">
                <a:ln w="0"/>
                <a:solidFill>
                  <a:schemeClr val="accent1"/>
                </a:solidFill>
                <a:effectLst>
                  <a:outerShdw blurRad="38100" dist="19050" dir="2700000" algn="tl" rotWithShape="0">
                    <a:schemeClr val="dk1">
                      <a:alpha val="40000"/>
                    </a:schemeClr>
                  </a:outerShdw>
                </a:effectLst>
                <a:latin typeface="Rockwell Extra Bold" panose="02060903040505020403" pitchFamily="18" charset="0"/>
              </a:rPr>
              <a:t>e</a:t>
            </a:r>
            <a:endParaRPr lang="en-US" sz="5400" dirty="0">
              <a:ln w="0"/>
              <a:effectLst>
                <a:outerShdw blurRad="38100" dist="19050" dir="2700000" algn="tl" rotWithShape="0">
                  <a:schemeClr val="dk1">
                    <a:alpha val="40000"/>
                  </a:schemeClr>
                </a:outerShdw>
              </a:effectLst>
              <a:latin typeface="Rockwell Extra Bold" panose="02060903040505020403" pitchFamily="18" charset="0"/>
            </a:endParaRPr>
          </a:p>
          <a:p>
            <a:pPr algn="ctr"/>
            <a:r>
              <a:rPr lang="en-US" sz="5400" b="0" cap="none" spc="0" dirty="0">
                <a:ln w="0"/>
                <a:solidFill>
                  <a:srgbClr val="C8337E"/>
                </a:solidFill>
                <a:effectLst>
                  <a:outerShdw blurRad="38100" dist="19050" dir="2700000" algn="tl" rotWithShape="0">
                    <a:schemeClr val="dk1">
                      <a:alpha val="40000"/>
                    </a:schemeClr>
                  </a:outerShdw>
                </a:effectLst>
                <a:latin typeface="Rockwell Extra Bold" panose="02060903040505020403" pitchFamily="18" charset="0"/>
              </a:rPr>
              <a:t>t</a:t>
            </a:r>
            <a:r>
              <a:rPr lang="en-US" sz="5400" b="0" cap="none" spc="0" dirty="0">
                <a:ln w="0"/>
                <a:solidFill>
                  <a:srgbClr val="F616E6"/>
                </a:solidFill>
                <a:effectLst>
                  <a:outerShdw blurRad="38100" dist="19050" dir="2700000" algn="tl" rotWithShape="0">
                    <a:schemeClr val="dk1">
                      <a:alpha val="40000"/>
                    </a:schemeClr>
                  </a:outerShdw>
                </a:effectLst>
                <a:latin typeface="Rockwell Extra Bold" panose="02060903040505020403" pitchFamily="18" charset="0"/>
              </a:rPr>
              <a:t>h</a:t>
            </a:r>
            <a:r>
              <a:rPr lang="en-US" sz="5400" b="0" cap="none" spc="0" dirty="0">
                <a:ln w="0"/>
                <a:solidFill>
                  <a:srgbClr val="FF0000"/>
                </a:solidFill>
                <a:effectLst>
                  <a:outerShdw blurRad="38100" dist="19050" dir="2700000" algn="tl" rotWithShape="0">
                    <a:schemeClr val="dk1">
                      <a:alpha val="40000"/>
                    </a:schemeClr>
                  </a:outerShdw>
                </a:effectLst>
                <a:latin typeface="Rockwell Extra Bold" panose="02060903040505020403" pitchFamily="18" charset="0"/>
              </a:rPr>
              <a:t>e</a:t>
            </a:r>
            <a:r>
              <a:rPr lang="en-US" sz="5400" b="0" cap="none" spc="0" dirty="0">
                <a:ln w="0"/>
                <a:solidFill>
                  <a:schemeClr val="tx1"/>
                </a:solidFill>
                <a:effectLst>
                  <a:outerShdw blurRad="38100" dist="19050" dir="2700000" algn="tl" rotWithShape="0">
                    <a:schemeClr val="dk1">
                      <a:alpha val="40000"/>
                    </a:schemeClr>
                  </a:outerShdw>
                </a:effectLst>
                <a:latin typeface="Rockwell Extra Bold" panose="02060903040505020403" pitchFamily="18" charset="0"/>
              </a:rPr>
              <a:t> </a:t>
            </a:r>
            <a:r>
              <a:rPr lang="en-US" sz="5400" dirty="0">
                <a:ln w="0"/>
                <a:solidFill>
                  <a:srgbClr val="FFC000"/>
                </a:solidFill>
                <a:effectLst>
                  <a:outerShdw blurRad="38100" dist="19050" dir="2700000" algn="tl" rotWithShape="0">
                    <a:schemeClr val="dk1">
                      <a:alpha val="40000"/>
                    </a:schemeClr>
                  </a:outerShdw>
                </a:effectLst>
                <a:latin typeface="Rockwell Extra Bold" panose="02060903040505020403" pitchFamily="18" charset="0"/>
              </a:rPr>
              <a:t>R</a:t>
            </a:r>
            <a:r>
              <a:rPr lang="en-US" sz="5400" b="0" cap="none" spc="0" dirty="0">
                <a:ln w="0"/>
                <a:solidFill>
                  <a:srgbClr val="FFFF00"/>
                </a:solidFill>
                <a:effectLst>
                  <a:outerShdw blurRad="38100" dist="19050" dir="2700000" algn="tl" rotWithShape="0">
                    <a:schemeClr val="dk1">
                      <a:alpha val="40000"/>
                    </a:schemeClr>
                  </a:outerShdw>
                </a:effectLst>
                <a:latin typeface="Rockwell Extra Bold" panose="02060903040505020403" pitchFamily="18" charset="0"/>
              </a:rPr>
              <a:t>a</a:t>
            </a:r>
            <a:r>
              <a:rPr lang="en-US" sz="5400" b="0" cap="none" spc="0" dirty="0">
                <a:ln w="0"/>
                <a:solidFill>
                  <a:srgbClr val="00B050"/>
                </a:solidFill>
                <a:effectLst>
                  <a:outerShdw blurRad="38100" dist="19050" dir="2700000" algn="tl" rotWithShape="0">
                    <a:schemeClr val="dk1">
                      <a:alpha val="40000"/>
                    </a:schemeClr>
                  </a:outerShdw>
                </a:effectLst>
                <a:latin typeface="Rockwell Extra Bold" panose="02060903040505020403" pitchFamily="18" charset="0"/>
              </a:rPr>
              <a:t>i</a:t>
            </a:r>
            <a:r>
              <a:rPr lang="en-US" sz="5400" b="0" cap="none" spc="0" dirty="0">
                <a:ln w="0"/>
                <a:solidFill>
                  <a:schemeClr val="accent1"/>
                </a:solidFill>
                <a:effectLst>
                  <a:outerShdw blurRad="38100" dist="19050" dir="2700000" algn="tl" rotWithShape="0">
                    <a:schemeClr val="dk1">
                      <a:alpha val="40000"/>
                    </a:schemeClr>
                  </a:outerShdw>
                </a:effectLst>
                <a:latin typeface="Rockwell Extra Bold" panose="02060903040505020403" pitchFamily="18" charset="0"/>
              </a:rPr>
              <a:t>n</a:t>
            </a:r>
            <a:r>
              <a:rPr lang="en-US" sz="5400" b="0" cap="none" spc="0" dirty="0">
                <a:ln w="0"/>
                <a:solidFill>
                  <a:srgbClr val="C8337E"/>
                </a:solidFill>
                <a:effectLst>
                  <a:outerShdw blurRad="38100" dist="19050" dir="2700000" algn="tl" rotWithShape="0">
                    <a:schemeClr val="dk1">
                      <a:alpha val="40000"/>
                    </a:schemeClr>
                  </a:outerShdw>
                </a:effectLst>
                <a:latin typeface="Rockwell Extra Bold" panose="02060903040505020403" pitchFamily="18" charset="0"/>
              </a:rPr>
              <a:t>b</a:t>
            </a:r>
            <a:r>
              <a:rPr lang="en-US" sz="5400" b="0" cap="none" spc="0" dirty="0">
                <a:ln w="0"/>
                <a:solidFill>
                  <a:srgbClr val="F616E6"/>
                </a:solidFill>
                <a:effectLst>
                  <a:outerShdw blurRad="38100" dist="19050" dir="2700000" algn="tl" rotWithShape="0">
                    <a:schemeClr val="dk1">
                      <a:alpha val="40000"/>
                    </a:schemeClr>
                  </a:outerShdw>
                </a:effectLst>
                <a:latin typeface="Rockwell Extra Bold" panose="02060903040505020403" pitchFamily="18" charset="0"/>
              </a:rPr>
              <a:t>o</a:t>
            </a:r>
            <a:r>
              <a:rPr lang="en-US" sz="5400" b="0" cap="none" spc="0" dirty="0">
                <a:ln w="0"/>
                <a:solidFill>
                  <a:srgbClr val="FF0000"/>
                </a:solidFill>
                <a:effectLst>
                  <a:outerShdw blurRad="38100" dist="19050" dir="2700000" algn="tl" rotWithShape="0">
                    <a:schemeClr val="dk1">
                      <a:alpha val="40000"/>
                    </a:schemeClr>
                  </a:outerShdw>
                </a:effectLst>
                <a:latin typeface="Rockwell Extra Bold" panose="02060903040505020403" pitchFamily="18" charset="0"/>
              </a:rPr>
              <a:t>w</a:t>
            </a:r>
          </a:p>
        </p:txBody>
      </p:sp>
      <p:grpSp>
        <p:nvGrpSpPr>
          <p:cNvPr id="20484" name="Group 20483">
            <a:extLst>
              <a:ext uri="{FF2B5EF4-FFF2-40B4-BE49-F238E27FC236}">
                <a16:creationId xmlns:a16="http://schemas.microsoft.com/office/drawing/2014/main" id="{8D0DEDC5-5013-474F-BBE6-EF0DA231E6A9}"/>
              </a:ext>
            </a:extLst>
          </p:cNvPr>
          <p:cNvGrpSpPr/>
          <p:nvPr/>
        </p:nvGrpSpPr>
        <p:grpSpPr>
          <a:xfrm>
            <a:off x="426195" y="4394707"/>
            <a:ext cx="3965194" cy="1584152"/>
            <a:chOff x="426195" y="4394707"/>
            <a:chExt cx="3965194" cy="1584152"/>
          </a:xfrm>
        </p:grpSpPr>
        <p:sp>
          <p:nvSpPr>
            <p:cNvPr id="20482" name="Speech Bubble: Oval 20481">
              <a:extLst>
                <a:ext uri="{FF2B5EF4-FFF2-40B4-BE49-F238E27FC236}">
                  <a16:creationId xmlns:a16="http://schemas.microsoft.com/office/drawing/2014/main" id="{94E0DECD-3371-492E-9C2A-B1355FAD7E36}"/>
                </a:ext>
              </a:extLst>
            </p:cNvPr>
            <p:cNvSpPr/>
            <p:nvPr/>
          </p:nvSpPr>
          <p:spPr>
            <a:xfrm>
              <a:off x="426195" y="4394707"/>
              <a:ext cx="3965194" cy="1459581"/>
            </a:xfrm>
            <a:prstGeom prst="wedgeEllipseCallout">
              <a:avLst>
                <a:gd name="adj1" fmla="val -51734"/>
                <a:gd name="adj2" fmla="val 51223"/>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DC2963D-FE71-4D98-AFCD-810B0F88C537}"/>
                </a:ext>
              </a:extLst>
            </p:cNvPr>
            <p:cNvSpPr/>
            <p:nvPr/>
          </p:nvSpPr>
          <p:spPr>
            <a:xfrm>
              <a:off x="483411" y="4532309"/>
              <a:ext cx="3709669"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Harlow Solid Italic" panose="04030604020F02020D02" pitchFamily="82" charset="0"/>
                </a:rPr>
                <a:t>…because you’re</a:t>
              </a:r>
            </a:p>
            <a:p>
              <a:pPr algn="ctr"/>
              <a:r>
                <a:rPr lang="en-US" sz="4400" b="0" cap="none" spc="0" dirty="0">
                  <a:ln w="0"/>
                  <a:solidFill>
                    <a:schemeClr val="tx1"/>
                  </a:solidFill>
                  <a:effectLst>
                    <a:outerShdw blurRad="38100" dist="19050" dir="2700000" algn="tl" rotWithShape="0">
                      <a:schemeClr val="dk1">
                        <a:alpha val="40000"/>
                      </a:schemeClr>
                    </a:outerShdw>
                  </a:effectLst>
                  <a:latin typeface="Harlow Solid Italic" panose="04030604020F02020D02" pitchFamily="82" charset="0"/>
                </a:rPr>
                <a:t>worth it</a:t>
              </a:r>
            </a:p>
          </p:txBody>
        </p:sp>
      </p:grpSp>
    </p:spTree>
    <p:extLst>
      <p:ext uri="{BB962C8B-B14F-4D97-AF65-F5344CB8AC3E}">
        <p14:creationId xmlns:p14="http://schemas.microsoft.com/office/powerpoint/2010/main" val="300150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5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fade">
                                      <p:cBhvr>
                                        <p:cTn id="27" dur="500"/>
                                        <p:tgtEl>
                                          <p:spTgt spid="204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4"/>
                                        </p:tgtEl>
                                        <p:attrNameLst>
                                          <p:attrName>style.visibility</p:attrName>
                                        </p:attrNameLst>
                                      </p:cBhvr>
                                      <p:to>
                                        <p:strVal val="visible"/>
                                      </p:to>
                                    </p:set>
                                    <p:animEffect transition="in" filter="fade">
                                      <p:cBhvr>
                                        <p:cTn id="3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1852712" y="525663"/>
            <a:ext cx="6908568"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Positive Adjectives</a:t>
            </a:r>
          </a:p>
        </p:txBody>
      </p:sp>
      <p:sp>
        <p:nvSpPr>
          <p:cNvPr id="4" name="TextBox 8"/>
          <p:cNvSpPr txBox="1">
            <a:spLocks noChangeArrowheads="1"/>
          </p:cNvSpPr>
          <p:nvPr/>
        </p:nvSpPr>
        <p:spPr bwMode="auto">
          <a:xfrm>
            <a:off x="1058624" y="1532323"/>
            <a:ext cx="8576153" cy="567528"/>
          </a:xfrm>
          <a:prstGeom prst="rect">
            <a:avLst/>
          </a:prstGeom>
          <a:noFill/>
          <a:ln w="9525">
            <a:noFill/>
            <a:miter lim="800000"/>
            <a:headEnd/>
            <a:tailEnd/>
          </a:ln>
        </p:spPr>
        <p:txBody>
          <a:bodyPr wrap="square">
            <a:spAutoFit/>
          </a:bodyPr>
          <a:lstStyle/>
          <a:p>
            <a:pPr algn="ctr"/>
            <a:r>
              <a:rPr lang="en-GB" sz="3088" b="1" dirty="0">
                <a:solidFill>
                  <a:srgbClr val="FF0066"/>
                </a:solidFill>
                <a:latin typeface="Comic Sans MS" panose="030F0702030302020204" pitchFamily="66" charset="0"/>
                <a:cs typeface="Arial" panose="020B0604020202020204" pitchFamily="34" charset="0"/>
              </a:rPr>
              <a:t>These are positive descriptive words </a:t>
            </a:r>
          </a:p>
        </p:txBody>
      </p:sp>
      <p:sp>
        <p:nvSpPr>
          <p:cNvPr id="5" name="TextBox 8"/>
          <p:cNvSpPr txBox="1">
            <a:spLocks noChangeArrowheads="1"/>
          </p:cNvSpPr>
          <p:nvPr/>
        </p:nvSpPr>
        <p:spPr bwMode="auto">
          <a:xfrm>
            <a:off x="296871" y="2510884"/>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memorable</a:t>
            </a:r>
            <a:endParaRPr lang="en-GB" sz="2647" dirty="0">
              <a:solidFill>
                <a:srgbClr val="008080"/>
              </a:solidFill>
              <a:latin typeface="Comic Sans MS" panose="030F0702030302020204" pitchFamily="66" charset="0"/>
            </a:endParaRPr>
          </a:p>
        </p:txBody>
      </p:sp>
      <p:sp>
        <p:nvSpPr>
          <p:cNvPr id="7" name="TextBox 8"/>
          <p:cNvSpPr txBox="1">
            <a:spLocks noChangeArrowheads="1"/>
          </p:cNvSpPr>
          <p:nvPr/>
        </p:nvSpPr>
        <p:spPr bwMode="auto">
          <a:xfrm>
            <a:off x="1058624" y="3551368"/>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adorable</a:t>
            </a:r>
            <a:endParaRPr lang="en-GB" sz="2647" dirty="0">
              <a:solidFill>
                <a:srgbClr val="008080"/>
              </a:solidFill>
              <a:latin typeface="Comic Sans MS" panose="030F0702030302020204" pitchFamily="66" charset="0"/>
            </a:endParaRPr>
          </a:p>
        </p:txBody>
      </p:sp>
      <p:sp>
        <p:nvSpPr>
          <p:cNvPr id="8" name="TextBox 8"/>
          <p:cNvSpPr txBox="1">
            <a:spLocks noChangeArrowheads="1"/>
          </p:cNvSpPr>
          <p:nvPr/>
        </p:nvSpPr>
        <p:spPr bwMode="auto">
          <a:xfrm>
            <a:off x="66013" y="4963978"/>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perfect</a:t>
            </a:r>
            <a:endParaRPr lang="en-GB" sz="2647" dirty="0">
              <a:solidFill>
                <a:srgbClr val="008080"/>
              </a:solidFill>
              <a:latin typeface="Comic Sans MS" panose="030F0702030302020204" pitchFamily="66" charset="0"/>
            </a:endParaRPr>
          </a:p>
        </p:txBody>
      </p:sp>
      <p:sp>
        <p:nvSpPr>
          <p:cNvPr id="9" name="TextBox 8"/>
          <p:cNvSpPr txBox="1">
            <a:spLocks noChangeArrowheads="1"/>
          </p:cNvSpPr>
          <p:nvPr/>
        </p:nvSpPr>
        <p:spPr bwMode="auto">
          <a:xfrm>
            <a:off x="3385029" y="2883010"/>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better</a:t>
            </a:r>
            <a:endParaRPr lang="en-GB" sz="2647" dirty="0">
              <a:solidFill>
                <a:srgbClr val="008080"/>
              </a:solidFill>
              <a:latin typeface="Comic Sans MS" panose="030F0702030302020204" pitchFamily="66" charset="0"/>
            </a:endParaRPr>
          </a:p>
        </p:txBody>
      </p:sp>
      <p:sp>
        <p:nvSpPr>
          <p:cNvPr id="10" name="TextBox 9"/>
          <p:cNvSpPr txBox="1">
            <a:spLocks noChangeArrowheads="1"/>
          </p:cNvSpPr>
          <p:nvPr/>
        </p:nvSpPr>
        <p:spPr bwMode="auto">
          <a:xfrm>
            <a:off x="6702093" y="2506957"/>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fabulous</a:t>
            </a:r>
            <a:endParaRPr lang="en-GB" sz="2647" dirty="0">
              <a:solidFill>
                <a:srgbClr val="008080"/>
              </a:solidFill>
              <a:latin typeface="Comic Sans MS" panose="030F0702030302020204" pitchFamily="66" charset="0"/>
            </a:endParaRPr>
          </a:p>
        </p:txBody>
      </p:sp>
      <p:sp>
        <p:nvSpPr>
          <p:cNvPr id="11" name="TextBox 10"/>
          <p:cNvSpPr txBox="1">
            <a:spLocks noChangeArrowheads="1"/>
          </p:cNvSpPr>
          <p:nvPr/>
        </p:nvSpPr>
        <p:spPr bwMode="auto">
          <a:xfrm>
            <a:off x="2845645" y="4675480"/>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fair</a:t>
            </a:r>
            <a:endParaRPr lang="en-GB" sz="2647" dirty="0">
              <a:solidFill>
                <a:srgbClr val="008080"/>
              </a:solidFill>
              <a:latin typeface="Comic Sans MS" panose="030F0702030302020204" pitchFamily="66" charset="0"/>
            </a:endParaRPr>
          </a:p>
        </p:txBody>
      </p:sp>
      <p:sp>
        <p:nvSpPr>
          <p:cNvPr id="12" name="TextBox 11"/>
          <p:cNvSpPr txBox="1">
            <a:spLocks noChangeArrowheads="1"/>
          </p:cNvSpPr>
          <p:nvPr/>
        </p:nvSpPr>
        <p:spPr bwMode="auto">
          <a:xfrm>
            <a:off x="5187882" y="3551368"/>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helpful</a:t>
            </a:r>
            <a:endParaRPr lang="en-GB" sz="2647" dirty="0">
              <a:solidFill>
                <a:srgbClr val="008080"/>
              </a:solidFill>
              <a:latin typeface="Comic Sans MS" panose="030F0702030302020204" pitchFamily="66" charset="0"/>
            </a:endParaRPr>
          </a:p>
        </p:txBody>
      </p:sp>
      <p:sp>
        <p:nvSpPr>
          <p:cNvPr id="13" name="TextBox 12"/>
          <p:cNvSpPr txBox="1">
            <a:spLocks noChangeArrowheads="1"/>
          </p:cNvSpPr>
          <p:nvPr/>
        </p:nvSpPr>
        <p:spPr bwMode="auto">
          <a:xfrm>
            <a:off x="5603120" y="4879670"/>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thankful</a:t>
            </a:r>
            <a:endParaRPr lang="en-GB" sz="2647" dirty="0">
              <a:solidFill>
                <a:srgbClr val="008080"/>
              </a:solidFill>
              <a:latin typeface="Comic Sans MS" panose="030F0702030302020204" pitchFamily="66" charset="0"/>
            </a:endParaRPr>
          </a:p>
        </p:txBody>
      </p:sp>
      <p:sp>
        <p:nvSpPr>
          <p:cNvPr id="14" name="TextBox 13"/>
          <p:cNvSpPr txBox="1">
            <a:spLocks noChangeArrowheads="1"/>
          </p:cNvSpPr>
          <p:nvPr/>
        </p:nvSpPr>
        <p:spPr bwMode="auto">
          <a:xfrm>
            <a:off x="7529509" y="4073125"/>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cute</a:t>
            </a:r>
            <a:endParaRPr lang="en-GB" sz="2647" dirty="0">
              <a:solidFill>
                <a:srgbClr val="008080"/>
              </a:solidFill>
              <a:latin typeface="Comic Sans MS" panose="030F0702030302020204" pitchFamily="66" charset="0"/>
            </a:endParaRPr>
          </a:p>
        </p:txBody>
      </p:sp>
      <p:sp>
        <p:nvSpPr>
          <p:cNvPr id="15" name="TextBox 8">
            <a:extLst>
              <a:ext uri="{FF2B5EF4-FFF2-40B4-BE49-F238E27FC236}">
                <a16:creationId xmlns:a16="http://schemas.microsoft.com/office/drawing/2014/main" id="{BDFC10EA-31F4-48DF-B37D-AE91A0FEBA15}"/>
              </a:ext>
            </a:extLst>
          </p:cNvPr>
          <p:cNvSpPr txBox="1">
            <a:spLocks noChangeArrowheads="1"/>
          </p:cNvSpPr>
          <p:nvPr/>
        </p:nvSpPr>
        <p:spPr bwMode="auto">
          <a:xfrm>
            <a:off x="1018919" y="5808539"/>
            <a:ext cx="8576153" cy="567528"/>
          </a:xfrm>
          <a:prstGeom prst="rect">
            <a:avLst/>
          </a:prstGeom>
          <a:noFill/>
          <a:ln w="9525">
            <a:noFill/>
            <a:miter lim="800000"/>
            <a:headEnd/>
            <a:tailEnd/>
          </a:ln>
        </p:spPr>
        <p:txBody>
          <a:bodyPr wrap="square">
            <a:spAutoFit/>
          </a:bodyPr>
          <a:lstStyle/>
          <a:p>
            <a:pPr algn="ctr"/>
            <a:r>
              <a:rPr lang="en-GB" sz="3088" b="1" dirty="0">
                <a:solidFill>
                  <a:srgbClr val="FF0066"/>
                </a:solidFill>
                <a:latin typeface="Comic Sans MS" panose="030F0702030302020204" pitchFamily="66" charset="0"/>
                <a:cs typeface="Arial" panose="020B0604020202020204" pitchFamily="34" charset="0"/>
              </a:rPr>
              <a:t>Can you think of any more?</a:t>
            </a:r>
          </a:p>
        </p:txBody>
      </p:sp>
    </p:spTree>
    <p:extLst>
      <p:ext uri="{BB962C8B-B14F-4D97-AF65-F5344CB8AC3E}">
        <p14:creationId xmlns:p14="http://schemas.microsoft.com/office/powerpoint/2010/main" val="174090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1852712" y="532156"/>
            <a:ext cx="6908568"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Promises</a:t>
            </a:r>
          </a:p>
        </p:txBody>
      </p:sp>
      <p:sp>
        <p:nvSpPr>
          <p:cNvPr id="4" name="TextBox 8"/>
          <p:cNvSpPr txBox="1">
            <a:spLocks noChangeArrowheads="1"/>
          </p:cNvSpPr>
          <p:nvPr/>
        </p:nvSpPr>
        <p:spPr bwMode="auto">
          <a:xfrm>
            <a:off x="105718" y="2692771"/>
            <a:ext cx="3142006"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‘It’s free’</a:t>
            </a:r>
            <a:endParaRPr lang="en-GB" sz="2647" dirty="0">
              <a:solidFill>
                <a:srgbClr val="008080"/>
              </a:solidFill>
              <a:latin typeface="Comic Sans MS" panose="030F0702030302020204" pitchFamily="66" charset="0"/>
            </a:endParaRPr>
          </a:p>
        </p:txBody>
      </p:sp>
      <p:sp>
        <p:nvSpPr>
          <p:cNvPr id="5" name="TextBox 8"/>
          <p:cNvSpPr txBox="1">
            <a:spLocks noChangeArrowheads="1"/>
          </p:cNvSpPr>
          <p:nvPr/>
        </p:nvSpPr>
        <p:spPr bwMode="auto">
          <a:xfrm>
            <a:off x="3837932" y="3048251"/>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‘It’s really easy’</a:t>
            </a:r>
            <a:endParaRPr lang="en-GB" sz="2647" dirty="0">
              <a:solidFill>
                <a:srgbClr val="008080"/>
              </a:solidFill>
              <a:latin typeface="Comic Sans MS" panose="030F0702030302020204" pitchFamily="66" charset="0"/>
            </a:endParaRPr>
          </a:p>
        </p:txBody>
      </p:sp>
      <p:sp>
        <p:nvSpPr>
          <p:cNvPr id="7" name="TextBox 8"/>
          <p:cNvSpPr txBox="1">
            <a:spLocks noChangeArrowheads="1"/>
          </p:cNvSpPr>
          <p:nvPr/>
        </p:nvSpPr>
        <p:spPr bwMode="auto">
          <a:xfrm>
            <a:off x="7411329" y="2412805"/>
            <a:ext cx="2699900" cy="1042721"/>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‘It’s the best’</a:t>
            </a:r>
            <a:endParaRPr lang="en-GB" sz="2647" dirty="0">
              <a:solidFill>
                <a:srgbClr val="008080"/>
              </a:solidFill>
              <a:latin typeface="Comic Sans MS" panose="030F0702030302020204" pitchFamily="66" charset="0"/>
            </a:endParaRPr>
          </a:p>
        </p:txBody>
      </p:sp>
      <p:sp>
        <p:nvSpPr>
          <p:cNvPr id="8" name="TextBox 8"/>
          <p:cNvSpPr txBox="1">
            <a:spLocks noChangeArrowheads="1"/>
          </p:cNvSpPr>
          <p:nvPr/>
        </p:nvSpPr>
        <p:spPr bwMode="auto">
          <a:xfrm>
            <a:off x="6270192" y="4150687"/>
            <a:ext cx="3928870" cy="1042721"/>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‘It will save you money’</a:t>
            </a:r>
            <a:endParaRPr lang="en-GB" sz="2647" dirty="0">
              <a:solidFill>
                <a:srgbClr val="008080"/>
              </a:solidFill>
              <a:latin typeface="Comic Sans MS" panose="030F0702030302020204" pitchFamily="66" charset="0"/>
            </a:endParaRPr>
          </a:p>
        </p:txBody>
      </p:sp>
      <p:sp>
        <p:nvSpPr>
          <p:cNvPr id="9" name="TextBox 8"/>
          <p:cNvSpPr txBox="1">
            <a:spLocks noChangeArrowheads="1"/>
          </p:cNvSpPr>
          <p:nvPr/>
        </p:nvSpPr>
        <p:spPr bwMode="auto">
          <a:xfrm>
            <a:off x="4552612" y="5554318"/>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‘It’s safe’</a:t>
            </a:r>
            <a:endParaRPr lang="en-GB" sz="2647" dirty="0">
              <a:solidFill>
                <a:srgbClr val="008080"/>
              </a:solidFill>
              <a:latin typeface="Comic Sans MS" panose="030F0702030302020204" pitchFamily="66" charset="0"/>
            </a:endParaRPr>
          </a:p>
        </p:txBody>
      </p:sp>
      <p:sp>
        <p:nvSpPr>
          <p:cNvPr id="10" name="TextBox 8"/>
          <p:cNvSpPr txBox="1">
            <a:spLocks noChangeArrowheads="1"/>
          </p:cNvSpPr>
          <p:nvPr/>
        </p:nvSpPr>
        <p:spPr bwMode="auto">
          <a:xfrm>
            <a:off x="582171" y="3852979"/>
            <a:ext cx="3573397"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‘You’ll love it!’</a:t>
            </a:r>
            <a:endParaRPr lang="en-GB" sz="2647" dirty="0">
              <a:solidFill>
                <a:srgbClr val="008080"/>
              </a:solidFill>
              <a:latin typeface="Comic Sans MS" panose="030F0702030302020204" pitchFamily="66" charset="0"/>
            </a:endParaRPr>
          </a:p>
        </p:txBody>
      </p:sp>
      <p:sp>
        <p:nvSpPr>
          <p:cNvPr id="12" name="TextBox 8"/>
          <p:cNvSpPr txBox="1">
            <a:spLocks noChangeArrowheads="1"/>
          </p:cNvSpPr>
          <p:nvPr/>
        </p:nvSpPr>
        <p:spPr bwMode="auto">
          <a:xfrm>
            <a:off x="1346583" y="1532563"/>
            <a:ext cx="8576153" cy="567528"/>
          </a:xfrm>
          <a:prstGeom prst="rect">
            <a:avLst/>
          </a:prstGeom>
          <a:noFill/>
          <a:ln w="9525">
            <a:noFill/>
            <a:miter lim="800000"/>
            <a:headEnd/>
            <a:tailEnd/>
          </a:ln>
        </p:spPr>
        <p:txBody>
          <a:bodyPr wrap="square">
            <a:spAutoFit/>
          </a:bodyPr>
          <a:lstStyle/>
          <a:p>
            <a:pPr algn="ctr"/>
            <a:r>
              <a:rPr lang="en-GB" sz="3088" b="1" dirty="0">
                <a:solidFill>
                  <a:srgbClr val="FF0066"/>
                </a:solidFill>
                <a:latin typeface="Comic Sans MS" panose="030F0702030302020204" pitchFamily="66" charset="0"/>
                <a:cs typeface="Arial" panose="020B0604020202020204" pitchFamily="34" charset="0"/>
              </a:rPr>
              <a:t>Persuasive statements</a:t>
            </a:r>
          </a:p>
        </p:txBody>
      </p:sp>
      <p:sp>
        <p:nvSpPr>
          <p:cNvPr id="13" name="TextBox 8"/>
          <p:cNvSpPr txBox="1">
            <a:spLocks noChangeArrowheads="1"/>
          </p:cNvSpPr>
          <p:nvPr/>
        </p:nvSpPr>
        <p:spPr bwMode="auto">
          <a:xfrm>
            <a:off x="-162228" y="5316732"/>
            <a:ext cx="5474194" cy="1042721"/>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‘You’ll make a huge difference’</a:t>
            </a:r>
            <a:endParaRPr lang="en-GB" sz="2647" dirty="0">
              <a:solidFill>
                <a:srgbClr val="008080"/>
              </a:solidFill>
              <a:latin typeface="Comic Sans MS" panose="030F0702030302020204" pitchFamily="66" charset="0"/>
            </a:endParaRPr>
          </a:p>
        </p:txBody>
      </p:sp>
    </p:spTree>
    <p:extLst>
      <p:ext uri="{BB962C8B-B14F-4D97-AF65-F5344CB8AC3E}">
        <p14:creationId xmlns:p14="http://schemas.microsoft.com/office/powerpoint/2010/main" val="181602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010" y="837294"/>
            <a:ext cx="3774468" cy="5661702"/>
          </a:xfrm>
          <a:prstGeom prst="rect">
            <a:avLst/>
          </a:prstGeom>
        </p:spPr>
      </p:pic>
      <p:sp>
        <p:nvSpPr>
          <p:cNvPr id="20486" name="TextBox 8"/>
          <p:cNvSpPr txBox="1">
            <a:spLocks noChangeArrowheads="1"/>
          </p:cNvSpPr>
          <p:nvPr/>
        </p:nvSpPr>
        <p:spPr bwMode="auto">
          <a:xfrm>
            <a:off x="2885027" y="605072"/>
            <a:ext cx="4880474"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Bossy Words</a:t>
            </a:r>
          </a:p>
        </p:txBody>
      </p:sp>
      <p:sp>
        <p:nvSpPr>
          <p:cNvPr id="5" name="TextBox 8"/>
          <p:cNvSpPr txBox="1">
            <a:spLocks noChangeArrowheads="1"/>
          </p:cNvSpPr>
          <p:nvPr/>
        </p:nvSpPr>
        <p:spPr bwMode="auto">
          <a:xfrm>
            <a:off x="899806" y="1688647"/>
            <a:ext cx="6670341" cy="1517916"/>
          </a:xfrm>
          <a:prstGeom prst="rect">
            <a:avLst/>
          </a:prstGeom>
          <a:noFill/>
          <a:ln w="9525">
            <a:noFill/>
            <a:miter lim="800000"/>
            <a:headEnd/>
            <a:tailEnd/>
          </a:ln>
        </p:spPr>
        <p:txBody>
          <a:bodyPr wrap="square">
            <a:spAutoFit/>
          </a:bodyPr>
          <a:lstStyle/>
          <a:p>
            <a:pPr algn="ctr"/>
            <a:r>
              <a:rPr lang="en-GB" sz="3088" b="1" dirty="0">
                <a:solidFill>
                  <a:srgbClr val="FF0066"/>
                </a:solidFill>
                <a:latin typeface="Comic Sans MS" panose="030F0702030302020204" pitchFamily="66" charset="0"/>
                <a:cs typeface="Arial" panose="020B0604020202020204" pitchFamily="34" charset="0"/>
              </a:rPr>
              <a:t>These are words that tell someone to do something (commands)</a:t>
            </a:r>
          </a:p>
        </p:txBody>
      </p:sp>
      <p:sp>
        <p:nvSpPr>
          <p:cNvPr id="7" name="TextBox 8"/>
          <p:cNvSpPr txBox="1">
            <a:spLocks noChangeArrowheads="1"/>
          </p:cNvSpPr>
          <p:nvPr/>
        </p:nvSpPr>
        <p:spPr bwMode="auto">
          <a:xfrm>
            <a:off x="695927" y="3398026"/>
            <a:ext cx="1588176"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visit</a:t>
            </a:r>
            <a:endParaRPr lang="en-GB" sz="2647" dirty="0">
              <a:solidFill>
                <a:srgbClr val="008080"/>
              </a:solidFill>
              <a:latin typeface="Comic Sans MS" panose="030F0702030302020204" pitchFamily="66" charset="0"/>
            </a:endParaRPr>
          </a:p>
        </p:txBody>
      </p:sp>
      <p:sp>
        <p:nvSpPr>
          <p:cNvPr id="8" name="TextBox 8"/>
          <p:cNvSpPr txBox="1">
            <a:spLocks noChangeArrowheads="1"/>
          </p:cNvSpPr>
          <p:nvPr/>
        </p:nvSpPr>
        <p:spPr bwMode="auto">
          <a:xfrm>
            <a:off x="1817431" y="4110732"/>
            <a:ext cx="2135191"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explore</a:t>
            </a:r>
            <a:endParaRPr lang="en-GB" sz="2647" dirty="0">
              <a:solidFill>
                <a:srgbClr val="008080"/>
              </a:solidFill>
              <a:latin typeface="Comic Sans MS" panose="030F0702030302020204" pitchFamily="66" charset="0"/>
            </a:endParaRPr>
          </a:p>
        </p:txBody>
      </p:sp>
      <p:sp>
        <p:nvSpPr>
          <p:cNvPr id="9" name="TextBox 8"/>
          <p:cNvSpPr txBox="1">
            <a:spLocks noChangeArrowheads="1"/>
          </p:cNvSpPr>
          <p:nvPr/>
        </p:nvSpPr>
        <p:spPr bwMode="auto">
          <a:xfrm>
            <a:off x="3607310" y="3384381"/>
            <a:ext cx="1588176"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enjoy</a:t>
            </a:r>
            <a:endParaRPr lang="en-GB" sz="2647" dirty="0">
              <a:solidFill>
                <a:srgbClr val="008080"/>
              </a:solidFill>
              <a:latin typeface="Comic Sans MS" panose="030F0702030302020204" pitchFamily="66" charset="0"/>
            </a:endParaRPr>
          </a:p>
        </p:txBody>
      </p:sp>
      <p:sp>
        <p:nvSpPr>
          <p:cNvPr id="10" name="TextBox 8"/>
          <p:cNvSpPr txBox="1">
            <a:spLocks noChangeArrowheads="1"/>
          </p:cNvSpPr>
          <p:nvPr/>
        </p:nvSpPr>
        <p:spPr bwMode="auto">
          <a:xfrm>
            <a:off x="5198598" y="3975021"/>
            <a:ext cx="1588176"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learn</a:t>
            </a:r>
            <a:endParaRPr lang="en-GB" sz="2647" dirty="0">
              <a:solidFill>
                <a:srgbClr val="008080"/>
              </a:solidFill>
              <a:latin typeface="Comic Sans MS" panose="030F0702030302020204" pitchFamily="66" charset="0"/>
            </a:endParaRPr>
          </a:p>
        </p:txBody>
      </p:sp>
      <p:sp>
        <p:nvSpPr>
          <p:cNvPr id="11" name="TextBox 8"/>
          <p:cNvSpPr txBox="1">
            <a:spLocks noChangeArrowheads="1"/>
          </p:cNvSpPr>
          <p:nvPr/>
        </p:nvSpPr>
        <p:spPr bwMode="auto">
          <a:xfrm>
            <a:off x="695927" y="5456883"/>
            <a:ext cx="6670341" cy="567528"/>
          </a:xfrm>
          <a:prstGeom prst="rect">
            <a:avLst/>
          </a:prstGeom>
          <a:noFill/>
          <a:ln w="9525">
            <a:noFill/>
            <a:miter lim="800000"/>
            <a:headEnd/>
            <a:tailEnd/>
          </a:ln>
        </p:spPr>
        <p:txBody>
          <a:bodyPr wrap="square">
            <a:spAutoFit/>
          </a:bodyPr>
          <a:lstStyle/>
          <a:p>
            <a:pPr algn="ctr"/>
            <a:r>
              <a:rPr lang="en-GB" sz="3088" b="1" dirty="0">
                <a:solidFill>
                  <a:srgbClr val="FF0066"/>
                </a:solidFill>
                <a:latin typeface="Comic Sans MS" panose="030F0702030302020204" pitchFamily="66" charset="0"/>
                <a:cs typeface="Arial" panose="020B0604020202020204" pitchFamily="34" charset="0"/>
              </a:rPr>
              <a:t>Can you think of any more?</a:t>
            </a:r>
          </a:p>
        </p:txBody>
      </p:sp>
    </p:spTree>
    <p:extLst>
      <p:ext uri="{BB962C8B-B14F-4D97-AF65-F5344CB8AC3E}">
        <p14:creationId xmlns:p14="http://schemas.microsoft.com/office/powerpoint/2010/main" val="1935206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1852712" y="763890"/>
            <a:ext cx="6908568" cy="839012"/>
          </a:xfrm>
          <a:prstGeom prst="rect">
            <a:avLst/>
          </a:prstGeom>
          <a:noFill/>
          <a:ln w="9525">
            <a:noFill/>
            <a:miter lim="800000"/>
            <a:headEnd/>
            <a:tailEnd/>
          </a:ln>
        </p:spPr>
        <p:txBody>
          <a:bodyPr wrap="square">
            <a:spAutoFit/>
          </a:bodyPr>
          <a:lstStyle/>
          <a:p>
            <a:pPr algn="ctr"/>
            <a:r>
              <a:rPr lang="en-GB" sz="4852" b="1" dirty="0">
                <a:latin typeface="Arial" panose="020B0604020202020204" pitchFamily="34" charset="0"/>
                <a:cs typeface="Arial" panose="020B0604020202020204" pitchFamily="34" charset="0"/>
              </a:rPr>
              <a:t>Rhetorical questions</a:t>
            </a:r>
          </a:p>
        </p:txBody>
      </p:sp>
      <p:sp>
        <p:nvSpPr>
          <p:cNvPr id="4" name="TextBox 8">
            <a:extLst>
              <a:ext uri="{FF2B5EF4-FFF2-40B4-BE49-F238E27FC236}">
                <a16:creationId xmlns:a16="http://schemas.microsoft.com/office/drawing/2014/main" id="{F30BE593-828A-4F78-8C84-74C1C3712B5C}"/>
              </a:ext>
            </a:extLst>
          </p:cNvPr>
          <p:cNvSpPr txBox="1">
            <a:spLocks noChangeArrowheads="1"/>
          </p:cNvSpPr>
          <p:nvPr/>
        </p:nvSpPr>
        <p:spPr bwMode="auto">
          <a:xfrm>
            <a:off x="841806" y="1641939"/>
            <a:ext cx="8930380" cy="1042721"/>
          </a:xfrm>
          <a:prstGeom prst="rect">
            <a:avLst/>
          </a:prstGeom>
          <a:noFill/>
          <a:ln w="9525">
            <a:noFill/>
            <a:miter lim="800000"/>
            <a:headEnd/>
            <a:tailEnd/>
          </a:ln>
        </p:spPr>
        <p:txBody>
          <a:bodyPr wrap="square">
            <a:spAutoFit/>
          </a:bodyPr>
          <a:lstStyle/>
          <a:p>
            <a:pPr algn="ctr"/>
            <a:r>
              <a:rPr lang="en-GB" sz="3088" b="1" dirty="0">
                <a:solidFill>
                  <a:srgbClr val="E8277E"/>
                </a:solidFill>
                <a:latin typeface="Arial" panose="020B0604020202020204" pitchFamily="34" charset="0"/>
                <a:cs typeface="Arial" panose="020B0604020202020204" pitchFamily="34" charset="0"/>
              </a:rPr>
              <a:t>These are questions that you don’t expect an answer to.</a:t>
            </a:r>
          </a:p>
        </p:txBody>
      </p:sp>
      <p:sp>
        <p:nvSpPr>
          <p:cNvPr id="5" name="TextBox 8">
            <a:extLst>
              <a:ext uri="{FF2B5EF4-FFF2-40B4-BE49-F238E27FC236}">
                <a16:creationId xmlns:a16="http://schemas.microsoft.com/office/drawing/2014/main" id="{61409CE1-C81C-4493-8B05-0A024A30253E}"/>
              </a:ext>
            </a:extLst>
          </p:cNvPr>
          <p:cNvSpPr txBox="1">
            <a:spLocks noChangeArrowheads="1"/>
          </p:cNvSpPr>
          <p:nvPr/>
        </p:nvSpPr>
        <p:spPr bwMode="auto">
          <a:xfrm>
            <a:off x="105718" y="3134778"/>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Arial" panose="020B0604020202020204" pitchFamily="34" charset="0"/>
                <a:cs typeface="Arial" panose="020B0604020202020204" pitchFamily="34" charset="0"/>
              </a:rPr>
              <a:t>For example…</a:t>
            </a:r>
            <a:endParaRPr lang="en-GB" sz="2647" dirty="0">
              <a:solidFill>
                <a:srgbClr val="008080"/>
              </a:solidFill>
              <a:latin typeface="Calibri" pitchFamily="34" charset="0"/>
            </a:endParaRPr>
          </a:p>
        </p:txBody>
      </p:sp>
      <p:sp>
        <p:nvSpPr>
          <p:cNvPr id="7" name="TextBox 8">
            <a:extLst>
              <a:ext uri="{FF2B5EF4-FFF2-40B4-BE49-F238E27FC236}">
                <a16:creationId xmlns:a16="http://schemas.microsoft.com/office/drawing/2014/main" id="{F3F7D606-EB6C-4F07-8F55-8AE40F59033D}"/>
              </a:ext>
            </a:extLst>
          </p:cNvPr>
          <p:cNvSpPr txBox="1">
            <a:spLocks noChangeArrowheads="1"/>
          </p:cNvSpPr>
          <p:nvPr/>
        </p:nvSpPr>
        <p:spPr bwMode="auto">
          <a:xfrm>
            <a:off x="820779" y="3804875"/>
            <a:ext cx="8930380"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Arial" panose="020B0604020202020204" pitchFamily="34" charset="0"/>
                <a:cs typeface="Arial" panose="020B0604020202020204" pitchFamily="34" charset="0"/>
              </a:rPr>
              <a:t>Wouldn’t we all love to have less homework?</a:t>
            </a:r>
          </a:p>
        </p:txBody>
      </p:sp>
      <p:sp>
        <p:nvSpPr>
          <p:cNvPr id="11" name="TextBox 8">
            <a:extLst>
              <a:ext uri="{FF2B5EF4-FFF2-40B4-BE49-F238E27FC236}">
                <a16:creationId xmlns:a16="http://schemas.microsoft.com/office/drawing/2014/main" id="{BA00EA0D-5FC0-4A28-AE41-BA041E1304EF}"/>
              </a:ext>
            </a:extLst>
          </p:cNvPr>
          <p:cNvSpPr txBox="1">
            <a:spLocks noChangeArrowheads="1"/>
          </p:cNvSpPr>
          <p:nvPr/>
        </p:nvSpPr>
        <p:spPr bwMode="auto">
          <a:xfrm>
            <a:off x="582171" y="4474971"/>
            <a:ext cx="9449650" cy="1042721"/>
          </a:xfrm>
          <a:prstGeom prst="rect">
            <a:avLst/>
          </a:prstGeom>
          <a:noFill/>
          <a:ln w="9525">
            <a:noFill/>
            <a:miter lim="800000"/>
            <a:headEnd/>
            <a:tailEnd/>
          </a:ln>
        </p:spPr>
        <p:txBody>
          <a:bodyPr wrap="square">
            <a:spAutoFit/>
          </a:bodyPr>
          <a:lstStyle/>
          <a:p>
            <a:pPr algn="ctr"/>
            <a:r>
              <a:rPr lang="en-GB" sz="3088" b="1" dirty="0">
                <a:solidFill>
                  <a:srgbClr val="008080"/>
                </a:solidFill>
                <a:latin typeface="Arial" panose="020B0604020202020204" pitchFamily="34" charset="0"/>
                <a:cs typeface="Arial" panose="020B0604020202020204" pitchFamily="34" charset="0"/>
              </a:rPr>
              <a:t>How many times do I have to tell you not to yell in the house?</a:t>
            </a:r>
            <a:endParaRPr lang="en-GB" sz="2647" dirty="0">
              <a:solidFill>
                <a:srgbClr val="008080"/>
              </a:solidFill>
              <a:latin typeface="Calibri" pitchFamily="34" charset="0"/>
            </a:endParaRPr>
          </a:p>
        </p:txBody>
      </p:sp>
      <p:sp>
        <p:nvSpPr>
          <p:cNvPr id="12" name="TextBox 8">
            <a:extLst>
              <a:ext uri="{FF2B5EF4-FFF2-40B4-BE49-F238E27FC236}">
                <a16:creationId xmlns:a16="http://schemas.microsoft.com/office/drawing/2014/main" id="{93164FFD-99C8-4B26-A97B-47C87C512D42}"/>
              </a:ext>
            </a:extLst>
          </p:cNvPr>
          <p:cNvSpPr txBox="1">
            <a:spLocks noChangeArrowheads="1"/>
          </p:cNvSpPr>
          <p:nvPr/>
        </p:nvSpPr>
        <p:spPr bwMode="auto">
          <a:xfrm>
            <a:off x="809595" y="5562193"/>
            <a:ext cx="8930380"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Arial" panose="020B0604020202020204" pitchFamily="34" charset="0"/>
                <a:cs typeface="Arial" panose="020B0604020202020204" pitchFamily="34" charset="0"/>
              </a:rPr>
              <a:t>How much longer can this cruelty continue?</a:t>
            </a:r>
          </a:p>
        </p:txBody>
      </p:sp>
    </p:spTree>
    <p:extLst>
      <p:ext uri="{BB962C8B-B14F-4D97-AF65-F5344CB8AC3E}">
        <p14:creationId xmlns:p14="http://schemas.microsoft.com/office/powerpoint/2010/main" val="3551136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1887682" y="477285"/>
            <a:ext cx="6908568"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Eye-catching</a:t>
            </a:r>
            <a:r>
              <a:rPr lang="en-GB" sz="4852" b="1" dirty="0">
                <a:latin typeface="Arial" panose="020B0604020202020204" pitchFamily="34" charset="0"/>
                <a:cs typeface="Arial" panose="020B0604020202020204" pitchFamily="34" charset="0"/>
              </a:rPr>
              <a:t> images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13" y="1655320"/>
            <a:ext cx="4474932" cy="447493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796" y="1657078"/>
            <a:ext cx="4554012" cy="4554012"/>
          </a:xfrm>
          <a:prstGeom prst="rect">
            <a:avLst/>
          </a:prstGeom>
        </p:spPr>
      </p:pic>
      <p:grpSp>
        <p:nvGrpSpPr>
          <p:cNvPr id="14" name="Group 13"/>
          <p:cNvGrpSpPr/>
          <p:nvPr/>
        </p:nvGrpSpPr>
        <p:grpSpPr>
          <a:xfrm>
            <a:off x="665644" y="1316297"/>
            <a:ext cx="9602303" cy="4945827"/>
            <a:chOff x="442425" y="1473284"/>
            <a:chExt cx="9602303" cy="4945827"/>
          </a:xfrm>
        </p:grpSpPr>
        <p:sp>
          <p:nvSpPr>
            <p:cNvPr id="13" name="Rectangle 12"/>
            <p:cNvSpPr/>
            <p:nvPr/>
          </p:nvSpPr>
          <p:spPr>
            <a:xfrm>
              <a:off x="442425" y="1473284"/>
              <a:ext cx="9602303" cy="4945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27" y="1977130"/>
              <a:ext cx="8739792" cy="3828028"/>
            </a:xfrm>
            <a:prstGeom prst="rect">
              <a:avLst/>
            </a:prstGeom>
          </p:spPr>
        </p:pic>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26054"/>
          <a:stretch/>
        </p:blipFill>
        <p:spPr>
          <a:xfrm>
            <a:off x="1015956" y="1419007"/>
            <a:ext cx="8921043" cy="4947558"/>
          </a:xfrm>
          <a:prstGeom prst="rect">
            <a:avLst/>
          </a:prstGeom>
        </p:spPr>
      </p:pic>
    </p:spTree>
    <p:extLst>
      <p:ext uri="{BB962C8B-B14F-4D97-AF65-F5344CB8AC3E}">
        <p14:creationId xmlns:p14="http://schemas.microsoft.com/office/powerpoint/2010/main" val="3296606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2"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15591" y="6787805"/>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3"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6" y="237375"/>
            <a:ext cx="584696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
            <a:off x="587661" y="764066"/>
            <a:ext cx="3493387" cy="2872877"/>
          </a:xfrm>
          <a:prstGeom prst="rect">
            <a:avLst/>
          </a:prstGeom>
        </p:spPr>
      </p:pic>
    </p:spTree>
    <p:extLst>
      <p:ext uri="{BB962C8B-B14F-4D97-AF65-F5344CB8AC3E}">
        <p14:creationId xmlns:p14="http://schemas.microsoft.com/office/powerpoint/2010/main" val="26163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649869" y="50580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668805" y="3546987"/>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66211" y="2273163"/>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689254" y="3647159"/>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698207" y="570137"/>
            <a:ext cx="2373312" cy="2382230"/>
          </a:xfrm>
          <a:prstGeom prst="ellipse">
            <a:avLst/>
          </a:prstGeom>
          <a:noFill/>
        </p:spPr>
      </p:pic>
      <p:sp>
        <p:nvSpPr>
          <p:cNvPr id="10" name="TextBox 9"/>
          <p:cNvSpPr txBox="1"/>
          <p:nvPr/>
        </p:nvSpPr>
        <p:spPr>
          <a:xfrm>
            <a:off x="634564" y="2912763"/>
            <a:ext cx="2382265" cy="567528"/>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a:solidFill>
                  <a:schemeClr val="accent4"/>
                </a:solidFill>
                <a:latin typeface="Arial" panose="020B0604020202020204" pitchFamily="34" charset="0"/>
                <a:cs typeface="Arial" panose="020B0604020202020204" pitchFamily="34" charset="0"/>
              </a:rPr>
              <a:t>A HOME</a:t>
            </a:r>
          </a:p>
        </p:txBody>
      </p:sp>
      <p:sp>
        <p:nvSpPr>
          <p:cNvPr id="11" name="TextBox 10"/>
          <p:cNvSpPr txBox="1"/>
          <p:nvPr/>
        </p:nvSpPr>
        <p:spPr>
          <a:xfrm>
            <a:off x="-169946" y="5977977"/>
            <a:ext cx="4391688" cy="567528"/>
          </a:xfrm>
          <a:prstGeom prst="rect">
            <a:avLst/>
          </a:prstGeom>
          <a:noFill/>
        </p:spPr>
        <p:txBody>
          <a:bodyPr wrap="square" rtlCol="0">
            <a:spAutoFit/>
          </a:bodyPr>
          <a:lstStyle/>
          <a:p>
            <a:pPr algn="ctr"/>
            <a:r>
              <a:rPr lang="en-GB" sz="3088" b="1" dirty="0">
                <a:solidFill>
                  <a:schemeClr val="accent6"/>
                </a:solidFill>
                <a:latin typeface="Arial" panose="020B0604020202020204" pitchFamily="34" charset="0"/>
                <a:cs typeface="Arial" panose="020B0604020202020204" pitchFamily="34" charset="0"/>
              </a:rPr>
              <a:t>FOOD &amp; WATER</a:t>
            </a:r>
          </a:p>
        </p:txBody>
      </p:sp>
      <p:sp>
        <p:nvSpPr>
          <p:cNvPr id="12" name="TextBox 11"/>
          <p:cNvSpPr txBox="1"/>
          <p:nvPr/>
        </p:nvSpPr>
        <p:spPr>
          <a:xfrm>
            <a:off x="4457470" y="4357816"/>
            <a:ext cx="1854989"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a:solidFill>
                  <a:schemeClr val="accent1"/>
                </a:solidFill>
                <a:latin typeface="Arial" pitchFamily="34" charset="0"/>
                <a:cs typeface="Arial" pitchFamily="34" charset="0"/>
              </a:rPr>
              <a:t>HEALTH</a:t>
            </a:r>
          </a:p>
        </p:txBody>
      </p:sp>
      <p:sp>
        <p:nvSpPr>
          <p:cNvPr id="13" name="Rectangle 12"/>
          <p:cNvSpPr/>
          <p:nvPr/>
        </p:nvSpPr>
        <p:spPr>
          <a:xfrm>
            <a:off x="6880831" y="6074897"/>
            <a:ext cx="3701194" cy="567528"/>
          </a:xfrm>
          <a:prstGeom prst="rect">
            <a:avLst/>
          </a:prstGeom>
        </p:spPr>
        <p:txBody>
          <a:bodyPr wrap="square">
            <a:spAutoFit/>
          </a:bodyPr>
          <a:lstStyle/>
          <a:p>
            <a:pPr algn="ctr"/>
            <a:r>
              <a:rPr lang="en-GB" sz="3088" b="1" dirty="0">
                <a:solidFill>
                  <a:schemeClr val="accent3"/>
                </a:solidFill>
                <a:latin typeface="Arial" panose="020B0604020202020204" pitchFamily="34" charset="0"/>
                <a:cs typeface="Arial" panose="020B0604020202020204" pitchFamily="34" charset="0"/>
              </a:rPr>
              <a:t>EXERCISE &amp; FUN</a:t>
            </a:r>
          </a:p>
        </p:txBody>
      </p:sp>
      <p:sp>
        <p:nvSpPr>
          <p:cNvPr id="14" name="Rectangle 13"/>
          <p:cNvSpPr/>
          <p:nvPr/>
        </p:nvSpPr>
        <p:spPr>
          <a:xfrm>
            <a:off x="7617558" y="2952367"/>
            <a:ext cx="2534610" cy="567528"/>
          </a:xfrm>
          <a:prstGeom prst="rect">
            <a:avLst/>
          </a:prstGeom>
        </p:spPr>
        <p:txBody>
          <a:bodyPr wrap="square">
            <a:spAutoFit/>
          </a:bodyPr>
          <a:lstStyle/>
          <a:p>
            <a:pPr algn="ctr"/>
            <a:r>
              <a:rPr lang="en-GB" sz="3088" b="1" dirty="0">
                <a:solidFill>
                  <a:schemeClr val="accent2"/>
                </a:solidFill>
                <a:latin typeface="Arial" panose="020B0604020202020204" pitchFamily="34" charset="0"/>
                <a:cs typeface="Arial" panose="020B0604020202020204" pitchFamily="34" charset="0"/>
              </a:rPr>
              <a:t>FRIENDS</a:t>
            </a:r>
          </a:p>
        </p:txBody>
      </p:sp>
    </p:spTree>
    <p:extLst>
      <p:ext uri="{BB962C8B-B14F-4D97-AF65-F5344CB8AC3E}">
        <p14:creationId xmlns:p14="http://schemas.microsoft.com/office/powerpoint/2010/main" val="33339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157434" y="6733753"/>
            <a:ext cx="6908568" cy="703269"/>
          </a:xfrm>
          <a:prstGeom prst="rect">
            <a:avLst/>
          </a:prstGeom>
          <a:noFill/>
          <a:ln w="9525">
            <a:noFill/>
            <a:miter lim="800000"/>
            <a:headEnd/>
            <a:tailEnd/>
          </a:ln>
        </p:spPr>
        <p:txBody>
          <a:bodyPr wrap="square">
            <a:spAutoFit/>
          </a:bodyPr>
          <a:lstStyle/>
          <a:p>
            <a:pPr algn="ctr"/>
            <a:r>
              <a:rPr lang="en-GB" sz="3970" b="1" dirty="0">
                <a:solidFill>
                  <a:srgbClr val="008080"/>
                </a:solidFill>
                <a:latin typeface="Comic Sans MS" panose="030F0702030302020204" pitchFamily="66" charset="0"/>
                <a:cs typeface="Arial" panose="020B0604020202020204" pitchFamily="34" charset="0"/>
              </a:rPr>
              <a:t>Activity</a:t>
            </a:r>
          </a:p>
        </p:txBody>
      </p:sp>
      <p:pic>
        <p:nvPicPr>
          <p:cNvPr id="3" name="Picture 2"/>
          <p:cNvPicPr>
            <a:picLocks noChangeAspect="1"/>
          </p:cNvPicPr>
          <p:nvPr/>
        </p:nvPicPr>
        <p:blipFill rotWithShape="1">
          <a:blip r:embed="rId3"/>
          <a:srcRect l="1488" b="4964"/>
          <a:stretch/>
        </p:blipFill>
        <p:spPr>
          <a:xfrm>
            <a:off x="1296850" y="684481"/>
            <a:ext cx="8258518" cy="5638026"/>
          </a:xfrm>
          <a:prstGeom prst="rect">
            <a:avLst/>
          </a:prstGeom>
        </p:spPr>
      </p:pic>
    </p:spTree>
    <p:extLst>
      <p:ext uri="{BB962C8B-B14F-4D97-AF65-F5344CB8AC3E}">
        <p14:creationId xmlns:p14="http://schemas.microsoft.com/office/powerpoint/2010/main" val="3909490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899806" y="483298"/>
            <a:ext cx="9052606" cy="703269"/>
          </a:xfrm>
          <a:prstGeom prst="rect">
            <a:avLst/>
          </a:prstGeom>
          <a:noFill/>
          <a:ln w="9525">
            <a:noFill/>
            <a:miter lim="800000"/>
            <a:headEnd/>
            <a:tailEnd/>
          </a:ln>
        </p:spPr>
        <p:txBody>
          <a:bodyPr wrap="square">
            <a:spAutoFit/>
          </a:bodyPr>
          <a:lstStyle/>
          <a:p>
            <a:pPr algn="ctr"/>
            <a:r>
              <a:rPr lang="en-GB" sz="3970" b="1" dirty="0">
                <a:latin typeface="Comic Sans MS" panose="030F0702030302020204" pitchFamily="66" charset="0"/>
                <a:cs typeface="Arial" panose="020B0604020202020204" pitchFamily="34" charset="0"/>
              </a:rPr>
              <a:t>Persuasive sentence starters</a:t>
            </a:r>
          </a:p>
        </p:txBody>
      </p:sp>
      <p:sp>
        <p:nvSpPr>
          <p:cNvPr id="5" name="TextBox 8"/>
          <p:cNvSpPr txBox="1">
            <a:spLocks noChangeArrowheads="1"/>
          </p:cNvSpPr>
          <p:nvPr/>
        </p:nvSpPr>
        <p:spPr bwMode="auto">
          <a:xfrm>
            <a:off x="823509" y="1509929"/>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We ALL know that…</a:t>
            </a:r>
          </a:p>
        </p:txBody>
      </p:sp>
      <p:sp>
        <p:nvSpPr>
          <p:cNvPr id="7" name="TextBox 8"/>
          <p:cNvSpPr txBox="1">
            <a:spLocks noChangeArrowheads="1"/>
          </p:cNvSpPr>
          <p:nvPr/>
        </p:nvSpPr>
        <p:spPr bwMode="auto">
          <a:xfrm>
            <a:off x="615211" y="2071129"/>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 believe that…</a:t>
            </a:r>
            <a:endParaRPr lang="en-GB" sz="2647" dirty="0">
              <a:solidFill>
                <a:srgbClr val="008080"/>
              </a:solidFill>
              <a:latin typeface="Comic Sans MS" panose="030F0702030302020204" pitchFamily="66" charset="0"/>
            </a:endParaRPr>
          </a:p>
        </p:txBody>
      </p:sp>
      <p:sp>
        <p:nvSpPr>
          <p:cNvPr id="12" name="TextBox 8"/>
          <p:cNvSpPr txBox="1">
            <a:spLocks noChangeArrowheads="1"/>
          </p:cNvSpPr>
          <p:nvPr/>
        </p:nvSpPr>
        <p:spPr bwMode="auto">
          <a:xfrm>
            <a:off x="343944" y="2683933"/>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In my opinion…</a:t>
            </a:r>
          </a:p>
        </p:txBody>
      </p:sp>
      <p:sp>
        <p:nvSpPr>
          <p:cNvPr id="13" name="TextBox 8"/>
          <p:cNvSpPr txBox="1">
            <a:spLocks noChangeArrowheads="1"/>
          </p:cNvSpPr>
          <p:nvPr/>
        </p:nvSpPr>
        <p:spPr bwMode="auto">
          <a:xfrm>
            <a:off x="-53100" y="3260928"/>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 know…</a:t>
            </a:r>
            <a:endParaRPr lang="en-GB" sz="2647" dirty="0">
              <a:solidFill>
                <a:srgbClr val="008080"/>
              </a:solidFill>
              <a:latin typeface="Comic Sans MS" panose="030F0702030302020204" pitchFamily="66" charset="0"/>
            </a:endParaRPr>
          </a:p>
        </p:txBody>
      </p:sp>
      <p:sp>
        <p:nvSpPr>
          <p:cNvPr id="14" name="TextBox 8"/>
          <p:cNvSpPr txBox="1">
            <a:spLocks noChangeArrowheads="1"/>
          </p:cNvSpPr>
          <p:nvPr/>
        </p:nvSpPr>
        <p:spPr bwMode="auto">
          <a:xfrm>
            <a:off x="744101" y="3806334"/>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I really feel that…</a:t>
            </a:r>
          </a:p>
        </p:txBody>
      </p:sp>
      <p:sp>
        <p:nvSpPr>
          <p:cNvPr id="15" name="TextBox 8"/>
          <p:cNvSpPr txBox="1">
            <a:spLocks noChangeArrowheads="1"/>
          </p:cNvSpPr>
          <p:nvPr/>
        </p:nvSpPr>
        <p:spPr bwMode="auto">
          <a:xfrm>
            <a:off x="661579" y="4414919"/>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Without doubt…</a:t>
            </a:r>
            <a:endParaRPr lang="en-GB" sz="2647" dirty="0">
              <a:solidFill>
                <a:srgbClr val="008080"/>
              </a:solidFill>
              <a:latin typeface="Comic Sans MS" panose="030F0702030302020204" pitchFamily="66" charset="0"/>
            </a:endParaRPr>
          </a:p>
        </p:txBody>
      </p:sp>
      <p:sp>
        <p:nvSpPr>
          <p:cNvPr id="16" name="TextBox 8"/>
          <p:cNvSpPr txBox="1">
            <a:spLocks noChangeArrowheads="1"/>
          </p:cNvSpPr>
          <p:nvPr/>
        </p:nvSpPr>
        <p:spPr bwMode="auto">
          <a:xfrm>
            <a:off x="-291326" y="4960324"/>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Clearly…</a:t>
            </a:r>
          </a:p>
        </p:txBody>
      </p:sp>
      <p:sp>
        <p:nvSpPr>
          <p:cNvPr id="17" name="TextBox 8"/>
          <p:cNvSpPr txBox="1">
            <a:spLocks noChangeArrowheads="1"/>
          </p:cNvSpPr>
          <p:nvPr/>
        </p:nvSpPr>
        <p:spPr bwMode="auto">
          <a:xfrm>
            <a:off x="622435" y="5600299"/>
            <a:ext cx="5756579"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Others must agree that…</a:t>
            </a:r>
            <a:endParaRPr lang="en-GB" sz="2647" dirty="0">
              <a:solidFill>
                <a:srgbClr val="008080"/>
              </a:solidFill>
              <a:latin typeface="Comic Sans MS" panose="030F0702030302020204" pitchFamily="66" charset="0"/>
            </a:endParaRPr>
          </a:p>
        </p:txBody>
      </p:sp>
      <p:sp>
        <p:nvSpPr>
          <p:cNvPr id="18" name="TextBox 8"/>
          <p:cNvSpPr txBox="1">
            <a:spLocks noChangeArrowheads="1"/>
          </p:cNvSpPr>
          <p:nvPr/>
        </p:nvSpPr>
        <p:spPr bwMode="auto">
          <a:xfrm>
            <a:off x="5494804" y="2137248"/>
            <a:ext cx="4862286"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The time has come to…</a:t>
            </a:r>
          </a:p>
        </p:txBody>
      </p:sp>
      <p:sp>
        <p:nvSpPr>
          <p:cNvPr id="19" name="TextBox 8"/>
          <p:cNvSpPr txBox="1">
            <a:spLocks noChangeArrowheads="1"/>
          </p:cNvSpPr>
          <p:nvPr/>
        </p:nvSpPr>
        <p:spPr bwMode="auto">
          <a:xfrm>
            <a:off x="5526314" y="2714243"/>
            <a:ext cx="4743733"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Everyone knows that…</a:t>
            </a:r>
            <a:endParaRPr lang="en-GB" sz="2647" dirty="0">
              <a:solidFill>
                <a:srgbClr val="008080"/>
              </a:solidFill>
              <a:latin typeface="Comic Sans MS" panose="030F0702030302020204" pitchFamily="66" charset="0"/>
            </a:endParaRPr>
          </a:p>
        </p:txBody>
      </p:sp>
      <p:sp>
        <p:nvSpPr>
          <p:cNvPr id="20" name="TextBox 8"/>
          <p:cNvSpPr txBox="1">
            <a:spLocks noChangeArrowheads="1"/>
          </p:cNvSpPr>
          <p:nvPr/>
        </p:nvSpPr>
        <p:spPr bwMode="auto">
          <a:xfrm>
            <a:off x="4952768" y="3280761"/>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I agree that…</a:t>
            </a:r>
          </a:p>
        </p:txBody>
      </p:sp>
      <p:sp>
        <p:nvSpPr>
          <p:cNvPr id="21" name="TextBox 8"/>
          <p:cNvSpPr txBox="1">
            <a:spLocks noChangeArrowheads="1"/>
          </p:cNvSpPr>
          <p:nvPr/>
        </p:nvSpPr>
        <p:spPr bwMode="auto">
          <a:xfrm>
            <a:off x="4910512" y="3888444"/>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Of course…</a:t>
            </a:r>
            <a:endParaRPr lang="en-GB" sz="2647" dirty="0">
              <a:solidFill>
                <a:srgbClr val="008080"/>
              </a:solidFill>
              <a:latin typeface="Comic Sans MS" panose="030F0702030302020204" pitchFamily="66" charset="0"/>
            </a:endParaRPr>
          </a:p>
        </p:txBody>
      </p:sp>
      <p:sp>
        <p:nvSpPr>
          <p:cNvPr id="22" name="TextBox 8"/>
          <p:cNvSpPr txBox="1">
            <a:spLocks noChangeArrowheads="1"/>
          </p:cNvSpPr>
          <p:nvPr/>
        </p:nvSpPr>
        <p:spPr bwMode="auto">
          <a:xfrm>
            <a:off x="4793950" y="4469915"/>
            <a:ext cx="4284964" cy="567528"/>
          </a:xfrm>
          <a:prstGeom prst="rect">
            <a:avLst/>
          </a:prstGeom>
          <a:noFill/>
          <a:ln w="9525">
            <a:noFill/>
            <a:miter lim="800000"/>
            <a:headEnd/>
            <a:tailEnd/>
          </a:ln>
        </p:spPr>
        <p:txBody>
          <a:bodyPr wrap="square">
            <a:spAutoFit/>
          </a:bodyPr>
          <a:lstStyle/>
          <a:p>
            <a:pPr algn="ctr"/>
            <a:r>
              <a:rPr lang="en-GB" sz="3088" b="1" dirty="0">
                <a:solidFill>
                  <a:srgbClr val="E8277E"/>
                </a:solidFill>
                <a:latin typeface="Comic Sans MS" panose="030F0702030302020204" pitchFamily="66" charset="0"/>
                <a:cs typeface="Arial" panose="020B0604020202020204" pitchFamily="34" charset="0"/>
              </a:rPr>
              <a:t>The fact is…</a:t>
            </a:r>
          </a:p>
        </p:txBody>
      </p:sp>
      <p:sp>
        <p:nvSpPr>
          <p:cNvPr id="23" name="TextBox 8"/>
          <p:cNvSpPr txBox="1">
            <a:spLocks noChangeArrowheads="1"/>
          </p:cNvSpPr>
          <p:nvPr/>
        </p:nvSpPr>
        <p:spPr bwMode="auto">
          <a:xfrm>
            <a:off x="4592876" y="5048070"/>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Surely…</a:t>
            </a:r>
            <a:endParaRPr lang="en-GB" sz="2647" dirty="0">
              <a:solidFill>
                <a:srgbClr val="008080"/>
              </a:solidFill>
              <a:latin typeface="Comic Sans MS" panose="030F0702030302020204" pitchFamily="66" charset="0"/>
            </a:endParaRPr>
          </a:p>
        </p:txBody>
      </p:sp>
      <p:sp>
        <p:nvSpPr>
          <p:cNvPr id="24" name="TextBox 8"/>
          <p:cNvSpPr txBox="1">
            <a:spLocks noChangeArrowheads="1"/>
          </p:cNvSpPr>
          <p:nvPr/>
        </p:nvSpPr>
        <p:spPr bwMode="auto">
          <a:xfrm>
            <a:off x="4751694" y="1532449"/>
            <a:ext cx="3850768" cy="567528"/>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In truth…</a:t>
            </a:r>
            <a:endParaRPr lang="en-GB" sz="2647" dirty="0">
              <a:solidFill>
                <a:srgbClr val="008080"/>
              </a:solidFill>
              <a:latin typeface="Comic Sans MS" panose="030F0702030302020204" pitchFamily="66" charset="0"/>
            </a:endParaRPr>
          </a:p>
        </p:txBody>
      </p:sp>
    </p:spTree>
    <p:extLst>
      <p:ext uri="{BB962C8B-B14F-4D97-AF65-F5344CB8AC3E}">
        <p14:creationId xmlns:p14="http://schemas.microsoft.com/office/powerpoint/2010/main" val="2575435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4" grpId="0"/>
      <p:bldP spid="16" grpId="0"/>
      <p:bldP spid="17" grpId="0"/>
      <p:bldP spid="18" grpId="0"/>
      <p:bldP spid="19" grpId="0"/>
      <p:bldP spid="20"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401" y="366846"/>
            <a:ext cx="5672138" cy="6084281"/>
          </a:xfrm>
          <a:prstGeom prst="rect">
            <a:avLst/>
          </a:prstGeom>
        </p:spPr>
      </p:pic>
      <p:grpSp>
        <p:nvGrpSpPr>
          <p:cNvPr id="29" name="Group 28"/>
          <p:cNvGrpSpPr/>
          <p:nvPr/>
        </p:nvGrpSpPr>
        <p:grpSpPr>
          <a:xfrm>
            <a:off x="3157307" y="3622608"/>
            <a:ext cx="873497" cy="2016837"/>
            <a:chOff x="1115616" y="3284984"/>
            <a:chExt cx="792088" cy="1828870"/>
          </a:xfrm>
        </p:grpSpPr>
        <p:sp>
          <p:nvSpPr>
            <p:cNvPr id="5" name="Rectangle 4"/>
            <p:cNvSpPr/>
            <p:nvPr/>
          </p:nvSpPr>
          <p:spPr>
            <a:xfrm>
              <a:off x="1115616" y="3284984"/>
              <a:ext cx="792088" cy="923329"/>
            </a:xfrm>
            <a:prstGeom prst="rect">
              <a:avLst/>
            </a:prstGeom>
            <a:noFill/>
          </p:spPr>
          <p:txBody>
            <a:bodyPr wrap="square" lIns="100838" tIns="50419" rIns="100838" bIns="50419">
              <a:spAutoFit/>
            </a:bodyPr>
            <a:lstStyle/>
            <a:p>
              <a:pPr algn="ctr"/>
              <a:r>
                <a:rPr lang="en-US" sz="5955" dirty="0">
                  <a:ln w="0"/>
                  <a:solidFill>
                    <a:srgbClr val="FF0000"/>
                  </a:solidFill>
                  <a:effectLst>
                    <a:outerShdw blurRad="38100" dist="19050" dir="2700000" algn="tl" rotWithShape="0">
                      <a:schemeClr val="dk1">
                        <a:alpha val="40000"/>
                      </a:schemeClr>
                    </a:outerShdw>
                  </a:effectLst>
                  <a:latin typeface="Kristen ITC" panose="03050502040202030202" pitchFamily="66" charset="0"/>
                </a:rPr>
                <a:t>w</a:t>
              </a:r>
            </a:p>
          </p:txBody>
        </p:sp>
        <p:sp>
          <p:nvSpPr>
            <p:cNvPr id="11" name="TextBox 10"/>
            <p:cNvSpPr txBox="1"/>
            <p:nvPr/>
          </p:nvSpPr>
          <p:spPr>
            <a:xfrm>
              <a:off x="1259632" y="3971213"/>
              <a:ext cx="463991" cy="699243"/>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h</a:t>
              </a:r>
            </a:p>
          </p:txBody>
        </p:sp>
        <p:sp>
          <p:nvSpPr>
            <p:cNvPr id="12" name="TextBox 11"/>
            <p:cNvSpPr txBox="1"/>
            <p:nvPr/>
          </p:nvSpPr>
          <p:spPr>
            <a:xfrm>
              <a:off x="1268472" y="4414611"/>
              <a:ext cx="437825" cy="699243"/>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o</a:t>
              </a:r>
            </a:p>
          </p:txBody>
        </p:sp>
      </p:grpSp>
      <p:grpSp>
        <p:nvGrpSpPr>
          <p:cNvPr id="34" name="Group 33"/>
          <p:cNvGrpSpPr/>
          <p:nvPr/>
        </p:nvGrpSpPr>
        <p:grpSpPr>
          <a:xfrm>
            <a:off x="5142527" y="3622607"/>
            <a:ext cx="873497" cy="2416503"/>
            <a:chOff x="2915816" y="3284984"/>
            <a:chExt cx="792088" cy="2191287"/>
          </a:xfrm>
        </p:grpSpPr>
        <p:sp>
          <p:nvSpPr>
            <p:cNvPr id="15" name="TextBox 14"/>
            <p:cNvSpPr txBox="1"/>
            <p:nvPr/>
          </p:nvSpPr>
          <p:spPr>
            <a:xfrm>
              <a:off x="3125272" y="4000241"/>
              <a:ext cx="463991"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h</a:t>
              </a:r>
            </a:p>
          </p:txBody>
        </p:sp>
        <p:grpSp>
          <p:nvGrpSpPr>
            <p:cNvPr id="33" name="Group 32"/>
            <p:cNvGrpSpPr/>
            <p:nvPr/>
          </p:nvGrpSpPr>
          <p:grpSpPr>
            <a:xfrm>
              <a:off x="2915816" y="3284984"/>
              <a:ext cx="792088" cy="2191287"/>
              <a:chOff x="2915816" y="3284984"/>
              <a:chExt cx="792088" cy="2191287"/>
            </a:xfrm>
          </p:grpSpPr>
          <p:sp>
            <p:nvSpPr>
              <p:cNvPr id="8" name="Rectangle 7"/>
              <p:cNvSpPr/>
              <p:nvPr/>
            </p:nvSpPr>
            <p:spPr>
              <a:xfrm>
                <a:off x="2915816" y="3284984"/>
                <a:ext cx="792088" cy="923329"/>
              </a:xfrm>
              <a:prstGeom prst="rect">
                <a:avLst/>
              </a:prstGeom>
              <a:noFill/>
            </p:spPr>
            <p:txBody>
              <a:bodyPr wrap="square" lIns="100838" tIns="50419" rIns="100838" bIns="50419">
                <a:spAutoFit/>
              </a:bodyPr>
              <a:lstStyle/>
              <a:p>
                <a:pPr algn="ctr"/>
                <a:r>
                  <a:rPr lang="en-US" sz="5955" dirty="0">
                    <a:ln w="0"/>
                    <a:solidFill>
                      <a:srgbClr val="FF0000"/>
                    </a:solidFill>
                    <a:effectLst>
                      <a:outerShdw blurRad="38100" dist="19050" dir="2700000" algn="tl" rotWithShape="0">
                        <a:schemeClr val="dk1">
                          <a:alpha val="40000"/>
                        </a:schemeClr>
                      </a:outerShdw>
                    </a:effectLst>
                    <a:latin typeface="Kristen ITC" panose="03050502040202030202" pitchFamily="66" charset="0"/>
                  </a:rPr>
                  <a:t>w</a:t>
                </a:r>
              </a:p>
            </p:txBody>
          </p:sp>
          <p:grpSp>
            <p:nvGrpSpPr>
              <p:cNvPr id="24" name="Group 23"/>
              <p:cNvGrpSpPr/>
              <p:nvPr/>
            </p:nvGrpSpPr>
            <p:grpSpPr>
              <a:xfrm>
                <a:off x="3137782" y="4395169"/>
                <a:ext cx="460591" cy="1081102"/>
                <a:chOff x="2472236" y="4398285"/>
                <a:chExt cx="460591" cy="1081102"/>
              </a:xfrm>
            </p:grpSpPr>
            <p:sp>
              <p:nvSpPr>
                <p:cNvPr id="18" name="TextBox 17"/>
                <p:cNvSpPr txBox="1"/>
                <p:nvPr/>
              </p:nvSpPr>
              <p:spPr>
                <a:xfrm>
                  <a:off x="2472236" y="4398285"/>
                  <a:ext cx="453816"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e</a:t>
                  </a:r>
                </a:p>
              </p:txBody>
            </p:sp>
            <p:sp>
              <p:nvSpPr>
                <p:cNvPr id="21" name="TextBox 20"/>
                <p:cNvSpPr txBox="1"/>
                <p:nvPr/>
              </p:nvSpPr>
              <p:spPr>
                <a:xfrm>
                  <a:off x="2496454" y="4780145"/>
                  <a:ext cx="436373"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n</a:t>
                  </a:r>
                </a:p>
              </p:txBody>
            </p:sp>
          </p:grpSp>
        </p:grpSp>
      </p:grpSp>
      <p:grpSp>
        <p:nvGrpSpPr>
          <p:cNvPr id="32" name="Group 31"/>
          <p:cNvGrpSpPr/>
          <p:nvPr/>
        </p:nvGrpSpPr>
        <p:grpSpPr>
          <a:xfrm>
            <a:off x="4427848" y="3622608"/>
            <a:ext cx="873497" cy="2821623"/>
            <a:chOff x="2267744" y="3284984"/>
            <a:chExt cx="792088" cy="2558650"/>
          </a:xfrm>
        </p:grpSpPr>
        <p:sp>
          <p:nvSpPr>
            <p:cNvPr id="14" name="TextBox 13"/>
            <p:cNvSpPr txBox="1"/>
            <p:nvPr/>
          </p:nvSpPr>
          <p:spPr>
            <a:xfrm>
              <a:off x="2455897" y="3997859"/>
              <a:ext cx="463991"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h</a:t>
              </a:r>
            </a:p>
          </p:txBody>
        </p:sp>
        <p:grpSp>
          <p:nvGrpSpPr>
            <p:cNvPr id="31" name="Group 30"/>
            <p:cNvGrpSpPr/>
            <p:nvPr/>
          </p:nvGrpSpPr>
          <p:grpSpPr>
            <a:xfrm>
              <a:off x="2267744" y="3284984"/>
              <a:ext cx="792088" cy="2558650"/>
              <a:chOff x="2267744" y="3284984"/>
              <a:chExt cx="792088" cy="2558650"/>
            </a:xfrm>
          </p:grpSpPr>
          <p:sp>
            <p:nvSpPr>
              <p:cNvPr id="7" name="Rectangle 6"/>
              <p:cNvSpPr/>
              <p:nvPr/>
            </p:nvSpPr>
            <p:spPr>
              <a:xfrm>
                <a:off x="2267744" y="3284984"/>
                <a:ext cx="792088" cy="923329"/>
              </a:xfrm>
              <a:prstGeom prst="rect">
                <a:avLst/>
              </a:prstGeom>
              <a:noFill/>
            </p:spPr>
            <p:txBody>
              <a:bodyPr wrap="square" lIns="100838" tIns="50419" rIns="100838" bIns="50419">
                <a:spAutoFit/>
              </a:bodyPr>
              <a:lstStyle/>
              <a:p>
                <a:pPr algn="ctr"/>
                <a:r>
                  <a:rPr lang="en-US" sz="5955" dirty="0">
                    <a:ln w="0"/>
                    <a:solidFill>
                      <a:srgbClr val="FF0000"/>
                    </a:solidFill>
                    <a:effectLst>
                      <a:outerShdw blurRad="38100" dist="19050" dir="2700000" algn="tl" rotWithShape="0">
                        <a:schemeClr val="dk1">
                          <a:alpha val="40000"/>
                        </a:schemeClr>
                      </a:outerShdw>
                    </a:effectLst>
                    <a:latin typeface="Kristen ITC" panose="03050502040202030202" pitchFamily="66" charset="0"/>
                  </a:rPr>
                  <a:t>w</a:t>
                </a:r>
              </a:p>
            </p:txBody>
          </p:sp>
          <p:grpSp>
            <p:nvGrpSpPr>
              <p:cNvPr id="25" name="Group 24"/>
              <p:cNvGrpSpPr/>
              <p:nvPr/>
            </p:nvGrpSpPr>
            <p:grpSpPr>
              <a:xfrm>
                <a:off x="2460706" y="4409665"/>
                <a:ext cx="453816" cy="1433969"/>
                <a:chOff x="1881318" y="4395169"/>
                <a:chExt cx="453816" cy="1433969"/>
              </a:xfrm>
            </p:grpSpPr>
            <p:sp>
              <p:nvSpPr>
                <p:cNvPr id="17" name="TextBox 16"/>
                <p:cNvSpPr txBox="1"/>
                <p:nvPr/>
              </p:nvSpPr>
              <p:spPr>
                <a:xfrm>
                  <a:off x="1881318" y="4395169"/>
                  <a:ext cx="453816"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e</a:t>
                  </a:r>
                </a:p>
              </p:txBody>
            </p:sp>
            <p:grpSp>
              <p:nvGrpSpPr>
                <p:cNvPr id="23" name="Group 22"/>
                <p:cNvGrpSpPr/>
                <p:nvPr/>
              </p:nvGrpSpPr>
              <p:grpSpPr>
                <a:xfrm>
                  <a:off x="1881318" y="4780145"/>
                  <a:ext cx="453816" cy="1048993"/>
                  <a:chOff x="1881318" y="4780145"/>
                  <a:chExt cx="453816" cy="1048993"/>
                </a:xfrm>
              </p:grpSpPr>
              <p:sp>
                <p:nvSpPr>
                  <p:cNvPr id="20" name="TextBox 19"/>
                  <p:cNvSpPr txBox="1"/>
                  <p:nvPr/>
                </p:nvSpPr>
                <p:spPr>
                  <a:xfrm>
                    <a:off x="1907704" y="4780145"/>
                    <a:ext cx="414568"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r</a:t>
                    </a:r>
                  </a:p>
                </p:txBody>
              </p:sp>
              <p:sp>
                <p:nvSpPr>
                  <p:cNvPr id="22" name="TextBox 21"/>
                  <p:cNvSpPr txBox="1"/>
                  <p:nvPr/>
                </p:nvSpPr>
                <p:spPr>
                  <a:xfrm>
                    <a:off x="1881318" y="5129896"/>
                    <a:ext cx="453816"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e</a:t>
                    </a:r>
                  </a:p>
                </p:txBody>
              </p:sp>
            </p:grpSp>
          </p:grpSp>
        </p:grpSp>
      </p:grpSp>
      <p:grpSp>
        <p:nvGrpSpPr>
          <p:cNvPr id="30" name="Group 29"/>
          <p:cNvGrpSpPr/>
          <p:nvPr/>
        </p:nvGrpSpPr>
        <p:grpSpPr>
          <a:xfrm>
            <a:off x="3792577" y="3622607"/>
            <a:ext cx="873497" cy="2489112"/>
            <a:chOff x="1691680" y="3284984"/>
            <a:chExt cx="792088" cy="2257129"/>
          </a:xfrm>
        </p:grpSpPr>
        <p:sp>
          <p:nvSpPr>
            <p:cNvPr id="6" name="Rectangle 5"/>
            <p:cNvSpPr/>
            <p:nvPr/>
          </p:nvSpPr>
          <p:spPr>
            <a:xfrm>
              <a:off x="1691680" y="3284984"/>
              <a:ext cx="792088" cy="923329"/>
            </a:xfrm>
            <a:prstGeom prst="rect">
              <a:avLst/>
            </a:prstGeom>
            <a:noFill/>
          </p:spPr>
          <p:txBody>
            <a:bodyPr wrap="square" lIns="100838" tIns="50419" rIns="100838" bIns="50419">
              <a:spAutoFit/>
            </a:bodyPr>
            <a:lstStyle/>
            <a:p>
              <a:pPr algn="ctr"/>
              <a:r>
                <a:rPr lang="en-US" sz="5955" dirty="0">
                  <a:ln w="0"/>
                  <a:solidFill>
                    <a:srgbClr val="FF0000"/>
                  </a:solidFill>
                  <a:effectLst>
                    <a:outerShdw blurRad="38100" dist="19050" dir="2700000" algn="tl" rotWithShape="0">
                      <a:schemeClr val="dk1">
                        <a:alpha val="40000"/>
                      </a:schemeClr>
                    </a:outerShdw>
                  </a:effectLst>
                  <a:latin typeface="Kristen ITC" panose="03050502040202030202" pitchFamily="66" charset="0"/>
                </a:rPr>
                <a:t>w</a:t>
              </a:r>
            </a:p>
          </p:txBody>
        </p:sp>
        <p:sp>
          <p:nvSpPr>
            <p:cNvPr id="13" name="TextBox 12"/>
            <p:cNvSpPr txBox="1"/>
            <p:nvPr/>
          </p:nvSpPr>
          <p:spPr>
            <a:xfrm>
              <a:off x="1871700" y="4005064"/>
              <a:ext cx="463991"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h</a:t>
              </a:r>
            </a:p>
          </p:txBody>
        </p:sp>
        <p:sp>
          <p:nvSpPr>
            <p:cNvPr id="26" name="TextBox 25"/>
            <p:cNvSpPr txBox="1"/>
            <p:nvPr/>
          </p:nvSpPr>
          <p:spPr>
            <a:xfrm>
              <a:off x="1861580" y="4414611"/>
              <a:ext cx="452362"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a</a:t>
              </a:r>
            </a:p>
          </p:txBody>
        </p:sp>
        <p:sp>
          <p:nvSpPr>
            <p:cNvPr id="27" name="TextBox 26"/>
            <p:cNvSpPr txBox="1"/>
            <p:nvPr/>
          </p:nvSpPr>
          <p:spPr>
            <a:xfrm>
              <a:off x="1906464" y="4842871"/>
              <a:ext cx="408753" cy="699242"/>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t</a:t>
              </a:r>
            </a:p>
          </p:txBody>
        </p:sp>
      </p:grpSp>
      <p:grpSp>
        <p:nvGrpSpPr>
          <p:cNvPr id="35" name="Group 34"/>
          <p:cNvGrpSpPr/>
          <p:nvPr/>
        </p:nvGrpSpPr>
        <p:grpSpPr>
          <a:xfrm>
            <a:off x="5777798" y="3622608"/>
            <a:ext cx="873497" cy="2016837"/>
            <a:chOff x="3491880" y="3284984"/>
            <a:chExt cx="792088" cy="1828870"/>
          </a:xfrm>
        </p:grpSpPr>
        <p:sp>
          <p:nvSpPr>
            <p:cNvPr id="10" name="Rectangle 9"/>
            <p:cNvSpPr/>
            <p:nvPr/>
          </p:nvSpPr>
          <p:spPr>
            <a:xfrm>
              <a:off x="3491880" y="3284984"/>
              <a:ext cx="792088" cy="923329"/>
            </a:xfrm>
            <a:prstGeom prst="rect">
              <a:avLst/>
            </a:prstGeom>
            <a:noFill/>
          </p:spPr>
          <p:txBody>
            <a:bodyPr wrap="square" lIns="100838" tIns="50419" rIns="100838" bIns="50419">
              <a:spAutoFit/>
            </a:bodyPr>
            <a:lstStyle/>
            <a:p>
              <a:pPr algn="ctr"/>
              <a:r>
                <a:rPr lang="en-US" sz="5955" dirty="0">
                  <a:ln w="0"/>
                  <a:solidFill>
                    <a:srgbClr val="FF0000"/>
                  </a:solidFill>
                  <a:effectLst>
                    <a:outerShdw blurRad="38100" dist="19050" dir="2700000" algn="tl" rotWithShape="0">
                      <a:schemeClr val="dk1">
                        <a:alpha val="40000"/>
                      </a:schemeClr>
                    </a:outerShdw>
                  </a:effectLst>
                  <a:latin typeface="Kristen ITC" panose="03050502040202030202" pitchFamily="66" charset="0"/>
                </a:rPr>
                <a:t>w</a:t>
              </a:r>
            </a:p>
          </p:txBody>
        </p:sp>
        <p:sp>
          <p:nvSpPr>
            <p:cNvPr id="16" name="TextBox 15"/>
            <p:cNvSpPr txBox="1"/>
            <p:nvPr/>
          </p:nvSpPr>
          <p:spPr>
            <a:xfrm>
              <a:off x="3658730" y="3997859"/>
              <a:ext cx="463991" cy="699243"/>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h</a:t>
              </a:r>
            </a:p>
          </p:txBody>
        </p:sp>
        <p:sp>
          <p:nvSpPr>
            <p:cNvPr id="28" name="TextBox 27"/>
            <p:cNvSpPr txBox="1"/>
            <p:nvPr/>
          </p:nvSpPr>
          <p:spPr>
            <a:xfrm>
              <a:off x="3671934" y="4414611"/>
              <a:ext cx="450909" cy="699243"/>
            </a:xfrm>
            <a:prstGeom prst="rect">
              <a:avLst/>
            </a:prstGeom>
            <a:noFill/>
          </p:spPr>
          <p:txBody>
            <a:bodyPr wrap="none" rtlCol="0">
              <a:spAutoFit/>
            </a:bodyPr>
            <a:lstStyle/>
            <a:p>
              <a:r>
                <a:rPr lang="en-GB" sz="4411" b="1" dirty="0">
                  <a:solidFill>
                    <a:srgbClr val="FF0000"/>
                  </a:solidFill>
                  <a:latin typeface="Comic Sans MS" panose="030F0702030302020204" pitchFamily="66" charset="0"/>
                </a:rPr>
                <a:t>y</a:t>
              </a:r>
            </a:p>
          </p:txBody>
        </p:sp>
      </p:grpSp>
      <p:grpSp>
        <p:nvGrpSpPr>
          <p:cNvPr id="40" name="Group 39"/>
          <p:cNvGrpSpPr/>
          <p:nvPr/>
        </p:nvGrpSpPr>
        <p:grpSpPr>
          <a:xfrm>
            <a:off x="2760262" y="605072"/>
            <a:ext cx="6080426" cy="5691771"/>
            <a:chOff x="755576" y="548680"/>
            <a:chExt cx="5513736" cy="5161304"/>
          </a:xfrm>
        </p:grpSpPr>
        <p:sp>
          <p:nvSpPr>
            <p:cNvPr id="19" name="TextBox 18"/>
            <p:cNvSpPr txBox="1"/>
            <p:nvPr/>
          </p:nvSpPr>
          <p:spPr>
            <a:xfrm>
              <a:off x="4687578" y="4395169"/>
              <a:ext cx="1581734" cy="1314815"/>
            </a:xfrm>
            <a:prstGeom prst="rect">
              <a:avLst/>
            </a:prstGeom>
            <a:noFill/>
          </p:spPr>
          <p:txBody>
            <a:bodyPr wrap="square" rtlCol="0">
              <a:spAutoFit/>
            </a:bodyPr>
            <a:lstStyle/>
            <a:p>
              <a:r>
                <a:rPr lang="en-GB" sz="8822" b="1" dirty="0">
                  <a:solidFill>
                    <a:srgbClr val="008080"/>
                  </a:solidFill>
                  <a:latin typeface="Comic Sans MS" panose="030F0702030302020204" pitchFamily="66" charset="0"/>
                </a:rPr>
                <a:t>ow</a:t>
              </a:r>
            </a:p>
          </p:txBody>
        </p:sp>
        <p:grpSp>
          <p:nvGrpSpPr>
            <p:cNvPr id="39" name="Group 38"/>
            <p:cNvGrpSpPr/>
            <p:nvPr/>
          </p:nvGrpSpPr>
          <p:grpSpPr>
            <a:xfrm>
              <a:off x="755576" y="548680"/>
              <a:ext cx="3897272" cy="5002077"/>
              <a:chOff x="755576" y="548680"/>
              <a:chExt cx="3897272" cy="5002077"/>
            </a:xfrm>
          </p:grpSpPr>
          <p:sp>
            <p:nvSpPr>
              <p:cNvPr id="36" name="Rectangle 35"/>
              <p:cNvSpPr/>
              <p:nvPr/>
            </p:nvSpPr>
            <p:spPr>
              <a:xfrm>
                <a:off x="755576" y="548680"/>
                <a:ext cx="512896" cy="500207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solidFill>
                    <a:srgbClr val="008080"/>
                  </a:solidFill>
                </a:endParaRPr>
              </a:p>
            </p:txBody>
          </p:sp>
          <p:sp>
            <p:nvSpPr>
              <p:cNvPr id="37" name="Rectangle 36"/>
              <p:cNvSpPr/>
              <p:nvPr/>
            </p:nvSpPr>
            <p:spPr>
              <a:xfrm>
                <a:off x="4139952" y="548680"/>
                <a:ext cx="512896" cy="500207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solidFill>
                    <a:srgbClr val="008080"/>
                  </a:solidFill>
                </a:endParaRPr>
              </a:p>
            </p:txBody>
          </p:sp>
          <p:sp>
            <p:nvSpPr>
              <p:cNvPr id="38" name="Rectangle 37"/>
              <p:cNvSpPr/>
              <p:nvPr/>
            </p:nvSpPr>
            <p:spPr>
              <a:xfrm rot="5400000">
                <a:off x="2584604" y="1403152"/>
                <a:ext cx="512896" cy="362359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solidFill>
                    <a:srgbClr val="008080"/>
                  </a:solidFill>
                </a:endParaRPr>
              </a:p>
            </p:txBody>
          </p:sp>
        </p:grpSp>
      </p:grpSp>
      <p:sp>
        <p:nvSpPr>
          <p:cNvPr id="42" name="TextBox 41">
            <a:extLst>
              <a:ext uri="{FF2B5EF4-FFF2-40B4-BE49-F238E27FC236}">
                <a16:creationId xmlns:a16="http://schemas.microsoft.com/office/drawing/2014/main" id="{789BC672-D7B9-40DF-8FFA-77F22820CC71}"/>
              </a:ext>
            </a:extLst>
          </p:cNvPr>
          <p:cNvSpPr txBox="1"/>
          <p:nvPr/>
        </p:nvSpPr>
        <p:spPr>
          <a:xfrm>
            <a:off x="569094" y="411083"/>
            <a:ext cx="6446966" cy="1314206"/>
          </a:xfrm>
          <a:prstGeom prst="rect">
            <a:avLst/>
          </a:prstGeom>
          <a:noFill/>
        </p:spPr>
        <p:txBody>
          <a:bodyPr wrap="square" rtlCol="0">
            <a:spAutoFit/>
          </a:bodyPr>
          <a:lstStyle/>
          <a:p>
            <a:r>
              <a:rPr lang="en-GB" sz="3970" b="1" dirty="0">
                <a:solidFill>
                  <a:srgbClr val="008080"/>
                </a:solidFill>
                <a:latin typeface="Comic Sans MS" panose="030F0702030302020204" pitchFamily="66" charset="0"/>
              </a:rPr>
              <a:t>Think </a:t>
            </a:r>
          </a:p>
          <a:p>
            <a:r>
              <a:rPr lang="en-GB" sz="3970" b="1" dirty="0">
                <a:solidFill>
                  <a:srgbClr val="008080"/>
                </a:solidFill>
                <a:latin typeface="Comic Sans MS" panose="030F0702030302020204" pitchFamily="66" charset="0"/>
              </a:rPr>
              <a:t>about…</a:t>
            </a:r>
          </a:p>
        </p:txBody>
      </p:sp>
    </p:spTree>
    <p:extLst>
      <p:ext uri="{BB962C8B-B14F-4D97-AF65-F5344CB8AC3E}">
        <p14:creationId xmlns:p14="http://schemas.microsoft.com/office/powerpoint/2010/main" val="1568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next to a cup of coffee&#10;&#10;Description generated with high confidence">
            <a:extLst>
              <a:ext uri="{FF2B5EF4-FFF2-40B4-BE49-F238E27FC236}">
                <a16:creationId xmlns:a16="http://schemas.microsoft.com/office/drawing/2014/main" id="{4AF7C46A-74EC-4831-ADE4-0E39B584E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178" y="757089"/>
            <a:ext cx="8443044" cy="5628696"/>
          </a:xfrm>
          <a:prstGeom prst="rect">
            <a:avLst/>
          </a:prstGeom>
        </p:spPr>
      </p:pic>
      <p:sp>
        <p:nvSpPr>
          <p:cNvPr id="6" name="Speech Bubble: Oval 5">
            <a:extLst>
              <a:ext uri="{FF2B5EF4-FFF2-40B4-BE49-F238E27FC236}">
                <a16:creationId xmlns:a16="http://schemas.microsoft.com/office/drawing/2014/main" id="{18F75552-C02A-4314-9160-631117AAB079}"/>
              </a:ext>
            </a:extLst>
          </p:cNvPr>
          <p:cNvSpPr/>
          <p:nvPr/>
        </p:nvSpPr>
        <p:spPr>
          <a:xfrm>
            <a:off x="1310624" y="1177065"/>
            <a:ext cx="3789474" cy="1728192"/>
          </a:xfrm>
          <a:prstGeom prst="wedgeEllipseCallout">
            <a:avLst>
              <a:gd name="adj1" fmla="val 55418"/>
              <a:gd name="adj2" fmla="val 46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02284" y="1487163"/>
            <a:ext cx="4800600" cy="1107996"/>
          </a:xfrm>
          <a:prstGeom prst="rect">
            <a:avLst/>
          </a:prstGeom>
          <a:noFill/>
        </p:spPr>
        <p:txBody>
          <a:bodyPr wrap="square" rtlCol="0">
            <a:spAutoFit/>
          </a:bodyPr>
          <a:lstStyle/>
          <a:p>
            <a:r>
              <a:rPr lang="en-GB" sz="6600" b="1" dirty="0">
                <a:solidFill>
                  <a:srgbClr val="008988"/>
                </a:solidFill>
                <a:latin typeface="Comic Sans MS" panose="030F0702030302020204" pitchFamily="66" charset="0"/>
              </a:rPr>
              <a:t>Thanks! </a:t>
            </a:r>
          </a:p>
        </p:txBody>
      </p:sp>
    </p:spTree>
    <p:extLst>
      <p:ext uri="{BB962C8B-B14F-4D97-AF65-F5344CB8AC3E}">
        <p14:creationId xmlns:p14="http://schemas.microsoft.com/office/powerpoint/2010/main" val="24245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8388" y="613073"/>
            <a:ext cx="6446966"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rPr>
              <a:t>What happens next?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100" b="13820"/>
          <a:stretch/>
        </p:blipFill>
        <p:spPr>
          <a:xfrm>
            <a:off x="2394372" y="1765201"/>
            <a:ext cx="5679700" cy="4392489"/>
          </a:xfrm>
          <a:prstGeom prst="rect">
            <a:avLst/>
          </a:prstGeom>
        </p:spPr>
      </p:pic>
    </p:spTree>
    <p:extLst>
      <p:ext uri="{BB962C8B-B14F-4D97-AF65-F5344CB8AC3E}">
        <p14:creationId xmlns:p14="http://schemas.microsoft.com/office/powerpoint/2010/main" val="3922304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1178669" y="4416696"/>
            <a:ext cx="1824538" cy="1314399"/>
          </a:xfrm>
          <a:prstGeom prst="rect">
            <a:avLst/>
          </a:prstGeom>
          <a:noFill/>
        </p:spPr>
        <p:txBody>
          <a:bodyPr wrap="none" rtlCol="0">
            <a:spAutoFit/>
          </a:bodyPr>
          <a:lstStyle/>
          <a:p>
            <a:pPr algn="ctr"/>
            <a:r>
              <a:rPr lang="en-GB" sz="2647" dirty="0">
                <a:latin typeface="Comic Sans MS" panose="030F0702030302020204" pitchFamily="66" charset="0"/>
              </a:rPr>
              <a:t>I can plan </a:t>
            </a:r>
          </a:p>
          <a:p>
            <a:pPr algn="ctr"/>
            <a:r>
              <a:rPr lang="en-GB" sz="2647" dirty="0">
                <a:latin typeface="Comic Sans MS" panose="030F0702030302020204" pitchFamily="66" charset="0"/>
              </a:rPr>
              <a:t>a simple </a:t>
            </a:r>
          </a:p>
          <a:p>
            <a:pPr algn="ctr"/>
            <a:r>
              <a:rPr lang="en-GB" sz="2647" dirty="0">
                <a:latin typeface="Comic Sans MS" panose="030F0702030302020204" pitchFamily="66" charset="0"/>
              </a:rPr>
              <a:t>advert</a:t>
            </a:r>
          </a:p>
        </p:txBody>
      </p:sp>
      <p:sp>
        <p:nvSpPr>
          <p:cNvPr id="23" name="TextBox 22"/>
          <p:cNvSpPr txBox="1"/>
          <p:nvPr/>
        </p:nvSpPr>
        <p:spPr>
          <a:xfrm>
            <a:off x="4375924" y="4416696"/>
            <a:ext cx="1941557" cy="1314399"/>
          </a:xfrm>
          <a:prstGeom prst="rect">
            <a:avLst/>
          </a:prstGeom>
          <a:noFill/>
        </p:spPr>
        <p:txBody>
          <a:bodyPr wrap="none" rtlCol="0">
            <a:spAutoFit/>
          </a:bodyPr>
          <a:lstStyle/>
          <a:p>
            <a:pPr algn="ctr"/>
            <a:r>
              <a:rPr lang="en-GB" sz="2647" dirty="0">
                <a:latin typeface="Comic Sans MS" panose="030F0702030302020204" pitchFamily="66" charset="0"/>
              </a:rPr>
              <a:t>I can use </a:t>
            </a:r>
          </a:p>
          <a:p>
            <a:pPr algn="ctr"/>
            <a:r>
              <a:rPr lang="en-GB" sz="2647" dirty="0">
                <a:latin typeface="Comic Sans MS" panose="030F0702030302020204" pitchFamily="66" charset="0"/>
              </a:rPr>
              <a:t>persuasive </a:t>
            </a:r>
          </a:p>
          <a:p>
            <a:pPr algn="ctr"/>
            <a:r>
              <a:rPr lang="en-GB" sz="2647" dirty="0">
                <a:latin typeface="Comic Sans MS" panose="030F0702030302020204" pitchFamily="66" charset="0"/>
              </a:rPr>
              <a:t>language</a:t>
            </a:r>
          </a:p>
        </p:txBody>
      </p:sp>
      <p:sp>
        <p:nvSpPr>
          <p:cNvPr id="24" name="TextBox 23"/>
          <p:cNvSpPr txBox="1"/>
          <p:nvPr/>
        </p:nvSpPr>
        <p:spPr>
          <a:xfrm>
            <a:off x="7443448" y="4416695"/>
            <a:ext cx="2419252" cy="1314399"/>
          </a:xfrm>
          <a:prstGeom prst="rect">
            <a:avLst/>
          </a:prstGeom>
          <a:noFill/>
        </p:spPr>
        <p:txBody>
          <a:bodyPr wrap="none" rtlCol="0">
            <a:spAutoFit/>
          </a:bodyPr>
          <a:lstStyle/>
          <a:p>
            <a:pPr algn="ctr"/>
            <a:r>
              <a:rPr lang="en-GB" sz="2647" dirty="0">
                <a:latin typeface="Comic Sans MS" panose="030F0702030302020204" pitchFamily="66" charset="0"/>
              </a:rPr>
              <a:t>I can write </a:t>
            </a:r>
          </a:p>
          <a:p>
            <a:pPr algn="ctr"/>
            <a:r>
              <a:rPr lang="en-GB" sz="2647" dirty="0">
                <a:latin typeface="Comic Sans MS" panose="030F0702030302020204" pitchFamily="66" charset="0"/>
              </a:rPr>
              <a:t>for a specific </a:t>
            </a:r>
          </a:p>
          <a:p>
            <a:pPr algn="ctr"/>
            <a:r>
              <a:rPr lang="en-GB" sz="2647" dirty="0">
                <a:latin typeface="Comic Sans MS" panose="030F0702030302020204" pitchFamily="66" charset="0"/>
              </a:rPr>
              <a:t>audience</a:t>
            </a:r>
          </a:p>
        </p:txBody>
      </p:sp>
      <p:sp>
        <p:nvSpPr>
          <p:cNvPr id="26" name="TextBox 25"/>
          <p:cNvSpPr txBox="1"/>
          <p:nvPr/>
        </p:nvSpPr>
        <p:spPr>
          <a:xfrm>
            <a:off x="706019" y="1136667"/>
            <a:ext cx="10199299" cy="1110689"/>
          </a:xfrm>
          <a:prstGeom prst="rect">
            <a:avLst/>
          </a:prstGeom>
          <a:noFill/>
        </p:spPr>
        <p:txBody>
          <a:bodyPr wrap="square" rtlCol="0">
            <a:spAutoFit/>
          </a:bodyPr>
          <a:lstStyle/>
          <a:p>
            <a:r>
              <a:rPr lang="en-GB" sz="2206" dirty="0">
                <a:latin typeface="Comic Sans MS" panose="030F0702030302020204" pitchFamily="66" charset="0"/>
              </a:rPr>
              <a:t>I will learn about different types of media and the use of advertising.</a:t>
            </a:r>
          </a:p>
          <a:p>
            <a:endParaRPr lang="en-GB" sz="2206" dirty="0">
              <a:latin typeface="Comic Sans MS" panose="030F0702030302020204" pitchFamily="66" charset="0"/>
            </a:endParaRPr>
          </a:p>
          <a:p>
            <a:r>
              <a:rPr lang="en-GB" sz="2206" dirty="0">
                <a:latin typeface="Comic Sans MS" panose="030F0702030302020204" pitchFamily="66" charset="0"/>
              </a:rPr>
              <a:t>I will learn about the importance of PDSA and the work they do.</a:t>
            </a:r>
          </a:p>
        </p:txBody>
      </p:sp>
    </p:spTree>
    <p:extLst>
      <p:ext uri="{BB962C8B-B14F-4D97-AF65-F5344CB8AC3E}">
        <p14:creationId xmlns:p14="http://schemas.microsoft.com/office/powerpoint/2010/main" val="352055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1138033" y="605072"/>
            <a:ext cx="8734970" cy="771109"/>
          </a:xfrm>
          <a:prstGeom prst="rect">
            <a:avLst/>
          </a:prstGeom>
          <a:noFill/>
          <a:ln w="9525">
            <a:noFill/>
            <a:miter lim="800000"/>
            <a:headEnd/>
            <a:tailEnd/>
          </a:ln>
        </p:spPr>
        <p:txBody>
          <a:bodyPr wrap="square">
            <a:spAutoFit/>
          </a:bodyPr>
          <a:lstStyle/>
          <a:p>
            <a:pPr algn="ctr"/>
            <a:r>
              <a:rPr lang="en-GB" sz="4411" b="1" dirty="0">
                <a:latin typeface="Comic Sans MS" panose="030F0702030302020204" pitchFamily="66" charset="0"/>
                <a:cs typeface="Arial" panose="020B0604020202020204" pitchFamily="34" charset="0"/>
              </a:rPr>
              <a:t>Different ways of advertising</a:t>
            </a:r>
          </a:p>
        </p:txBody>
      </p:sp>
      <p:pic>
        <p:nvPicPr>
          <p:cNvPr id="12" name="Graphic 11" descr="Radio">
            <a:extLst>
              <a:ext uri="{FF2B5EF4-FFF2-40B4-BE49-F238E27FC236}">
                <a16:creationId xmlns:a16="http://schemas.microsoft.com/office/drawing/2014/main" id="{975F1B96-FDCC-4F0E-9248-3E31EC121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538388" y="3813950"/>
            <a:ext cx="1634480" cy="1634480"/>
          </a:xfrm>
          <a:prstGeom prst="rect">
            <a:avLst/>
          </a:prstGeom>
        </p:spPr>
      </p:pic>
      <p:pic>
        <p:nvPicPr>
          <p:cNvPr id="13" name="Graphic 12" descr="Monitor">
            <a:extLst>
              <a:ext uri="{FF2B5EF4-FFF2-40B4-BE49-F238E27FC236}">
                <a16:creationId xmlns:a16="http://schemas.microsoft.com/office/drawing/2014/main" id="{39861548-00FE-4D6B-864F-E432BFD07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2164" y="1837209"/>
            <a:ext cx="2448272" cy="2088232"/>
          </a:xfrm>
          <a:prstGeom prst="rect">
            <a:avLst/>
          </a:prstGeom>
        </p:spPr>
      </p:pic>
      <p:pic>
        <p:nvPicPr>
          <p:cNvPr id="14" name="Graphic 13" descr="Camera">
            <a:extLst>
              <a:ext uri="{FF2B5EF4-FFF2-40B4-BE49-F238E27FC236}">
                <a16:creationId xmlns:a16="http://schemas.microsoft.com/office/drawing/2014/main" id="{19BCE54E-6C76-41A7-BDCE-7E9A8BECA8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967696" y="2053233"/>
            <a:ext cx="2037928" cy="2037928"/>
          </a:xfrm>
          <a:prstGeom prst="rect">
            <a:avLst/>
          </a:prstGeom>
        </p:spPr>
      </p:pic>
      <p:pic>
        <p:nvPicPr>
          <p:cNvPr id="15" name="Graphic 14">
            <a:extLst>
              <a:ext uri="{FF2B5EF4-FFF2-40B4-BE49-F238E27FC236}">
                <a16:creationId xmlns:a16="http://schemas.microsoft.com/office/drawing/2014/main" id="{7E4AE8D7-9D81-47B3-B411-CDEB00D4DA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886298" y="4272400"/>
            <a:ext cx="2605588" cy="2605588"/>
          </a:xfrm>
          <a:prstGeom prst="rect">
            <a:avLst/>
          </a:prstGeom>
        </p:spPr>
      </p:pic>
      <p:pic>
        <p:nvPicPr>
          <p:cNvPr id="16" name="Graphic 15" descr="Chat">
            <a:extLst>
              <a:ext uri="{FF2B5EF4-FFF2-40B4-BE49-F238E27FC236}">
                <a16:creationId xmlns:a16="http://schemas.microsoft.com/office/drawing/2014/main" id="{319D6351-1D49-4B2D-89F2-0CEECF179A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788857" y="1743899"/>
            <a:ext cx="2230251" cy="2230251"/>
          </a:xfrm>
          <a:prstGeom prst="rect">
            <a:avLst/>
          </a:prstGeom>
        </p:spPr>
      </p:pic>
      <p:pic>
        <p:nvPicPr>
          <p:cNvPr id="17" name="Graphic 16" descr="Telephone">
            <a:extLst>
              <a:ext uri="{FF2B5EF4-FFF2-40B4-BE49-F238E27FC236}">
                <a16:creationId xmlns:a16="http://schemas.microsoft.com/office/drawing/2014/main" id="{E0E0AB5E-414B-43FE-B798-FB609E431A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19265" y="4681525"/>
            <a:ext cx="2088231" cy="2088231"/>
          </a:xfrm>
          <a:prstGeom prst="rect">
            <a:avLst/>
          </a:prstGeom>
        </p:spPr>
      </p:pic>
      <p:pic>
        <p:nvPicPr>
          <p:cNvPr id="18" name="Graphic 17" descr="Email">
            <a:extLst>
              <a:ext uri="{FF2B5EF4-FFF2-40B4-BE49-F238E27FC236}">
                <a16:creationId xmlns:a16="http://schemas.microsoft.com/office/drawing/2014/main" id="{16B0ECF2-2D64-479B-83C3-48140DD8DC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938988" y="3940576"/>
            <a:ext cx="1728192" cy="1728192"/>
          </a:xfrm>
          <a:prstGeom prst="rect">
            <a:avLst/>
          </a:prstGeom>
        </p:spPr>
      </p:pic>
    </p:spTree>
    <p:extLst>
      <p:ext uri="{BB962C8B-B14F-4D97-AF65-F5344CB8AC3E}">
        <p14:creationId xmlns:p14="http://schemas.microsoft.com/office/powerpoint/2010/main" val="2782767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170347" y="684481"/>
            <a:ext cx="6432115"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My favourite advert</a:t>
            </a:r>
          </a:p>
        </p:txBody>
      </p:sp>
      <p:sp>
        <p:nvSpPr>
          <p:cNvPr id="5" name="TextBox 8"/>
          <p:cNvSpPr txBox="1">
            <a:spLocks noChangeArrowheads="1"/>
          </p:cNvSpPr>
          <p:nvPr/>
        </p:nvSpPr>
        <p:spPr bwMode="auto">
          <a:xfrm>
            <a:off x="3579854" y="2749110"/>
            <a:ext cx="3613101" cy="1517916"/>
          </a:xfrm>
          <a:prstGeom prst="rect">
            <a:avLst/>
          </a:prstGeom>
          <a:noFill/>
          <a:ln w="9525">
            <a:noFill/>
            <a:miter lim="800000"/>
            <a:headEnd/>
            <a:tailEnd/>
          </a:ln>
        </p:spPr>
        <p:txBody>
          <a:bodyPr wrap="square">
            <a:spAutoFit/>
          </a:bodyPr>
          <a:lstStyle/>
          <a:p>
            <a:pPr algn="ctr"/>
            <a:r>
              <a:rPr lang="en-GB" sz="3088" b="1" dirty="0">
                <a:solidFill>
                  <a:srgbClr val="008080"/>
                </a:solidFill>
                <a:latin typeface="Comic Sans MS" panose="030F0702030302020204" pitchFamily="66" charset="0"/>
                <a:cs typeface="Arial" panose="020B0604020202020204" pitchFamily="34" charset="0"/>
              </a:rPr>
              <a:t>Insert link to YouTube or images </a:t>
            </a:r>
            <a:endParaRPr lang="en-GB" sz="2647" dirty="0">
              <a:solidFill>
                <a:srgbClr val="008080"/>
              </a:solidFill>
              <a:latin typeface="Comic Sans MS" panose="030F0702030302020204" pitchFamily="66" charset="0"/>
            </a:endParaRPr>
          </a:p>
        </p:txBody>
      </p:sp>
    </p:spTree>
    <p:extLst>
      <p:ext uri="{BB962C8B-B14F-4D97-AF65-F5344CB8AC3E}">
        <p14:creationId xmlns:p14="http://schemas.microsoft.com/office/powerpoint/2010/main" val="32944663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464743" y="2546237"/>
            <a:ext cx="3693005" cy="1950271"/>
          </a:xfrm>
          <a:prstGeom prst="cloud">
            <a:avLst/>
          </a:prstGeom>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cxnSp>
        <p:nvCxnSpPr>
          <p:cNvPr id="8" name="Straight Connector 7"/>
          <p:cNvCxnSpPr/>
          <p:nvPr/>
        </p:nvCxnSpPr>
        <p:spPr>
          <a:xfrm flipV="1">
            <a:off x="6761001" y="2111453"/>
            <a:ext cx="1657366" cy="693485"/>
          </a:xfrm>
          <a:prstGeom prst="line">
            <a:avLst/>
          </a:prstGeom>
          <a:ln w="28575">
            <a:solidFill>
              <a:srgbClr val="2BAEA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93894" y="2357635"/>
            <a:ext cx="2118332" cy="856217"/>
          </a:xfrm>
          <a:prstGeom prst="line">
            <a:avLst/>
          </a:prstGeom>
          <a:noFill/>
          <a:ln w="28575" cap="flat" cmpd="sng" algn="ctr">
            <a:solidFill>
              <a:srgbClr val="2BAEAB"/>
            </a:solidFill>
            <a:prstDash val="solid"/>
            <a:miter lim="800000"/>
          </a:ln>
          <a:effectLst/>
        </p:spPr>
      </p:cxnSp>
      <p:cxnSp>
        <p:nvCxnSpPr>
          <p:cNvPr id="10" name="Straight Connector 9"/>
          <p:cNvCxnSpPr/>
          <p:nvPr/>
        </p:nvCxnSpPr>
        <p:spPr>
          <a:xfrm flipV="1">
            <a:off x="2404696" y="4146845"/>
            <a:ext cx="1618659" cy="932158"/>
          </a:xfrm>
          <a:prstGeom prst="line">
            <a:avLst/>
          </a:prstGeom>
          <a:noFill/>
          <a:ln w="28575" cap="flat" cmpd="sng" algn="ctr">
            <a:solidFill>
              <a:srgbClr val="2BAEAB"/>
            </a:solidFill>
            <a:prstDash val="solid"/>
            <a:miter lim="800000"/>
          </a:ln>
          <a:effectLst/>
        </p:spPr>
      </p:cxnSp>
      <p:cxnSp>
        <p:nvCxnSpPr>
          <p:cNvPr id="11" name="Straight Connector 10"/>
          <p:cNvCxnSpPr/>
          <p:nvPr/>
        </p:nvCxnSpPr>
        <p:spPr>
          <a:xfrm flipH="1" flipV="1">
            <a:off x="5942874" y="4240311"/>
            <a:ext cx="422259" cy="901280"/>
          </a:xfrm>
          <a:prstGeom prst="line">
            <a:avLst/>
          </a:prstGeom>
          <a:noFill/>
          <a:ln w="28575" cap="flat" cmpd="sng" algn="ctr">
            <a:solidFill>
              <a:srgbClr val="2BAEAB"/>
            </a:solidFill>
            <a:prstDash val="solid"/>
            <a:miter lim="800000"/>
          </a:ln>
          <a:effectLst/>
        </p:spPr>
      </p:cxnSp>
      <p:cxnSp>
        <p:nvCxnSpPr>
          <p:cNvPr id="12" name="Straight Connector 11"/>
          <p:cNvCxnSpPr/>
          <p:nvPr/>
        </p:nvCxnSpPr>
        <p:spPr>
          <a:xfrm flipV="1">
            <a:off x="5992139" y="1160935"/>
            <a:ext cx="1301085" cy="1498796"/>
          </a:xfrm>
          <a:prstGeom prst="line">
            <a:avLst/>
          </a:prstGeom>
          <a:noFill/>
          <a:ln w="28575" cap="flat" cmpd="sng" algn="ctr">
            <a:solidFill>
              <a:srgbClr val="2BAEAB"/>
            </a:solidFill>
            <a:prstDash val="solid"/>
            <a:miter lim="800000"/>
          </a:ln>
          <a:effectLst/>
        </p:spPr>
      </p:cxnSp>
      <p:cxnSp>
        <p:nvCxnSpPr>
          <p:cNvPr id="13" name="Straight Connector 12"/>
          <p:cNvCxnSpPr/>
          <p:nvPr/>
        </p:nvCxnSpPr>
        <p:spPr>
          <a:xfrm>
            <a:off x="7036349" y="3264758"/>
            <a:ext cx="1861458" cy="25035"/>
          </a:xfrm>
          <a:prstGeom prst="line">
            <a:avLst/>
          </a:prstGeom>
          <a:noFill/>
          <a:ln w="28575" cap="flat" cmpd="sng" algn="ctr">
            <a:solidFill>
              <a:srgbClr val="2BAEAB"/>
            </a:solidFill>
            <a:prstDash val="solid"/>
            <a:miter lim="800000"/>
          </a:ln>
          <a:effectLst/>
        </p:spPr>
      </p:cxnSp>
      <p:cxnSp>
        <p:nvCxnSpPr>
          <p:cNvPr id="14" name="Straight Connector 13"/>
          <p:cNvCxnSpPr/>
          <p:nvPr/>
        </p:nvCxnSpPr>
        <p:spPr>
          <a:xfrm>
            <a:off x="6703821" y="3919856"/>
            <a:ext cx="1815714" cy="705169"/>
          </a:xfrm>
          <a:prstGeom prst="line">
            <a:avLst/>
          </a:prstGeom>
          <a:noFill/>
          <a:ln w="28575" cap="flat" cmpd="sng" algn="ctr">
            <a:solidFill>
              <a:srgbClr val="2BAEAB"/>
            </a:solidFill>
            <a:prstDash val="solid"/>
            <a:miter lim="800000"/>
          </a:ln>
          <a:effectLst/>
        </p:spPr>
      </p:cxnSp>
      <p:cxnSp>
        <p:nvCxnSpPr>
          <p:cNvPr id="15" name="Straight Connector 14"/>
          <p:cNvCxnSpPr/>
          <p:nvPr/>
        </p:nvCxnSpPr>
        <p:spPr>
          <a:xfrm flipV="1">
            <a:off x="4491359" y="4314583"/>
            <a:ext cx="383552" cy="1452064"/>
          </a:xfrm>
          <a:prstGeom prst="line">
            <a:avLst/>
          </a:prstGeom>
          <a:noFill/>
          <a:ln w="28575" cap="flat" cmpd="sng" algn="ctr">
            <a:solidFill>
              <a:srgbClr val="2BAEAB"/>
            </a:solidFill>
            <a:prstDash val="solid"/>
            <a:miter lim="800000"/>
          </a:ln>
          <a:effectLst/>
        </p:spPr>
      </p:cxnSp>
      <p:cxnSp>
        <p:nvCxnSpPr>
          <p:cNvPr id="16" name="Straight Connector 15"/>
          <p:cNvCxnSpPr/>
          <p:nvPr/>
        </p:nvCxnSpPr>
        <p:spPr>
          <a:xfrm>
            <a:off x="1845204" y="3655313"/>
            <a:ext cx="1784923" cy="37553"/>
          </a:xfrm>
          <a:prstGeom prst="line">
            <a:avLst/>
          </a:prstGeom>
          <a:noFill/>
          <a:ln w="28575" cap="flat" cmpd="sng" algn="ctr">
            <a:solidFill>
              <a:srgbClr val="2BAEAB"/>
            </a:solidFill>
            <a:prstDash val="solid"/>
            <a:miter lim="800000"/>
          </a:ln>
          <a:effectLst/>
        </p:spPr>
      </p:cxnSp>
      <p:cxnSp>
        <p:nvCxnSpPr>
          <p:cNvPr id="17" name="Straight Connector 16"/>
          <p:cNvCxnSpPr/>
          <p:nvPr/>
        </p:nvCxnSpPr>
        <p:spPr>
          <a:xfrm flipH="1" flipV="1">
            <a:off x="3494652" y="1362055"/>
            <a:ext cx="1164731" cy="1423689"/>
          </a:xfrm>
          <a:prstGeom prst="line">
            <a:avLst/>
          </a:prstGeom>
          <a:noFill/>
          <a:ln w="28575" cap="flat" cmpd="sng" algn="ctr">
            <a:solidFill>
              <a:srgbClr val="2BAEAB"/>
            </a:solidFill>
            <a:prstDash val="solid"/>
            <a:miter lim="800000"/>
          </a:ln>
          <a:effectLst/>
        </p:spPr>
      </p:cxnSp>
      <p:cxnSp>
        <p:nvCxnSpPr>
          <p:cNvPr id="18" name="Straight Connector 17"/>
          <p:cNvCxnSpPr/>
          <p:nvPr/>
        </p:nvCxnSpPr>
        <p:spPr>
          <a:xfrm flipH="1" flipV="1">
            <a:off x="5296001" y="1405502"/>
            <a:ext cx="14955" cy="1297677"/>
          </a:xfrm>
          <a:prstGeom prst="line">
            <a:avLst/>
          </a:prstGeom>
          <a:noFill/>
          <a:ln w="28575" cap="flat" cmpd="sng" algn="ctr">
            <a:solidFill>
              <a:srgbClr val="2BAEAB"/>
            </a:solidFill>
            <a:prstDash val="solid"/>
            <a:miter lim="800000"/>
          </a:ln>
          <a:effectLst/>
        </p:spPr>
      </p:cxnSp>
      <p:sp>
        <p:nvSpPr>
          <p:cNvPr id="19" name="Text Box 2"/>
          <p:cNvSpPr txBox="1">
            <a:spLocks noChangeArrowheads="1"/>
          </p:cNvSpPr>
          <p:nvPr/>
        </p:nvSpPr>
        <p:spPr bwMode="auto">
          <a:xfrm>
            <a:off x="3623915" y="2918850"/>
            <a:ext cx="3302141" cy="1165824"/>
          </a:xfrm>
          <a:prstGeom prst="rect">
            <a:avLst/>
          </a:prstGeom>
          <a:noFill/>
          <a:ln w="9525">
            <a:noFill/>
            <a:miter lim="800000"/>
            <a:headEnd/>
            <a:tailEnd/>
          </a:ln>
        </p:spPr>
        <p:txBody>
          <a:bodyPr rot="0" vert="horz" wrap="square" lIns="100838" tIns="50419" rIns="100838" bIns="50419" anchor="t" anchorCtr="0">
            <a:noAutofit/>
          </a:bodyPr>
          <a:lstStyle/>
          <a:p>
            <a:pPr algn="ctr">
              <a:lnSpc>
                <a:spcPct val="115000"/>
              </a:lnSpc>
            </a:pPr>
            <a:r>
              <a:rPr lang="en-GB" sz="3088" dirty="0">
                <a:solidFill>
                  <a:srgbClr val="000000"/>
                </a:solidFill>
                <a:latin typeface="Comic Sans MS" panose="030F0702030302020204" pitchFamily="66" charset="0"/>
                <a:ea typeface="Arial" panose="020B0604020202020204" pitchFamily="34" charset="0"/>
              </a:rPr>
              <a:t>What makes a good advert?</a:t>
            </a:r>
            <a:endParaRPr lang="en-GB" sz="1544"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479500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885027" y="605072"/>
            <a:ext cx="4880474"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Informative</a:t>
            </a:r>
          </a:p>
        </p:txBody>
      </p:sp>
      <p:sp>
        <p:nvSpPr>
          <p:cNvPr id="4" name="TextBox 8">
            <a:extLst>
              <a:ext uri="{FF2B5EF4-FFF2-40B4-BE49-F238E27FC236}">
                <a16:creationId xmlns:a16="http://schemas.microsoft.com/office/drawing/2014/main" id="{55C71A85-E3D9-4EAF-AA9E-A1B2FBC2E78C}"/>
              </a:ext>
            </a:extLst>
          </p:cNvPr>
          <p:cNvSpPr txBox="1">
            <a:spLocks noChangeArrowheads="1"/>
          </p:cNvSpPr>
          <p:nvPr/>
        </p:nvSpPr>
        <p:spPr bwMode="auto">
          <a:xfrm>
            <a:off x="732041" y="2989681"/>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What’s the product?</a:t>
            </a:r>
          </a:p>
        </p:txBody>
      </p:sp>
      <p:sp>
        <p:nvSpPr>
          <p:cNvPr id="5" name="TextBox 4">
            <a:extLst>
              <a:ext uri="{FF2B5EF4-FFF2-40B4-BE49-F238E27FC236}">
                <a16:creationId xmlns:a16="http://schemas.microsoft.com/office/drawing/2014/main" id="{BAA5855A-BC0A-4E4E-9412-089B12F5CDD3}"/>
              </a:ext>
            </a:extLst>
          </p:cNvPr>
          <p:cNvSpPr txBox="1"/>
          <p:nvPr/>
        </p:nvSpPr>
        <p:spPr>
          <a:xfrm>
            <a:off x="1535077" y="1584771"/>
            <a:ext cx="9307830" cy="567528"/>
          </a:xfrm>
          <a:prstGeom prst="rect">
            <a:avLst/>
          </a:prstGeom>
          <a:noFill/>
        </p:spPr>
        <p:txBody>
          <a:bodyPr wrap="square" rtlCol="0">
            <a:spAutoFit/>
          </a:bodyPr>
          <a:lstStyle/>
          <a:p>
            <a:r>
              <a:rPr lang="en-GB" sz="3088" b="1" dirty="0">
                <a:solidFill>
                  <a:srgbClr val="008080"/>
                </a:solidFill>
                <a:latin typeface="Comic Sans MS" panose="030F0702030302020204" pitchFamily="66" charset="0"/>
              </a:rPr>
              <a:t>Think back to the bums on a rugby post</a:t>
            </a:r>
          </a:p>
        </p:txBody>
      </p:sp>
      <p:sp>
        <p:nvSpPr>
          <p:cNvPr id="7" name="TextBox 8">
            <a:extLst>
              <a:ext uri="{FF2B5EF4-FFF2-40B4-BE49-F238E27FC236}">
                <a16:creationId xmlns:a16="http://schemas.microsoft.com/office/drawing/2014/main" id="{47CB7587-D9F3-4728-B449-4994500B148C}"/>
              </a:ext>
            </a:extLst>
          </p:cNvPr>
          <p:cNvSpPr txBox="1">
            <a:spLocks noChangeArrowheads="1"/>
          </p:cNvSpPr>
          <p:nvPr/>
        </p:nvSpPr>
        <p:spPr bwMode="auto">
          <a:xfrm>
            <a:off x="732041" y="2281510"/>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Who’s selling the product?</a:t>
            </a:r>
          </a:p>
        </p:txBody>
      </p:sp>
      <p:sp>
        <p:nvSpPr>
          <p:cNvPr id="8" name="TextBox 8">
            <a:extLst>
              <a:ext uri="{FF2B5EF4-FFF2-40B4-BE49-F238E27FC236}">
                <a16:creationId xmlns:a16="http://schemas.microsoft.com/office/drawing/2014/main" id="{CB3E404A-C6C0-4987-9E20-851DE76EDD97}"/>
              </a:ext>
            </a:extLst>
          </p:cNvPr>
          <p:cNvSpPr txBox="1">
            <a:spLocks noChangeArrowheads="1"/>
          </p:cNvSpPr>
          <p:nvPr/>
        </p:nvSpPr>
        <p:spPr bwMode="auto">
          <a:xfrm>
            <a:off x="732041" y="3754446"/>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Where can they buy it from?</a:t>
            </a:r>
          </a:p>
        </p:txBody>
      </p:sp>
      <p:sp>
        <p:nvSpPr>
          <p:cNvPr id="9" name="TextBox 8">
            <a:extLst>
              <a:ext uri="{FF2B5EF4-FFF2-40B4-BE49-F238E27FC236}">
                <a16:creationId xmlns:a16="http://schemas.microsoft.com/office/drawing/2014/main" id="{3735BBCC-A562-47A3-BC59-A83043CFE1ED}"/>
              </a:ext>
            </a:extLst>
          </p:cNvPr>
          <p:cNvSpPr txBox="1">
            <a:spLocks noChangeArrowheads="1"/>
          </p:cNvSpPr>
          <p:nvPr/>
        </p:nvSpPr>
        <p:spPr bwMode="auto">
          <a:xfrm>
            <a:off x="740989" y="4466189"/>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When is it available?</a:t>
            </a:r>
          </a:p>
        </p:txBody>
      </p:sp>
      <p:sp>
        <p:nvSpPr>
          <p:cNvPr id="10" name="TextBox 9">
            <a:extLst>
              <a:ext uri="{FF2B5EF4-FFF2-40B4-BE49-F238E27FC236}">
                <a16:creationId xmlns:a16="http://schemas.microsoft.com/office/drawing/2014/main" id="{EB81159D-BE2B-453B-8E73-6A12B034C5D7}"/>
              </a:ext>
            </a:extLst>
          </p:cNvPr>
          <p:cNvSpPr txBox="1">
            <a:spLocks noChangeArrowheads="1"/>
          </p:cNvSpPr>
          <p:nvPr/>
        </p:nvSpPr>
        <p:spPr bwMode="auto">
          <a:xfrm>
            <a:off x="732041" y="5110241"/>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Why should they buy it?</a:t>
            </a:r>
          </a:p>
        </p:txBody>
      </p:sp>
      <p:sp>
        <p:nvSpPr>
          <p:cNvPr id="11" name="TextBox 10">
            <a:extLst>
              <a:ext uri="{FF2B5EF4-FFF2-40B4-BE49-F238E27FC236}">
                <a16:creationId xmlns:a16="http://schemas.microsoft.com/office/drawing/2014/main" id="{8B626E4D-624B-452C-8D9A-3019E87F720A}"/>
              </a:ext>
            </a:extLst>
          </p:cNvPr>
          <p:cNvSpPr txBox="1">
            <a:spLocks noChangeArrowheads="1"/>
          </p:cNvSpPr>
          <p:nvPr/>
        </p:nvSpPr>
        <p:spPr bwMode="auto">
          <a:xfrm>
            <a:off x="740989" y="5799482"/>
            <a:ext cx="8930380" cy="567528"/>
          </a:xfrm>
          <a:prstGeom prst="rect">
            <a:avLst/>
          </a:prstGeom>
          <a:noFill/>
          <a:ln w="9525">
            <a:noFill/>
            <a:miter lim="800000"/>
            <a:headEnd/>
            <a:tailEnd/>
          </a:ln>
        </p:spPr>
        <p:txBody>
          <a:bodyPr wrap="square">
            <a:spAutoFit/>
          </a:bodyPr>
          <a:lstStyle/>
          <a:p>
            <a:r>
              <a:rPr lang="en-GB" sz="3088" b="1" dirty="0">
                <a:solidFill>
                  <a:srgbClr val="E8277E"/>
                </a:solidFill>
                <a:latin typeface="Comic Sans MS" panose="030F0702030302020204" pitchFamily="66" charset="0"/>
                <a:cs typeface="Arial" panose="020B0604020202020204" pitchFamily="34" charset="0"/>
              </a:rPr>
              <a:t>How much does it cost?</a:t>
            </a:r>
          </a:p>
        </p:txBody>
      </p:sp>
    </p:spTree>
    <p:extLst>
      <p:ext uri="{BB962C8B-B14F-4D97-AF65-F5344CB8AC3E}">
        <p14:creationId xmlns:p14="http://schemas.microsoft.com/office/powerpoint/2010/main" val="1540138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885027" y="446254"/>
            <a:ext cx="4880474" cy="839012"/>
          </a:xfrm>
          <a:prstGeom prst="rect">
            <a:avLst/>
          </a:prstGeom>
          <a:noFill/>
          <a:ln w="9525">
            <a:noFill/>
            <a:miter lim="800000"/>
            <a:headEnd/>
            <a:tailEnd/>
          </a:ln>
        </p:spPr>
        <p:txBody>
          <a:bodyPr wrap="square">
            <a:spAutoFit/>
          </a:bodyPr>
          <a:lstStyle/>
          <a:p>
            <a:pPr algn="ctr"/>
            <a:r>
              <a:rPr lang="en-GB" sz="4852" b="1" dirty="0">
                <a:latin typeface="Comic Sans MS" panose="030F0702030302020204" pitchFamily="66" charset="0"/>
                <a:cs typeface="Arial" panose="020B0604020202020204" pitchFamily="34" charset="0"/>
              </a:rPr>
              <a:t>Celebrities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981"/>
          <a:stretch/>
        </p:blipFill>
        <p:spPr>
          <a:xfrm>
            <a:off x="1247758" y="1285266"/>
            <a:ext cx="8155012" cy="5210431"/>
          </a:xfrm>
          <a:prstGeom prst="rect">
            <a:avLst/>
          </a:prstGeom>
        </p:spPr>
      </p:pic>
    </p:spTree>
    <p:extLst>
      <p:ext uri="{BB962C8B-B14F-4D97-AF65-F5344CB8AC3E}">
        <p14:creationId xmlns:p14="http://schemas.microsoft.com/office/powerpoint/2010/main" val="34040101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Props1.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001AA88C-4E44-451B-A614-A6B4AFC783B0}">
  <ds:schemaRefs>
    <ds:schemaRef ds:uri="http://purl.org/dc/terms/"/>
    <ds:schemaRef ds:uri="http://schemas.microsoft.com/office/2006/documentManagement/types"/>
    <ds:schemaRef ds:uri="http://purl.org/dc/elements/1.1/"/>
    <ds:schemaRef ds:uri="http://schemas.microsoft.com/office/2006/metadata/properties"/>
    <ds:schemaRef ds:uri="02901346-528d-4e84-b91b-00d6b3077abe"/>
    <ds:schemaRef ds:uri="http://schemas.microsoft.com/office/infopath/2007/PartnerControls"/>
    <ds:schemaRef ds:uri="http://schemas.openxmlformats.org/package/2006/metadata/core-properties"/>
    <ds:schemaRef ds:uri="5bea8f77-0667-4557-a028-e23225a2ced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150</TotalTime>
  <Words>876</Words>
  <Application>Microsoft Office PowerPoint</Application>
  <PresentationFormat>Custom</PresentationFormat>
  <Paragraphs>189</Paragraphs>
  <Slides>20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Bradley Hand ITC</vt:lpstr>
      <vt:lpstr>Britannic Bold</vt:lpstr>
      <vt:lpstr>Broadway</vt:lpstr>
      <vt:lpstr>Calibri</vt:lpstr>
      <vt:lpstr>Comic Sans MS</vt:lpstr>
      <vt:lpstr>Harlow Solid Italic</vt:lpstr>
      <vt:lpstr>Kristen ITC</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Jordan Reynolds</cp:lastModifiedBy>
  <cp:revision>25</cp:revision>
  <dcterms:created xsi:type="dcterms:W3CDTF">2018-07-13T15:29:21Z</dcterms:created>
  <dcterms:modified xsi:type="dcterms:W3CDTF">2018-11-02T16:23:07Z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