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5"/>
  </p:notesMasterIdLst>
  <p:sldIdLst>
    <p:sldId id="280" r:id="rId5"/>
    <p:sldId id="281" r:id="rId6"/>
    <p:sldId id="282" r:id="rId7"/>
    <p:sldId id="327" r:id="rId8"/>
    <p:sldId id="284" r:id="rId9"/>
    <p:sldId id="285" r:id="rId10"/>
    <p:sldId id="286" r:id="rId11"/>
    <p:sldId id="300" r:id="rId12"/>
    <p:sldId id="287" r:id="rId13"/>
    <p:sldId id="301" r:id="rId14"/>
    <p:sldId id="288" r:id="rId15"/>
    <p:sldId id="302" r:id="rId16"/>
    <p:sldId id="289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290" r:id="rId42"/>
    <p:sldId id="291" r:id="rId43"/>
    <p:sldId id="293" r:id="rId44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37E"/>
    <a:srgbClr val="008988"/>
    <a:srgbClr val="009A97"/>
    <a:srgbClr val="6B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6372" autoAdjust="0"/>
  </p:normalViewPr>
  <p:slideViewPr>
    <p:cSldViewPr>
      <p:cViewPr varScale="1">
        <p:scale>
          <a:sx n="56" d="100"/>
          <a:sy n="56" d="100"/>
        </p:scale>
        <p:origin x="156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68ED7B93-89BE-46EB-93C0-E869E2B9B594}" type="datetimeFigureOut">
              <a:rPr lang="en-GB" smtClean="0"/>
              <a:pPr/>
              <a:t>24/10/2018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CF8F773-EE7B-415C-9670-94845D9FC2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Share the details on the slide and: </a:t>
            </a:r>
          </a:p>
          <a:p>
            <a:pPr>
              <a:buFont typeface="Arial" pitchFamily="34" charset="0"/>
              <a:buNone/>
            </a:pPr>
            <a:endParaRPr lang="en-GB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Tell children that PDSA treat the sick and injured pets of people in need..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Ask them if they think it’s important to help sick and injured animals to get better.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 Explain that PDSA is a special kind of vets, because they’re a charity. Ask them what a charity does and explain that PDSA looks after pets when owners can’t afford vet treatment.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 Ask them what would happen to all the sick and injured pets PDSA treat if they weren’t around.</a:t>
            </a:r>
          </a:p>
          <a:p>
            <a:pPr>
              <a:buFont typeface="Arial" pitchFamily="34" charset="0"/>
              <a:buNone/>
            </a:pPr>
            <a:endParaRPr lang="en-GB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74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76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 was a husky type breed called Laika and was launched into space in 1957 in a Sputnik.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240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Ancient China, when the weather was cold, people would keep themselves warm by carrying around small dogs! They kept them up their sleeves like hot water bottles.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381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Rhodesian Ridgebacks were originally bred to hunt lions!</a:t>
            </a:r>
          </a:p>
          <a:p>
            <a:endParaRPr lang="en-GB" dirty="0"/>
          </a:p>
          <a:p>
            <a:r>
              <a:rPr lang="en-GB" dirty="0"/>
              <a:t>You could also bring up that dogs help to save people’s lives and show these links:</a:t>
            </a:r>
          </a:p>
          <a:p>
            <a:r>
              <a:rPr lang="en-GB" dirty="0"/>
              <a:t>https://www.bbc.co.uk/news/magazine-33463191</a:t>
            </a:r>
          </a:p>
          <a:p>
            <a:r>
              <a:rPr lang="en-GB" dirty="0"/>
              <a:t>https://metro.co.uk/2017/09/21/rescue-dog-who-has-saved-52-lives-is-hard-at-work-after-mexico-earthquake-6944553/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013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Neutering/spaying is where the animal has an operation so that they wont be able to have babies.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460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25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can actually help prevent some kinds of cancer and infections.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913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pets will only become fat if you give them too much food and not enough exercise.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80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467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99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pets, whether they’re large or small, need the same five things to keep them healthy and happy:</a:t>
            </a:r>
          </a:p>
          <a:p>
            <a:endParaRPr lang="en-GB" dirty="0"/>
          </a:p>
          <a:p>
            <a:r>
              <a:rPr lang="en-GB" dirty="0"/>
              <a:t>The right kind of safe, warm home with lots of space</a:t>
            </a:r>
          </a:p>
          <a:p>
            <a:endParaRPr lang="en-GB" dirty="0"/>
          </a:p>
          <a:p>
            <a:r>
              <a:rPr lang="en-GB" dirty="0"/>
              <a:t>The right kind of food and 24 hour access to fresh water</a:t>
            </a:r>
          </a:p>
          <a:p>
            <a:endParaRPr lang="en-GB" dirty="0"/>
          </a:p>
          <a:p>
            <a:r>
              <a:rPr lang="en-GB" dirty="0"/>
              <a:t>Exercise and fun (the chance to show normal behaviour)</a:t>
            </a:r>
          </a:p>
          <a:p>
            <a:endParaRPr lang="en-GB" dirty="0"/>
          </a:p>
          <a:p>
            <a:r>
              <a:rPr lang="en-GB" dirty="0"/>
              <a:t>Friends (This can be other animals, people, or both)</a:t>
            </a:r>
          </a:p>
          <a:p>
            <a:endParaRPr lang="en-GB" dirty="0"/>
          </a:p>
          <a:p>
            <a:r>
              <a:rPr lang="en-GB" dirty="0"/>
              <a:t>Health ( We all need to make sure our pets are kept healthy and take them to the vet when they’re not well)</a:t>
            </a:r>
          </a:p>
          <a:p>
            <a:endParaRPr lang="en-GB" dirty="0"/>
          </a:p>
          <a:p>
            <a:r>
              <a:rPr lang="en-GB" dirty="0"/>
              <a:t>Ask whose responsibility it is to keep pets healthy and happy and confirm that owners are responsible for looking after their pet properly.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79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average life span of an elephant in the wild is 56 years, but in a zoo it is only 16 years.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5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Rabbits also need to be able to make at least three hops in their hutch.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055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are transporting a dog in a car it is much safer to have them in a crate, but only for the time it is in the car. Most dogs also feel safer when they are in a crate in the car.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846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541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Horses were first domesticated around 10,000 years ago with the first documented horse ride occurring in 4200 B.C.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61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People are allowed to offer donkey rides on the beach as long as the donkeys are fit, over 4 years old, wearing properly maintained tack and the donkeys are willing to be ridden. The owner must also have a license. The donkeys must have appropriate rest periods with tack removed and be given ample food and water. They also must have at least one day off a week.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148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important to make sure that a horse’s saddle is fitted properly by a professional and is checked regularly, as it can cause back problems and sores if it does not fit well. Liken to wearing shoes that don’t fit.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F773-EE7B-415C-9670-94845D9FC280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40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5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image" Target="../media/image2.png"/><Relationship Id="rId4" Type="http://schemas.openxmlformats.org/officeDocument/2006/relationships/tags" Target="../tags/tag35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1.png"/><Relationship Id="rId5" Type="http://schemas.openxmlformats.org/officeDocument/2006/relationships/tags" Target="../tags/tag45.xml"/><Relationship Id="rId10" Type="http://schemas.openxmlformats.org/officeDocument/2006/relationships/image" Target="../media/image3.png"/><Relationship Id="rId4" Type="http://schemas.openxmlformats.org/officeDocument/2006/relationships/tags" Target="../tags/tag44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st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4346713" y="1014062"/>
            <a:ext cx="6093460" cy="6093460"/>
          </a:xfrm>
          <a:custGeom>
            <a:avLst/>
            <a:gdLst/>
            <a:ahLst/>
            <a:cxnLst/>
            <a:rect l="l" t="t" r="r" b="b"/>
            <a:pathLst>
              <a:path w="6093459" h="6093459">
                <a:moveTo>
                  <a:pt x="3046768" y="0"/>
                </a:moveTo>
                <a:lnTo>
                  <a:pt x="2796899" y="10098"/>
                </a:lnTo>
                <a:lnTo>
                  <a:pt x="2552590" y="39870"/>
                </a:lnTo>
                <a:lnTo>
                  <a:pt x="2314626" y="88533"/>
                </a:lnTo>
                <a:lnTo>
                  <a:pt x="2083791" y="155303"/>
                </a:lnTo>
                <a:lnTo>
                  <a:pt x="1860870" y="239395"/>
                </a:lnTo>
                <a:lnTo>
                  <a:pt x="1646646" y="340026"/>
                </a:lnTo>
                <a:lnTo>
                  <a:pt x="1441904" y="456413"/>
                </a:lnTo>
                <a:lnTo>
                  <a:pt x="1247429" y="587771"/>
                </a:lnTo>
                <a:lnTo>
                  <a:pt x="1064004" y="733316"/>
                </a:lnTo>
                <a:lnTo>
                  <a:pt x="892414" y="892265"/>
                </a:lnTo>
                <a:lnTo>
                  <a:pt x="733444" y="1063834"/>
                </a:lnTo>
                <a:lnTo>
                  <a:pt x="587877" y="1247239"/>
                </a:lnTo>
                <a:lnTo>
                  <a:pt x="456499" y="1441697"/>
                </a:lnTo>
                <a:lnTo>
                  <a:pt x="340093" y="1646423"/>
                </a:lnTo>
                <a:lnTo>
                  <a:pt x="239444" y="1860634"/>
                </a:lnTo>
                <a:lnTo>
                  <a:pt x="155335" y="2083546"/>
                </a:lnTo>
                <a:lnTo>
                  <a:pt x="88552" y="2314375"/>
                </a:lnTo>
                <a:lnTo>
                  <a:pt x="39879" y="2552337"/>
                </a:lnTo>
                <a:lnTo>
                  <a:pt x="10100" y="2796649"/>
                </a:lnTo>
                <a:lnTo>
                  <a:pt x="0" y="3046526"/>
                </a:lnTo>
                <a:lnTo>
                  <a:pt x="10100" y="3296417"/>
                </a:lnTo>
                <a:lnTo>
                  <a:pt x="39879" y="3540743"/>
                </a:lnTo>
                <a:lnTo>
                  <a:pt x="88552" y="3778719"/>
                </a:lnTo>
                <a:lnTo>
                  <a:pt x="155335" y="4009562"/>
                </a:lnTo>
                <a:lnTo>
                  <a:pt x="239444" y="4232488"/>
                </a:lnTo>
                <a:lnTo>
                  <a:pt x="340093" y="4446713"/>
                </a:lnTo>
                <a:lnTo>
                  <a:pt x="456499" y="4651452"/>
                </a:lnTo>
                <a:lnTo>
                  <a:pt x="587877" y="4845923"/>
                </a:lnTo>
                <a:lnTo>
                  <a:pt x="733444" y="5029341"/>
                </a:lnTo>
                <a:lnTo>
                  <a:pt x="892414" y="5200923"/>
                </a:lnTo>
                <a:lnTo>
                  <a:pt x="1064004" y="5359883"/>
                </a:lnTo>
                <a:lnTo>
                  <a:pt x="1247429" y="5505439"/>
                </a:lnTo>
                <a:lnTo>
                  <a:pt x="1441904" y="5636807"/>
                </a:lnTo>
                <a:lnTo>
                  <a:pt x="1646646" y="5753202"/>
                </a:lnTo>
                <a:lnTo>
                  <a:pt x="1860870" y="5853841"/>
                </a:lnTo>
                <a:lnTo>
                  <a:pt x="2083791" y="5937940"/>
                </a:lnTo>
                <a:lnTo>
                  <a:pt x="2314626" y="6004715"/>
                </a:lnTo>
                <a:lnTo>
                  <a:pt x="2552590" y="6053382"/>
                </a:lnTo>
                <a:lnTo>
                  <a:pt x="2796899" y="6083157"/>
                </a:lnTo>
                <a:lnTo>
                  <a:pt x="3046768" y="6093256"/>
                </a:lnTo>
                <a:lnTo>
                  <a:pt x="3296628" y="6083157"/>
                </a:lnTo>
                <a:lnTo>
                  <a:pt x="3540926" y="6053382"/>
                </a:lnTo>
                <a:lnTo>
                  <a:pt x="3778877" y="6004715"/>
                </a:lnTo>
                <a:lnTo>
                  <a:pt x="4009698" y="5937940"/>
                </a:lnTo>
                <a:lnTo>
                  <a:pt x="4232605" y="5853841"/>
                </a:lnTo>
                <a:lnTo>
                  <a:pt x="4446812" y="5753202"/>
                </a:lnTo>
                <a:lnTo>
                  <a:pt x="4651537" y="5636807"/>
                </a:lnTo>
                <a:lnTo>
                  <a:pt x="4845995" y="5505439"/>
                </a:lnTo>
                <a:lnTo>
                  <a:pt x="5029403" y="5359883"/>
                </a:lnTo>
                <a:lnTo>
                  <a:pt x="5200975" y="5200923"/>
                </a:lnTo>
                <a:lnTo>
                  <a:pt x="5359928" y="5029341"/>
                </a:lnTo>
                <a:lnTo>
                  <a:pt x="5505479" y="4845923"/>
                </a:lnTo>
                <a:lnTo>
                  <a:pt x="5636842" y="4651452"/>
                </a:lnTo>
                <a:lnTo>
                  <a:pt x="5753234" y="4446713"/>
                </a:lnTo>
                <a:lnTo>
                  <a:pt x="5853870" y="4232488"/>
                </a:lnTo>
                <a:lnTo>
                  <a:pt x="5937968" y="4009562"/>
                </a:lnTo>
                <a:lnTo>
                  <a:pt x="6004741" y="3778719"/>
                </a:lnTo>
                <a:lnTo>
                  <a:pt x="6053408" y="3540743"/>
                </a:lnTo>
                <a:lnTo>
                  <a:pt x="6083183" y="3296417"/>
                </a:lnTo>
                <a:lnTo>
                  <a:pt x="6093282" y="3046526"/>
                </a:lnTo>
                <a:lnTo>
                  <a:pt x="6083183" y="2796649"/>
                </a:lnTo>
                <a:lnTo>
                  <a:pt x="6053408" y="2552337"/>
                </a:lnTo>
                <a:lnTo>
                  <a:pt x="6004741" y="2314375"/>
                </a:lnTo>
                <a:lnTo>
                  <a:pt x="5937968" y="2083546"/>
                </a:lnTo>
                <a:lnTo>
                  <a:pt x="5853870" y="1860634"/>
                </a:lnTo>
                <a:lnTo>
                  <a:pt x="5753234" y="1646423"/>
                </a:lnTo>
                <a:lnTo>
                  <a:pt x="5636842" y="1441697"/>
                </a:lnTo>
                <a:lnTo>
                  <a:pt x="5505479" y="1247239"/>
                </a:lnTo>
                <a:lnTo>
                  <a:pt x="5359928" y="1063834"/>
                </a:lnTo>
                <a:lnTo>
                  <a:pt x="5200975" y="892265"/>
                </a:lnTo>
                <a:lnTo>
                  <a:pt x="5029403" y="733316"/>
                </a:lnTo>
                <a:lnTo>
                  <a:pt x="4845995" y="587771"/>
                </a:lnTo>
                <a:lnTo>
                  <a:pt x="4651537" y="456413"/>
                </a:lnTo>
                <a:lnTo>
                  <a:pt x="4446812" y="340026"/>
                </a:lnTo>
                <a:lnTo>
                  <a:pt x="4232605" y="239395"/>
                </a:lnTo>
                <a:lnTo>
                  <a:pt x="4009698" y="155303"/>
                </a:lnTo>
                <a:lnTo>
                  <a:pt x="3778877" y="88533"/>
                </a:lnTo>
                <a:lnTo>
                  <a:pt x="3540926" y="39870"/>
                </a:lnTo>
                <a:lnTo>
                  <a:pt x="3296628" y="10098"/>
                </a:lnTo>
                <a:lnTo>
                  <a:pt x="3046768" y="0"/>
                </a:lnTo>
                <a:close/>
              </a:path>
            </a:pathLst>
          </a:custGeom>
          <a:solidFill>
            <a:srgbClr val="5ECFCC">
              <a:alpha val="25000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9" name="object 3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4856816" y="2432904"/>
            <a:ext cx="5212586" cy="341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11" name="object 5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5012995" y="6657788"/>
            <a:ext cx="4067506" cy="703767"/>
          </a:xfrm>
          <a:custGeom>
            <a:avLst/>
            <a:gdLst/>
            <a:ahLst/>
            <a:cxnLst/>
            <a:rect l="l" t="t" r="r" b="b"/>
            <a:pathLst>
              <a:path w="4559934" h="684529">
                <a:moveTo>
                  <a:pt x="0" y="683996"/>
                </a:moveTo>
                <a:lnTo>
                  <a:pt x="4559744" y="683996"/>
                </a:lnTo>
                <a:lnTo>
                  <a:pt x="4559744" y="0"/>
                </a:lnTo>
                <a:lnTo>
                  <a:pt x="0" y="0"/>
                </a:lnTo>
                <a:lnTo>
                  <a:pt x="0" y="683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20" name="object 6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4"/>
            </p:custDataLst>
          </p:nvPr>
        </p:nvSpPr>
        <p:spPr>
          <a:xfrm>
            <a:off x="252006" y="6642004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74700" y="5849417"/>
            <a:ext cx="3657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 algn="l" defTabSz="914400" rtl="0" eaLnBrk="1" latinLnBrk="0" hangingPunct="1">
              <a:lnSpc>
                <a:spcPts val="1655"/>
              </a:lnSpc>
              <a:defRPr lang="en-GB" sz="1400" b="1" kern="1200" spc="-15" baseline="0" dirty="0">
                <a:solidFill>
                  <a:srgbClr val="6BB4B5"/>
                </a:solidFill>
                <a:latin typeface="Arial"/>
                <a:ea typeface="+mn-ea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lang="en-GB" sz="1400" b="1" spc="-15" dirty="0">
                <a:solidFill>
                  <a:srgbClr val="6BB4B5"/>
                </a:solidFill>
                <a:latin typeface="Arial"/>
                <a:cs typeface="Arial"/>
              </a:rPr>
              <a:t>Date or name etc here</a:t>
            </a:r>
            <a:endParaRPr lang="en-GB" sz="1400" dirty="0">
              <a:solidFill>
                <a:srgbClr val="6BB4B5"/>
              </a:solidFill>
              <a:latin typeface="Arial"/>
              <a:cs typeface="Arial"/>
            </a:endParaRPr>
          </a:p>
        </p:txBody>
      </p:sp>
      <p:sp>
        <p:nvSpPr>
          <p:cNvPr id="12" name="Title 23"/>
          <p:cNvSpPr>
            <a:spLocks noGrp="1"/>
          </p:cNvSpPr>
          <p:nvPr>
            <p:ph type="title" hasCustomPrompt="1"/>
          </p:nvPr>
        </p:nvSpPr>
        <p:spPr>
          <a:xfrm>
            <a:off x="774700" y="4314825"/>
            <a:ext cx="3657600" cy="1524000"/>
          </a:xfrm>
          <a:prstGeom prst="rect">
            <a:avLst/>
          </a:prstGeom>
        </p:spPr>
        <p:txBody>
          <a:bodyPr lIns="0"/>
          <a:lstStyle>
            <a:lvl1pPr>
              <a:defRPr sz="2800" b="1">
                <a:solidFill>
                  <a:srgbClr val="0089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text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4346713" y="1014062"/>
            <a:ext cx="6093460" cy="6093460"/>
          </a:xfrm>
          <a:custGeom>
            <a:avLst/>
            <a:gdLst/>
            <a:ahLst/>
            <a:cxnLst/>
            <a:rect l="l" t="t" r="r" b="b"/>
            <a:pathLst>
              <a:path w="6093459" h="6093459">
                <a:moveTo>
                  <a:pt x="3046768" y="0"/>
                </a:moveTo>
                <a:lnTo>
                  <a:pt x="2796899" y="10098"/>
                </a:lnTo>
                <a:lnTo>
                  <a:pt x="2552590" y="39870"/>
                </a:lnTo>
                <a:lnTo>
                  <a:pt x="2314626" y="88533"/>
                </a:lnTo>
                <a:lnTo>
                  <a:pt x="2083791" y="155303"/>
                </a:lnTo>
                <a:lnTo>
                  <a:pt x="1860870" y="239395"/>
                </a:lnTo>
                <a:lnTo>
                  <a:pt x="1646646" y="340026"/>
                </a:lnTo>
                <a:lnTo>
                  <a:pt x="1441904" y="456413"/>
                </a:lnTo>
                <a:lnTo>
                  <a:pt x="1247429" y="587771"/>
                </a:lnTo>
                <a:lnTo>
                  <a:pt x="1064004" y="733316"/>
                </a:lnTo>
                <a:lnTo>
                  <a:pt x="892414" y="892265"/>
                </a:lnTo>
                <a:lnTo>
                  <a:pt x="733444" y="1063834"/>
                </a:lnTo>
                <a:lnTo>
                  <a:pt x="587877" y="1247239"/>
                </a:lnTo>
                <a:lnTo>
                  <a:pt x="456499" y="1441697"/>
                </a:lnTo>
                <a:lnTo>
                  <a:pt x="340093" y="1646423"/>
                </a:lnTo>
                <a:lnTo>
                  <a:pt x="239444" y="1860634"/>
                </a:lnTo>
                <a:lnTo>
                  <a:pt x="155335" y="2083546"/>
                </a:lnTo>
                <a:lnTo>
                  <a:pt x="88552" y="2314375"/>
                </a:lnTo>
                <a:lnTo>
                  <a:pt x="39879" y="2552337"/>
                </a:lnTo>
                <a:lnTo>
                  <a:pt x="10100" y="2796649"/>
                </a:lnTo>
                <a:lnTo>
                  <a:pt x="0" y="3046526"/>
                </a:lnTo>
                <a:lnTo>
                  <a:pt x="10100" y="3296417"/>
                </a:lnTo>
                <a:lnTo>
                  <a:pt x="39879" y="3540743"/>
                </a:lnTo>
                <a:lnTo>
                  <a:pt x="88552" y="3778719"/>
                </a:lnTo>
                <a:lnTo>
                  <a:pt x="155335" y="4009562"/>
                </a:lnTo>
                <a:lnTo>
                  <a:pt x="239444" y="4232488"/>
                </a:lnTo>
                <a:lnTo>
                  <a:pt x="340093" y="4446713"/>
                </a:lnTo>
                <a:lnTo>
                  <a:pt x="456499" y="4651452"/>
                </a:lnTo>
                <a:lnTo>
                  <a:pt x="587877" y="4845923"/>
                </a:lnTo>
                <a:lnTo>
                  <a:pt x="733444" y="5029341"/>
                </a:lnTo>
                <a:lnTo>
                  <a:pt x="892414" y="5200923"/>
                </a:lnTo>
                <a:lnTo>
                  <a:pt x="1064004" y="5359883"/>
                </a:lnTo>
                <a:lnTo>
                  <a:pt x="1247429" y="5505439"/>
                </a:lnTo>
                <a:lnTo>
                  <a:pt x="1441904" y="5636807"/>
                </a:lnTo>
                <a:lnTo>
                  <a:pt x="1646646" y="5753202"/>
                </a:lnTo>
                <a:lnTo>
                  <a:pt x="1860870" y="5853841"/>
                </a:lnTo>
                <a:lnTo>
                  <a:pt x="2083791" y="5937940"/>
                </a:lnTo>
                <a:lnTo>
                  <a:pt x="2314626" y="6004715"/>
                </a:lnTo>
                <a:lnTo>
                  <a:pt x="2552590" y="6053382"/>
                </a:lnTo>
                <a:lnTo>
                  <a:pt x="2796899" y="6083157"/>
                </a:lnTo>
                <a:lnTo>
                  <a:pt x="3046768" y="6093256"/>
                </a:lnTo>
                <a:lnTo>
                  <a:pt x="3296628" y="6083157"/>
                </a:lnTo>
                <a:lnTo>
                  <a:pt x="3540926" y="6053382"/>
                </a:lnTo>
                <a:lnTo>
                  <a:pt x="3778877" y="6004715"/>
                </a:lnTo>
                <a:lnTo>
                  <a:pt x="4009698" y="5937940"/>
                </a:lnTo>
                <a:lnTo>
                  <a:pt x="4232605" y="5853841"/>
                </a:lnTo>
                <a:lnTo>
                  <a:pt x="4446812" y="5753202"/>
                </a:lnTo>
                <a:lnTo>
                  <a:pt x="4651537" y="5636807"/>
                </a:lnTo>
                <a:lnTo>
                  <a:pt x="4845995" y="5505439"/>
                </a:lnTo>
                <a:lnTo>
                  <a:pt x="5029403" y="5359883"/>
                </a:lnTo>
                <a:lnTo>
                  <a:pt x="5200975" y="5200923"/>
                </a:lnTo>
                <a:lnTo>
                  <a:pt x="5359928" y="5029341"/>
                </a:lnTo>
                <a:lnTo>
                  <a:pt x="5505479" y="4845923"/>
                </a:lnTo>
                <a:lnTo>
                  <a:pt x="5636842" y="4651452"/>
                </a:lnTo>
                <a:lnTo>
                  <a:pt x="5753234" y="4446713"/>
                </a:lnTo>
                <a:lnTo>
                  <a:pt x="5853870" y="4232488"/>
                </a:lnTo>
                <a:lnTo>
                  <a:pt x="5937968" y="4009562"/>
                </a:lnTo>
                <a:lnTo>
                  <a:pt x="6004741" y="3778719"/>
                </a:lnTo>
                <a:lnTo>
                  <a:pt x="6053408" y="3540743"/>
                </a:lnTo>
                <a:lnTo>
                  <a:pt x="6083183" y="3296417"/>
                </a:lnTo>
                <a:lnTo>
                  <a:pt x="6093282" y="3046526"/>
                </a:lnTo>
                <a:lnTo>
                  <a:pt x="6083183" y="2796649"/>
                </a:lnTo>
                <a:lnTo>
                  <a:pt x="6053408" y="2552337"/>
                </a:lnTo>
                <a:lnTo>
                  <a:pt x="6004741" y="2314375"/>
                </a:lnTo>
                <a:lnTo>
                  <a:pt x="5937968" y="2083546"/>
                </a:lnTo>
                <a:lnTo>
                  <a:pt x="5853870" y="1860634"/>
                </a:lnTo>
                <a:lnTo>
                  <a:pt x="5753234" y="1646423"/>
                </a:lnTo>
                <a:lnTo>
                  <a:pt x="5636842" y="1441697"/>
                </a:lnTo>
                <a:lnTo>
                  <a:pt x="5505479" y="1247239"/>
                </a:lnTo>
                <a:lnTo>
                  <a:pt x="5359928" y="1063834"/>
                </a:lnTo>
                <a:lnTo>
                  <a:pt x="5200975" y="892265"/>
                </a:lnTo>
                <a:lnTo>
                  <a:pt x="5029403" y="733316"/>
                </a:lnTo>
                <a:lnTo>
                  <a:pt x="4845995" y="587771"/>
                </a:lnTo>
                <a:lnTo>
                  <a:pt x="4651537" y="456413"/>
                </a:lnTo>
                <a:lnTo>
                  <a:pt x="4446812" y="340026"/>
                </a:lnTo>
                <a:lnTo>
                  <a:pt x="4232605" y="239395"/>
                </a:lnTo>
                <a:lnTo>
                  <a:pt x="4009698" y="155303"/>
                </a:lnTo>
                <a:lnTo>
                  <a:pt x="3778877" y="88533"/>
                </a:lnTo>
                <a:lnTo>
                  <a:pt x="3540926" y="39870"/>
                </a:lnTo>
                <a:lnTo>
                  <a:pt x="3296628" y="10098"/>
                </a:lnTo>
                <a:lnTo>
                  <a:pt x="3046768" y="0"/>
                </a:lnTo>
                <a:close/>
              </a:path>
            </a:pathLst>
          </a:custGeom>
          <a:solidFill>
            <a:srgbClr val="5ECFCC">
              <a:alpha val="25000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9" name="object 3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4856816" y="2432904"/>
            <a:ext cx="5212586" cy="3416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26" name="Title 23"/>
          <p:cNvSpPr>
            <a:spLocks noGrp="1"/>
          </p:cNvSpPr>
          <p:nvPr>
            <p:ph type="title" hasCustomPrompt="1"/>
          </p:nvPr>
        </p:nvSpPr>
        <p:spPr>
          <a:xfrm>
            <a:off x="774700" y="4314825"/>
            <a:ext cx="3312000" cy="1368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12700" marR="5080" indent="-12700">
              <a:lnSpc>
                <a:spcPts val="3200"/>
              </a:lnSpc>
              <a:defRPr lang="en-GB" sz="2800" b="1" spc="-30" baseline="0" dirty="0">
                <a:solidFill>
                  <a:srgbClr val="008988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 dirty="0"/>
              <a:t>Section divider, </a:t>
            </a:r>
            <a:br>
              <a:rPr lang="en-GB" dirty="0"/>
            </a:br>
            <a:r>
              <a:rPr lang="en-GB" dirty="0"/>
              <a:t>if required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74699" y="5686425"/>
            <a:ext cx="3311525" cy="762000"/>
          </a:xfrm>
        </p:spPr>
        <p:txBody>
          <a:bodyPr>
            <a:noAutofit/>
          </a:bodyPr>
          <a:lstStyle>
            <a:lvl1pPr>
              <a:defRPr sz="1400" baseline="0">
                <a:solidFill>
                  <a:srgbClr val="6BB4B5"/>
                </a:solidFill>
              </a:defRPr>
            </a:lvl1pPr>
          </a:lstStyle>
          <a:p>
            <a:pPr lvl="0"/>
            <a:r>
              <a:rPr lang="en-US" dirty="0"/>
              <a:t>Date or name etc here</a:t>
            </a:r>
            <a:endParaRPr lang="en-GB" dirty="0"/>
          </a:p>
        </p:txBody>
      </p:sp>
      <p:sp>
        <p:nvSpPr>
          <p:cNvPr id="7" name="object 5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5012995" y="6666614"/>
            <a:ext cx="4067506" cy="696211"/>
          </a:xfrm>
          <a:custGeom>
            <a:avLst/>
            <a:gdLst/>
            <a:ahLst/>
            <a:cxnLst/>
            <a:rect l="l" t="t" r="r" b="b"/>
            <a:pathLst>
              <a:path w="4559934" h="684529">
                <a:moveTo>
                  <a:pt x="0" y="683996"/>
                </a:moveTo>
                <a:lnTo>
                  <a:pt x="4559744" y="683996"/>
                </a:lnTo>
                <a:lnTo>
                  <a:pt x="4559744" y="0"/>
                </a:lnTo>
                <a:lnTo>
                  <a:pt x="0" y="0"/>
                </a:lnTo>
                <a:lnTo>
                  <a:pt x="0" y="683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243840" y="-257175"/>
            <a:ext cx="6093460" cy="6093460"/>
          </a:xfrm>
          <a:custGeom>
            <a:avLst/>
            <a:gdLst/>
            <a:ahLst/>
            <a:cxnLst/>
            <a:rect l="l" t="t" r="r" b="b"/>
            <a:pathLst>
              <a:path w="6093459" h="6093459">
                <a:moveTo>
                  <a:pt x="3046768" y="0"/>
                </a:moveTo>
                <a:lnTo>
                  <a:pt x="2796899" y="10098"/>
                </a:lnTo>
                <a:lnTo>
                  <a:pt x="2552590" y="39870"/>
                </a:lnTo>
                <a:lnTo>
                  <a:pt x="2314626" y="88533"/>
                </a:lnTo>
                <a:lnTo>
                  <a:pt x="2083791" y="155303"/>
                </a:lnTo>
                <a:lnTo>
                  <a:pt x="1860870" y="239395"/>
                </a:lnTo>
                <a:lnTo>
                  <a:pt x="1646646" y="340026"/>
                </a:lnTo>
                <a:lnTo>
                  <a:pt x="1441904" y="456413"/>
                </a:lnTo>
                <a:lnTo>
                  <a:pt x="1247429" y="587771"/>
                </a:lnTo>
                <a:lnTo>
                  <a:pt x="1064004" y="733316"/>
                </a:lnTo>
                <a:lnTo>
                  <a:pt x="892414" y="892265"/>
                </a:lnTo>
                <a:lnTo>
                  <a:pt x="733444" y="1063834"/>
                </a:lnTo>
                <a:lnTo>
                  <a:pt x="587877" y="1247239"/>
                </a:lnTo>
                <a:lnTo>
                  <a:pt x="456499" y="1441697"/>
                </a:lnTo>
                <a:lnTo>
                  <a:pt x="340093" y="1646423"/>
                </a:lnTo>
                <a:lnTo>
                  <a:pt x="239444" y="1860634"/>
                </a:lnTo>
                <a:lnTo>
                  <a:pt x="155335" y="2083546"/>
                </a:lnTo>
                <a:lnTo>
                  <a:pt x="88552" y="2314375"/>
                </a:lnTo>
                <a:lnTo>
                  <a:pt x="39879" y="2552337"/>
                </a:lnTo>
                <a:lnTo>
                  <a:pt x="10100" y="2796649"/>
                </a:lnTo>
                <a:lnTo>
                  <a:pt x="0" y="3046526"/>
                </a:lnTo>
                <a:lnTo>
                  <a:pt x="10100" y="3296417"/>
                </a:lnTo>
                <a:lnTo>
                  <a:pt x="39879" y="3540743"/>
                </a:lnTo>
                <a:lnTo>
                  <a:pt x="88552" y="3778719"/>
                </a:lnTo>
                <a:lnTo>
                  <a:pt x="155335" y="4009562"/>
                </a:lnTo>
                <a:lnTo>
                  <a:pt x="239444" y="4232488"/>
                </a:lnTo>
                <a:lnTo>
                  <a:pt x="340093" y="4446713"/>
                </a:lnTo>
                <a:lnTo>
                  <a:pt x="456499" y="4651452"/>
                </a:lnTo>
                <a:lnTo>
                  <a:pt x="587877" y="4845923"/>
                </a:lnTo>
                <a:lnTo>
                  <a:pt x="733444" y="5029341"/>
                </a:lnTo>
                <a:lnTo>
                  <a:pt x="892414" y="5200923"/>
                </a:lnTo>
                <a:lnTo>
                  <a:pt x="1064004" y="5359883"/>
                </a:lnTo>
                <a:lnTo>
                  <a:pt x="1247429" y="5505439"/>
                </a:lnTo>
                <a:lnTo>
                  <a:pt x="1441904" y="5636807"/>
                </a:lnTo>
                <a:lnTo>
                  <a:pt x="1646646" y="5753202"/>
                </a:lnTo>
                <a:lnTo>
                  <a:pt x="1860870" y="5853841"/>
                </a:lnTo>
                <a:lnTo>
                  <a:pt x="2083791" y="5937940"/>
                </a:lnTo>
                <a:lnTo>
                  <a:pt x="2314626" y="6004715"/>
                </a:lnTo>
                <a:lnTo>
                  <a:pt x="2552590" y="6053382"/>
                </a:lnTo>
                <a:lnTo>
                  <a:pt x="2796899" y="6083157"/>
                </a:lnTo>
                <a:lnTo>
                  <a:pt x="3046768" y="6093256"/>
                </a:lnTo>
                <a:lnTo>
                  <a:pt x="3296628" y="6083157"/>
                </a:lnTo>
                <a:lnTo>
                  <a:pt x="3540926" y="6053382"/>
                </a:lnTo>
                <a:lnTo>
                  <a:pt x="3778877" y="6004715"/>
                </a:lnTo>
                <a:lnTo>
                  <a:pt x="4009698" y="5937940"/>
                </a:lnTo>
                <a:lnTo>
                  <a:pt x="4232605" y="5853841"/>
                </a:lnTo>
                <a:lnTo>
                  <a:pt x="4446812" y="5753202"/>
                </a:lnTo>
                <a:lnTo>
                  <a:pt x="4651537" y="5636807"/>
                </a:lnTo>
                <a:lnTo>
                  <a:pt x="4845995" y="5505439"/>
                </a:lnTo>
                <a:lnTo>
                  <a:pt x="5029403" y="5359883"/>
                </a:lnTo>
                <a:lnTo>
                  <a:pt x="5200975" y="5200923"/>
                </a:lnTo>
                <a:lnTo>
                  <a:pt x="5359928" y="5029341"/>
                </a:lnTo>
                <a:lnTo>
                  <a:pt x="5505479" y="4845923"/>
                </a:lnTo>
                <a:lnTo>
                  <a:pt x="5636842" y="4651452"/>
                </a:lnTo>
                <a:lnTo>
                  <a:pt x="5753234" y="4446713"/>
                </a:lnTo>
                <a:lnTo>
                  <a:pt x="5853870" y="4232488"/>
                </a:lnTo>
                <a:lnTo>
                  <a:pt x="5937968" y="4009562"/>
                </a:lnTo>
                <a:lnTo>
                  <a:pt x="6004741" y="3778719"/>
                </a:lnTo>
                <a:lnTo>
                  <a:pt x="6053408" y="3540743"/>
                </a:lnTo>
                <a:lnTo>
                  <a:pt x="6083183" y="3296417"/>
                </a:lnTo>
                <a:lnTo>
                  <a:pt x="6093282" y="3046526"/>
                </a:lnTo>
                <a:lnTo>
                  <a:pt x="6083183" y="2796649"/>
                </a:lnTo>
                <a:lnTo>
                  <a:pt x="6053408" y="2552337"/>
                </a:lnTo>
                <a:lnTo>
                  <a:pt x="6004741" y="2314375"/>
                </a:lnTo>
                <a:lnTo>
                  <a:pt x="5937968" y="2083546"/>
                </a:lnTo>
                <a:lnTo>
                  <a:pt x="5853870" y="1860634"/>
                </a:lnTo>
                <a:lnTo>
                  <a:pt x="5753234" y="1646423"/>
                </a:lnTo>
                <a:lnTo>
                  <a:pt x="5636842" y="1441697"/>
                </a:lnTo>
                <a:lnTo>
                  <a:pt x="5505479" y="1247239"/>
                </a:lnTo>
                <a:lnTo>
                  <a:pt x="5359928" y="1063834"/>
                </a:lnTo>
                <a:lnTo>
                  <a:pt x="5200975" y="892265"/>
                </a:lnTo>
                <a:lnTo>
                  <a:pt x="5029403" y="733316"/>
                </a:lnTo>
                <a:lnTo>
                  <a:pt x="4845995" y="587771"/>
                </a:lnTo>
                <a:lnTo>
                  <a:pt x="4651537" y="456413"/>
                </a:lnTo>
                <a:lnTo>
                  <a:pt x="4446812" y="340026"/>
                </a:lnTo>
                <a:lnTo>
                  <a:pt x="4232605" y="239395"/>
                </a:lnTo>
                <a:lnTo>
                  <a:pt x="4009698" y="155303"/>
                </a:lnTo>
                <a:lnTo>
                  <a:pt x="3778877" y="88533"/>
                </a:lnTo>
                <a:lnTo>
                  <a:pt x="3540926" y="39870"/>
                </a:lnTo>
                <a:lnTo>
                  <a:pt x="3296628" y="10098"/>
                </a:lnTo>
                <a:lnTo>
                  <a:pt x="3046768" y="0"/>
                </a:lnTo>
                <a:close/>
              </a:path>
            </a:pathLst>
          </a:custGeom>
          <a:solidFill>
            <a:srgbClr val="5ECFCC">
              <a:alpha val="25000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4" name="object 3"/>
          <p:cNvSpPr/>
          <p:nvPr userDrawn="1"/>
        </p:nvSpPr>
        <p:spPr>
          <a:xfrm>
            <a:off x="1212126" y="0"/>
            <a:ext cx="5658574" cy="276226"/>
          </a:xfrm>
          <a:custGeom>
            <a:avLst/>
            <a:gdLst/>
            <a:ahLst/>
            <a:cxnLst/>
            <a:rect l="l" t="t" r="r" b="b"/>
            <a:pathLst>
              <a:path w="4559935" h="288290">
                <a:moveTo>
                  <a:pt x="0" y="287997"/>
                </a:moveTo>
                <a:lnTo>
                  <a:pt x="4559731" y="287997"/>
                </a:lnTo>
                <a:lnTo>
                  <a:pt x="4559731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5" name="object 4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252006" y="270008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9" name="object 3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774700" y="1190625"/>
            <a:ext cx="5212586" cy="341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6760209"/>
            <a:ext cx="1947477" cy="602616"/>
          </a:xfrm>
          <a:prstGeom prst="rect">
            <a:avLst/>
          </a:prstGeom>
        </p:spPr>
      </p:pic>
      <p:sp>
        <p:nvSpPr>
          <p:cNvPr id="7" name="object 7"/>
          <p:cNvSpPr txBox="1"/>
          <p:nvPr userDrawn="1"/>
        </p:nvSpPr>
        <p:spPr>
          <a:xfrm>
            <a:off x="7367300" y="3904083"/>
            <a:ext cx="2399000" cy="1617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4475">
              <a:lnSpc>
                <a:spcPct val="107200"/>
              </a:lnSpc>
            </a:pPr>
            <a:r>
              <a:rPr sz="1400" b="1" spc="-30" dirty="0">
                <a:solidFill>
                  <a:srgbClr val="008988"/>
                </a:solidFill>
                <a:latin typeface="Arial"/>
                <a:cs typeface="Arial"/>
              </a:rPr>
              <a:t>Hea</a:t>
            </a:r>
            <a:r>
              <a:rPr sz="1400" b="1" dirty="0">
                <a:solidFill>
                  <a:srgbClr val="008988"/>
                </a:solidFill>
                <a:latin typeface="Arial"/>
                <a:cs typeface="Arial"/>
              </a:rPr>
              <a:t>d</a:t>
            </a:r>
            <a:r>
              <a:rPr sz="1400" b="1" spc="-60" dirty="0">
                <a:solidFill>
                  <a:srgbClr val="008988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008988"/>
                </a:solidFill>
                <a:latin typeface="Arial"/>
                <a:cs typeface="Arial"/>
              </a:rPr>
              <a:t>Office: </a:t>
            </a:r>
            <a:br>
              <a:rPr lang="en-GB" sz="1400" b="1" spc="-30" dirty="0">
                <a:solidFill>
                  <a:srgbClr val="009A97"/>
                </a:solidFill>
                <a:latin typeface="Arial"/>
                <a:cs typeface="Arial"/>
              </a:rPr>
            </a:br>
            <a:r>
              <a:rPr sz="1400" spc="-30" dirty="0" err="1">
                <a:solidFill>
                  <a:srgbClr val="6BB4B5"/>
                </a:solidFill>
                <a:latin typeface="Arial"/>
                <a:cs typeface="Arial"/>
              </a:rPr>
              <a:t>Whitechape</a:t>
            </a:r>
            <a:r>
              <a:rPr sz="1400" dirty="0" err="1">
                <a:solidFill>
                  <a:srgbClr val="6BB4B5"/>
                </a:solidFill>
                <a:latin typeface="Arial"/>
                <a:cs typeface="Arial"/>
              </a:rPr>
              <a:t>l</a:t>
            </a:r>
            <a:r>
              <a:rPr sz="1400" spc="-60" dirty="0">
                <a:solidFill>
                  <a:srgbClr val="6BB4B5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6BB4B5"/>
                </a:solidFill>
                <a:latin typeface="Arial"/>
                <a:cs typeface="Arial"/>
              </a:rPr>
              <a:t>W</a:t>
            </a:r>
            <a:r>
              <a:rPr sz="1400" spc="-30" dirty="0">
                <a:solidFill>
                  <a:srgbClr val="6BB4B5"/>
                </a:solidFill>
                <a:latin typeface="Arial"/>
                <a:cs typeface="Arial"/>
              </a:rPr>
              <a:t>ay </a:t>
            </a:r>
            <a:br>
              <a:rPr lang="en-GB" sz="1400" spc="-30" dirty="0">
                <a:solidFill>
                  <a:srgbClr val="6BB4B5"/>
                </a:solidFill>
                <a:latin typeface="Arial"/>
                <a:cs typeface="Arial"/>
              </a:rPr>
            </a:br>
            <a:r>
              <a:rPr sz="1400" spc="-30" dirty="0" err="1">
                <a:solidFill>
                  <a:srgbClr val="6BB4B5"/>
                </a:solidFill>
                <a:latin typeface="Arial"/>
                <a:cs typeface="Arial"/>
              </a:rPr>
              <a:t>Priorslee</a:t>
            </a:r>
            <a:endParaRPr sz="1400" dirty="0">
              <a:solidFill>
                <a:srgbClr val="6BB4B5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185" dirty="0">
                <a:solidFill>
                  <a:srgbClr val="6BB4B5"/>
                </a:solidFill>
                <a:latin typeface="Arial"/>
                <a:cs typeface="Arial"/>
              </a:rPr>
              <a:t>T</a:t>
            </a:r>
            <a:r>
              <a:rPr sz="1400" spc="-30" dirty="0">
                <a:solidFill>
                  <a:srgbClr val="6BB4B5"/>
                </a:solidFill>
                <a:latin typeface="Arial"/>
                <a:cs typeface="Arial"/>
              </a:rPr>
              <a:t>elford</a:t>
            </a:r>
            <a:endParaRPr sz="1400" dirty="0">
              <a:solidFill>
                <a:srgbClr val="6BB4B5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30" dirty="0">
                <a:solidFill>
                  <a:srgbClr val="6BB4B5"/>
                </a:solidFill>
                <a:latin typeface="Arial"/>
                <a:cs typeface="Arial"/>
              </a:rPr>
              <a:t>Shropshir</a:t>
            </a:r>
            <a:r>
              <a:rPr sz="1400" dirty="0">
                <a:solidFill>
                  <a:srgbClr val="6BB4B5"/>
                </a:solidFill>
                <a:latin typeface="Arial"/>
                <a:cs typeface="Arial"/>
              </a:rPr>
              <a:t>e</a:t>
            </a:r>
            <a:r>
              <a:rPr sz="1400" spc="-85" dirty="0">
                <a:solidFill>
                  <a:srgbClr val="6BB4B5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6BB4B5"/>
                </a:solidFill>
                <a:latin typeface="Arial"/>
                <a:cs typeface="Arial"/>
              </a:rPr>
              <a:t>TF</a:t>
            </a:r>
            <a:r>
              <a:rPr sz="1400" dirty="0">
                <a:solidFill>
                  <a:srgbClr val="6BB4B5"/>
                </a:solidFill>
                <a:latin typeface="Arial"/>
                <a:cs typeface="Arial"/>
              </a:rPr>
              <a:t>2</a:t>
            </a:r>
            <a:r>
              <a:rPr sz="1400" spc="-60" dirty="0">
                <a:solidFill>
                  <a:srgbClr val="6BB4B5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6BB4B5"/>
                </a:solidFill>
                <a:latin typeface="Arial"/>
                <a:cs typeface="Arial"/>
              </a:rPr>
              <a:t>9PQ</a:t>
            </a:r>
            <a:endParaRPr sz="1400" dirty="0">
              <a:solidFill>
                <a:srgbClr val="6BB4B5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 dirty="0">
              <a:solidFill>
                <a:srgbClr val="6BB4B5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tabLst>
                <a:tab pos="361950" algn="l"/>
              </a:tabLst>
            </a:pPr>
            <a:r>
              <a:rPr sz="1400" spc="-185" dirty="0">
                <a:solidFill>
                  <a:srgbClr val="6BB4B5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6BB4B5"/>
                </a:solidFill>
                <a:latin typeface="Arial"/>
                <a:cs typeface="Arial"/>
              </a:rPr>
              <a:t>:</a:t>
            </a:r>
            <a:r>
              <a:rPr sz="1400" spc="-60" dirty="0">
                <a:solidFill>
                  <a:srgbClr val="6BB4B5"/>
                </a:solidFill>
                <a:latin typeface="Arial"/>
                <a:cs typeface="Arial"/>
              </a:rPr>
              <a:t> </a:t>
            </a:r>
            <a:r>
              <a:rPr lang="en-GB" sz="1400" spc="-60" dirty="0">
                <a:solidFill>
                  <a:srgbClr val="6BB4B5"/>
                </a:solidFill>
                <a:latin typeface="Arial"/>
                <a:cs typeface="Arial"/>
              </a:rPr>
              <a:t>	0</a:t>
            </a:r>
            <a:r>
              <a:rPr sz="1400" spc="-130" dirty="0">
                <a:solidFill>
                  <a:srgbClr val="6BB4B5"/>
                </a:solidFill>
                <a:latin typeface="Arial"/>
                <a:cs typeface="Arial"/>
              </a:rPr>
              <a:t>1</a:t>
            </a:r>
            <a:r>
              <a:rPr sz="1400" spc="-30" dirty="0">
                <a:solidFill>
                  <a:srgbClr val="6BB4B5"/>
                </a:solidFill>
                <a:latin typeface="Arial"/>
                <a:cs typeface="Arial"/>
              </a:rPr>
              <a:t>95</a:t>
            </a:r>
            <a:r>
              <a:rPr sz="1400" dirty="0">
                <a:solidFill>
                  <a:srgbClr val="6BB4B5"/>
                </a:solidFill>
                <a:latin typeface="Arial"/>
                <a:cs typeface="Arial"/>
              </a:rPr>
              <a:t>2 </a:t>
            </a:r>
            <a:r>
              <a:rPr sz="1400" spc="-30" dirty="0">
                <a:solidFill>
                  <a:srgbClr val="6BB4B5"/>
                </a:solidFill>
                <a:latin typeface="Arial"/>
                <a:cs typeface="Arial"/>
              </a:rPr>
              <a:t>290</a:t>
            </a:r>
            <a:r>
              <a:rPr lang="en-GB" sz="1400" spc="-30" dirty="0">
                <a:solidFill>
                  <a:srgbClr val="6BB4B5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6BB4B5"/>
                </a:solidFill>
                <a:latin typeface="Arial"/>
                <a:cs typeface="Arial"/>
              </a:rPr>
              <a:t>999</a:t>
            </a:r>
            <a:endParaRPr sz="1400" dirty="0">
              <a:solidFill>
                <a:srgbClr val="6BB4B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rd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5118100" y="6651002"/>
            <a:ext cx="3991306" cy="684530"/>
          </a:xfrm>
          <a:custGeom>
            <a:avLst/>
            <a:gdLst/>
            <a:ahLst/>
            <a:cxnLst/>
            <a:rect l="l" t="t" r="r" b="b"/>
            <a:pathLst>
              <a:path w="4559934" h="684529">
                <a:moveTo>
                  <a:pt x="0" y="683996"/>
                </a:moveTo>
                <a:lnTo>
                  <a:pt x="4559744" y="683996"/>
                </a:lnTo>
                <a:lnTo>
                  <a:pt x="4559744" y="0"/>
                </a:lnTo>
                <a:lnTo>
                  <a:pt x="0" y="0"/>
                </a:lnTo>
                <a:lnTo>
                  <a:pt x="0" y="683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16" name="object 2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4346714" y="1014069"/>
            <a:ext cx="6093282" cy="5650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12" name="object 6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252006" y="6642004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74700" y="5849417"/>
            <a:ext cx="3657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 algn="l" defTabSz="914400" rtl="0" eaLnBrk="1" latinLnBrk="0" hangingPunct="1">
              <a:lnSpc>
                <a:spcPts val="1655"/>
              </a:lnSpc>
              <a:defRPr lang="en-GB" sz="1400" b="1" kern="1200" spc="-15" dirty="0">
                <a:solidFill>
                  <a:srgbClr val="6BB4B5"/>
                </a:solidFill>
                <a:latin typeface="Arial"/>
                <a:ea typeface="+mn-ea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lang="en-GB" sz="1400" b="1" spc="-15" dirty="0">
                <a:solidFill>
                  <a:srgbClr val="6BB4B5"/>
                </a:solidFill>
                <a:latin typeface="Arial"/>
                <a:cs typeface="Arial"/>
              </a:rPr>
              <a:t>Date or name etc here</a:t>
            </a:r>
            <a:endParaRPr lang="en-GB" sz="1400" dirty="0">
              <a:solidFill>
                <a:srgbClr val="6BB4B5"/>
              </a:solidFill>
              <a:latin typeface="Arial"/>
              <a:cs typeface="Arial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774700" y="4314825"/>
            <a:ext cx="3657600" cy="1524000"/>
          </a:xfrm>
          <a:prstGeom prst="rect">
            <a:avLst/>
          </a:prstGeom>
        </p:spPr>
        <p:txBody>
          <a:bodyPr lIns="0"/>
          <a:lstStyle>
            <a:lvl1pPr>
              <a:defRPr sz="2800" b="1">
                <a:solidFill>
                  <a:srgbClr val="0089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text here</a:t>
            </a:r>
            <a:endParaRPr lang="en-GB" dirty="0"/>
          </a:p>
        </p:txBody>
      </p:sp>
      <p:sp>
        <p:nvSpPr>
          <p:cNvPr id="8" name="object 5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4"/>
            </p:custDataLst>
          </p:nvPr>
        </p:nvSpPr>
        <p:spPr>
          <a:xfrm>
            <a:off x="5012995" y="6679096"/>
            <a:ext cx="4067506" cy="682459"/>
          </a:xfrm>
          <a:custGeom>
            <a:avLst/>
            <a:gdLst/>
            <a:ahLst/>
            <a:cxnLst/>
            <a:rect l="l" t="t" r="r" b="b"/>
            <a:pathLst>
              <a:path w="4559934" h="684529">
                <a:moveTo>
                  <a:pt x="0" y="683996"/>
                </a:moveTo>
                <a:lnTo>
                  <a:pt x="4559744" y="683996"/>
                </a:lnTo>
                <a:lnTo>
                  <a:pt x="4559744" y="0"/>
                </a:lnTo>
                <a:lnTo>
                  <a:pt x="0" y="0"/>
                </a:lnTo>
                <a:lnTo>
                  <a:pt x="0" y="683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nd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74700" y="5849417"/>
            <a:ext cx="3657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 algn="l" defTabSz="914400" rtl="0" eaLnBrk="1" latinLnBrk="0" hangingPunct="1">
              <a:lnSpc>
                <a:spcPts val="1655"/>
              </a:lnSpc>
              <a:defRPr lang="en-GB" sz="1400" b="1" kern="1200" spc="-15" dirty="0">
                <a:solidFill>
                  <a:srgbClr val="6BB4B5"/>
                </a:solidFill>
                <a:latin typeface="Arial"/>
                <a:ea typeface="+mn-ea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lang="en-GB" sz="1400" b="1" spc="-15" dirty="0">
                <a:solidFill>
                  <a:srgbClr val="6BB4B5"/>
                </a:solidFill>
                <a:latin typeface="Arial"/>
                <a:cs typeface="Arial"/>
              </a:rPr>
              <a:t>Date or name etc here</a:t>
            </a:r>
            <a:endParaRPr lang="en-GB" sz="1400" dirty="0">
              <a:solidFill>
                <a:srgbClr val="6BB4B5"/>
              </a:solidFill>
              <a:latin typeface="Arial"/>
              <a:cs typeface="Arial"/>
            </a:endParaRPr>
          </a:p>
        </p:txBody>
      </p:sp>
      <p:sp>
        <p:nvSpPr>
          <p:cNvPr id="16" name="Title 23"/>
          <p:cNvSpPr>
            <a:spLocks noGrp="1"/>
          </p:cNvSpPr>
          <p:nvPr>
            <p:ph type="title" hasCustomPrompt="1"/>
          </p:nvPr>
        </p:nvSpPr>
        <p:spPr>
          <a:xfrm>
            <a:off x="774700" y="4314825"/>
            <a:ext cx="3657600" cy="1524000"/>
          </a:xfrm>
          <a:prstGeom prst="rect">
            <a:avLst/>
          </a:prstGeom>
        </p:spPr>
        <p:txBody>
          <a:bodyPr lIns="0"/>
          <a:lstStyle>
            <a:lvl1pPr>
              <a:defRPr sz="2800" b="1">
                <a:solidFill>
                  <a:srgbClr val="0089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text here</a:t>
            </a:r>
            <a:endParaRPr lang="en-GB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"/>
            </p:custDataLst>
          </p:nvPr>
        </p:nvSpPr>
        <p:spPr>
          <a:xfrm>
            <a:off x="252006" y="6705009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18" name="bk object 18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252006" y="270008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21" name="bk object 21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3"/>
            </p:custDataLst>
          </p:nvPr>
        </p:nvSpPr>
        <p:spPr>
          <a:xfrm>
            <a:off x="0" y="0"/>
            <a:ext cx="438784" cy="515620"/>
          </a:xfrm>
          <a:custGeom>
            <a:avLst/>
            <a:gdLst/>
            <a:ahLst/>
            <a:cxnLst/>
            <a:rect l="l" t="t" r="r" b="b"/>
            <a:pathLst>
              <a:path w="438784" h="515620">
                <a:moveTo>
                  <a:pt x="390803" y="0"/>
                </a:moveTo>
                <a:lnTo>
                  <a:pt x="0" y="0"/>
                </a:lnTo>
                <a:lnTo>
                  <a:pt x="0" y="501115"/>
                </a:lnTo>
                <a:lnTo>
                  <a:pt x="14651" y="505354"/>
                </a:lnTo>
                <a:lnTo>
                  <a:pt x="41336" y="510811"/>
                </a:lnTo>
                <a:lnTo>
                  <a:pt x="68732" y="514150"/>
                </a:lnTo>
                <a:lnTo>
                  <a:pt x="96752" y="515283"/>
                </a:lnTo>
                <a:lnTo>
                  <a:pt x="124772" y="514150"/>
                </a:lnTo>
                <a:lnTo>
                  <a:pt x="178853" y="505354"/>
                </a:lnTo>
                <a:lnTo>
                  <a:pt x="229735" y="488435"/>
                </a:lnTo>
                <a:lnTo>
                  <a:pt x="276715" y="464097"/>
                </a:lnTo>
                <a:lnTo>
                  <a:pt x="319089" y="433043"/>
                </a:lnTo>
                <a:lnTo>
                  <a:pt x="356155" y="395977"/>
                </a:lnTo>
                <a:lnTo>
                  <a:pt x="387209" y="353603"/>
                </a:lnTo>
                <a:lnTo>
                  <a:pt x="411547" y="306623"/>
                </a:lnTo>
                <a:lnTo>
                  <a:pt x="428466" y="255741"/>
                </a:lnTo>
                <a:lnTo>
                  <a:pt x="437262" y="201660"/>
                </a:lnTo>
                <a:lnTo>
                  <a:pt x="438395" y="173640"/>
                </a:lnTo>
                <a:lnTo>
                  <a:pt x="437262" y="145620"/>
                </a:lnTo>
                <a:lnTo>
                  <a:pt x="428466" y="91539"/>
                </a:lnTo>
                <a:lnTo>
                  <a:pt x="411547" y="40657"/>
                </a:lnTo>
                <a:lnTo>
                  <a:pt x="390803" y="0"/>
                </a:lnTo>
                <a:close/>
              </a:path>
            </a:pathLst>
          </a:custGeom>
          <a:solidFill>
            <a:srgbClr val="5ECFCC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22" name="bk object 22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4"/>
            </p:custDataLst>
          </p:nvPr>
        </p:nvSpPr>
        <p:spPr>
          <a:xfrm>
            <a:off x="266465" y="210363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171399" y="0"/>
                </a:moveTo>
                <a:lnTo>
                  <a:pt x="128163" y="5458"/>
                </a:lnTo>
                <a:lnTo>
                  <a:pt x="89028" y="20918"/>
                </a:lnTo>
                <a:lnTo>
                  <a:pt x="55355" y="45009"/>
                </a:lnTo>
                <a:lnTo>
                  <a:pt x="28502" y="76357"/>
                </a:lnTo>
                <a:lnTo>
                  <a:pt x="9827" y="113590"/>
                </a:lnTo>
                <a:lnTo>
                  <a:pt x="691" y="155335"/>
                </a:lnTo>
                <a:lnTo>
                  <a:pt x="0" y="170016"/>
                </a:lnTo>
                <a:lnTo>
                  <a:pt x="622" y="184824"/>
                </a:lnTo>
                <a:lnTo>
                  <a:pt x="9555" y="226900"/>
                </a:lnTo>
                <a:lnTo>
                  <a:pt x="28023" y="264402"/>
                </a:lnTo>
                <a:lnTo>
                  <a:pt x="54654" y="295977"/>
                </a:lnTo>
                <a:lnTo>
                  <a:pt x="88078" y="320276"/>
                </a:lnTo>
                <a:lnTo>
                  <a:pt x="126926" y="335947"/>
                </a:lnTo>
                <a:lnTo>
                  <a:pt x="169827" y="341638"/>
                </a:lnTo>
                <a:lnTo>
                  <a:pt x="170878" y="341638"/>
                </a:lnTo>
                <a:lnTo>
                  <a:pt x="213886" y="336164"/>
                </a:lnTo>
                <a:lnTo>
                  <a:pt x="252914" y="320652"/>
                </a:lnTo>
                <a:lnTo>
                  <a:pt x="286517" y="296485"/>
                </a:lnTo>
                <a:lnTo>
                  <a:pt x="313314" y="265044"/>
                </a:lnTo>
                <a:lnTo>
                  <a:pt x="331927" y="227707"/>
                </a:lnTo>
                <a:lnTo>
                  <a:pt x="340975" y="185856"/>
                </a:lnTo>
                <a:lnTo>
                  <a:pt x="341627" y="171141"/>
                </a:lnTo>
                <a:lnTo>
                  <a:pt x="341003" y="156384"/>
                </a:lnTo>
                <a:lnTo>
                  <a:pt x="332044" y="114426"/>
                </a:lnTo>
                <a:lnTo>
                  <a:pt x="313527" y="77001"/>
                </a:lnTo>
                <a:lnTo>
                  <a:pt x="286828" y="45478"/>
                </a:lnTo>
                <a:lnTo>
                  <a:pt x="253323" y="21224"/>
                </a:lnTo>
                <a:lnTo>
                  <a:pt x="214388" y="5609"/>
                </a:lnTo>
                <a:lnTo>
                  <a:pt x="171399" y="0"/>
                </a:lnTo>
                <a:close/>
              </a:path>
            </a:pathLst>
          </a:custGeom>
          <a:solidFill>
            <a:srgbClr val="EB3C8C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15" name="Holder 2"/>
          <p:cNvSpPr>
            <a:spLocks noGrp="1"/>
          </p:cNvSpPr>
          <p:nvPr>
            <p:ph type="title"/>
          </p:nvPr>
        </p:nvSpPr>
        <p:spPr>
          <a:xfrm>
            <a:off x="469900" y="1571625"/>
            <a:ext cx="9710800" cy="91503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00898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" name="Holder 3"/>
          <p:cNvSpPr>
            <a:spLocks noGrp="1"/>
          </p:cNvSpPr>
          <p:nvPr>
            <p:ph type="body" idx="1"/>
          </p:nvPr>
        </p:nvSpPr>
        <p:spPr>
          <a:xfrm>
            <a:off x="438784" y="2714625"/>
            <a:ext cx="9763315" cy="3414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30000"/>
              </a:lnSpc>
              <a:tabLst>
                <a:tab pos="360000" algn="l"/>
                <a:tab pos="720000" algn="l"/>
                <a:tab pos="1080000" algn="l"/>
                <a:tab pos="1440000" algn="l"/>
                <a:tab pos="2160000" algn="l"/>
                <a:tab pos="2880000" algn="l"/>
                <a:tab pos="3600000" algn="l"/>
              </a:tabLst>
              <a:defRPr sz="1800" b="0" i="0">
                <a:solidFill>
                  <a:srgbClr val="0089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28" y="6858825"/>
            <a:ext cx="1163972" cy="504000"/>
          </a:xfrm>
          <a:prstGeom prst="rect">
            <a:avLst/>
          </a:prstGeom>
        </p:spPr>
      </p:pic>
      <p:grpSp>
        <p:nvGrpSpPr>
          <p:cNvPr id="16" name="Group 15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156364" y="6637396"/>
            <a:ext cx="10287000" cy="58876"/>
            <a:chOff x="165100" y="6646133"/>
            <a:chExt cx="10287000" cy="58876"/>
          </a:xfrm>
        </p:grpSpPr>
        <p:cxnSp>
          <p:nvCxnSpPr>
            <p:cNvPr id="3" name="Straight Connector 2"/>
            <p:cNvCxnSpPr/>
            <p:nvPr userDrawn="1"/>
          </p:nvCxnSpPr>
          <p:spPr>
            <a:xfrm>
              <a:off x="243768" y="6646133"/>
              <a:ext cx="10196813" cy="0"/>
            </a:xfrm>
            <a:prstGeom prst="line">
              <a:avLst/>
            </a:prstGeom>
            <a:ln w="38100">
              <a:solidFill>
                <a:srgbClr val="009A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165100" y="6705009"/>
              <a:ext cx="10287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"/>
            </p:custDataLst>
          </p:nvPr>
        </p:nvSpPr>
        <p:spPr>
          <a:xfrm>
            <a:off x="252006" y="6705009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18" name="bk object 18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252006" y="270008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21" name="bk object 21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3"/>
            </p:custDataLst>
          </p:nvPr>
        </p:nvSpPr>
        <p:spPr>
          <a:xfrm>
            <a:off x="0" y="0"/>
            <a:ext cx="438784" cy="515620"/>
          </a:xfrm>
          <a:custGeom>
            <a:avLst/>
            <a:gdLst/>
            <a:ahLst/>
            <a:cxnLst/>
            <a:rect l="l" t="t" r="r" b="b"/>
            <a:pathLst>
              <a:path w="438784" h="515620">
                <a:moveTo>
                  <a:pt x="390803" y="0"/>
                </a:moveTo>
                <a:lnTo>
                  <a:pt x="0" y="0"/>
                </a:lnTo>
                <a:lnTo>
                  <a:pt x="0" y="501115"/>
                </a:lnTo>
                <a:lnTo>
                  <a:pt x="14651" y="505354"/>
                </a:lnTo>
                <a:lnTo>
                  <a:pt x="41336" y="510811"/>
                </a:lnTo>
                <a:lnTo>
                  <a:pt x="68732" y="514150"/>
                </a:lnTo>
                <a:lnTo>
                  <a:pt x="96752" y="515283"/>
                </a:lnTo>
                <a:lnTo>
                  <a:pt x="124772" y="514150"/>
                </a:lnTo>
                <a:lnTo>
                  <a:pt x="178853" y="505354"/>
                </a:lnTo>
                <a:lnTo>
                  <a:pt x="229735" y="488435"/>
                </a:lnTo>
                <a:lnTo>
                  <a:pt x="276715" y="464097"/>
                </a:lnTo>
                <a:lnTo>
                  <a:pt x="319089" y="433043"/>
                </a:lnTo>
                <a:lnTo>
                  <a:pt x="356155" y="395977"/>
                </a:lnTo>
                <a:lnTo>
                  <a:pt x="387209" y="353603"/>
                </a:lnTo>
                <a:lnTo>
                  <a:pt x="411547" y="306623"/>
                </a:lnTo>
                <a:lnTo>
                  <a:pt x="428466" y="255741"/>
                </a:lnTo>
                <a:lnTo>
                  <a:pt x="437262" y="201660"/>
                </a:lnTo>
                <a:lnTo>
                  <a:pt x="438395" y="173640"/>
                </a:lnTo>
                <a:lnTo>
                  <a:pt x="437262" y="145620"/>
                </a:lnTo>
                <a:lnTo>
                  <a:pt x="428466" y="91539"/>
                </a:lnTo>
                <a:lnTo>
                  <a:pt x="411547" y="40657"/>
                </a:lnTo>
                <a:lnTo>
                  <a:pt x="390803" y="0"/>
                </a:lnTo>
                <a:close/>
              </a:path>
            </a:pathLst>
          </a:custGeom>
          <a:solidFill>
            <a:srgbClr val="5ECFCC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22" name="bk object 22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4"/>
            </p:custDataLst>
          </p:nvPr>
        </p:nvSpPr>
        <p:spPr>
          <a:xfrm>
            <a:off x="266465" y="210363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171399" y="0"/>
                </a:moveTo>
                <a:lnTo>
                  <a:pt x="128163" y="5458"/>
                </a:lnTo>
                <a:lnTo>
                  <a:pt x="89028" y="20918"/>
                </a:lnTo>
                <a:lnTo>
                  <a:pt x="55355" y="45009"/>
                </a:lnTo>
                <a:lnTo>
                  <a:pt x="28502" y="76357"/>
                </a:lnTo>
                <a:lnTo>
                  <a:pt x="9827" y="113590"/>
                </a:lnTo>
                <a:lnTo>
                  <a:pt x="691" y="155335"/>
                </a:lnTo>
                <a:lnTo>
                  <a:pt x="0" y="170016"/>
                </a:lnTo>
                <a:lnTo>
                  <a:pt x="622" y="184824"/>
                </a:lnTo>
                <a:lnTo>
                  <a:pt x="9555" y="226900"/>
                </a:lnTo>
                <a:lnTo>
                  <a:pt x="28023" y="264402"/>
                </a:lnTo>
                <a:lnTo>
                  <a:pt x="54654" y="295977"/>
                </a:lnTo>
                <a:lnTo>
                  <a:pt x="88078" y="320276"/>
                </a:lnTo>
                <a:lnTo>
                  <a:pt x="126926" y="335947"/>
                </a:lnTo>
                <a:lnTo>
                  <a:pt x="169827" y="341638"/>
                </a:lnTo>
                <a:lnTo>
                  <a:pt x="170878" y="341638"/>
                </a:lnTo>
                <a:lnTo>
                  <a:pt x="213886" y="336164"/>
                </a:lnTo>
                <a:lnTo>
                  <a:pt x="252914" y="320652"/>
                </a:lnTo>
                <a:lnTo>
                  <a:pt x="286517" y="296485"/>
                </a:lnTo>
                <a:lnTo>
                  <a:pt x="313314" y="265044"/>
                </a:lnTo>
                <a:lnTo>
                  <a:pt x="331927" y="227707"/>
                </a:lnTo>
                <a:lnTo>
                  <a:pt x="340975" y="185856"/>
                </a:lnTo>
                <a:lnTo>
                  <a:pt x="341627" y="171141"/>
                </a:lnTo>
                <a:lnTo>
                  <a:pt x="341003" y="156384"/>
                </a:lnTo>
                <a:lnTo>
                  <a:pt x="332044" y="114426"/>
                </a:lnTo>
                <a:lnTo>
                  <a:pt x="313527" y="77001"/>
                </a:lnTo>
                <a:lnTo>
                  <a:pt x="286828" y="45478"/>
                </a:lnTo>
                <a:lnTo>
                  <a:pt x="253323" y="21224"/>
                </a:lnTo>
                <a:lnTo>
                  <a:pt x="214388" y="5609"/>
                </a:lnTo>
                <a:lnTo>
                  <a:pt x="171399" y="0"/>
                </a:lnTo>
                <a:close/>
              </a:path>
            </a:pathLst>
          </a:custGeom>
          <a:solidFill>
            <a:srgbClr val="EB3C8C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15" name="Holder 2"/>
          <p:cNvSpPr>
            <a:spLocks noGrp="1"/>
          </p:cNvSpPr>
          <p:nvPr>
            <p:ph type="title"/>
          </p:nvPr>
        </p:nvSpPr>
        <p:spPr>
          <a:xfrm>
            <a:off x="469900" y="551993"/>
            <a:ext cx="9710800" cy="641787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00" b="1" i="0">
                <a:solidFill>
                  <a:srgbClr val="00898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9" name="Picture 8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28" y="6858825"/>
            <a:ext cx="1163972" cy="504000"/>
          </a:xfrm>
          <a:prstGeom prst="rect">
            <a:avLst/>
          </a:prstGeom>
        </p:spPr>
      </p:pic>
      <p:grpSp>
        <p:nvGrpSpPr>
          <p:cNvPr id="16" name="Group 15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156364" y="6637396"/>
            <a:ext cx="10287000" cy="58876"/>
            <a:chOff x="165100" y="6646133"/>
            <a:chExt cx="10287000" cy="58876"/>
          </a:xfrm>
        </p:grpSpPr>
        <p:cxnSp>
          <p:nvCxnSpPr>
            <p:cNvPr id="3" name="Straight Connector 2"/>
            <p:cNvCxnSpPr/>
            <p:nvPr userDrawn="1"/>
          </p:nvCxnSpPr>
          <p:spPr>
            <a:xfrm>
              <a:off x="243768" y="6646133"/>
              <a:ext cx="10196813" cy="0"/>
            </a:xfrm>
            <a:prstGeom prst="line">
              <a:avLst/>
            </a:prstGeom>
            <a:ln w="38100">
              <a:solidFill>
                <a:srgbClr val="009A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165100" y="6705009"/>
              <a:ext cx="10287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21"/>
          <p:cNvSpPr>
            <a:spLocks noGrp="1"/>
          </p:cNvSpPr>
          <p:nvPr>
            <p:ph idx="1"/>
          </p:nvPr>
        </p:nvSpPr>
        <p:spPr>
          <a:xfrm>
            <a:off x="469900" y="1356332"/>
            <a:ext cx="9710800" cy="5098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490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"/>
            </p:custDataLst>
          </p:nvPr>
        </p:nvSpPr>
        <p:spPr>
          <a:xfrm>
            <a:off x="252006" y="6705009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18" name="bk object 18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252006" y="270008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21" name="bk object 21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3"/>
            </p:custDataLst>
          </p:nvPr>
        </p:nvSpPr>
        <p:spPr>
          <a:xfrm>
            <a:off x="0" y="0"/>
            <a:ext cx="438784" cy="515620"/>
          </a:xfrm>
          <a:custGeom>
            <a:avLst/>
            <a:gdLst/>
            <a:ahLst/>
            <a:cxnLst/>
            <a:rect l="l" t="t" r="r" b="b"/>
            <a:pathLst>
              <a:path w="438784" h="515620">
                <a:moveTo>
                  <a:pt x="390803" y="0"/>
                </a:moveTo>
                <a:lnTo>
                  <a:pt x="0" y="0"/>
                </a:lnTo>
                <a:lnTo>
                  <a:pt x="0" y="501115"/>
                </a:lnTo>
                <a:lnTo>
                  <a:pt x="14651" y="505354"/>
                </a:lnTo>
                <a:lnTo>
                  <a:pt x="41336" y="510811"/>
                </a:lnTo>
                <a:lnTo>
                  <a:pt x="68732" y="514150"/>
                </a:lnTo>
                <a:lnTo>
                  <a:pt x="96752" y="515283"/>
                </a:lnTo>
                <a:lnTo>
                  <a:pt x="124772" y="514150"/>
                </a:lnTo>
                <a:lnTo>
                  <a:pt x="178853" y="505354"/>
                </a:lnTo>
                <a:lnTo>
                  <a:pt x="229735" y="488435"/>
                </a:lnTo>
                <a:lnTo>
                  <a:pt x="276715" y="464097"/>
                </a:lnTo>
                <a:lnTo>
                  <a:pt x="319089" y="433043"/>
                </a:lnTo>
                <a:lnTo>
                  <a:pt x="356155" y="395977"/>
                </a:lnTo>
                <a:lnTo>
                  <a:pt x="387209" y="353603"/>
                </a:lnTo>
                <a:lnTo>
                  <a:pt x="411547" y="306623"/>
                </a:lnTo>
                <a:lnTo>
                  <a:pt x="428466" y="255741"/>
                </a:lnTo>
                <a:lnTo>
                  <a:pt x="437262" y="201660"/>
                </a:lnTo>
                <a:lnTo>
                  <a:pt x="438395" y="173640"/>
                </a:lnTo>
                <a:lnTo>
                  <a:pt x="437262" y="145620"/>
                </a:lnTo>
                <a:lnTo>
                  <a:pt x="428466" y="91539"/>
                </a:lnTo>
                <a:lnTo>
                  <a:pt x="411547" y="40657"/>
                </a:lnTo>
                <a:lnTo>
                  <a:pt x="390803" y="0"/>
                </a:lnTo>
                <a:close/>
              </a:path>
            </a:pathLst>
          </a:custGeom>
          <a:solidFill>
            <a:srgbClr val="5ECFCC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22" name="bk object 22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4"/>
            </p:custDataLst>
          </p:nvPr>
        </p:nvSpPr>
        <p:spPr>
          <a:xfrm>
            <a:off x="266465" y="210363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171399" y="0"/>
                </a:moveTo>
                <a:lnTo>
                  <a:pt x="128163" y="5458"/>
                </a:lnTo>
                <a:lnTo>
                  <a:pt x="89028" y="20918"/>
                </a:lnTo>
                <a:lnTo>
                  <a:pt x="55355" y="45009"/>
                </a:lnTo>
                <a:lnTo>
                  <a:pt x="28502" y="76357"/>
                </a:lnTo>
                <a:lnTo>
                  <a:pt x="9827" y="113590"/>
                </a:lnTo>
                <a:lnTo>
                  <a:pt x="691" y="155335"/>
                </a:lnTo>
                <a:lnTo>
                  <a:pt x="0" y="170016"/>
                </a:lnTo>
                <a:lnTo>
                  <a:pt x="622" y="184824"/>
                </a:lnTo>
                <a:lnTo>
                  <a:pt x="9555" y="226900"/>
                </a:lnTo>
                <a:lnTo>
                  <a:pt x="28023" y="264402"/>
                </a:lnTo>
                <a:lnTo>
                  <a:pt x="54654" y="295977"/>
                </a:lnTo>
                <a:lnTo>
                  <a:pt x="88078" y="320276"/>
                </a:lnTo>
                <a:lnTo>
                  <a:pt x="126926" y="335947"/>
                </a:lnTo>
                <a:lnTo>
                  <a:pt x="169827" y="341638"/>
                </a:lnTo>
                <a:lnTo>
                  <a:pt x="170878" y="341638"/>
                </a:lnTo>
                <a:lnTo>
                  <a:pt x="213886" y="336164"/>
                </a:lnTo>
                <a:lnTo>
                  <a:pt x="252914" y="320652"/>
                </a:lnTo>
                <a:lnTo>
                  <a:pt x="286517" y="296485"/>
                </a:lnTo>
                <a:lnTo>
                  <a:pt x="313314" y="265044"/>
                </a:lnTo>
                <a:lnTo>
                  <a:pt x="331927" y="227707"/>
                </a:lnTo>
                <a:lnTo>
                  <a:pt x="340975" y="185856"/>
                </a:lnTo>
                <a:lnTo>
                  <a:pt x="341627" y="171141"/>
                </a:lnTo>
                <a:lnTo>
                  <a:pt x="341003" y="156384"/>
                </a:lnTo>
                <a:lnTo>
                  <a:pt x="332044" y="114426"/>
                </a:lnTo>
                <a:lnTo>
                  <a:pt x="313527" y="77001"/>
                </a:lnTo>
                <a:lnTo>
                  <a:pt x="286828" y="45478"/>
                </a:lnTo>
                <a:lnTo>
                  <a:pt x="253323" y="21224"/>
                </a:lnTo>
                <a:lnTo>
                  <a:pt x="214388" y="5609"/>
                </a:lnTo>
                <a:lnTo>
                  <a:pt x="171399" y="0"/>
                </a:lnTo>
                <a:close/>
              </a:path>
            </a:pathLst>
          </a:custGeom>
          <a:solidFill>
            <a:srgbClr val="EB3C8C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469900" y="1571625"/>
            <a:ext cx="9710800" cy="91503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00898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491298" y="2714625"/>
            <a:ext cx="4680000" cy="3414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lnSpc>
                <a:spcPct val="130000"/>
              </a:lnSpc>
              <a:spcAft>
                <a:spcPts val="1800"/>
              </a:spcAft>
              <a:tabLst>
                <a:tab pos="360000" algn="l"/>
                <a:tab pos="720000" algn="l"/>
                <a:tab pos="1080000" algn="l"/>
                <a:tab pos="1440000" algn="l"/>
                <a:tab pos="2160000" algn="l"/>
                <a:tab pos="2880000" algn="l"/>
                <a:tab pos="3600000" algn="l"/>
              </a:tabLst>
              <a:defRPr lang="en-GB" sz="2200" b="0" i="0" dirty="0">
                <a:solidFill>
                  <a:srgbClr val="00898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Holder 3"/>
          <p:cNvSpPr>
            <a:spLocks noGrp="1"/>
          </p:cNvSpPr>
          <p:nvPr>
            <p:ph type="body" idx="10"/>
          </p:nvPr>
        </p:nvSpPr>
        <p:spPr>
          <a:xfrm>
            <a:off x="5467300" y="2714625"/>
            <a:ext cx="4680000" cy="3414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lnSpc>
                <a:spcPct val="130000"/>
              </a:lnSpc>
              <a:spcAft>
                <a:spcPts val="1800"/>
              </a:spcAft>
              <a:tabLst>
                <a:tab pos="360000" algn="l"/>
                <a:tab pos="720000" algn="l"/>
                <a:tab pos="1080000" algn="l"/>
                <a:tab pos="1440000" algn="l"/>
                <a:tab pos="2160000" algn="l"/>
                <a:tab pos="2880000" algn="l"/>
                <a:tab pos="3600000" algn="l"/>
              </a:tabLst>
              <a:defRPr lang="en-GB" sz="2200" b="0" i="0" dirty="0">
                <a:solidFill>
                  <a:srgbClr val="00898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28" y="6858825"/>
            <a:ext cx="1163972" cy="504000"/>
          </a:xfrm>
          <a:prstGeom prst="rect">
            <a:avLst/>
          </a:prstGeom>
        </p:spPr>
      </p:pic>
      <p:grpSp>
        <p:nvGrpSpPr>
          <p:cNvPr id="12" name="Group 11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165100" y="6646133"/>
            <a:ext cx="10287000" cy="58876"/>
            <a:chOff x="165100" y="6646133"/>
            <a:chExt cx="10287000" cy="5887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243768" y="6646133"/>
              <a:ext cx="10196813" cy="0"/>
            </a:xfrm>
            <a:prstGeom prst="line">
              <a:avLst/>
            </a:prstGeom>
            <a:ln w="38100">
              <a:solidFill>
                <a:srgbClr val="009A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165100" y="6705009"/>
              <a:ext cx="10287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21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"/>
            </p:custDataLst>
          </p:nvPr>
        </p:nvSpPr>
        <p:spPr>
          <a:xfrm>
            <a:off x="252006" y="6705009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18" name="bk object 18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252006" y="270008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19" name="bk object 19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3"/>
            </p:custDataLst>
          </p:nvPr>
        </p:nvSpPr>
        <p:spPr>
          <a:xfrm>
            <a:off x="266465" y="210363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171399" y="0"/>
                </a:moveTo>
                <a:lnTo>
                  <a:pt x="128163" y="5458"/>
                </a:lnTo>
                <a:lnTo>
                  <a:pt x="89028" y="20918"/>
                </a:lnTo>
                <a:lnTo>
                  <a:pt x="55355" y="45009"/>
                </a:lnTo>
                <a:lnTo>
                  <a:pt x="28502" y="76357"/>
                </a:lnTo>
                <a:lnTo>
                  <a:pt x="9827" y="113590"/>
                </a:lnTo>
                <a:lnTo>
                  <a:pt x="691" y="155335"/>
                </a:lnTo>
                <a:lnTo>
                  <a:pt x="0" y="170016"/>
                </a:lnTo>
                <a:lnTo>
                  <a:pt x="622" y="184824"/>
                </a:lnTo>
                <a:lnTo>
                  <a:pt x="9555" y="226900"/>
                </a:lnTo>
                <a:lnTo>
                  <a:pt x="28023" y="264402"/>
                </a:lnTo>
                <a:lnTo>
                  <a:pt x="54654" y="295977"/>
                </a:lnTo>
                <a:lnTo>
                  <a:pt x="88078" y="320276"/>
                </a:lnTo>
                <a:lnTo>
                  <a:pt x="126926" y="335947"/>
                </a:lnTo>
                <a:lnTo>
                  <a:pt x="169827" y="341638"/>
                </a:lnTo>
                <a:lnTo>
                  <a:pt x="170878" y="341638"/>
                </a:lnTo>
                <a:lnTo>
                  <a:pt x="213886" y="336164"/>
                </a:lnTo>
                <a:lnTo>
                  <a:pt x="252914" y="320652"/>
                </a:lnTo>
                <a:lnTo>
                  <a:pt x="286517" y="296485"/>
                </a:lnTo>
                <a:lnTo>
                  <a:pt x="313314" y="265044"/>
                </a:lnTo>
                <a:lnTo>
                  <a:pt x="331927" y="227707"/>
                </a:lnTo>
                <a:lnTo>
                  <a:pt x="340975" y="185856"/>
                </a:lnTo>
                <a:lnTo>
                  <a:pt x="341627" y="171141"/>
                </a:lnTo>
                <a:lnTo>
                  <a:pt x="341003" y="156384"/>
                </a:lnTo>
                <a:lnTo>
                  <a:pt x="332044" y="114426"/>
                </a:lnTo>
                <a:lnTo>
                  <a:pt x="313527" y="77001"/>
                </a:lnTo>
                <a:lnTo>
                  <a:pt x="286828" y="45478"/>
                </a:lnTo>
                <a:lnTo>
                  <a:pt x="253323" y="21224"/>
                </a:lnTo>
                <a:lnTo>
                  <a:pt x="214388" y="5609"/>
                </a:lnTo>
                <a:lnTo>
                  <a:pt x="171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20" name="bk object 20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4"/>
            </p:custDataLst>
          </p:nvPr>
        </p:nvSpPr>
        <p:spPr>
          <a:xfrm>
            <a:off x="0" y="0"/>
            <a:ext cx="437515" cy="517525"/>
          </a:xfrm>
          <a:custGeom>
            <a:avLst/>
            <a:gdLst/>
            <a:ahLst/>
            <a:cxnLst/>
            <a:rect l="l" t="t" r="r" b="b"/>
            <a:pathLst>
              <a:path w="437515" h="517525">
                <a:moveTo>
                  <a:pt x="388600" y="0"/>
                </a:moveTo>
                <a:lnTo>
                  <a:pt x="0" y="0"/>
                </a:lnTo>
                <a:lnTo>
                  <a:pt x="0" y="503355"/>
                </a:lnTo>
                <a:lnTo>
                  <a:pt x="13539" y="507271"/>
                </a:lnTo>
                <a:lnTo>
                  <a:pt x="40223" y="512729"/>
                </a:lnTo>
                <a:lnTo>
                  <a:pt x="67619" y="516068"/>
                </a:lnTo>
                <a:lnTo>
                  <a:pt x="95639" y="517200"/>
                </a:lnTo>
                <a:lnTo>
                  <a:pt x="123659" y="516068"/>
                </a:lnTo>
                <a:lnTo>
                  <a:pt x="177740" y="507271"/>
                </a:lnTo>
                <a:lnTo>
                  <a:pt x="228622" y="490352"/>
                </a:lnTo>
                <a:lnTo>
                  <a:pt x="275602" y="466015"/>
                </a:lnTo>
                <a:lnTo>
                  <a:pt x="317977" y="434961"/>
                </a:lnTo>
                <a:lnTo>
                  <a:pt x="355043" y="397895"/>
                </a:lnTo>
                <a:lnTo>
                  <a:pt x="386096" y="355521"/>
                </a:lnTo>
                <a:lnTo>
                  <a:pt x="410434" y="308540"/>
                </a:lnTo>
                <a:lnTo>
                  <a:pt x="427353" y="257658"/>
                </a:lnTo>
                <a:lnTo>
                  <a:pt x="436150" y="203578"/>
                </a:lnTo>
                <a:lnTo>
                  <a:pt x="437282" y="175558"/>
                </a:lnTo>
                <a:lnTo>
                  <a:pt x="436150" y="147538"/>
                </a:lnTo>
                <a:lnTo>
                  <a:pt x="427353" y="93457"/>
                </a:lnTo>
                <a:lnTo>
                  <a:pt x="410434" y="42575"/>
                </a:lnTo>
                <a:lnTo>
                  <a:pt x="399149" y="18553"/>
                </a:lnTo>
                <a:lnTo>
                  <a:pt x="38860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21" name="bk object 21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5"/>
            </p:custDataLst>
          </p:nvPr>
        </p:nvSpPr>
        <p:spPr>
          <a:xfrm>
            <a:off x="0" y="0"/>
            <a:ext cx="438784" cy="515620"/>
          </a:xfrm>
          <a:custGeom>
            <a:avLst/>
            <a:gdLst/>
            <a:ahLst/>
            <a:cxnLst/>
            <a:rect l="l" t="t" r="r" b="b"/>
            <a:pathLst>
              <a:path w="438784" h="515620">
                <a:moveTo>
                  <a:pt x="390803" y="0"/>
                </a:moveTo>
                <a:lnTo>
                  <a:pt x="0" y="0"/>
                </a:lnTo>
                <a:lnTo>
                  <a:pt x="0" y="501115"/>
                </a:lnTo>
                <a:lnTo>
                  <a:pt x="14651" y="505354"/>
                </a:lnTo>
                <a:lnTo>
                  <a:pt x="41336" y="510811"/>
                </a:lnTo>
                <a:lnTo>
                  <a:pt x="68732" y="514150"/>
                </a:lnTo>
                <a:lnTo>
                  <a:pt x="96752" y="515283"/>
                </a:lnTo>
                <a:lnTo>
                  <a:pt x="124772" y="514150"/>
                </a:lnTo>
                <a:lnTo>
                  <a:pt x="178853" y="505354"/>
                </a:lnTo>
                <a:lnTo>
                  <a:pt x="229735" y="488435"/>
                </a:lnTo>
                <a:lnTo>
                  <a:pt x="276715" y="464097"/>
                </a:lnTo>
                <a:lnTo>
                  <a:pt x="319089" y="433043"/>
                </a:lnTo>
                <a:lnTo>
                  <a:pt x="356155" y="395977"/>
                </a:lnTo>
                <a:lnTo>
                  <a:pt x="387209" y="353603"/>
                </a:lnTo>
                <a:lnTo>
                  <a:pt x="411547" y="306623"/>
                </a:lnTo>
                <a:lnTo>
                  <a:pt x="428466" y="255741"/>
                </a:lnTo>
                <a:lnTo>
                  <a:pt x="437262" y="201660"/>
                </a:lnTo>
                <a:lnTo>
                  <a:pt x="438395" y="173640"/>
                </a:lnTo>
                <a:lnTo>
                  <a:pt x="437262" y="145620"/>
                </a:lnTo>
                <a:lnTo>
                  <a:pt x="428466" y="91539"/>
                </a:lnTo>
                <a:lnTo>
                  <a:pt x="411547" y="40657"/>
                </a:lnTo>
                <a:lnTo>
                  <a:pt x="390803" y="0"/>
                </a:lnTo>
                <a:close/>
              </a:path>
            </a:pathLst>
          </a:custGeom>
          <a:solidFill>
            <a:srgbClr val="5ECFCC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22" name="bk object 22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6"/>
            </p:custDataLst>
          </p:nvPr>
        </p:nvSpPr>
        <p:spPr>
          <a:xfrm>
            <a:off x="266465" y="210363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171399" y="0"/>
                </a:moveTo>
                <a:lnTo>
                  <a:pt x="128163" y="5458"/>
                </a:lnTo>
                <a:lnTo>
                  <a:pt x="89028" y="20918"/>
                </a:lnTo>
                <a:lnTo>
                  <a:pt x="55355" y="45009"/>
                </a:lnTo>
                <a:lnTo>
                  <a:pt x="28502" y="76357"/>
                </a:lnTo>
                <a:lnTo>
                  <a:pt x="9827" y="113590"/>
                </a:lnTo>
                <a:lnTo>
                  <a:pt x="691" y="155335"/>
                </a:lnTo>
                <a:lnTo>
                  <a:pt x="0" y="170016"/>
                </a:lnTo>
                <a:lnTo>
                  <a:pt x="622" y="184824"/>
                </a:lnTo>
                <a:lnTo>
                  <a:pt x="9555" y="226900"/>
                </a:lnTo>
                <a:lnTo>
                  <a:pt x="28023" y="264402"/>
                </a:lnTo>
                <a:lnTo>
                  <a:pt x="54654" y="295977"/>
                </a:lnTo>
                <a:lnTo>
                  <a:pt x="88078" y="320276"/>
                </a:lnTo>
                <a:lnTo>
                  <a:pt x="126926" y="335947"/>
                </a:lnTo>
                <a:lnTo>
                  <a:pt x="169827" y="341638"/>
                </a:lnTo>
                <a:lnTo>
                  <a:pt x="170878" y="341638"/>
                </a:lnTo>
                <a:lnTo>
                  <a:pt x="213886" y="336164"/>
                </a:lnTo>
                <a:lnTo>
                  <a:pt x="252914" y="320652"/>
                </a:lnTo>
                <a:lnTo>
                  <a:pt x="286517" y="296485"/>
                </a:lnTo>
                <a:lnTo>
                  <a:pt x="313314" y="265044"/>
                </a:lnTo>
                <a:lnTo>
                  <a:pt x="331927" y="227707"/>
                </a:lnTo>
                <a:lnTo>
                  <a:pt x="340975" y="185856"/>
                </a:lnTo>
                <a:lnTo>
                  <a:pt x="341627" y="171141"/>
                </a:lnTo>
                <a:lnTo>
                  <a:pt x="341003" y="156384"/>
                </a:lnTo>
                <a:lnTo>
                  <a:pt x="332044" y="114426"/>
                </a:lnTo>
                <a:lnTo>
                  <a:pt x="313527" y="77001"/>
                </a:lnTo>
                <a:lnTo>
                  <a:pt x="286828" y="45478"/>
                </a:lnTo>
                <a:lnTo>
                  <a:pt x="253323" y="21224"/>
                </a:lnTo>
                <a:lnTo>
                  <a:pt x="214388" y="5609"/>
                </a:lnTo>
                <a:lnTo>
                  <a:pt x="171399" y="0"/>
                </a:lnTo>
                <a:close/>
              </a:path>
            </a:pathLst>
          </a:custGeom>
          <a:solidFill>
            <a:srgbClr val="EB3C8C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28" y="6858825"/>
            <a:ext cx="1163972" cy="504000"/>
          </a:xfrm>
          <a:prstGeom prst="rect">
            <a:avLst/>
          </a:prstGeom>
        </p:spPr>
      </p:pic>
      <p:grpSp>
        <p:nvGrpSpPr>
          <p:cNvPr id="10" name="Group 9"/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165100" y="6646133"/>
            <a:ext cx="10287000" cy="58876"/>
            <a:chOff x="165100" y="6646133"/>
            <a:chExt cx="10287000" cy="58876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243768" y="6646133"/>
              <a:ext cx="10196813" cy="0"/>
            </a:xfrm>
            <a:prstGeom prst="line">
              <a:avLst/>
            </a:prstGeom>
            <a:ln w="38100">
              <a:solidFill>
                <a:srgbClr val="009A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165100" y="6705009"/>
              <a:ext cx="10287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Holder 2"/>
          <p:cNvSpPr>
            <a:spLocks noGrp="1"/>
          </p:cNvSpPr>
          <p:nvPr>
            <p:ph type="title"/>
          </p:nvPr>
        </p:nvSpPr>
        <p:spPr>
          <a:xfrm>
            <a:off x="469900" y="551993"/>
            <a:ext cx="9710800" cy="641787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00" b="1" i="0">
                <a:solidFill>
                  <a:srgbClr val="00898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28" y="6858825"/>
            <a:ext cx="1163972" cy="50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mage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4346713" y="1014062"/>
            <a:ext cx="6093460" cy="6093460"/>
          </a:xfrm>
          <a:custGeom>
            <a:avLst/>
            <a:gdLst/>
            <a:ahLst/>
            <a:cxnLst/>
            <a:rect l="l" t="t" r="r" b="b"/>
            <a:pathLst>
              <a:path w="6093459" h="6093459">
                <a:moveTo>
                  <a:pt x="3046768" y="0"/>
                </a:moveTo>
                <a:lnTo>
                  <a:pt x="2796899" y="10098"/>
                </a:lnTo>
                <a:lnTo>
                  <a:pt x="2552590" y="39870"/>
                </a:lnTo>
                <a:lnTo>
                  <a:pt x="2314626" y="88533"/>
                </a:lnTo>
                <a:lnTo>
                  <a:pt x="2083791" y="155303"/>
                </a:lnTo>
                <a:lnTo>
                  <a:pt x="1860870" y="239395"/>
                </a:lnTo>
                <a:lnTo>
                  <a:pt x="1646646" y="340026"/>
                </a:lnTo>
                <a:lnTo>
                  <a:pt x="1441904" y="456413"/>
                </a:lnTo>
                <a:lnTo>
                  <a:pt x="1247429" y="587771"/>
                </a:lnTo>
                <a:lnTo>
                  <a:pt x="1064004" y="733316"/>
                </a:lnTo>
                <a:lnTo>
                  <a:pt x="892414" y="892265"/>
                </a:lnTo>
                <a:lnTo>
                  <a:pt x="733444" y="1063834"/>
                </a:lnTo>
                <a:lnTo>
                  <a:pt x="587877" y="1247239"/>
                </a:lnTo>
                <a:lnTo>
                  <a:pt x="456499" y="1441697"/>
                </a:lnTo>
                <a:lnTo>
                  <a:pt x="340093" y="1646423"/>
                </a:lnTo>
                <a:lnTo>
                  <a:pt x="239444" y="1860634"/>
                </a:lnTo>
                <a:lnTo>
                  <a:pt x="155335" y="2083546"/>
                </a:lnTo>
                <a:lnTo>
                  <a:pt x="88552" y="2314375"/>
                </a:lnTo>
                <a:lnTo>
                  <a:pt x="39879" y="2552337"/>
                </a:lnTo>
                <a:lnTo>
                  <a:pt x="10100" y="2796649"/>
                </a:lnTo>
                <a:lnTo>
                  <a:pt x="0" y="3046526"/>
                </a:lnTo>
                <a:lnTo>
                  <a:pt x="10100" y="3296417"/>
                </a:lnTo>
                <a:lnTo>
                  <a:pt x="39879" y="3540743"/>
                </a:lnTo>
                <a:lnTo>
                  <a:pt x="88552" y="3778719"/>
                </a:lnTo>
                <a:lnTo>
                  <a:pt x="155335" y="4009562"/>
                </a:lnTo>
                <a:lnTo>
                  <a:pt x="239444" y="4232488"/>
                </a:lnTo>
                <a:lnTo>
                  <a:pt x="340093" y="4446713"/>
                </a:lnTo>
                <a:lnTo>
                  <a:pt x="456499" y="4651452"/>
                </a:lnTo>
                <a:lnTo>
                  <a:pt x="587877" y="4845923"/>
                </a:lnTo>
                <a:lnTo>
                  <a:pt x="733444" y="5029341"/>
                </a:lnTo>
                <a:lnTo>
                  <a:pt x="892414" y="5200923"/>
                </a:lnTo>
                <a:lnTo>
                  <a:pt x="1064004" y="5359883"/>
                </a:lnTo>
                <a:lnTo>
                  <a:pt x="1247429" y="5505439"/>
                </a:lnTo>
                <a:lnTo>
                  <a:pt x="1441904" y="5636807"/>
                </a:lnTo>
                <a:lnTo>
                  <a:pt x="1646646" y="5753202"/>
                </a:lnTo>
                <a:lnTo>
                  <a:pt x="1860870" y="5853841"/>
                </a:lnTo>
                <a:lnTo>
                  <a:pt x="2083791" y="5937940"/>
                </a:lnTo>
                <a:lnTo>
                  <a:pt x="2314626" y="6004715"/>
                </a:lnTo>
                <a:lnTo>
                  <a:pt x="2552590" y="6053382"/>
                </a:lnTo>
                <a:lnTo>
                  <a:pt x="2796899" y="6083157"/>
                </a:lnTo>
                <a:lnTo>
                  <a:pt x="3046768" y="6093256"/>
                </a:lnTo>
                <a:lnTo>
                  <a:pt x="3296628" y="6083157"/>
                </a:lnTo>
                <a:lnTo>
                  <a:pt x="3540926" y="6053382"/>
                </a:lnTo>
                <a:lnTo>
                  <a:pt x="3778877" y="6004715"/>
                </a:lnTo>
                <a:lnTo>
                  <a:pt x="4009698" y="5937940"/>
                </a:lnTo>
                <a:lnTo>
                  <a:pt x="4232605" y="5853841"/>
                </a:lnTo>
                <a:lnTo>
                  <a:pt x="4446812" y="5753202"/>
                </a:lnTo>
                <a:lnTo>
                  <a:pt x="4651537" y="5636807"/>
                </a:lnTo>
                <a:lnTo>
                  <a:pt x="4845995" y="5505439"/>
                </a:lnTo>
                <a:lnTo>
                  <a:pt x="5029403" y="5359883"/>
                </a:lnTo>
                <a:lnTo>
                  <a:pt x="5200975" y="5200923"/>
                </a:lnTo>
                <a:lnTo>
                  <a:pt x="5359928" y="5029341"/>
                </a:lnTo>
                <a:lnTo>
                  <a:pt x="5505479" y="4845923"/>
                </a:lnTo>
                <a:lnTo>
                  <a:pt x="5636842" y="4651452"/>
                </a:lnTo>
                <a:lnTo>
                  <a:pt x="5753234" y="4446713"/>
                </a:lnTo>
                <a:lnTo>
                  <a:pt x="5853870" y="4232488"/>
                </a:lnTo>
                <a:lnTo>
                  <a:pt x="5937968" y="4009562"/>
                </a:lnTo>
                <a:lnTo>
                  <a:pt x="6004741" y="3778719"/>
                </a:lnTo>
                <a:lnTo>
                  <a:pt x="6053408" y="3540743"/>
                </a:lnTo>
                <a:lnTo>
                  <a:pt x="6083183" y="3296417"/>
                </a:lnTo>
                <a:lnTo>
                  <a:pt x="6093282" y="3046526"/>
                </a:lnTo>
                <a:lnTo>
                  <a:pt x="6083183" y="2796649"/>
                </a:lnTo>
                <a:lnTo>
                  <a:pt x="6053408" y="2552337"/>
                </a:lnTo>
                <a:lnTo>
                  <a:pt x="6004741" y="2314375"/>
                </a:lnTo>
                <a:lnTo>
                  <a:pt x="5937968" y="2083546"/>
                </a:lnTo>
                <a:lnTo>
                  <a:pt x="5853870" y="1860634"/>
                </a:lnTo>
                <a:lnTo>
                  <a:pt x="5753234" y="1646423"/>
                </a:lnTo>
                <a:lnTo>
                  <a:pt x="5636842" y="1441697"/>
                </a:lnTo>
                <a:lnTo>
                  <a:pt x="5505479" y="1247239"/>
                </a:lnTo>
                <a:lnTo>
                  <a:pt x="5359928" y="1063834"/>
                </a:lnTo>
                <a:lnTo>
                  <a:pt x="5200975" y="892265"/>
                </a:lnTo>
                <a:lnTo>
                  <a:pt x="5029403" y="733316"/>
                </a:lnTo>
                <a:lnTo>
                  <a:pt x="4845995" y="587771"/>
                </a:lnTo>
                <a:lnTo>
                  <a:pt x="4651537" y="456413"/>
                </a:lnTo>
                <a:lnTo>
                  <a:pt x="4446812" y="340026"/>
                </a:lnTo>
                <a:lnTo>
                  <a:pt x="4232605" y="239395"/>
                </a:lnTo>
                <a:lnTo>
                  <a:pt x="4009698" y="155303"/>
                </a:lnTo>
                <a:lnTo>
                  <a:pt x="3778877" y="88533"/>
                </a:lnTo>
                <a:lnTo>
                  <a:pt x="3540926" y="39870"/>
                </a:lnTo>
                <a:lnTo>
                  <a:pt x="3296628" y="10098"/>
                </a:lnTo>
                <a:lnTo>
                  <a:pt x="3046768" y="0"/>
                </a:lnTo>
                <a:close/>
              </a:path>
            </a:pathLst>
          </a:custGeom>
          <a:solidFill>
            <a:srgbClr val="EB3C8C">
              <a:alpha val="25000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3" name="object 3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4856816" y="2432904"/>
            <a:ext cx="5212586" cy="3416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4" name="object 4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252006" y="270008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EB3C8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5" name="object 5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4"/>
            </p:custDataLst>
          </p:nvPr>
        </p:nvSpPr>
        <p:spPr>
          <a:xfrm>
            <a:off x="5012994" y="6651002"/>
            <a:ext cx="4559935" cy="684530"/>
          </a:xfrm>
          <a:custGeom>
            <a:avLst/>
            <a:gdLst/>
            <a:ahLst/>
            <a:cxnLst/>
            <a:rect l="l" t="t" r="r" b="b"/>
            <a:pathLst>
              <a:path w="4559934" h="684529">
                <a:moveTo>
                  <a:pt x="0" y="683996"/>
                </a:moveTo>
                <a:lnTo>
                  <a:pt x="4559744" y="683996"/>
                </a:lnTo>
                <a:lnTo>
                  <a:pt x="4559744" y="0"/>
                </a:lnTo>
                <a:lnTo>
                  <a:pt x="0" y="0"/>
                </a:lnTo>
                <a:lnTo>
                  <a:pt x="0" y="683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6" name="object 6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5"/>
            </p:custDataLst>
          </p:nvPr>
        </p:nvSpPr>
        <p:spPr>
          <a:xfrm>
            <a:off x="252006" y="6642004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EB3C8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7" name="object 7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6"/>
            </p:custDataLst>
          </p:nvPr>
        </p:nvSpPr>
        <p:spPr>
          <a:xfrm>
            <a:off x="9305946" y="6850195"/>
            <a:ext cx="1143342" cy="4364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774700" y="5686425"/>
            <a:ext cx="3352800" cy="609600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</a:tabLst>
              <a:defRPr lang="en-GB" sz="1400" b="0" baseline="0" dirty="0" smtClean="0">
                <a:solidFill>
                  <a:srgbClr val="C833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200">
                <a:solidFill>
                  <a:srgbClr val="C8337E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200">
                <a:solidFill>
                  <a:srgbClr val="C8337E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200">
                <a:solidFill>
                  <a:srgbClr val="C8337E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200">
                <a:solidFill>
                  <a:srgbClr val="C8337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Date or name etc here</a:t>
            </a:r>
            <a:endParaRPr lang="en-GB" dirty="0"/>
          </a:p>
        </p:txBody>
      </p:sp>
      <p:sp>
        <p:nvSpPr>
          <p:cNvPr id="10" name="Title 11"/>
          <p:cNvSpPr>
            <a:spLocks noGrp="1"/>
          </p:cNvSpPr>
          <p:nvPr>
            <p:ph type="title" hasCustomPrompt="1"/>
          </p:nvPr>
        </p:nvSpPr>
        <p:spPr>
          <a:xfrm>
            <a:off x="774000" y="4316400"/>
            <a:ext cx="3312000" cy="1368000"/>
          </a:xfrm>
          <a:prstGeom prst="rect">
            <a:avLst/>
          </a:prstGeom>
        </p:spPr>
        <p:txBody>
          <a:bodyPr/>
          <a:lstStyle>
            <a:lvl1pPr marL="12700" marR="5080">
              <a:lnSpc>
                <a:spcPts val="3200"/>
              </a:lnSpc>
              <a:defRPr lang="en-GB" sz="2800" b="1" spc="-30" baseline="0" dirty="0" smtClean="0">
                <a:solidFill>
                  <a:srgbClr val="C8337E"/>
                </a:solidFill>
                <a:latin typeface="Arial"/>
                <a:ea typeface="+mn-ea"/>
                <a:cs typeface="Arial"/>
              </a:defRPr>
            </a:lvl1pPr>
          </a:lstStyle>
          <a:p>
            <a:pPr marL="12700" marR="5080">
              <a:lnSpc>
                <a:spcPts val="3200"/>
              </a:lnSpc>
            </a:pPr>
            <a:r>
              <a:rPr lang="en-GB" sz="2800" b="1" spc="-30" dirty="0">
                <a:solidFill>
                  <a:srgbClr val="EB3C8C"/>
                </a:solidFill>
                <a:latin typeface="Arial"/>
                <a:cs typeface="Arial"/>
              </a:rPr>
              <a:t>Section divide</a:t>
            </a:r>
            <a:r>
              <a:rPr lang="en-GB" sz="2800" b="1" dirty="0">
                <a:solidFill>
                  <a:srgbClr val="EB3C8C"/>
                </a:solidFill>
                <a:latin typeface="Arial"/>
                <a:cs typeface="Arial"/>
              </a:rPr>
              <a:t>r</a:t>
            </a:r>
            <a:r>
              <a:rPr lang="en-GB" sz="2800" b="1" spc="-60" dirty="0">
                <a:solidFill>
                  <a:srgbClr val="EB3C8C"/>
                </a:solidFill>
                <a:latin typeface="Arial"/>
                <a:cs typeface="Arial"/>
              </a:rPr>
              <a:t>,</a:t>
            </a:r>
            <a:br>
              <a:rPr lang="en-GB" sz="2800" b="1" spc="-60" dirty="0">
                <a:solidFill>
                  <a:srgbClr val="EB3C8C"/>
                </a:solidFill>
                <a:latin typeface="Arial"/>
                <a:cs typeface="Arial"/>
              </a:rPr>
            </a:br>
            <a:r>
              <a:rPr lang="en-GB" sz="2800" b="1" spc="-30" dirty="0">
                <a:solidFill>
                  <a:srgbClr val="EB3C8C"/>
                </a:solidFill>
                <a:latin typeface="Arial"/>
                <a:cs typeface="Arial"/>
              </a:rPr>
              <a:t>i</a:t>
            </a:r>
            <a:r>
              <a:rPr lang="en-GB" sz="2800" b="1" spc="-60" dirty="0">
                <a:solidFill>
                  <a:srgbClr val="EB3C8C"/>
                </a:solidFill>
                <a:latin typeface="Arial"/>
                <a:cs typeface="Arial"/>
              </a:rPr>
              <a:t>f </a:t>
            </a:r>
            <a:r>
              <a:rPr lang="en-GB" sz="2800" b="1" spc="-30" dirty="0">
                <a:solidFill>
                  <a:srgbClr val="EB3C8C"/>
                </a:solidFill>
                <a:latin typeface="Arial"/>
                <a:cs typeface="Arial"/>
              </a:rPr>
              <a:t>required.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13" name="Rectangle 12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7"/>
            </p:custDataLst>
          </p:nvPr>
        </p:nvSpPr>
        <p:spPr>
          <a:xfrm>
            <a:off x="9156700" y="6829426"/>
            <a:ext cx="15367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28" y="6858825"/>
            <a:ext cx="1163972" cy="50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4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3"/>
            </p:custDataLst>
          </p:nvPr>
        </p:nvSpPr>
        <p:spPr>
          <a:xfrm>
            <a:off x="252006" y="270008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21" name="object 7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4"/>
            </p:custDataLst>
          </p:nvPr>
        </p:nvSpPr>
        <p:spPr>
          <a:xfrm>
            <a:off x="9305946" y="6878774"/>
            <a:ext cx="1143342" cy="43643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20" name="object 6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5"/>
            </p:custDataLst>
          </p:nvPr>
        </p:nvSpPr>
        <p:spPr>
          <a:xfrm>
            <a:off x="252006" y="6642004"/>
            <a:ext cx="10188575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34988" y="1765300"/>
            <a:ext cx="9623425" cy="4689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itle Placeholder 22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6"/>
            </p:custDataLst>
          </p:nvPr>
        </p:nvSpPr>
        <p:spPr>
          <a:xfrm>
            <a:off x="9156700" y="6829426"/>
            <a:ext cx="15367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28" y="6858825"/>
            <a:ext cx="1163972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  <p:sldLayoutId id="2147483680" r:id="rId5"/>
    <p:sldLayoutId id="2147483679" r:id="rId6"/>
    <p:sldLayoutId id="2147483670" r:id="rId7"/>
    <p:sldLayoutId id="2147483665" r:id="rId8"/>
    <p:sldLayoutId id="2147483673" r:id="rId9"/>
    <p:sldLayoutId id="2147483674" r:id="rId10"/>
    <p:sldLayoutId id="2147483671" r:id="rId11"/>
  </p:sldLayoutIdLst>
  <p:txStyles>
    <p:titleStyle>
      <a:lvl1pPr eaLnBrk="1" hangingPunct="1">
        <a:defRPr sz="2800" b="1">
          <a:solidFill>
            <a:srgbClr val="008988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30000"/>
        </a:lnSpc>
        <a:spcAft>
          <a:spcPts val="1800"/>
        </a:spcAft>
        <a:tabLst>
          <a:tab pos="360000" algn="l"/>
          <a:tab pos="720000" algn="l"/>
          <a:tab pos="1080000" algn="l"/>
          <a:tab pos="1440000" algn="l"/>
          <a:tab pos="1800000" algn="l"/>
        </a:tabLst>
        <a:defRPr>
          <a:solidFill>
            <a:srgbClr val="008988"/>
          </a:solidFill>
          <a:latin typeface="+mn-lt"/>
          <a:ea typeface="+mn-ea"/>
          <a:cs typeface="+mn-cs"/>
        </a:defRPr>
      </a:lvl1pPr>
      <a:lvl2pPr marL="457200" eaLnBrk="1" hangingPunct="1">
        <a:lnSpc>
          <a:spcPct val="130000"/>
        </a:lnSpc>
        <a:spcAft>
          <a:spcPts val="1800"/>
        </a:spcAft>
        <a:tabLst>
          <a:tab pos="360000" algn="l"/>
          <a:tab pos="720000" algn="l"/>
          <a:tab pos="1080000" algn="l"/>
          <a:tab pos="1440000" algn="l"/>
          <a:tab pos="1800000" algn="l"/>
        </a:tabLst>
        <a:defRPr>
          <a:solidFill>
            <a:srgbClr val="008988"/>
          </a:solidFill>
          <a:latin typeface="+mn-lt"/>
          <a:ea typeface="+mn-ea"/>
          <a:cs typeface="+mn-cs"/>
        </a:defRPr>
      </a:lvl2pPr>
      <a:lvl3pPr marL="914400" eaLnBrk="1" hangingPunct="1">
        <a:lnSpc>
          <a:spcPct val="130000"/>
        </a:lnSpc>
        <a:spcAft>
          <a:spcPts val="1800"/>
        </a:spcAft>
        <a:tabLst>
          <a:tab pos="360000" algn="l"/>
          <a:tab pos="720000" algn="l"/>
          <a:tab pos="1080000" algn="l"/>
          <a:tab pos="1440000" algn="l"/>
          <a:tab pos="1800000" algn="l"/>
        </a:tabLst>
        <a:defRPr>
          <a:solidFill>
            <a:srgbClr val="008988"/>
          </a:solidFill>
          <a:latin typeface="+mn-lt"/>
          <a:ea typeface="+mn-ea"/>
          <a:cs typeface="+mn-cs"/>
        </a:defRPr>
      </a:lvl3pPr>
      <a:lvl4pPr marL="1371600" eaLnBrk="1" hangingPunct="1">
        <a:lnSpc>
          <a:spcPct val="130000"/>
        </a:lnSpc>
        <a:spcAft>
          <a:spcPts val="1800"/>
        </a:spcAft>
        <a:tabLst>
          <a:tab pos="360000" algn="l"/>
          <a:tab pos="720000" algn="l"/>
          <a:tab pos="1080000" algn="l"/>
          <a:tab pos="1440000" algn="l"/>
          <a:tab pos="1800000" algn="l"/>
        </a:tabLst>
        <a:defRPr>
          <a:solidFill>
            <a:srgbClr val="008988"/>
          </a:solidFill>
          <a:latin typeface="+mn-lt"/>
          <a:ea typeface="+mn-ea"/>
          <a:cs typeface="+mn-cs"/>
        </a:defRPr>
      </a:lvl4pPr>
      <a:lvl5pPr marL="1828800" eaLnBrk="1" hangingPunct="1">
        <a:lnSpc>
          <a:spcPct val="130000"/>
        </a:lnSpc>
        <a:spcAft>
          <a:spcPts val="1800"/>
        </a:spcAft>
        <a:tabLst>
          <a:tab pos="360000" algn="l"/>
          <a:tab pos="720000" algn="l"/>
          <a:tab pos="1080000" algn="l"/>
          <a:tab pos="1440000" algn="l"/>
          <a:tab pos="1800000" algn="l"/>
        </a:tabLst>
        <a:defRPr>
          <a:solidFill>
            <a:srgbClr val="008988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DE7DA7-29D5-467B-BBC1-60667B22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972" y="757089"/>
            <a:ext cx="3097455" cy="141436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0AA0B8-7FB2-45CD-BA6B-B4617871B5A0}"/>
              </a:ext>
            </a:extLst>
          </p:cNvPr>
          <p:cNvSpPr txBox="1"/>
          <p:nvPr/>
        </p:nvSpPr>
        <p:spPr>
          <a:xfrm>
            <a:off x="-572230" y="6809977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Animal Welfare Debates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C906C9-B502-4ADD-A3FB-88F015019DC4}"/>
              </a:ext>
            </a:extLst>
          </p:cNvPr>
          <p:cNvGrpSpPr/>
          <p:nvPr/>
        </p:nvGrpSpPr>
        <p:grpSpPr>
          <a:xfrm>
            <a:off x="0" y="1754559"/>
            <a:ext cx="10685141" cy="4760912"/>
            <a:chOff x="0" y="1754559"/>
            <a:chExt cx="10685141" cy="4760912"/>
          </a:xfrm>
        </p:grpSpPr>
        <p:pic>
          <p:nvPicPr>
            <p:cNvPr id="8" name="Picture 3" descr="W:\Veterinary_Services\Community and Education\IMAGES\1_Animal_Image_Library\Cats\Archive\Cat_white out.jpg">
              <a:extLst>
                <a:ext uri="{FF2B5EF4-FFF2-40B4-BE49-F238E27FC236}">
                  <a16:creationId xmlns:a16="http://schemas.microsoft.com/office/drawing/2014/main" id="{19BBACFC-756E-4437-B0F0-59C13C8EE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89508"/>
              <a:ext cx="2357438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\\falcon\user_data\SHARING FOLDER\!Temporary Sharing - Items will be deleted when 7 days old!\Vicki from Sarah\shutterstock_127511270.jpg">
              <a:extLst>
                <a:ext uri="{FF2B5EF4-FFF2-40B4-BE49-F238E27FC236}">
                  <a16:creationId xmlns:a16="http://schemas.microsoft.com/office/drawing/2014/main" id="{011E3C60-7FB7-48DD-BFF6-4F4C47139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794" y="2989337"/>
              <a:ext cx="3488333" cy="335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B356F3F4-46EF-43F6-8846-6353B7E3B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266" y="1754559"/>
              <a:ext cx="3571875" cy="476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73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93CBE-B30B-4D72-B65E-A0A0FF463F34}"/>
              </a:ext>
            </a:extLst>
          </p:cNvPr>
          <p:cNvSpPr txBox="1"/>
          <p:nvPr/>
        </p:nvSpPr>
        <p:spPr>
          <a:xfrm>
            <a:off x="729134" y="613073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Rabbits need to be able to do 3 bunny hops in any direction.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3ABA8-92FE-4A20-82F1-0CAEA75DDCF5}"/>
              </a:ext>
            </a:extLst>
          </p:cNvPr>
          <p:cNvSpPr txBox="1"/>
          <p:nvPr/>
        </p:nvSpPr>
        <p:spPr>
          <a:xfrm>
            <a:off x="234132" y="673375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caged animals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174C1-4230-4770-89A1-FD330DCEC340}"/>
              </a:ext>
            </a:extLst>
          </p:cNvPr>
          <p:cNvSpPr txBox="1"/>
          <p:nvPr/>
        </p:nvSpPr>
        <p:spPr>
          <a:xfrm>
            <a:off x="2898428" y="3436704"/>
            <a:ext cx="9235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FALSE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67DC0E-A76D-4D07-A998-9737095A2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7" y="2823060"/>
            <a:ext cx="4195525" cy="26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1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E421258-B69B-4A6F-838E-5A79FFF2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74066"/>
            <a:ext cx="4122564" cy="525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F311B1-BD8E-4943-80F4-BE24356542F7}"/>
              </a:ext>
            </a:extLst>
          </p:cNvPr>
          <p:cNvSpPr txBox="1"/>
          <p:nvPr/>
        </p:nvSpPr>
        <p:spPr>
          <a:xfrm>
            <a:off x="729134" y="613073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Dogs should not be in crates, even in the car.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9FE98-8FFE-4BD7-B2EE-962A2A210C26}"/>
              </a:ext>
            </a:extLst>
          </p:cNvPr>
          <p:cNvSpPr txBox="1"/>
          <p:nvPr/>
        </p:nvSpPr>
        <p:spPr>
          <a:xfrm>
            <a:off x="234132" y="673375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caged animals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5B861-2E25-489B-8EEF-A75DE7304D82}"/>
              </a:ext>
            </a:extLst>
          </p:cNvPr>
          <p:cNvSpPr txBox="1"/>
          <p:nvPr/>
        </p:nvSpPr>
        <p:spPr>
          <a:xfrm>
            <a:off x="1953272" y="2696368"/>
            <a:ext cx="92351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383704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F311B1-BD8E-4943-80F4-BE24356542F7}"/>
              </a:ext>
            </a:extLst>
          </p:cNvPr>
          <p:cNvSpPr txBox="1"/>
          <p:nvPr/>
        </p:nvSpPr>
        <p:spPr>
          <a:xfrm>
            <a:off x="729134" y="613073"/>
            <a:ext cx="92351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If you are transporting a dog in a car, it is much safer to keep them in a crate for the duration of the car journey.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9FE98-8FFE-4BD7-B2EE-962A2A210C26}"/>
              </a:ext>
            </a:extLst>
          </p:cNvPr>
          <p:cNvSpPr txBox="1"/>
          <p:nvPr/>
        </p:nvSpPr>
        <p:spPr>
          <a:xfrm>
            <a:off x="234132" y="673375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caged animals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5B861-2E25-489B-8EEF-A75DE7304D82}"/>
              </a:ext>
            </a:extLst>
          </p:cNvPr>
          <p:cNvSpPr txBox="1"/>
          <p:nvPr/>
        </p:nvSpPr>
        <p:spPr>
          <a:xfrm>
            <a:off x="1809254" y="4000457"/>
            <a:ext cx="9235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FALSE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C1EE18-5638-4E47-AD24-BF4DBA85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74825"/>
            <a:ext cx="3258468" cy="415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3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E90B7-6EAB-46C6-A244-C30B92312C54}"/>
              </a:ext>
            </a:extLst>
          </p:cNvPr>
          <p:cNvSpPr txBox="1"/>
          <p:nvPr/>
        </p:nvSpPr>
        <p:spPr>
          <a:xfrm>
            <a:off x="234132" y="673375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caged animals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66BCA-1EE9-4E9A-A9C3-89454C243E80}"/>
              </a:ext>
            </a:extLst>
          </p:cNvPr>
          <p:cNvSpPr txBox="1"/>
          <p:nvPr/>
        </p:nvSpPr>
        <p:spPr>
          <a:xfrm>
            <a:off x="-35792" y="481932"/>
            <a:ext cx="1072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Have the facts changed your mind at all?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C08D7-2623-44B5-B404-D8FFFF80C6F5}"/>
              </a:ext>
            </a:extLst>
          </p:cNvPr>
          <p:cNvSpPr txBox="1"/>
          <p:nvPr/>
        </p:nvSpPr>
        <p:spPr>
          <a:xfrm>
            <a:off x="314753" y="1433208"/>
            <a:ext cx="964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Does keeping animals in cages meet their 5 Welfare Needs?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C044D9-B6FF-4559-8C3C-DE1DA4595B49}"/>
              </a:ext>
            </a:extLst>
          </p:cNvPr>
          <p:cNvGrpSpPr/>
          <p:nvPr/>
        </p:nvGrpSpPr>
        <p:grpSpPr>
          <a:xfrm>
            <a:off x="2013753" y="2982627"/>
            <a:ext cx="6429290" cy="2952328"/>
            <a:chOff x="259453" y="980728"/>
            <a:chExt cx="8411597" cy="49138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48AE85-E388-44E8-9003-3A2D81DC849D}"/>
                </a:ext>
              </a:extLst>
            </p:cNvPr>
            <p:cNvSpPr txBox="1"/>
            <p:nvPr/>
          </p:nvSpPr>
          <p:spPr>
            <a:xfrm>
              <a:off x="609043" y="5355225"/>
              <a:ext cx="3581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6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FOOD &amp; WATER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38E187-EB6A-43C4-AC5A-B8F5C56C0C95}"/>
                </a:ext>
              </a:extLst>
            </p:cNvPr>
            <p:cNvSpPr/>
            <p:nvPr/>
          </p:nvSpPr>
          <p:spPr>
            <a:xfrm>
              <a:off x="4778696" y="5371332"/>
              <a:ext cx="33182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3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EXERCISE &amp; FUN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A8773D-9BCE-40D3-9237-4AA7F659F3D6}"/>
                </a:ext>
              </a:extLst>
            </p:cNvPr>
            <p:cNvGrpSpPr/>
            <p:nvPr/>
          </p:nvGrpSpPr>
          <p:grpSpPr>
            <a:xfrm>
              <a:off x="259453" y="980728"/>
              <a:ext cx="8411597" cy="4433753"/>
              <a:chOff x="259453" y="980728"/>
              <a:chExt cx="8411597" cy="4433753"/>
            </a:xfrm>
          </p:grpSpPr>
          <p:pic>
            <p:nvPicPr>
              <p:cNvPr id="10" name="Picture 2" descr="C:\Documents and Settings\Henson_A\My Documents\Amy's\Talkies\New Welfare Symbols\Environment Icon.jpg">
                <a:extLst>
                  <a:ext uri="{FF2B5EF4-FFF2-40B4-BE49-F238E27FC236}">
                    <a16:creationId xmlns:a16="http://schemas.microsoft.com/office/drawing/2014/main" id="{5A8B4A10-33EB-4BF1-A109-EB9C52849D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3144" y="1039963"/>
                <a:ext cx="1779220" cy="1786530"/>
              </a:xfrm>
              <a:prstGeom prst="ellipse">
                <a:avLst/>
              </a:prstGeom>
              <a:noFill/>
              <a:effectLst>
                <a:softEdge rad="0"/>
              </a:effectLst>
            </p:spPr>
          </p:pic>
          <p:pic>
            <p:nvPicPr>
              <p:cNvPr id="11" name="Picture 3" descr="C:\Documents and Settings\Henson_A\My Documents\Amy's\Talkies\New Welfare Symbols\Diet Icon.jpg">
                <a:extLst>
                  <a:ext uri="{FF2B5EF4-FFF2-40B4-BE49-F238E27FC236}">
                    <a16:creationId xmlns:a16="http://schemas.microsoft.com/office/drawing/2014/main" id="{9589F17E-EA8B-4CFC-A95F-088E1E35CC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14328" y="3604985"/>
                <a:ext cx="1802092" cy="1809496"/>
              </a:xfrm>
              <a:prstGeom prst="ellipse">
                <a:avLst/>
              </a:prstGeom>
              <a:noFill/>
              <a:effectLst>
                <a:softEdge rad="0"/>
              </a:effectLst>
            </p:spPr>
          </p:pic>
          <p:pic>
            <p:nvPicPr>
              <p:cNvPr id="12" name="Picture 11" descr="Health Icon.jpg">
                <a:extLst>
                  <a:ext uri="{FF2B5EF4-FFF2-40B4-BE49-F238E27FC236}">
                    <a16:creationId xmlns:a16="http://schemas.microsoft.com/office/drawing/2014/main" id="{44830756-EE19-48F0-9DB2-CF54D9210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79657" y="1816907"/>
                <a:ext cx="1971189" cy="1811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0"/>
              </a:effectLst>
            </p:spPr>
          </p:pic>
          <p:pic>
            <p:nvPicPr>
              <p:cNvPr id="13" name="Picture 12" descr="C:\Documents and Settings\Henson_A\My Documents\Amy's\Talkies\New Welfare Symbols\Behaviour Icon.jpg">
                <a:extLst>
                  <a:ext uri="{FF2B5EF4-FFF2-40B4-BE49-F238E27FC236}">
                    <a16:creationId xmlns:a16="http://schemas.microsoft.com/office/drawing/2014/main" id="{3384DAE3-6A07-44E0-92F4-D0A5F2EBCC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47849" y="3627197"/>
                <a:ext cx="1779971" cy="1787284"/>
              </a:xfrm>
              <a:prstGeom prst="ellipse">
                <a:avLst/>
              </a:prstGeom>
              <a:noFill/>
            </p:spPr>
          </p:pic>
          <p:pic>
            <p:nvPicPr>
              <p:cNvPr id="14" name="Picture 13" descr="C:\Documents and Settings\Henson_A\My Documents\Amy's\Talkies\New Welfare Symbols\Companionship Icon.jpg">
                <a:extLst>
                  <a:ext uri="{FF2B5EF4-FFF2-40B4-BE49-F238E27FC236}">
                    <a16:creationId xmlns:a16="http://schemas.microsoft.com/office/drawing/2014/main" id="{9FF21D8F-D515-4ED6-AD66-75D0118919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09991" y="980728"/>
                <a:ext cx="1773282" cy="1787258"/>
              </a:xfrm>
              <a:prstGeom prst="ellipse">
                <a:avLst/>
              </a:prstGeom>
              <a:noFill/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D13FEF-A12D-4514-85A9-BC3CB185F06A}"/>
                  </a:ext>
                </a:extLst>
              </p:cNvPr>
              <p:cNvSpPr txBox="1"/>
              <p:nvPr/>
            </p:nvSpPr>
            <p:spPr>
              <a:xfrm>
                <a:off x="259453" y="2826426"/>
                <a:ext cx="2559700" cy="870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accent4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>
                    <a:solidFill>
                      <a:schemeClr val="accent4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 HOME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F51C6B-CAE8-4778-8098-79FFE436B545}"/>
                  </a:ext>
                </a:extLst>
              </p:cNvPr>
              <p:cNvSpPr txBox="1"/>
              <p:nvPr/>
            </p:nvSpPr>
            <p:spPr>
              <a:xfrm>
                <a:off x="3256183" y="3013780"/>
                <a:ext cx="2559701" cy="14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dirty="0">
                  <a:solidFill>
                    <a:schemeClr val="accent1"/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algn="ctr"/>
                <a:r>
                  <a:rPr lang="en-GB" sz="2800" b="1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Arial" pitchFamily="34" charset="0"/>
                  </a:rPr>
                  <a:t>HEALTH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748D973-531F-497C-A48A-4496EEAA01A7}"/>
                  </a:ext>
                </a:extLst>
              </p:cNvPr>
              <p:cNvSpPr/>
              <p:nvPr/>
            </p:nvSpPr>
            <p:spPr>
              <a:xfrm>
                <a:off x="6111350" y="2777943"/>
                <a:ext cx="2559700" cy="87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accent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FRIENDS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60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B34A235-4F61-4258-BEE0-4F5675BC9962}"/>
              </a:ext>
            </a:extLst>
          </p:cNvPr>
          <p:cNvSpPr txBox="1"/>
          <p:nvPr/>
        </p:nvSpPr>
        <p:spPr>
          <a:xfrm>
            <a:off x="729134" y="613073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it kind to ride horses/donkeys?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E2AB93-81E4-4F47-9799-C131E1B8D1C5}"/>
              </a:ext>
            </a:extLst>
          </p:cNvPr>
          <p:cNvSpPr txBox="1"/>
          <p:nvPr/>
        </p:nvSpPr>
        <p:spPr>
          <a:xfrm>
            <a:off x="-1854100" y="6729969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do you think?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08AA7-528E-4D38-8057-821A339203C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/>
          <a:stretch/>
        </p:blipFill>
        <p:spPr bwMode="auto">
          <a:xfrm flipH="1">
            <a:off x="430756" y="1936860"/>
            <a:ext cx="5164927" cy="4353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r="13270"/>
          <a:stretch/>
        </p:blipFill>
        <p:spPr>
          <a:xfrm flipH="1">
            <a:off x="5344492" y="1822411"/>
            <a:ext cx="4992453" cy="44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6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7976F-EF8D-4CBB-8803-B36F19FE7396}"/>
              </a:ext>
            </a:extLst>
          </p:cNvPr>
          <p:cNvSpPr txBox="1"/>
          <p:nvPr/>
        </p:nvSpPr>
        <p:spPr>
          <a:xfrm>
            <a:off x="-990004" y="6733753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horse riding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C6DF7-DDD1-4209-B31A-D5C9B6813CA8}"/>
              </a:ext>
            </a:extLst>
          </p:cNvPr>
          <p:cNvSpPr txBox="1"/>
          <p:nvPr/>
        </p:nvSpPr>
        <p:spPr>
          <a:xfrm>
            <a:off x="729134" y="388633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is only recently that humans started riding horses.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B4E52-6EFD-44A5-93C9-360E64427595}"/>
              </a:ext>
            </a:extLst>
          </p:cNvPr>
          <p:cNvSpPr txBox="1"/>
          <p:nvPr/>
        </p:nvSpPr>
        <p:spPr>
          <a:xfrm>
            <a:off x="2448274" y="2996882"/>
            <a:ext cx="92351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 or FALSE?</a:t>
            </a:r>
          </a:p>
        </p:txBody>
      </p:sp>
      <p:pic>
        <p:nvPicPr>
          <p:cNvPr id="7" name="Picture 5" descr="shutterstock_55479049.jpg">
            <a:extLst>
              <a:ext uri="{FF2B5EF4-FFF2-40B4-BE49-F238E27FC236}">
                <a16:creationId xmlns:a16="http://schemas.microsoft.com/office/drawing/2014/main" id="{595FD689-E4FA-4701-A93C-46A5ED2E9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1790706"/>
            <a:ext cx="3350788" cy="464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3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7976F-EF8D-4CBB-8803-B36F19FE7396}"/>
              </a:ext>
            </a:extLst>
          </p:cNvPr>
          <p:cNvSpPr txBox="1"/>
          <p:nvPr/>
        </p:nvSpPr>
        <p:spPr>
          <a:xfrm>
            <a:off x="-990004" y="6733753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horse riding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C6DF7-DDD1-4209-B31A-D5C9B6813CA8}"/>
              </a:ext>
            </a:extLst>
          </p:cNvPr>
          <p:cNvSpPr txBox="1"/>
          <p:nvPr/>
        </p:nvSpPr>
        <p:spPr>
          <a:xfrm>
            <a:off x="729134" y="463316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first documented horse ride occurred in 4200 B.C.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10356-2539-4360-83A5-2B03891D1EE0}"/>
              </a:ext>
            </a:extLst>
          </p:cNvPr>
          <p:cNvSpPr txBox="1"/>
          <p:nvPr/>
        </p:nvSpPr>
        <p:spPr>
          <a:xfrm>
            <a:off x="2610396" y="3611857"/>
            <a:ext cx="9235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FALSE</a:t>
            </a:r>
          </a:p>
        </p:txBody>
      </p:sp>
      <p:pic>
        <p:nvPicPr>
          <p:cNvPr id="7" name="Picture 5" descr="shutterstock_55479049.jpg">
            <a:extLst>
              <a:ext uri="{FF2B5EF4-FFF2-40B4-BE49-F238E27FC236}">
                <a16:creationId xmlns:a16="http://schemas.microsoft.com/office/drawing/2014/main" id="{FEA085A6-0AE6-418E-87DB-7F6022E67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0" y="1805412"/>
            <a:ext cx="3350788" cy="464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93CBE-B30B-4D72-B65E-A0A0FF463F34}"/>
              </a:ext>
            </a:extLst>
          </p:cNvPr>
          <p:cNvSpPr txBox="1"/>
          <p:nvPr/>
        </p:nvSpPr>
        <p:spPr>
          <a:xfrm>
            <a:off x="729134" y="613073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is illegal to offer donkey rides on the beach.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174C1-4230-4770-89A1-FD330DCEC340}"/>
              </a:ext>
            </a:extLst>
          </p:cNvPr>
          <p:cNvSpPr txBox="1"/>
          <p:nvPr/>
        </p:nvSpPr>
        <p:spPr>
          <a:xfrm>
            <a:off x="-1566068" y="2757364"/>
            <a:ext cx="92351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 or FALSE?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3ABA8-92FE-4A20-82F1-0CAEA75DDCF5}"/>
              </a:ext>
            </a:extLst>
          </p:cNvPr>
          <p:cNvSpPr txBox="1"/>
          <p:nvPr/>
        </p:nvSpPr>
        <p:spPr>
          <a:xfrm>
            <a:off x="0" y="6767837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horse riding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r="13270"/>
          <a:stretch/>
        </p:blipFill>
        <p:spPr>
          <a:xfrm flipH="1">
            <a:off x="5490716" y="1934205"/>
            <a:ext cx="4992453" cy="44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93CBE-B30B-4D72-B65E-A0A0FF463F34}"/>
              </a:ext>
            </a:extLst>
          </p:cNvPr>
          <p:cNvSpPr txBox="1"/>
          <p:nvPr/>
        </p:nvSpPr>
        <p:spPr>
          <a:xfrm>
            <a:off x="729134" y="613073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is illegal to offer donkey rides on the beach.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174C1-4230-4770-89A1-FD330DCEC340}"/>
              </a:ext>
            </a:extLst>
          </p:cNvPr>
          <p:cNvSpPr txBox="1"/>
          <p:nvPr/>
        </p:nvSpPr>
        <p:spPr>
          <a:xfrm>
            <a:off x="-1540427" y="2888582"/>
            <a:ext cx="9235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3ABA8-92FE-4A20-82F1-0CAEA75DDCF5}"/>
              </a:ext>
            </a:extLst>
          </p:cNvPr>
          <p:cNvSpPr txBox="1"/>
          <p:nvPr/>
        </p:nvSpPr>
        <p:spPr>
          <a:xfrm>
            <a:off x="234132" y="673375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horse riding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r="13270"/>
          <a:stretch/>
        </p:blipFill>
        <p:spPr>
          <a:xfrm flipH="1">
            <a:off x="5346700" y="1946037"/>
            <a:ext cx="4992453" cy="44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F311B1-BD8E-4943-80F4-BE24356542F7}"/>
              </a:ext>
            </a:extLst>
          </p:cNvPr>
          <p:cNvSpPr txBox="1"/>
          <p:nvPr/>
        </p:nvSpPr>
        <p:spPr>
          <a:xfrm>
            <a:off x="729134" y="613073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Horses can be really hurt by their saddle.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9FE98-8FFE-4BD7-B2EE-962A2A210C26}"/>
              </a:ext>
            </a:extLst>
          </p:cNvPr>
          <p:cNvSpPr txBox="1"/>
          <p:nvPr/>
        </p:nvSpPr>
        <p:spPr>
          <a:xfrm>
            <a:off x="234132" y="673375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horse riding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5B861-2E25-489B-8EEF-A75DE7304D82}"/>
              </a:ext>
            </a:extLst>
          </p:cNvPr>
          <p:cNvSpPr txBox="1"/>
          <p:nvPr/>
        </p:nvSpPr>
        <p:spPr>
          <a:xfrm>
            <a:off x="5202683" y="2713188"/>
            <a:ext cx="50105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 or FALSE?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08AA7-528E-4D38-8057-821A339203C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/>
          <a:stretch/>
        </p:blipFill>
        <p:spPr bwMode="auto">
          <a:xfrm flipH="1">
            <a:off x="268189" y="1935371"/>
            <a:ext cx="5164927" cy="4353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023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3A338B-C4B1-4BF6-B143-1BEDF45A3569}"/>
              </a:ext>
            </a:extLst>
          </p:cNvPr>
          <p:cNvSpPr/>
          <p:nvPr/>
        </p:nvSpPr>
        <p:spPr>
          <a:xfrm>
            <a:off x="522164" y="541065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008080"/>
                </a:solidFill>
                <a:latin typeface="Comic Sans MS" panose="030F0702030302020204" pitchFamily="66" charset="0"/>
              </a:rPr>
              <a:t>Which child do you think is correct?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6EAFD-8380-401D-9F9E-E995ADE07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45" y="1804398"/>
            <a:ext cx="4286250" cy="428625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5737C46-0457-4F24-BCB6-59CAF8EA5579}"/>
              </a:ext>
            </a:extLst>
          </p:cNvPr>
          <p:cNvSpPr/>
          <p:nvPr/>
        </p:nvSpPr>
        <p:spPr>
          <a:xfrm>
            <a:off x="522164" y="1693193"/>
            <a:ext cx="2952328" cy="1230263"/>
          </a:xfrm>
          <a:prstGeom prst="wedgeRectCallout">
            <a:avLst>
              <a:gd name="adj1" fmla="val 61311"/>
              <a:gd name="adj2" fmla="val 463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8337E"/>
                </a:solidFill>
                <a:latin typeface="Comic Sans MS" panose="030F0702030302020204" pitchFamily="66" charset="0"/>
              </a:rPr>
              <a:t>Can animals be sad?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1EFE2F0-9A1B-4A7E-A90C-803A75AA64F0}"/>
              </a:ext>
            </a:extLst>
          </p:cNvPr>
          <p:cNvSpPr/>
          <p:nvPr/>
        </p:nvSpPr>
        <p:spPr>
          <a:xfrm>
            <a:off x="7247769" y="909351"/>
            <a:ext cx="2952328" cy="1230263"/>
          </a:xfrm>
          <a:prstGeom prst="wedgeRectCallout">
            <a:avLst>
              <a:gd name="adj1" fmla="val -54498"/>
              <a:gd name="adj2" fmla="val 1029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8988"/>
                </a:solidFill>
                <a:latin typeface="Comic Sans MS" panose="030F0702030302020204" pitchFamily="66" charset="0"/>
              </a:rPr>
              <a:t>I think that animals can’t be sad because they can’t tell me they are sad.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3FFC630-F634-47CB-B142-9CD44DD37310}"/>
              </a:ext>
            </a:extLst>
          </p:cNvPr>
          <p:cNvSpPr/>
          <p:nvPr/>
        </p:nvSpPr>
        <p:spPr>
          <a:xfrm>
            <a:off x="7364621" y="3166293"/>
            <a:ext cx="2952328" cy="1230263"/>
          </a:xfrm>
          <a:prstGeom prst="wedgeRectCallout">
            <a:avLst>
              <a:gd name="adj1" fmla="val -54498"/>
              <a:gd name="adj2" fmla="val 1029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8988"/>
                </a:solidFill>
                <a:latin typeface="Comic Sans MS" panose="030F0702030302020204" pitchFamily="66" charset="0"/>
              </a:rPr>
              <a:t>Animals can be sad, because they have feelings too.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DE4EC8D-81A6-429E-AC9E-00A39E8839EC}"/>
              </a:ext>
            </a:extLst>
          </p:cNvPr>
          <p:cNvSpPr/>
          <p:nvPr/>
        </p:nvSpPr>
        <p:spPr>
          <a:xfrm>
            <a:off x="462253" y="4396556"/>
            <a:ext cx="2952328" cy="1230263"/>
          </a:xfrm>
          <a:prstGeom prst="wedgeRectCallout">
            <a:avLst>
              <a:gd name="adj1" fmla="val 71411"/>
              <a:gd name="adj2" fmla="val -69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8988"/>
                </a:solidFill>
                <a:latin typeface="Comic Sans MS" panose="030F0702030302020204" pitchFamily="66" charset="0"/>
              </a:rPr>
              <a:t>Animals can’t be sad because only people can be sad.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043A7-3C57-4C0F-8BAF-65EDF834F428}"/>
              </a:ext>
            </a:extLst>
          </p:cNvPr>
          <p:cNvSpPr txBox="1"/>
          <p:nvPr/>
        </p:nvSpPr>
        <p:spPr>
          <a:xfrm>
            <a:off x="4286028" y="152448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988"/>
                </a:solidFill>
                <a:latin typeface="Comic Sans MS" panose="030F0702030302020204" pitchFamily="66" charset="0"/>
              </a:rPr>
              <a:t>Ryan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D9578-E51D-4083-B8B9-A94674D563B0}"/>
              </a:ext>
            </a:extLst>
          </p:cNvPr>
          <p:cNvSpPr txBox="1"/>
          <p:nvPr/>
        </p:nvSpPr>
        <p:spPr>
          <a:xfrm>
            <a:off x="6132985" y="152448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988"/>
                </a:solidFill>
                <a:latin typeface="Comic Sans MS" panose="030F0702030302020204" pitchFamily="66" charset="0"/>
              </a:rPr>
              <a:t>Alice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F0EE6-7D3A-421A-BFED-CBADA5FF9C5E}"/>
              </a:ext>
            </a:extLst>
          </p:cNvPr>
          <p:cNvSpPr txBox="1"/>
          <p:nvPr/>
        </p:nvSpPr>
        <p:spPr>
          <a:xfrm>
            <a:off x="4226117" y="544215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988"/>
                </a:solidFill>
                <a:latin typeface="Comic Sans MS" panose="030F0702030302020204" pitchFamily="66" charset="0"/>
              </a:rPr>
              <a:t>Oscar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43DD41-A039-4A97-A521-5C131BDE6CFD}"/>
              </a:ext>
            </a:extLst>
          </p:cNvPr>
          <p:cNvSpPr txBox="1"/>
          <p:nvPr/>
        </p:nvSpPr>
        <p:spPr>
          <a:xfrm>
            <a:off x="6033002" y="544215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988"/>
                </a:solidFill>
                <a:latin typeface="Comic Sans MS" panose="030F0702030302020204" pitchFamily="66" charset="0"/>
              </a:rPr>
              <a:t>Grace</a:t>
            </a:r>
          </a:p>
        </p:txBody>
      </p:sp>
    </p:spTree>
    <p:extLst>
      <p:ext uri="{BB962C8B-B14F-4D97-AF65-F5344CB8AC3E}">
        <p14:creationId xmlns:p14="http://schemas.microsoft.com/office/powerpoint/2010/main" val="503490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F311B1-BD8E-4943-80F4-BE24356542F7}"/>
              </a:ext>
            </a:extLst>
          </p:cNvPr>
          <p:cNvSpPr txBox="1"/>
          <p:nvPr/>
        </p:nvSpPr>
        <p:spPr>
          <a:xfrm>
            <a:off x="729134" y="613073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Horses can be really hurt by their saddle.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9FE98-8FFE-4BD7-B2EE-962A2A210C26}"/>
              </a:ext>
            </a:extLst>
          </p:cNvPr>
          <p:cNvSpPr txBox="1"/>
          <p:nvPr/>
        </p:nvSpPr>
        <p:spPr>
          <a:xfrm>
            <a:off x="234132" y="673375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horse riding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5B861-2E25-489B-8EEF-A75DE7304D82}"/>
              </a:ext>
            </a:extLst>
          </p:cNvPr>
          <p:cNvSpPr txBox="1"/>
          <p:nvPr/>
        </p:nvSpPr>
        <p:spPr>
          <a:xfrm>
            <a:off x="5867929" y="3277369"/>
            <a:ext cx="3762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08AA7-528E-4D38-8057-821A339203C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/>
          <a:stretch/>
        </p:blipFill>
        <p:spPr bwMode="auto">
          <a:xfrm flipH="1">
            <a:off x="430756" y="1936860"/>
            <a:ext cx="5164927" cy="4353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379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E90B7-6EAB-46C6-A244-C30B92312C54}"/>
              </a:ext>
            </a:extLst>
          </p:cNvPr>
          <p:cNvSpPr txBox="1"/>
          <p:nvPr/>
        </p:nvSpPr>
        <p:spPr>
          <a:xfrm>
            <a:off x="-88154" y="6726975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horse riding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66BCA-1EE9-4E9A-A9C3-89454C243E80}"/>
              </a:ext>
            </a:extLst>
          </p:cNvPr>
          <p:cNvSpPr txBox="1"/>
          <p:nvPr/>
        </p:nvSpPr>
        <p:spPr>
          <a:xfrm>
            <a:off x="-35792" y="481932"/>
            <a:ext cx="1072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Have the facts changed your mind at all?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C08D7-2623-44B5-B404-D8FFFF80C6F5}"/>
              </a:ext>
            </a:extLst>
          </p:cNvPr>
          <p:cNvSpPr txBox="1"/>
          <p:nvPr/>
        </p:nvSpPr>
        <p:spPr>
          <a:xfrm>
            <a:off x="314753" y="1433208"/>
            <a:ext cx="964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Does riding horses and donkeys meet their 5 Welfare Needs?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A6A6E6-A68E-4D39-B3BA-9FC8808BEBBB}"/>
              </a:ext>
            </a:extLst>
          </p:cNvPr>
          <p:cNvGrpSpPr/>
          <p:nvPr/>
        </p:nvGrpSpPr>
        <p:grpSpPr>
          <a:xfrm>
            <a:off x="2013753" y="2982627"/>
            <a:ext cx="6429290" cy="2952328"/>
            <a:chOff x="259453" y="980728"/>
            <a:chExt cx="8411597" cy="49138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8387B7-6B9A-4271-83B7-619A84E3C38A}"/>
                </a:ext>
              </a:extLst>
            </p:cNvPr>
            <p:cNvSpPr txBox="1"/>
            <p:nvPr/>
          </p:nvSpPr>
          <p:spPr>
            <a:xfrm>
              <a:off x="609043" y="5355225"/>
              <a:ext cx="3581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6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FOOD &amp; WATER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0949C3B-89C4-40A5-BA39-55B0925A125F}"/>
                </a:ext>
              </a:extLst>
            </p:cNvPr>
            <p:cNvSpPr/>
            <p:nvPr/>
          </p:nvSpPr>
          <p:spPr>
            <a:xfrm>
              <a:off x="4778696" y="5371332"/>
              <a:ext cx="33182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3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EXERCISE &amp; FUN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DAC6DA-9814-4276-A533-F40E4E2EC230}"/>
                </a:ext>
              </a:extLst>
            </p:cNvPr>
            <p:cNvGrpSpPr/>
            <p:nvPr/>
          </p:nvGrpSpPr>
          <p:grpSpPr>
            <a:xfrm>
              <a:off x="259453" y="980728"/>
              <a:ext cx="8411597" cy="4433753"/>
              <a:chOff x="259453" y="980728"/>
              <a:chExt cx="8411597" cy="4433753"/>
            </a:xfrm>
          </p:grpSpPr>
          <p:pic>
            <p:nvPicPr>
              <p:cNvPr id="22" name="Picture 2" descr="C:\Documents and Settings\Henson_A\My Documents\Amy's\Talkies\New Welfare Symbols\Environment Icon.jpg">
                <a:extLst>
                  <a:ext uri="{FF2B5EF4-FFF2-40B4-BE49-F238E27FC236}">
                    <a16:creationId xmlns:a16="http://schemas.microsoft.com/office/drawing/2014/main" id="{143CC868-A058-4538-AE3D-2CBC0ED231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3144" y="1039963"/>
                <a:ext cx="1779220" cy="1786530"/>
              </a:xfrm>
              <a:prstGeom prst="ellipse">
                <a:avLst/>
              </a:prstGeom>
              <a:noFill/>
              <a:effectLst>
                <a:softEdge rad="0"/>
              </a:effectLst>
            </p:spPr>
          </p:pic>
          <p:pic>
            <p:nvPicPr>
              <p:cNvPr id="23" name="Picture 3" descr="C:\Documents and Settings\Henson_A\My Documents\Amy's\Talkies\New Welfare Symbols\Diet Icon.jpg">
                <a:extLst>
                  <a:ext uri="{FF2B5EF4-FFF2-40B4-BE49-F238E27FC236}">
                    <a16:creationId xmlns:a16="http://schemas.microsoft.com/office/drawing/2014/main" id="{1742EAF4-A69C-4B2C-8DD9-6288D14BB3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14328" y="3604985"/>
                <a:ext cx="1802092" cy="1809496"/>
              </a:xfrm>
              <a:prstGeom prst="ellipse">
                <a:avLst/>
              </a:prstGeom>
              <a:noFill/>
              <a:effectLst>
                <a:softEdge rad="0"/>
              </a:effectLst>
            </p:spPr>
          </p:pic>
          <p:pic>
            <p:nvPicPr>
              <p:cNvPr id="24" name="Picture 23" descr="Health Icon.jpg">
                <a:extLst>
                  <a:ext uri="{FF2B5EF4-FFF2-40B4-BE49-F238E27FC236}">
                    <a16:creationId xmlns:a16="http://schemas.microsoft.com/office/drawing/2014/main" id="{F7DF0BA1-41A4-4EE1-A4B6-74A70D282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79657" y="1816907"/>
                <a:ext cx="1971189" cy="1811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0"/>
              </a:effectLst>
            </p:spPr>
          </p:pic>
          <p:pic>
            <p:nvPicPr>
              <p:cNvPr id="25" name="Picture 24" descr="C:\Documents and Settings\Henson_A\My Documents\Amy's\Talkies\New Welfare Symbols\Behaviour Icon.jpg">
                <a:extLst>
                  <a:ext uri="{FF2B5EF4-FFF2-40B4-BE49-F238E27FC236}">
                    <a16:creationId xmlns:a16="http://schemas.microsoft.com/office/drawing/2014/main" id="{C115FB8B-9EB2-47A2-85CA-C92C67B215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47849" y="3627197"/>
                <a:ext cx="1779971" cy="1787284"/>
              </a:xfrm>
              <a:prstGeom prst="ellipse">
                <a:avLst/>
              </a:prstGeom>
              <a:noFill/>
            </p:spPr>
          </p:pic>
          <p:pic>
            <p:nvPicPr>
              <p:cNvPr id="26" name="Picture 25" descr="C:\Documents and Settings\Henson_A\My Documents\Amy's\Talkies\New Welfare Symbols\Companionship Icon.jpg">
                <a:extLst>
                  <a:ext uri="{FF2B5EF4-FFF2-40B4-BE49-F238E27FC236}">
                    <a16:creationId xmlns:a16="http://schemas.microsoft.com/office/drawing/2014/main" id="{5907EC52-5A33-483F-80F5-B4CB0AE50D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09991" y="980728"/>
                <a:ext cx="1773282" cy="1787258"/>
              </a:xfrm>
              <a:prstGeom prst="ellipse">
                <a:avLst/>
              </a:prstGeom>
              <a:noFill/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971A99-3528-4DDA-8C5B-0B1BA515F465}"/>
                  </a:ext>
                </a:extLst>
              </p:cNvPr>
              <p:cNvSpPr txBox="1"/>
              <p:nvPr/>
            </p:nvSpPr>
            <p:spPr>
              <a:xfrm>
                <a:off x="259453" y="2826426"/>
                <a:ext cx="2559700" cy="870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accent4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>
                    <a:solidFill>
                      <a:schemeClr val="accent4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 HOME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3984F8-53F6-494A-B588-AFBA4BA5126E}"/>
                  </a:ext>
                </a:extLst>
              </p:cNvPr>
              <p:cNvSpPr txBox="1"/>
              <p:nvPr/>
            </p:nvSpPr>
            <p:spPr>
              <a:xfrm>
                <a:off x="3256183" y="3013780"/>
                <a:ext cx="2559701" cy="14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dirty="0">
                  <a:solidFill>
                    <a:schemeClr val="accent1"/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algn="ctr"/>
                <a:r>
                  <a:rPr lang="en-GB" sz="2800" b="1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Arial" pitchFamily="34" charset="0"/>
                  </a:rPr>
                  <a:t>HEALTH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F77DF6-047F-4EDD-96DE-94C7AC5BCF1B}"/>
                  </a:ext>
                </a:extLst>
              </p:cNvPr>
              <p:cNvSpPr/>
              <p:nvPr/>
            </p:nvSpPr>
            <p:spPr>
              <a:xfrm>
                <a:off x="6111350" y="2777943"/>
                <a:ext cx="2559700" cy="87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accent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FRIENDS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64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B34A235-4F61-4258-BEE0-4F5675BC9962}"/>
              </a:ext>
            </a:extLst>
          </p:cNvPr>
          <p:cNvSpPr txBox="1"/>
          <p:nvPr/>
        </p:nvSpPr>
        <p:spPr>
          <a:xfrm>
            <a:off x="729134" y="613073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Should dogs be used for jobs such as farming and police work?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E2AB93-81E4-4F47-9799-C131E1B8D1C5}"/>
              </a:ext>
            </a:extLst>
          </p:cNvPr>
          <p:cNvSpPr txBox="1"/>
          <p:nvPr/>
        </p:nvSpPr>
        <p:spPr>
          <a:xfrm>
            <a:off x="-1854100" y="6769707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do you think?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8"/>
          <a:stretch/>
        </p:blipFill>
        <p:spPr>
          <a:xfrm>
            <a:off x="1845258" y="2125241"/>
            <a:ext cx="7002884" cy="415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4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7976F-EF8D-4CBB-8803-B36F19FE7396}"/>
              </a:ext>
            </a:extLst>
          </p:cNvPr>
          <p:cNvSpPr txBox="1"/>
          <p:nvPr/>
        </p:nvSpPr>
        <p:spPr>
          <a:xfrm>
            <a:off x="-1062012" y="6745947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dogs with jobs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C6DF7-DDD1-4209-B31A-D5C9B6813CA8}"/>
              </a:ext>
            </a:extLst>
          </p:cNvPr>
          <p:cNvSpPr txBox="1"/>
          <p:nvPr/>
        </p:nvSpPr>
        <p:spPr>
          <a:xfrm>
            <a:off x="729134" y="613073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dog was the first animal to be sent to space.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B4E52-6EFD-44A5-93C9-360E64427595}"/>
              </a:ext>
            </a:extLst>
          </p:cNvPr>
          <p:cNvSpPr txBox="1"/>
          <p:nvPr/>
        </p:nvSpPr>
        <p:spPr>
          <a:xfrm>
            <a:off x="450156" y="2773313"/>
            <a:ext cx="92351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 or FALSE?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34214-E11D-4C39-8DE7-F71B1CE7C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64" y="1770205"/>
            <a:ext cx="2771775" cy="42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5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DC6DF7-DDD1-4209-B31A-D5C9B6813CA8}"/>
              </a:ext>
            </a:extLst>
          </p:cNvPr>
          <p:cNvSpPr txBox="1"/>
          <p:nvPr/>
        </p:nvSpPr>
        <p:spPr>
          <a:xfrm>
            <a:off x="729134" y="613073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dog called Laika was launched in to space in 1957.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10356-2539-4360-83A5-2B03891D1EE0}"/>
              </a:ext>
            </a:extLst>
          </p:cNvPr>
          <p:cNvSpPr txBox="1"/>
          <p:nvPr/>
        </p:nvSpPr>
        <p:spPr>
          <a:xfrm>
            <a:off x="729134" y="2688528"/>
            <a:ext cx="9235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E81E5-8D2E-4320-A457-C0920F95B258}"/>
              </a:ext>
            </a:extLst>
          </p:cNvPr>
          <p:cNvSpPr txBox="1"/>
          <p:nvPr/>
        </p:nvSpPr>
        <p:spPr>
          <a:xfrm>
            <a:off x="-990004" y="6773625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dogs with jobs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234214-E11D-4C39-8DE7-F71B1CE7C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40" y="1989741"/>
            <a:ext cx="2771775" cy="42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5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A8EB13-419E-4240-87E2-B82D5419B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r="15243"/>
          <a:stretch/>
        </p:blipFill>
        <p:spPr>
          <a:xfrm>
            <a:off x="378148" y="2341265"/>
            <a:ext cx="4176464" cy="37385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293CBE-B30B-4D72-B65E-A0A0FF463F34}"/>
              </a:ext>
            </a:extLst>
          </p:cNvPr>
          <p:cNvSpPr txBox="1"/>
          <p:nvPr/>
        </p:nvSpPr>
        <p:spPr>
          <a:xfrm>
            <a:off x="729134" y="613073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ancient times, dogs were used as hot water bottles.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174C1-4230-4770-89A1-FD330DCEC340}"/>
              </a:ext>
            </a:extLst>
          </p:cNvPr>
          <p:cNvSpPr txBox="1"/>
          <p:nvPr/>
        </p:nvSpPr>
        <p:spPr>
          <a:xfrm>
            <a:off x="2826420" y="2491374"/>
            <a:ext cx="92351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 or FALSE?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FB1265-2396-4555-8021-BCC9CB921E99}"/>
              </a:ext>
            </a:extLst>
          </p:cNvPr>
          <p:cNvSpPr txBox="1"/>
          <p:nvPr/>
        </p:nvSpPr>
        <p:spPr>
          <a:xfrm>
            <a:off x="-1062012" y="6745947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dogs with jobs</a:t>
            </a:r>
          </a:p>
        </p:txBody>
      </p:sp>
    </p:spTree>
    <p:extLst>
      <p:ext uri="{BB962C8B-B14F-4D97-AF65-F5344CB8AC3E}">
        <p14:creationId xmlns:p14="http://schemas.microsoft.com/office/powerpoint/2010/main" val="3712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93CBE-B30B-4D72-B65E-A0A0FF463F34}"/>
              </a:ext>
            </a:extLst>
          </p:cNvPr>
          <p:cNvSpPr txBox="1"/>
          <p:nvPr/>
        </p:nvSpPr>
        <p:spPr>
          <a:xfrm>
            <a:off x="729134" y="613073"/>
            <a:ext cx="9235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Ancient China people kept themselves warm by carrying around small dogs!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174C1-4230-4770-89A1-FD330DCEC340}"/>
              </a:ext>
            </a:extLst>
          </p:cNvPr>
          <p:cNvSpPr txBox="1"/>
          <p:nvPr/>
        </p:nvSpPr>
        <p:spPr>
          <a:xfrm>
            <a:off x="2106340" y="3709417"/>
            <a:ext cx="9235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5AE41-8A6F-4F53-B3DB-BE113A15D7E1}"/>
              </a:ext>
            </a:extLst>
          </p:cNvPr>
          <p:cNvSpPr txBox="1"/>
          <p:nvPr/>
        </p:nvSpPr>
        <p:spPr>
          <a:xfrm>
            <a:off x="-1062012" y="6745947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dogs with jobs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A8EB13-419E-4240-87E2-B82D5419BE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r="15243"/>
          <a:stretch/>
        </p:blipFill>
        <p:spPr>
          <a:xfrm>
            <a:off x="378148" y="2341265"/>
            <a:ext cx="4176464" cy="373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F311B1-BD8E-4943-80F4-BE24356542F7}"/>
              </a:ext>
            </a:extLst>
          </p:cNvPr>
          <p:cNvSpPr txBox="1"/>
          <p:nvPr/>
        </p:nvSpPr>
        <p:spPr>
          <a:xfrm>
            <a:off x="729134" y="613073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Some dogs were bred to hunt lions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5B861-2E25-489B-8EEF-A75DE7304D82}"/>
              </a:ext>
            </a:extLst>
          </p:cNvPr>
          <p:cNvSpPr txBox="1"/>
          <p:nvPr/>
        </p:nvSpPr>
        <p:spPr>
          <a:xfrm>
            <a:off x="3258468" y="2381041"/>
            <a:ext cx="92351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 or FALSE?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42BAF-9A91-4132-A907-CAEF4A86B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818"/>
            <a:ext cx="5346700" cy="4608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B3003-9E63-42C5-8A36-E7325CF37BF5}"/>
              </a:ext>
            </a:extLst>
          </p:cNvPr>
          <p:cNvSpPr txBox="1"/>
          <p:nvPr/>
        </p:nvSpPr>
        <p:spPr>
          <a:xfrm>
            <a:off x="-1062012" y="6745947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dogs with jobs</a:t>
            </a:r>
          </a:p>
        </p:txBody>
      </p:sp>
    </p:spTree>
    <p:extLst>
      <p:ext uri="{BB962C8B-B14F-4D97-AF65-F5344CB8AC3E}">
        <p14:creationId xmlns:p14="http://schemas.microsoft.com/office/powerpoint/2010/main" val="118426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442BAF-9A91-4132-A907-CAEF4A86B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818"/>
            <a:ext cx="5346700" cy="4608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F311B1-BD8E-4943-80F4-BE24356542F7}"/>
              </a:ext>
            </a:extLst>
          </p:cNvPr>
          <p:cNvSpPr txBox="1"/>
          <p:nvPr/>
        </p:nvSpPr>
        <p:spPr>
          <a:xfrm>
            <a:off x="729134" y="613073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Some dogs were bred to hunt lions.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5B861-2E25-489B-8EEF-A75DE7304D82}"/>
              </a:ext>
            </a:extLst>
          </p:cNvPr>
          <p:cNvSpPr txBox="1"/>
          <p:nvPr/>
        </p:nvSpPr>
        <p:spPr>
          <a:xfrm>
            <a:off x="2466380" y="3310178"/>
            <a:ext cx="9235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106BF-A491-43C2-9C43-4CD761981AC3}"/>
              </a:ext>
            </a:extLst>
          </p:cNvPr>
          <p:cNvSpPr txBox="1"/>
          <p:nvPr/>
        </p:nvSpPr>
        <p:spPr>
          <a:xfrm>
            <a:off x="-1062012" y="6745947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dogs with jobs</a:t>
            </a:r>
          </a:p>
        </p:txBody>
      </p:sp>
    </p:spTree>
    <p:extLst>
      <p:ext uri="{BB962C8B-B14F-4D97-AF65-F5344CB8AC3E}">
        <p14:creationId xmlns:p14="http://schemas.microsoft.com/office/powerpoint/2010/main" val="27779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566BCA-1EE9-4E9A-A9C3-89454C243E80}"/>
              </a:ext>
            </a:extLst>
          </p:cNvPr>
          <p:cNvSpPr txBox="1"/>
          <p:nvPr/>
        </p:nvSpPr>
        <p:spPr>
          <a:xfrm>
            <a:off x="-35792" y="481932"/>
            <a:ext cx="1072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Have the facts changed your mind at all?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C08D7-2623-44B5-B404-D8FFFF80C6F5}"/>
              </a:ext>
            </a:extLst>
          </p:cNvPr>
          <p:cNvSpPr txBox="1"/>
          <p:nvPr/>
        </p:nvSpPr>
        <p:spPr>
          <a:xfrm>
            <a:off x="314753" y="1433208"/>
            <a:ext cx="964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Does using dogs for jobs meet their 5 Welfare Needs?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0020C6-AD30-41D2-BC70-C17CB6F23FE2}"/>
              </a:ext>
            </a:extLst>
          </p:cNvPr>
          <p:cNvSpPr txBox="1"/>
          <p:nvPr/>
        </p:nvSpPr>
        <p:spPr>
          <a:xfrm>
            <a:off x="-1062012" y="6745947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dogs with jobs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C2BC7C-39E3-493A-9C5C-61B5B0DBFDA7}"/>
              </a:ext>
            </a:extLst>
          </p:cNvPr>
          <p:cNvGrpSpPr/>
          <p:nvPr/>
        </p:nvGrpSpPr>
        <p:grpSpPr>
          <a:xfrm>
            <a:off x="2013753" y="2982627"/>
            <a:ext cx="6429290" cy="2952328"/>
            <a:chOff x="259453" y="980728"/>
            <a:chExt cx="8411597" cy="491382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1FCFD0-AA53-4601-B711-29B90F68E851}"/>
                </a:ext>
              </a:extLst>
            </p:cNvPr>
            <p:cNvSpPr txBox="1"/>
            <p:nvPr/>
          </p:nvSpPr>
          <p:spPr>
            <a:xfrm>
              <a:off x="609043" y="5355225"/>
              <a:ext cx="3581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6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FOOD &amp; WATER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AB48DE-7024-4146-9EC2-51014B7C7C2A}"/>
                </a:ext>
              </a:extLst>
            </p:cNvPr>
            <p:cNvSpPr/>
            <p:nvPr/>
          </p:nvSpPr>
          <p:spPr>
            <a:xfrm>
              <a:off x="4778696" y="5371332"/>
              <a:ext cx="33182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3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EXERCISE &amp; FUN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6601EEC-32BD-44A1-970C-59C8B306B5CF}"/>
                </a:ext>
              </a:extLst>
            </p:cNvPr>
            <p:cNvGrpSpPr/>
            <p:nvPr/>
          </p:nvGrpSpPr>
          <p:grpSpPr>
            <a:xfrm>
              <a:off x="259453" y="980728"/>
              <a:ext cx="8411597" cy="4433753"/>
              <a:chOff x="259453" y="980728"/>
              <a:chExt cx="8411597" cy="4433753"/>
            </a:xfrm>
          </p:grpSpPr>
          <p:pic>
            <p:nvPicPr>
              <p:cNvPr id="23" name="Picture 2" descr="C:\Documents and Settings\Henson_A\My Documents\Amy's\Talkies\New Welfare Symbols\Environment Icon.jpg">
                <a:extLst>
                  <a:ext uri="{FF2B5EF4-FFF2-40B4-BE49-F238E27FC236}">
                    <a16:creationId xmlns:a16="http://schemas.microsoft.com/office/drawing/2014/main" id="{F21A1B4F-1088-4097-A5D3-255209D17F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3144" y="1039963"/>
                <a:ext cx="1779220" cy="1786530"/>
              </a:xfrm>
              <a:prstGeom prst="ellipse">
                <a:avLst/>
              </a:prstGeom>
              <a:noFill/>
              <a:effectLst>
                <a:softEdge rad="0"/>
              </a:effectLst>
            </p:spPr>
          </p:pic>
          <p:pic>
            <p:nvPicPr>
              <p:cNvPr id="24" name="Picture 3" descr="C:\Documents and Settings\Henson_A\My Documents\Amy's\Talkies\New Welfare Symbols\Diet Icon.jpg">
                <a:extLst>
                  <a:ext uri="{FF2B5EF4-FFF2-40B4-BE49-F238E27FC236}">
                    <a16:creationId xmlns:a16="http://schemas.microsoft.com/office/drawing/2014/main" id="{CF071797-46A9-4E87-B6F8-A5335A7E39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14328" y="3604985"/>
                <a:ext cx="1802092" cy="1809496"/>
              </a:xfrm>
              <a:prstGeom prst="ellipse">
                <a:avLst/>
              </a:prstGeom>
              <a:noFill/>
              <a:effectLst>
                <a:softEdge rad="0"/>
              </a:effectLst>
            </p:spPr>
          </p:pic>
          <p:pic>
            <p:nvPicPr>
              <p:cNvPr id="25" name="Picture 24" descr="Health Icon.jpg">
                <a:extLst>
                  <a:ext uri="{FF2B5EF4-FFF2-40B4-BE49-F238E27FC236}">
                    <a16:creationId xmlns:a16="http://schemas.microsoft.com/office/drawing/2014/main" id="{A6A353AE-45F4-4C3A-BB2D-21E7AF326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79657" y="1816907"/>
                <a:ext cx="1971189" cy="1811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0"/>
              </a:effectLst>
            </p:spPr>
          </p:pic>
          <p:pic>
            <p:nvPicPr>
              <p:cNvPr id="26" name="Picture 25" descr="C:\Documents and Settings\Henson_A\My Documents\Amy's\Talkies\New Welfare Symbols\Behaviour Icon.jpg">
                <a:extLst>
                  <a:ext uri="{FF2B5EF4-FFF2-40B4-BE49-F238E27FC236}">
                    <a16:creationId xmlns:a16="http://schemas.microsoft.com/office/drawing/2014/main" id="{064ABE8F-FB2A-499F-86D9-EEB25BCBD0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47849" y="3627197"/>
                <a:ext cx="1779971" cy="1787284"/>
              </a:xfrm>
              <a:prstGeom prst="ellipse">
                <a:avLst/>
              </a:prstGeom>
              <a:noFill/>
            </p:spPr>
          </p:pic>
          <p:pic>
            <p:nvPicPr>
              <p:cNvPr id="27" name="Picture 26" descr="C:\Documents and Settings\Henson_A\My Documents\Amy's\Talkies\New Welfare Symbols\Companionship Icon.jpg">
                <a:extLst>
                  <a:ext uri="{FF2B5EF4-FFF2-40B4-BE49-F238E27FC236}">
                    <a16:creationId xmlns:a16="http://schemas.microsoft.com/office/drawing/2014/main" id="{B02E6D73-90AF-4BD6-AFEB-DC5888F4DC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09991" y="980728"/>
                <a:ext cx="1773282" cy="1787258"/>
              </a:xfrm>
              <a:prstGeom prst="ellipse">
                <a:avLst/>
              </a:prstGeom>
              <a:noFill/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772BC5-B832-44C7-B7B5-783ED775E67C}"/>
                  </a:ext>
                </a:extLst>
              </p:cNvPr>
              <p:cNvSpPr txBox="1"/>
              <p:nvPr/>
            </p:nvSpPr>
            <p:spPr>
              <a:xfrm>
                <a:off x="259453" y="2826426"/>
                <a:ext cx="2559700" cy="870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accent4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>
                    <a:solidFill>
                      <a:schemeClr val="accent4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 HOME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3DDB27-CAF1-40C3-A97F-9B2D30828246}"/>
                  </a:ext>
                </a:extLst>
              </p:cNvPr>
              <p:cNvSpPr txBox="1"/>
              <p:nvPr/>
            </p:nvSpPr>
            <p:spPr>
              <a:xfrm>
                <a:off x="3256183" y="3013780"/>
                <a:ext cx="2559701" cy="14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dirty="0">
                  <a:solidFill>
                    <a:schemeClr val="accent1"/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algn="ctr"/>
                <a:r>
                  <a:rPr lang="en-GB" sz="2800" b="1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Arial" pitchFamily="34" charset="0"/>
                  </a:rPr>
                  <a:t>HEALTH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2E0D60F-7100-423B-9F97-05F7F5676F01}"/>
                  </a:ext>
                </a:extLst>
              </p:cNvPr>
              <p:cNvSpPr/>
              <p:nvPr/>
            </p:nvSpPr>
            <p:spPr>
              <a:xfrm>
                <a:off x="6111350" y="2777943"/>
                <a:ext cx="2559700" cy="87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accent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FRIENDS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33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BDF1134-D598-4EAC-85FA-6BD49F57FBAE}"/>
              </a:ext>
            </a:extLst>
          </p:cNvPr>
          <p:cNvGrpSpPr/>
          <p:nvPr/>
        </p:nvGrpSpPr>
        <p:grpSpPr>
          <a:xfrm>
            <a:off x="363824" y="521257"/>
            <a:ext cx="9951428" cy="5847112"/>
            <a:chOff x="363824" y="521257"/>
            <a:chExt cx="8384640" cy="514361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50A7E77-0B41-42BF-A57C-A6D9C212593D}"/>
                </a:ext>
              </a:extLst>
            </p:cNvPr>
            <p:cNvSpPr/>
            <p:nvPr/>
          </p:nvSpPr>
          <p:spPr>
            <a:xfrm>
              <a:off x="395536" y="2852935"/>
              <a:ext cx="2448272" cy="281194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A56F5D-A8F7-4827-AF56-0C0CF510416F}"/>
                </a:ext>
              </a:extLst>
            </p:cNvPr>
            <p:cNvSpPr/>
            <p:nvPr/>
          </p:nvSpPr>
          <p:spPr>
            <a:xfrm>
              <a:off x="3347864" y="2852934"/>
              <a:ext cx="2448272" cy="280831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383AD5-2841-4D19-8BB9-7E835A7EC660}"/>
                </a:ext>
              </a:extLst>
            </p:cNvPr>
            <p:cNvSpPr/>
            <p:nvPr/>
          </p:nvSpPr>
          <p:spPr>
            <a:xfrm>
              <a:off x="6300192" y="2852933"/>
              <a:ext cx="2448272" cy="280968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069DEF-41F2-4537-881E-CB7B5FAD7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985" y="2945768"/>
              <a:ext cx="732433" cy="7055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21180D-876C-455E-866D-0C16F8EEF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845" y="2996952"/>
              <a:ext cx="732433" cy="70557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C481B7-193A-4AFC-9401-372999027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647" y="3000017"/>
              <a:ext cx="732433" cy="7055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B6820F-73F9-4E2E-AF30-6CA385CEB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513" y="2993887"/>
              <a:ext cx="732433" cy="7055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41801D-A0F6-4BA2-A9A8-0EB8F964C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2996952"/>
              <a:ext cx="729251" cy="7025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30BA05-FD29-4D73-807A-B0A9BC4C7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2993887"/>
              <a:ext cx="732433" cy="70557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965DB5-9928-4942-81E9-AC108713CC84}"/>
                </a:ext>
              </a:extLst>
            </p:cNvPr>
            <p:cNvSpPr txBox="1"/>
            <p:nvPr/>
          </p:nvSpPr>
          <p:spPr>
            <a:xfrm>
              <a:off x="382069" y="521257"/>
              <a:ext cx="3356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008080"/>
                  </a:solidFill>
                  <a:latin typeface="Comic Sans MS" panose="030F0702030302020204" pitchFamily="66" charset="0"/>
                </a:rPr>
                <a:t>Learning Objectives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C79735-F4EF-4BCB-99AA-935FAD4F24DF}"/>
                </a:ext>
              </a:extLst>
            </p:cNvPr>
            <p:cNvSpPr txBox="1"/>
            <p:nvPr/>
          </p:nvSpPr>
          <p:spPr>
            <a:xfrm>
              <a:off x="363825" y="2313272"/>
              <a:ext cx="3356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FF0066"/>
                  </a:solidFill>
                  <a:latin typeface="Comic Sans MS" panose="030F0702030302020204" pitchFamily="66" charset="0"/>
                </a:rPr>
                <a:t>Learning Outcomes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88D201-2B95-467F-92D4-C2FC21442EC5}"/>
                </a:ext>
              </a:extLst>
            </p:cNvPr>
            <p:cNvSpPr txBox="1"/>
            <p:nvPr/>
          </p:nvSpPr>
          <p:spPr>
            <a:xfrm>
              <a:off x="363824" y="3631109"/>
              <a:ext cx="2539638" cy="203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I can form an opinion on current animal welfare issues and be able to talk about these with a classmate.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51E644-80D6-43AC-89B9-FF4B273E209B}"/>
                </a:ext>
              </a:extLst>
            </p:cNvPr>
            <p:cNvSpPr txBox="1"/>
            <p:nvPr/>
          </p:nvSpPr>
          <p:spPr>
            <a:xfrm>
              <a:off x="3347863" y="3730585"/>
              <a:ext cx="2448273" cy="1380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I can speak clearly about my opinion in front of an audience.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047B9E-8DDF-4FDB-9CB1-56884EF96F57}"/>
                </a:ext>
              </a:extLst>
            </p:cNvPr>
            <p:cNvSpPr txBox="1"/>
            <p:nvPr/>
          </p:nvSpPr>
          <p:spPr>
            <a:xfrm>
              <a:off x="6240537" y="3730585"/>
              <a:ext cx="2448272" cy="170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I can justify my opinion with facts and take on board the opinion of others.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E45072D-A752-4A53-9266-2F175365E584}"/>
              </a:ext>
            </a:extLst>
          </p:cNvPr>
          <p:cNvSpPr txBox="1"/>
          <p:nvPr/>
        </p:nvSpPr>
        <p:spPr>
          <a:xfrm>
            <a:off x="401462" y="976090"/>
            <a:ext cx="9913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- To become aware of issues involving animal welfare and form an opinion on them.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- To speak clearly in front of an audience and listen attentively to others.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- To use fact to justify opinion.</a:t>
            </a:r>
          </a:p>
        </p:txBody>
      </p:sp>
    </p:spTree>
    <p:extLst>
      <p:ext uri="{BB962C8B-B14F-4D97-AF65-F5344CB8AC3E}">
        <p14:creationId xmlns:p14="http://schemas.microsoft.com/office/powerpoint/2010/main" val="2616316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B34A235-4F61-4258-BEE0-4F5675BC9962}"/>
              </a:ext>
            </a:extLst>
          </p:cNvPr>
          <p:cNvSpPr txBox="1"/>
          <p:nvPr/>
        </p:nvSpPr>
        <p:spPr>
          <a:xfrm>
            <a:off x="729134" y="613073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Should we neuter/spay animals?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E2AB93-81E4-4F47-9799-C131E1B8D1C5}"/>
              </a:ext>
            </a:extLst>
          </p:cNvPr>
          <p:cNvSpPr txBox="1"/>
          <p:nvPr/>
        </p:nvSpPr>
        <p:spPr>
          <a:xfrm>
            <a:off x="-1926108" y="6745947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do you think?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21877-3630-41F8-A237-FCA9B2E72D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/>
          <a:stretch/>
        </p:blipFill>
        <p:spPr>
          <a:xfrm>
            <a:off x="2322364" y="1549177"/>
            <a:ext cx="6418365" cy="48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8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7976F-EF8D-4CBB-8803-B36F19FE7396}"/>
              </a:ext>
            </a:extLst>
          </p:cNvPr>
          <p:cNvSpPr txBox="1"/>
          <p:nvPr/>
        </p:nvSpPr>
        <p:spPr>
          <a:xfrm>
            <a:off x="-701972" y="6830108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spaying/neutering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C6DF7-DDD1-4209-B31A-D5C9B6813CA8}"/>
              </a:ext>
            </a:extLst>
          </p:cNvPr>
          <p:cNvSpPr txBox="1"/>
          <p:nvPr/>
        </p:nvSpPr>
        <p:spPr>
          <a:xfrm>
            <a:off x="729134" y="613073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Spaying and neutering your pet can help prevent other illnesses.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B4E52-6EFD-44A5-93C9-360E64427595}"/>
              </a:ext>
            </a:extLst>
          </p:cNvPr>
          <p:cNvSpPr txBox="1"/>
          <p:nvPr/>
        </p:nvSpPr>
        <p:spPr>
          <a:xfrm>
            <a:off x="2610396" y="2574745"/>
            <a:ext cx="92351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 or FALSE?</a:t>
            </a:r>
          </a:p>
        </p:txBody>
      </p:sp>
      <p:pic>
        <p:nvPicPr>
          <p:cNvPr id="8" name="Picture 7" descr="A cat that is looking at the camera&#10;&#10;Description generated with very high confidence">
            <a:extLst>
              <a:ext uri="{FF2B5EF4-FFF2-40B4-BE49-F238E27FC236}">
                <a16:creationId xmlns:a16="http://schemas.microsoft.com/office/drawing/2014/main" id="{D24D71B9-89BB-41CE-9B80-B85F94A9C6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2" t="7254" r="15658"/>
          <a:stretch/>
        </p:blipFill>
        <p:spPr>
          <a:xfrm>
            <a:off x="771270" y="1920881"/>
            <a:ext cx="3678251" cy="456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7976F-EF8D-4CBB-8803-B36F19FE7396}"/>
              </a:ext>
            </a:extLst>
          </p:cNvPr>
          <p:cNvSpPr txBox="1"/>
          <p:nvPr/>
        </p:nvSpPr>
        <p:spPr>
          <a:xfrm>
            <a:off x="0" y="683010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spaying/neutering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C6DF7-DDD1-4209-B31A-D5C9B6813CA8}"/>
              </a:ext>
            </a:extLst>
          </p:cNvPr>
          <p:cNvSpPr txBox="1"/>
          <p:nvPr/>
        </p:nvSpPr>
        <p:spPr>
          <a:xfrm>
            <a:off x="729134" y="613073"/>
            <a:ext cx="9235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Spaying and neutering your pet can help prevent infections and even some kinds of cancer.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10356-2539-4360-83A5-2B03891D1EE0}"/>
              </a:ext>
            </a:extLst>
          </p:cNvPr>
          <p:cNvSpPr txBox="1"/>
          <p:nvPr/>
        </p:nvSpPr>
        <p:spPr>
          <a:xfrm>
            <a:off x="2264350" y="3564236"/>
            <a:ext cx="9235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</a:t>
            </a:r>
          </a:p>
        </p:txBody>
      </p:sp>
      <p:pic>
        <p:nvPicPr>
          <p:cNvPr id="7" name="Picture 6" descr="A cat that is looking at the camera&#10;&#10;Description generated with very high confidence">
            <a:extLst>
              <a:ext uri="{FF2B5EF4-FFF2-40B4-BE49-F238E27FC236}">
                <a16:creationId xmlns:a16="http://schemas.microsoft.com/office/drawing/2014/main" id="{4147019B-1D62-4F44-8346-FEF898BB40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2" t="7254" r="15658"/>
          <a:stretch/>
        </p:blipFill>
        <p:spPr>
          <a:xfrm>
            <a:off x="1314252" y="2836764"/>
            <a:ext cx="2991254" cy="370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93CBE-B30B-4D72-B65E-A0A0FF463F34}"/>
              </a:ext>
            </a:extLst>
          </p:cNvPr>
          <p:cNvSpPr txBox="1"/>
          <p:nvPr/>
        </p:nvSpPr>
        <p:spPr>
          <a:xfrm>
            <a:off x="729134" y="613073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Spaying/neutering your pet will make them fat.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174C1-4230-4770-89A1-FD330DCEC340}"/>
              </a:ext>
            </a:extLst>
          </p:cNvPr>
          <p:cNvSpPr txBox="1"/>
          <p:nvPr/>
        </p:nvSpPr>
        <p:spPr>
          <a:xfrm>
            <a:off x="2122961" y="2777468"/>
            <a:ext cx="92351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 or FALSE?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3ABA8-92FE-4A20-82F1-0CAEA75DDCF5}"/>
              </a:ext>
            </a:extLst>
          </p:cNvPr>
          <p:cNvSpPr txBox="1"/>
          <p:nvPr/>
        </p:nvSpPr>
        <p:spPr>
          <a:xfrm>
            <a:off x="0" y="6767837"/>
            <a:ext cx="793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spaying/neutering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074479"/>
            <a:ext cx="3530742" cy="45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93CBE-B30B-4D72-B65E-A0A0FF463F34}"/>
              </a:ext>
            </a:extLst>
          </p:cNvPr>
          <p:cNvSpPr txBox="1"/>
          <p:nvPr/>
        </p:nvSpPr>
        <p:spPr>
          <a:xfrm>
            <a:off x="729134" y="613073"/>
            <a:ext cx="9730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Your pet will become overweight if they’re overfed and under-exercised.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174C1-4230-4770-89A1-FD330DCEC340}"/>
              </a:ext>
            </a:extLst>
          </p:cNvPr>
          <p:cNvSpPr txBox="1"/>
          <p:nvPr/>
        </p:nvSpPr>
        <p:spPr>
          <a:xfrm>
            <a:off x="1458268" y="2761415"/>
            <a:ext cx="9235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3ABA8-92FE-4A20-82F1-0CAEA75DDCF5}"/>
              </a:ext>
            </a:extLst>
          </p:cNvPr>
          <p:cNvSpPr txBox="1"/>
          <p:nvPr/>
        </p:nvSpPr>
        <p:spPr>
          <a:xfrm>
            <a:off x="234132" y="6733753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spaying/neutering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074479"/>
            <a:ext cx="3530742" cy="45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F311B1-BD8E-4943-80F4-BE24356542F7}"/>
              </a:ext>
            </a:extLst>
          </p:cNvPr>
          <p:cNvSpPr txBox="1"/>
          <p:nvPr/>
        </p:nvSpPr>
        <p:spPr>
          <a:xfrm>
            <a:off x="729134" y="613073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not fair to take away their right to produce offspring.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9FE98-8FFE-4BD7-B2EE-962A2A210C26}"/>
              </a:ext>
            </a:extLst>
          </p:cNvPr>
          <p:cNvSpPr txBox="1"/>
          <p:nvPr/>
        </p:nvSpPr>
        <p:spPr>
          <a:xfrm>
            <a:off x="234132" y="6733753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spaying/neutering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5B861-2E25-489B-8EEF-A75DE7304D82}"/>
              </a:ext>
            </a:extLst>
          </p:cNvPr>
          <p:cNvSpPr txBox="1"/>
          <p:nvPr/>
        </p:nvSpPr>
        <p:spPr>
          <a:xfrm>
            <a:off x="2610396" y="2808237"/>
            <a:ext cx="87940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 or FALSE?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84A48-77FC-45CC-A85E-AAEB53EEE3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/>
          <a:stretch/>
        </p:blipFill>
        <p:spPr>
          <a:xfrm>
            <a:off x="234132" y="1947557"/>
            <a:ext cx="3888432" cy="45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0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F9FE98-8FFE-4BD7-B2EE-962A2A210C26}"/>
              </a:ext>
            </a:extLst>
          </p:cNvPr>
          <p:cNvSpPr txBox="1"/>
          <p:nvPr/>
        </p:nvSpPr>
        <p:spPr>
          <a:xfrm>
            <a:off x="234132" y="6733753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spaying/neutering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5B861-2E25-489B-8EEF-A75DE7304D82}"/>
              </a:ext>
            </a:extLst>
          </p:cNvPr>
          <p:cNvSpPr txBox="1"/>
          <p:nvPr/>
        </p:nvSpPr>
        <p:spPr>
          <a:xfrm>
            <a:off x="1953272" y="3270996"/>
            <a:ext cx="9235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47DF5-7B24-411A-B538-54969C27CAA2}"/>
              </a:ext>
            </a:extLst>
          </p:cNvPr>
          <p:cNvSpPr txBox="1"/>
          <p:nvPr/>
        </p:nvSpPr>
        <p:spPr>
          <a:xfrm>
            <a:off x="729134" y="632696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Thousands of unwanted pets are left without a home each year.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64049-7658-4153-B6B3-285D6CDE2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/>
          <a:stretch/>
        </p:blipFill>
        <p:spPr>
          <a:xfrm>
            <a:off x="729134" y="1956135"/>
            <a:ext cx="3888432" cy="45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E90B7-6EAB-46C6-A244-C30B92312C54}"/>
              </a:ext>
            </a:extLst>
          </p:cNvPr>
          <p:cNvSpPr txBox="1"/>
          <p:nvPr/>
        </p:nvSpPr>
        <p:spPr>
          <a:xfrm>
            <a:off x="234132" y="6733753"/>
            <a:ext cx="778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spaying/neutering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66BCA-1EE9-4E9A-A9C3-89454C243E80}"/>
              </a:ext>
            </a:extLst>
          </p:cNvPr>
          <p:cNvSpPr txBox="1"/>
          <p:nvPr/>
        </p:nvSpPr>
        <p:spPr>
          <a:xfrm>
            <a:off x="-35792" y="481932"/>
            <a:ext cx="1072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Have the facts changed your mind at all?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C08D7-2623-44B5-B404-D8FFFF80C6F5}"/>
              </a:ext>
            </a:extLst>
          </p:cNvPr>
          <p:cNvSpPr txBox="1"/>
          <p:nvPr/>
        </p:nvSpPr>
        <p:spPr>
          <a:xfrm>
            <a:off x="314753" y="1433208"/>
            <a:ext cx="964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Does spaying/neutering animals meet their 5 Welfare Needs?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67A2BF-CE3B-4ABD-AD05-2A13E6DCD486}"/>
              </a:ext>
            </a:extLst>
          </p:cNvPr>
          <p:cNvGrpSpPr/>
          <p:nvPr/>
        </p:nvGrpSpPr>
        <p:grpSpPr>
          <a:xfrm>
            <a:off x="2013753" y="2982627"/>
            <a:ext cx="6429290" cy="2952328"/>
            <a:chOff x="259453" y="980728"/>
            <a:chExt cx="8411597" cy="49138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7393D1-C4A1-4712-8AEF-C769BCE98562}"/>
                </a:ext>
              </a:extLst>
            </p:cNvPr>
            <p:cNvSpPr txBox="1"/>
            <p:nvPr/>
          </p:nvSpPr>
          <p:spPr>
            <a:xfrm>
              <a:off x="609043" y="5355225"/>
              <a:ext cx="3581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6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FOOD &amp; WATER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09B455-6797-49CD-81B5-DD3CFBA7EB4F}"/>
                </a:ext>
              </a:extLst>
            </p:cNvPr>
            <p:cNvSpPr/>
            <p:nvPr/>
          </p:nvSpPr>
          <p:spPr>
            <a:xfrm>
              <a:off x="4778696" y="5371332"/>
              <a:ext cx="33182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3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EXERCISE &amp; FUN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705A70E-B946-4CE8-BBF9-1CD1B13827AF}"/>
                </a:ext>
              </a:extLst>
            </p:cNvPr>
            <p:cNvGrpSpPr/>
            <p:nvPr/>
          </p:nvGrpSpPr>
          <p:grpSpPr>
            <a:xfrm>
              <a:off x="259453" y="980728"/>
              <a:ext cx="8411597" cy="4433753"/>
              <a:chOff x="259453" y="980728"/>
              <a:chExt cx="8411597" cy="4433753"/>
            </a:xfrm>
          </p:grpSpPr>
          <p:pic>
            <p:nvPicPr>
              <p:cNvPr id="22" name="Picture 2" descr="C:\Documents and Settings\Henson_A\My Documents\Amy's\Talkies\New Welfare Symbols\Environment Icon.jpg">
                <a:extLst>
                  <a:ext uri="{FF2B5EF4-FFF2-40B4-BE49-F238E27FC236}">
                    <a16:creationId xmlns:a16="http://schemas.microsoft.com/office/drawing/2014/main" id="{C5AB077D-BA02-4B6E-BD52-BB779BD843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3144" y="1039963"/>
                <a:ext cx="1779220" cy="1786530"/>
              </a:xfrm>
              <a:prstGeom prst="ellipse">
                <a:avLst/>
              </a:prstGeom>
              <a:noFill/>
              <a:effectLst>
                <a:softEdge rad="0"/>
              </a:effectLst>
            </p:spPr>
          </p:pic>
          <p:pic>
            <p:nvPicPr>
              <p:cNvPr id="23" name="Picture 3" descr="C:\Documents and Settings\Henson_A\My Documents\Amy's\Talkies\New Welfare Symbols\Diet Icon.jpg">
                <a:extLst>
                  <a:ext uri="{FF2B5EF4-FFF2-40B4-BE49-F238E27FC236}">
                    <a16:creationId xmlns:a16="http://schemas.microsoft.com/office/drawing/2014/main" id="{AAA73E3F-517A-4919-BB3F-7B7F5684F3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14328" y="3604985"/>
                <a:ext cx="1802092" cy="1809496"/>
              </a:xfrm>
              <a:prstGeom prst="ellipse">
                <a:avLst/>
              </a:prstGeom>
              <a:noFill/>
              <a:effectLst>
                <a:softEdge rad="0"/>
              </a:effectLst>
            </p:spPr>
          </p:pic>
          <p:pic>
            <p:nvPicPr>
              <p:cNvPr id="24" name="Picture 23" descr="Health Icon.jpg">
                <a:extLst>
                  <a:ext uri="{FF2B5EF4-FFF2-40B4-BE49-F238E27FC236}">
                    <a16:creationId xmlns:a16="http://schemas.microsoft.com/office/drawing/2014/main" id="{5AF402D7-B156-4C00-AF2B-0CBE460E2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79657" y="1816907"/>
                <a:ext cx="1971189" cy="1811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0"/>
              </a:effectLst>
            </p:spPr>
          </p:pic>
          <p:pic>
            <p:nvPicPr>
              <p:cNvPr id="25" name="Picture 24" descr="C:\Documents and Settings\Henson_A\My Documents\Amy's\Talkies\New Welfare Symbols\Behaviour Icon.jpg">
                <a:extLst>
                  <a:ext uri="{FF2B5EF4-FFF2-40B4-BE49-F238E27FC236}">
                    <a16:creationId xmlns:a16="http://schemas.microsoft.com/office/drawing/2014/main" id="{B5B273C2-F657-4EA0-9954-26845B7D90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47849" y="3627197"/>
                <a:ext cx="1779971" cy="1787284"/>
              </a:xfrm>
              <a:prstGeom prst="ellipse">
                <a:avLst/>
              </a:prstGeom>
              <a:noFill/>
            </p:spPr>
          </p:pic>
          <p:pic>
            <p:nvPicPr>
              <p:cNvPr id="26" name="Picture 25" descr="C:\Documents and Settings\Henson_A\My Documents\Amy's\Talkies\New Welfare Symbols\Companionship Icon.jpg">
                <a:extLst>
                  <a:ext uri="{FF2B5EF4-FFF2-40B4-BE49-F238E27FC236}">
                    <a16:creationId xmlns:a16="http://schemas.microsoft.com/office/drawing/2014/main" id="{C86B8BB2-FA8C-46EF-8731-E005F3659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09991" y="980728"/>
                <a:ext cx="1773282" cy="1787258"/>
              </a:xfrm>
              <a:prstGeom prst="ellipse">
                <a:avLst/>
              </a:prstGeom>
              <a:noFill/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55A5FB-357D-4541-BAD5-E5F264238FBB}"/>
                  </a:ext>
                </a:extLst>
              </p:cNvPr>
              <p:cNvSpPr txBox="1"/>
              <p:nvPr/>
            </p:nvSpPr>
            <p:spPr>
              <a:xfrm>
                <a:off x="259453" y="2826426"/>
                <a:ext cx="2559700" cy="870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accent4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>
                    <a:solidFill>
                      <a:schemeClr val="accent4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 HOME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D22269-8924-41D7-B482-5C7710951229}"/>
                  </a:ext>
                </a:extLst>
              </p:cNvPr>
              <p:cNvSpPr txBox="1"/>
              <p:nvPr/>
            </p:nvSpPr>
            <p:spPr>
              <a:xfrm>
                <a:off x="3256183" y="3013780"/>
                <a:ext cx="2559701" cy="14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dirty="0">
                  <a:solidFill>
                    <a:schemeClr val="accent1"/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algn="ctr"/>
                <a:r>
                  <a:rPr lang="en-GB" sz="2800" b="1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Arial" pitchFamily="34" charset="0"/>
                  </a:rPr>
                  <a:t>HEALTH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F2E5932-20AD-4B3E-93BF-648E9AD118E9}"/>
                  </a:ext>
                </a:extLst>
              </p:cNvPr>
              <p:cNvSpPr/>
              <p:nvPr/>
            </p:nvSpPr>
            <p:spPr>
              <a:xfrm>
                <a:off x="6111350" y="2777943"/>
                <a:ext cx="2559700" cy="87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accent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FRIENDS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97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CAB5FE-A521-4506-B4E7-ACABA2EFA1AC}"/>
              </a:ext>
            </a:extLst>
          </p:cNvPr>
          <p:cNvSpPr txBox="1"/>
          <p:nvPr/>
        </p:nvSpPr>
        <p:spPr>
          <a:xfrm>
            <a:off x="763194" y="1037060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is ok to have different opinions as long as you can explain why!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3EEA9FD-9E48-4D65-92AE-39C96678C024}"/>
              </a:ext>
            </a:extLst>
          </p:cNvPr>
          <p:cNvSpPr/>
          <p:nvPr/>
        </p:nvSpPr>
        <p:spPr>
          <a:xfrm>
            <a:off x="1098228" y="3290848"/>
            <a:ext cx="2664296" cy="25107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0F61E8D-4550-46D8-8E39-4AEF05FD9F93}"/>
              </a:ext>
            </a:extLst>
          </p:cNvPr>
          <p:cNvSpPr/>
          <p:nvPr/>
        </p:nvSpPr>
        <p:spPr>
          <a:xfrm>
            <a:off x="7023469" y="3358914"/>
            <a:ext cx="2664296" cy="251074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6CD5A1F-BA21-4099-BC46-B96466333EC3}"/>
              </a:ext>
            </a:extLst>
          </p:cNvPr>
          <p:cNvSpPr/>
          <p:nvPr/>
        </p:nvSpPr>
        <p:spPr>
          <a:xfrm>
            <a:off x="4048612" y="3290848"/>
            <a:ext cx="2664296" cy="2510743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B847B5-86A4-40C1-AC36-29CE6648777F}"/>
              </a:ext>
            </a:extLst>
          </p:cNvPr>
          <p:cNvSpPr/>
          <p:nvPr/>
        </p:nvSpPr>
        <p:spPr>
          <a:xfrm>
            <a:off x="1657348" y="3222779"/>
            <a:ext cx="148470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CD62A18E-1398-44AE-B844-5A985F954B5F}"/>
              </a:ext>
            </a:extLst>
          </p:cNvPr>
          <p:cNvSpPr/>
          <p:nvPr/>
        </p:nvSpPr>
        <p:spPr>
          <a:xfrm>
            <a:off x="7203489" y="3570169"/>
            <a:ext cx="2304256" cy="2088232"/>
          </a:xfrm>
          <a:prstGeom prst="mathMultiply">
            <a:avLst>
              <a:gd name="adj1" fmla="val 138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8C4B4B-6295-48B0-ADF2-54A8AADDA0DE}"/>
              </a:ext>
            </a:extLst>
          </p:cNvPr>
          <p:cNvGrpSpPr/>
          <p:nvPr/>
        </p:nvGrpSpPr>
        <p:grpSpPr>
          <a:xfrm>
            <a:off x="4715816" y="3809731"/>
            <a:ext cx="916733" cy="1675251"/>
            <a:chOff x="4863566" y="3078457"/>
            <a:chExt cx="916733" cy="16752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3E946-FC02-4743-ADC8-12CB92B1C0CD}"/>
                </a:ext>
              </a:extLst>
            </p:cNvPr>
            <p:cNvSpPr/>
            <p:nvPr/>
          </p:nvSpPr>
          <p:spPr>
            <a:xfrm rot="2669620">
              <a:off x="5535977" y="3078457"/>
              <a:ext cx="244322" cy="167525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D777B5-1E52-4949-A4CE-30300408275E}"/>
                </a:ext>
              </a:extLst>
            </p:cNvPr>
            <p:cNvSpPr/>
            <p:nvPr/>
          </p:nvSpPr>
          <p:spPr>
            <a:xfrm rot="19493823">
              <a:off x="4863566" y="3792010"/>
              <a:ext cx="240794" cy="79660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736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8605E-26B0-4F09-A435-7AF81FEB3CB5}"/>
              </a:ext>
            </a:extLst>
          </p:cNvPr>
          <p:cNvSpPr txBox="1"/>
          <p:nvPr/>
        </p:nvSpPr>
        <p:spPr>
          <a:xfrm>
            <a:off x="729134" y="613073"/>
            <a:ext cx="9235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As pet owners we need to make sure we meet the needs of our pets.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A3C-3B0E-4F15-A4B9-73F928967B6E}"/>
              </a:ext>
            </a:extLst>
          </p:cNvPr>
          <p:cNvSpPr txBox="1"/>
          <p:nvPr/>
        </p:nvSpPr>
        <p:spPr>
          <a:xfrm>
            <a:off x="729134" y="2626309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8337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are the 5 Welfare Needs?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4101F-232D-41C8-A4E9-991E960F9A68}"/>
              </a:ext>
            </a:extLst>
          </p:cNvPr>
          <p:cNvSpPr txBox="1"/>
          <p:nvPr/>
        </p:nvSpPr>
        <p:spPr>
          <a:xfrm>
            <a:off x="1560022" y="5878145"/>
            <a:ext cx="3343936" cy="43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FOOD &amp; WATER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5B3FAE-085D-4715-B133-359F4218C196}"/>
              </a:ext>
            </a:extLst>
          </p:cNvPr>
          <p:cNvSpPr/>
          <p:nvPr/>
        </p:nvSpPr>
        <p:spPr>
          <a:xfrm>
            <a:off x="5636015" y="5866589"/>
            <a:ext cx="3343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EXERCISE &amp; FUN</a:t>
            </a:r>
          </a:p>
        </p:txBody>
      </p:sp>
      <p:pic>
        <p:nvPicPr>
          <p:cNvPr id="8" name="Picture 2" descr="C:\Documents and Settings\Henson_A\My Documents\Amy's\Talkies\New Welfare Symbols\Environment Icon.jpg">
            <a:extLst>
              <a:ext uri="{FF2B5EF4-FFF2-40B4-BE49-F238E27FC236}">
                <a16:creationId xmlns:a16="http://schemas.microsoft.com/office/drawing/2014/main" id="{C4D26144-A579-4F20-9FB8-8E98240E3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40" y="3643848"/>
            <a:ext cx="1661284" cy="1475176"/>
          </a:xfrm>
          <a:prstGeom prst="ellipse">
            <a:avLst/>
          </a:prstGeom>
          <a:noFill/>
          <a:effectLst>
            <a:softEdge rad="0"/>
          </a:effectLst>
        </p:spPr>
      </p:pic>
      <p:pic>
        <p:nvPicPr>
          <p:cNvPr id="9" name="Picture 3" descr="C:\Documents and Settings\Henson_A\My Documents\Amy's\Talkies\New Welfare Symbols\Diet Icon.jpg">
            <a:extLst>
              <a:ext uri="{FF2B5EF4-FFF2-40B4-BE49-F238E27FC236}">
                <a16:creationId xmlns:a16="http://schemas.microsoft.com/office/drawing/2014/main" id="{E57EAD5D-A58E-45FF-BB81-5E327D9D7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299" y="4432935"/>
            <a:ext cx="1682639" cy="1494139"/>
          </a:xfrm>
          <a:prstGeom prst="ellipse">
            <a:avLst/>
          </a:prstGeom>
          <a:noFill/>
          <a:effectLst>
            <a:softEdge rad="0"/>
          </a:effectLst>
        </p:spPr>
      </p:pic>
      <p:pic>
        <p:nvPicPr>
          <p:cNvPr id="10" name="Picture 9" descr="Health Icon.jpg">
            <a:extLst>
              <a:ext uri="{FF2B5EF4-FFF2-40B4-BE49-F238E27FC236}">
                <a16:creationId xmlns:a16="http://schemas.microsoft.com/office/drawing/2014/main" id="{54A9182F-4054-4C7C-88CA-2B959EF1B96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1059" y="3643997"/>
            <a:ext cx="1840528" cy="149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0"/>
          </a:effectLst>
        </p:spPr>
      </p:pic>
      <p:pic>
        <p:nvPicPr>
          <p:cNvPr id="11" name="Picture 10" descr="C:\Documents and Settings\Henson_A\My Documents\Amy's\Talkies\New Welfare Symbols\Behaviour Icon.jpg">
            <a:extLst>
              <a:ext uri="{FF2B5EF4-FFF2-40B4-BE49-F238E27FC236}">
                <a16:creationId xmlns:a16="http://schemas.microsoft.com/office/drawing/2014/main" id="{30E1ED14-93E8-479A-9C73-E0BBCBE6E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4185" y="4426420"/>
            <a:ext cx="1661985" cy="1475798"/>
          </a:xfrm>
          <a:prstGeom prst="ellipse">
            <a:avLst/>
          </a:prstGeom>
          <a:noFill/>
        </p:spPr>
      </p:pic>
      <p:pic>
        <p:nvPicPr>
          <p:cNvPr id="12" name="Picture 11" descr="C:\Documents and Settings\Henson_A\My Documents\Amy's\Talkies\New Welfare Symbols\Companionship Icon.jpg">
            <a:extLst>
              <a:ext uri="{FF2B5EF4-FFF2-40B4-BE49-F238E27FC236}">
                <a16:creationId xmlns:a16="http://schemas.microsoft.com/office/drawing/2014/main" id="{09681633-7224-4EC2-9081-63B021786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2359" y="3643848"/>
            <a:ext cx="1655739" cy="1475777"/>
          </a:xfrm>
          <a:prstGeom prst="ellipse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CF5A18-222F-4D84-861F-C09E1BF24F24}"/>
              </a:ext>
            </a:extLst>
          </p:cNvPr>
          <p:cNvSpPr txBox="1"/>
          <p:nvPr/>
        </p:nvSpPr>
        <p:spPr>
          <a:xfrm>
            <a:off x="152324" y="5116193"/>
            <a:ext cx="1982520" cy="43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accent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E9F3E-6BAB-4290-A48A-4A7BAC13BD65}"/>
              </a:ext>
            </a:extLst>
          </p:cNvPr>
          <p:cNvSpPr txBox="1"/>
          <p:nvPr/>
        </p:nvSpPr>
        <p:spPr>
          <a:xfrm>
            <a:off x="4323679" y="4774364"/>
            <a:ext cx="16826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algn="ctr"/>
            <a:r>
              <a:rPr lang="en-GB" sz="2800" b="1" dirty="0">
                <a:solidFill>
                  <a:schemeClr val="accent1"/>
                </a:solidFill>
                <a:latin typeface="Comic Sans MS" panose="030F0702030302020204" pitchFamily="66" charset="0"/>
                <a:cs typeface="Arial" pitchFamily="34" charset="0"/>
              </a:rPr>
              <a:t>HEALTH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B44A87-A95B-4806-9CB6-ADC16BD2BCAB}"/>
              </a:ext>
            </a:extLst>
          </p:cNvPr>
          <p:cNvSpPr/>
          <p:nvPr/>
        </p:nvSpPr>
        <p:spPr>
          <a:xfrm>
            <a:off x="8288101" y="5120652"/>
            <a:ext cx="1964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13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AW images_money.JPG"/>
          <p:cNvPicPr>
            <a:picLocks noChangeAspect="1"/>
          </p:cNvPicPr>
          <p:nvPr/>
        </p:nvPicPr>
        <p:blipFill rotWithShape="1">
          <a:blip r:embed="rId3" cstate="print"/>
          <a:srcRect r="51602"/>
          <a:stretch/>
        </p:blipFill>
        <p:spPr>
          <a:xfrm>
            <a:off x="9107875" y="3909034"/>
            <a:ext cx="1182409" cy="2590800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72157" y="6784861"/>
            <a:ext cx="8179109" cy="692564"/>
          </a:xfrm>
        </p:spPr>
        <p:txBody>
          <a:bodyPr>
            <a:normAutofit/>
          </a:bodyPr>
          <a:lstStyle/>
          <a:p>
            <a:r>
              <a:rPr lang="en-GB" sz="3088" i="1" dirty="0">
                <a:latin typeface="Comic Sans MS" panose="030F0702030302020204" pitchFamily="66" charset="0"/>
              </a:rPr>
              <a:t>The UK’s leading vet charity 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94012" y="428625"/>
            <a:ext cx="6467045" cy="394717"/>
          </a:xfrm>
          <a:prstGeom prst="rect">
            <a:avLst/>
          </a:prstGeom>
          <a:noFill/>
        </p:spPr>
        <p:txBody>
          <a:bodyPr wrap="square" lIns="88384" tIns="44193" rIns="88384" bIns="44193" rtlCol="0">
            <a:spAutoFit/>
          </a:bodyPr>
          <a:lstStyle/>
          <a:p>
            <a:endParaRPr lang="en-GB" sz="1985" dirty="0"/>
          </a:p>
        </p:txBody>
      </p:sp>
      <p:pic>
        <p:nvPicPr>
          <p:cNvPr id="29" name="Picture 28" descr="old faithf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52158">
            <a:off x="822647" y="730898"/>
            <a:ext cx="3244929" cy="289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" y="3978784"/>
            <a:ext cx="3745833" cy="265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31" name="TextBox 30"/>
          <p:cNvSpPr txBox="1"/>
          <p:nvPr/>
        </p:nvSpPr>
        <p:spPr>
          <a:xfrm>
            <a:off x="4443316" y="237375"/>
            <a:ext cx="6166738" cy="1514639"/>
          </a:xfrm>
          <a:prstGeom prst="rect">
            <a:avLst/>
          </a:prstGeom>
          <a:noFill/>
        </p:spPr>
        <p:txBody>
          <a:bodyPr wrap="square" lIns="88384" tIns="44193" rIns="88384" bIns="44193" rtlCol="0">
            <a:spAutoFit/>
          </a:bodyPr>
          <a:lstStyle/>
          <a:p>
            <a:pPr>
              <a:buFont typeface="Arial" pitchFamily="34" charset="0"/>
              <a:buNone/>
            </a:pPr>
            <a:endParaRPr lang="en-GB" sz="1985" dirty="0">
              <a:latin typeface="Comic Sans MS" panose="030F0702030302020204" pitchFamily="66" charset="0"/>
            </a:endParaRPr>
          </a:p>
          <a:p>
            <a:pPr>
              <a:buClr>
                <a:srgbClr val="008988"/>
              </a:buClr>
            </a:pPr>
            <a:r>
              <a:rPr lang="en-GB" sz="2426" dirty="0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PDSA is a </a:t>
            </a:r>
            <a:r>
              <a:rPr lang="en-GB" sz="2426" b="1" dirty="0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100</a:t>
            </a:r>
            <a:r>
              <a:rPr lang="en-GB" sz="2426" dirty="0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 year old charity who have been treating sick and injured pets since 1917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43317" y="3487603"/>
            <a:ext cx="5461060" cy="835864"/>
          </a:xfrm>
          <a:prstGeom prst="rect">
            <a:avLst/>
          </a:prstGeom>
          <a:noFill/>
        </p:spPr>
        <p:txBody>
          <a:bodyPr wrap="square" lIns="88384" tIns="44193" rIns="88384" bIns="44193" rtlCol="0">
            <a:spAutoFit/>
          </a:bodyPr>
          <a:lstStyle/>
          <a:p>
            <a:pPr>
              <a:buClr>
                <a:srgbClr val="008988"/>
              </a:buClr>
            </a:pPr>
            <a:r>
              <a:rPr lang="en-GB" sz="2426" dirty="0">
                <a:solidFill>
                  <a:srgbClr val="00898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They help one sick or injured pet every 5 seconds!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43316" y="2104983"/>
            <a:ext cx="5461060" cy="835864"/>
          </a:xfrm>
          <a:prstGeom prst="rect">
            <a:avLst/>
          </a:prstGeom>
          <a:noFill/>
        </p:spPr>
        <p:txBody>
          <a:bodyPr wrap="square" lIns="88384" tIns="44193" rIns="88384" bIns="44193" rtlCol="0">
            <a:spAutoFit/>
          </a:bodyPr>
          <a:lstStyle/>
          <a:p>
            <a:pPr>
              <a:buClr>
                <a:srgbClr val="008988"/>
              </a:buClr>
            </a:pPr>
            <a:r>
              <a:rPr lang="en-GB" sz="2426" dirty="0">
                <a:solidFill>
                  <a:srgbClr val="00898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They</a:t>
            </a:r>
            <a:r>
              <a:rPr lang="en-GB" sz="1985" dirty="0">
                <a:solidFill>
                  <a:srgbClr val="008988"/>
                </a:solidFill>
                <a:latin typeface="Comic Sans MS" panose="030F0702030302020204" pitchFamily="66" charset="0"/>
              </a:rPr>
              <a:t> </a:t>
            </a:r>
            <a:r>
              <a:rPr lang="en-GB" sz="2426" dirty="0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have Pet Hospitals all over the UK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53291" y="3781426"/>
            <a:ext cx="5041900" cy="394717"/>
          </a:xfrm>
          <a:prstGeom prst="rect">
            <a:avLst/>
          </a:prstGeom>
        </p:spPr>
        <p:txBody>
          <a:bodyPr lIns="88384" tIns="44193" rIns="88384" bIns="44193">
            <a:spAutoFit/>
          </a:bodyPr>
          <a:lstStyle/>
          <a:p>
            <a:r>
              <a:rPr lang="en-GB" sz="1985" dirty="0"/>
              <a:t>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43317" y="4877324"/>
            <a:ext cx="5041900" cy="1209171"/>
          </a:xfrm>
          <a:prstGeom prst="rect">
            <a:avLst/>
          </a:prstGeom>
        </p:spPr>
        <p:txBody>
          <a:bodyPr wrap="square" lIns="88384" tIns="44193" rIns="88384" bIns="44193">
            <a:spAutoFit/>
          </a:bodyPr>
          <a:lstStyle/>
          <a:p>
            <a:r>
              <a:rPr lang="en-GB" sz="2426" dirty="0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It costs the charity more than </a:t>
            </a:r>
          </a:p>
          <a:p>
            <a:r>
              <a:rPr lang="en-GB" sz="2426" b="1" dirty="0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£1 million </a:t>
            </a:r>
            <a:r>
              <a:rPr lang="en-GB" sz="2426" dirty="0">
                <a:solidFill>
                  <a:srgbClr val="008988"/>
                </a:solidFill>
                <a:latin typeface="Comic Sans MS" panose="030F0702030302020204" pitchFamily="66" charset="0"/>
                <a:cs typeface="Arial" pitchFamily="34" charset="0"/>
              </a:rPr>
              <a:t>every week to do their work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27861" y="428625"/>
            <a:ext cx="2114268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985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600346" y="754739"/>
            <a:ext cx="3493387" cy="287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9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  <p:bldP spid="33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CE164E6-16B2-4CA5-8B5B-2357A7B194D6}"/>
              </a:ext>
            </a:extLst>
          </p:cNvPr>
          <p:cNvSpPr txBox="1"/>
          <p:nvPr/>
        </p:nvSpPr>
        <p:spPr>
          <a:xfrm>
            <a:off x="522164" y="1314687"/>
            <a:ext cx="9235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Thanks!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111813-50B8-4913-A436-78AAE0D6EB03}"/>
              </a:ext>
            </a:extLst>
          </p:cNvPr>
          <p:cNvGrpSpPr/>
          <p:nvPr/>
        </p:nvGrpSpPr>
        <p:grpSpPr>
          <a:xfrm>
            <a:off x="0" y="1754559"/>
            <a:ext cx="10685141" cy="4760912"/>
            <a:chOff x="0" y="1754559"/>
            <a:chExt cx="10685141" cy="4760912"/>
          </a:xfrm>
        </p:grpSpPr>
        <p:pic>
          <p:nvPicPr>
            <p:cNvPr id="17" name="Picture 3" descr="W:\Veterinary_Services\Community and Education\IMAGES\1_Animal_Image_Library\Cats\Archive\Cat_white out.jpg">
              <a:extLst>
                <a:ext uri="{FF2B5EF4-FFF2-40B4-BE49-F238E27FC236}">
                  <a16:creationId xmlns:a16="http://schemas.microsoft.com/office/drawing/2014/main" id="{A52B4AEE-B8B2-413C-89A7-76C258E7B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89508"/>
              <a:ext cx="2357438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 descr="\\falcon\user_data\SHARING FOLDER\!Temporary Sharing - Items will be deleted when 7 days old!\Vicki from Sarah\shutterstock_127511270.jpg">
              <a:extLst>
                <a:ext uri="{FF2B5EF4-FFF2-40B4-BE49-F238E27FC236}">
                  <a16:creationId xmlns:a16="http://schemas.microsoft.com/office/drawing/2014/main" id="{603E1149-5E91-41A6-A556-84FFDD9FF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794" y="2989337"/>
              <a:ext cx="3488333" cy="335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">
              <a:extLst>
                <a:ext uri="{FF2B5EF4-FFF2-40B4-BE49-F238E27FC236}">
                  <a16:creationId xmlns:a16="http://schemas.microsoft.com/office/drawing/2014/main" id="{2019D22C-0D8B-4887-8A78-8FBB3CCB8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266" y="1754559"/>
              <a:ext cx="3571875" cy="476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519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754D6-3132-4CD2-B03A-2B84B0655F51}"/>
              </a:ext>
            </a:extLst>
          </p:cNvPr>
          <p:cNvSpPr txBox="1"/>
          <p:nvPr/>
        </p:nvSpPr>
        <p:spPr>
          <a:xfrm>
            <a:off x="0" y="6805761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do animals need to be happy?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0C31FA-31CC-4B31-8D37-41A2769324D5}"/>
              </a:ext>
            </a:extLst>
          </p:cNvPr>
          <p:cNvGrpSpPr/>
          <p:nvPr/>
        </p:nvGrpSpPr>
        <p:grpSpPr>
          <a:xfrm>
            <a:off x="464371" y="757089"/>
            <a:ext cx="9797977" cy="5574995"/>
            <a:chOff x="522521" y="980728"/>
            <a:chExt cx="7881270" cy="50057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A57B10-5965-4D2F-88C7-41A35DE5C893}"/>
                </a:ext>
              </a:extLst>
            </p:cNvPr>
            <p:cNvSpPr txBox="1"/>
            <p:nvPr/>
          </p:nvSpPr>
          <p:spPr>
            <a:xfrm>
              <a:off x="624711" y="5463264"/>
              <a:ext cx="3581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6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FOOD &amp; WATER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50AB63-2F97-4B8A-8CB0-5C7113576D25}"/>
                </a:ext>
              </a:extLst>
            </p:cNvPr>
            <p:cNvSpPr/>
            <p:nvPr/>
          </p:nvSpPr>
          <p:spPr>
            <a:xfrm>
              <a:off x="4778696" y="5463265"/>
              <a:ext cx="33182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3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EXERCISE &amp; FUN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D85AEE-2D79-4368-8D7A-A41455BC597F}"/>
                </a:ext>
              </a:extLst>
            </p:cNvPr>
            <p:cNvGrpSpPr/>
            <p:nvPr/>
          </p:nvGrpSpPr>
          <p:grpSpPr>
            <a:xfrm>
              <a:off x="522521" y="980728"/>
              <a:ext cx="7881270" cy="4433753"/>
              <a:chOff x="522521" y="980728"/>
              <a:chExt cx="7881270" cy="4433753"/>
            </a:xfrm>
          </p:grpSpPr>
          <p:pic>
            <p:nvPicPr>
              <p:cNvPr id="7" name="Picture 2" descr="C:\Documents and Settings\Henson_A\My Documents\Amy's\Talkies\New Welfare Symbols\Environment Icon.jpg">
                <a:extLst>
                  <a:ext uri="{FF2B5EF4-FFF2-40B4-BE49-F238E27FC236}">
                    <a16:creationId xmlns:a16="http://schemas.microsoft.com/office/drawing/2014/main" id="{455632A4-CB3B-456E-B5B6-2764C590F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3144" y="1039963"/>
                <a:ext cx="1779220" cy="1786530"/>
              </a:xfrm>
              <a:prstGeom prst="ellipse">
                <a:avLst/>
              </a:prstGeom>
              <a:noFill/>
              <a:effectLst>
                <a:softEdge rad="0"/>
              </a:effectLst>
            </p:spPr>
          </p:pic>
          <p:pic>
            <p:nvPicPr>
              <p:cNvPr id="8" name="Picture 3" descr="C:\Documents and Settings\Henson_A\My Documents\Amy's\Talkies\New Welfare Symbols\Diet Icon.jpg">
                <a:extLst>
                  <a:ext uri="{FF2B5EF4-FFF2-40B4-BE49-F238E27FC236}">
                    <a16:creationId xmlns:a16="http://schemas.microsoft.com/office/drawing/2014/main" id="{735B4DBC-A1F5-4F7D-A505-CC78745993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14328" y="3604985"/>
                <a:ext cx="1802092" cy="1809496"/>
              </a:xfrm>
              <a:prstGeom prst="ellipse">
                <a:avLst/>
              </a:prstGeom>
              <a:noFill/>
              <a:effectLst>
                <a:softEdge rad="0"/>
              </a:effectLst>
            </p:spPr>
          </p:pic>
          <p:pic>
            <p:nvPicPr>
              <p:cNvPr id="9" name="Picture 8" descr="Health Icon.jpg">
                <a:extLst>
                  <a:ext uri="{FF2B5EF4-FFF2-40B4-BE49-F238E27FC236}">
                    <a16:creationId xmlns:a16="http://schemas.microsoft.com/office/drawing/2014/main" id="{A305B99A-9E70-4CA0-932D-269990C68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79657" y="1816907"/>
                <a:ext cx="1971189" cy="1811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0"/>
              </a:effectLst>
            </p:spPr>
          </p:pic>
          <p:pic>
            <p:nvPicPr>
              <p:cNvPr id="10" name="Picture 9" descr="C:\Documents and Settings\Henson_A\My Documents\Amy's\Talkies\New Welfare Symbols\Behaviour Icon.jpg">
                <a:extLst>
                  <a:ext uri="{FF2B5EF4-FFF2-40B4-BE49-F238E27FC236}">
                    <a16:creationId xmlns:a16="http://schemas.microsoft.com/office/drawing/2014/main" id="{12F11DB0-448D-422B-9ED3-FB3E63EEE4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547849" y="3627197"/>
                <a:ext cx="1779971" cy="1787284"/>
              </a:xfrm>
              <a:prstGeom prst="ellipse">
                <a:avLst/>
              </a:prstGeom>
              <a:noFill/>
            </p:spPr>
          </p:pic>
          <p:pic>
            <p:nvPicPr>
              <p:cNvPr id="11" name="Picture 10" descr="C:\Documents and Settings\Henson_A\My Documents\Amy's\Talkies\New Welfare Symbols\Companionship Icon.jpg">
                <a:extLst>
                  <a:ext uri="{FF2B5EF4-FFF2-40B4-BE49-F238E27FC236}">
                    <a16:creationId xmlns:a16="http://schemas.microsoft.com/office/drawing/2014/main" id="{6922CA39-4926-4F6B-9E29-586A29FB89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509991" y="980728"/>
                <a:ext cx="1773282" cy="1787258"/>
              </a:xfrm>
              <a:prstGeom prst="ellipse">
                <a:avLst/>
              </a:prstGeom>
              <a:noFill/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81FC8D-D985-43F4-9C41-ABBE6F6A782B}"/>
                  </a:ext>
                </a:extLst>
              </p:cNvPr>
              <p:cNvSpPr txBox="1"/>
              <p:nvPr/>
            </p:nvSpPr>
            <p:spPr>
              <a:xfrm>
                <a:off x="522521" y="2879411"/>
                <a:ext cx="2123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accent4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>
                    <a:solidFill>
                      <a:schemeClr val="accent4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 HOME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63D766-2AC3-451F-8CFB-22F03CE4E435}"/>
                  </a:ext>
                </a:extLst>
              </p:cNvPr>
              <p:cNvSpPr txBox="1"/>
              <p:nvPr/>
            </p:nvSpPr>
            <p:spPr>
              <a:xfrm>
                <a:off x="3727535" y="3324616"/>
                <a:ext cx="168108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dirty="0">
                  <a:solidFill>
                    <a:schemeClr val="accent1"/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algn="ctr"/>
                <a:r>
                  <a:rPr lang="en-GB" sz="2800" b="1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Arial" pitchFamily="34" charset="0"/>
                  </a:rPr>
                  <a:t>HEALTH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ED7A1D9-9551-48CB-93E8-9C2BA215335D}"/>
                  </a:ext>
                </a:extLst>
              </p:cNvPr>
              <p:cNvSpPr/>
              <p:nvPr/>
            </p:nvSpPr>
            <p:spPr>
              <a:xfrm>
                <a:off x="6509991" y="2876343"/>
                <a:ext cx="1893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accent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FRIENDS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44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B34A235-4F61-4258-BEE0-4F5675BC9962}"/>
              </a:ext>
            </a:extLst>
          </p:cNvPr>
          <p:cNvSpPr txBox="1"/>
          <p:nvPr/>
        </p:nvSpPr>
        <p:spPr>
          <a:xfrm>
            <a:off x="729134" y="613073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Should animals be kept in cages?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E2AB93-81E4-4F47-9799-C131E1B8D1C5}"/>
              </a:ext>
            </a:extLst>
          </p:cNvPr>
          <p:cNvSpPr txBox="1"/>
          <p:nvPr/>
        </p:nvSpPr>
        <p:spPr>
          <a:xfrm>
            <a:off x="-1948647" y="6733753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do you think?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A2383B9-1C9A-4CDF-9D3E-278799B58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r="10866"/>
          <a:stretch/>
        </p:blipFill>
        <p:spPr bwMode="auto">
          <a:xfrm>
            <a:off x="6428726" y="2348246"/>
            <a:ext cx="3864208" cy="35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2BBE07F-E146-4167-9A6C-B8E32BB84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1" b="18318"/>
          <a:stretch/>
        </p:blipFill>
        <p:spPr bwMode="auto">
          <a:xfrm>
            <a:off x="162124" y="2199043"/>
            <a:ext cx="6266602" cy="38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9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7976F-EF8D-4CBB-8803-B36F19FE7396}"/>
              </a:ext>
            </a:extLst>
          </p:cNvPr>
          <p:cNvSpPr txBox="1"/>
          <p:nvPr/>
        </p:nvSpPr>
        <p:spPr>
          <a:xfrm>
            <a:off x="-990004" y="6733753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caged animals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C6DF7-DDD1-4209-B31A-D5C9B6813CA8}"/>
              </a:ext>
            </a:extLst>
          </p:cNvPr>
          <p:cNvSpPr txBox="1"/>
          <p:nvPr/>
        </p:nvSpPr>
        <p:spPr>
          <a:xfrm>
            <a:off x="729134" y="728356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Elephants might not live as long in a zoo as they would in the wild.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B4E52-6EFD-44A5-93C9-360E64427595}"/>
              </a:ext>
            </a:extLst>
          </p:cNvPr>
          <p:cNvSpPr txBox="1"/>
          <p:nvPr/>
        </p:nvSpPr>
        <p:spPr>
          <a:xfrm>
            <a:off x="3258468" y="2860271"/>
            <a:ext cx="92351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 or FALSE?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E3FEE38-621A-40DA-89DF-5634392E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134" y="2341265"/>
            <a:ext cx="4555566" cy="383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6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7976F-EF8D-4CBB-8803-B36F19FE7396}"/>
              </a:ext>
            </a:extLst>
          </p:cNvPr>
          <p:cNvSpPr txBox="1"/>
          <p:nvPr/>
        </p:nvSpPr>
        <p:spPr>
          <a:xfrm>
            <a:off x="-990004" y="6733753"/>
            <a:ext cx="92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caged animals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C6DF7-DDD1-4209-B31A-D5C9B6813CA8}"/>
              </a:ext>
            </a:extLst>
          </p:cNvPr>
          <p:cNvSpPr txBox="1"/>
          <p:nvPr/>
        </p:nvSpPr>
        <p:spPr>
          <a:xfrm>
            <a:off x="729134" y="613073"/>
            <a:ext cx="923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average life span of an elephant is greater in the wild.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10356-2539-4360-83A5-2B03891D1EE0}"/>
              </a:ext>
            </a:extLst>
          </p:cNvPr>
          <p:cNvSpPr txBox="1"/>
          <p:nvPr/>
        </p:nvSpPr>
        <p:spPr>
          <a:xfrm>
            <a:off x="2826420" y="3349377"/>
            <a:ext cx="9235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7362EDC-436E-4ACD-97FC-E65105666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134" y="2341265"/>
            <a:ext cx="4555566" cy="383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93CBE-B30B-4D72-B65E-A0A0FF463F34}"/>
              </a:ext>
            </a:extLst>
          </p:cNvPr>
          <p:cNvSpPr txBox="1"/>
          <p:nvPr/>
        </p:nvSpPr>
        <p:spPr>
          <a:xfrm>
            <a:off x="481633" y="742513"/>
            <a:ext cx="9730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Rabbit hutches only need to be big enough for a rabbit to stretch out 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3ABA8-92FE-4A20-82F1-0CAEA75DDCF5}"/>
              </a:ext>
            </a:extLst>
          </p:cNvPr>
          <p:cNvSpPr txBox="1"/>
          <p:nvPr/>
        </p:nvSpPr>
        <p:spPr>
          <a:xfrm>
            <a:off x="234132" y="673375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Facts about caged animals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174C1-4230-4770-89A1-FD330DCEC340}"/>
              </a:ext>
            </a:extLst>
          </p:cNvPr>
          <p:cNvSpPr txBox="1"/>
          <p:nvPr/>
        </p:nvSpPr>
        <p:spPr>
          <a:xfrm>
            <a:off x="2805451" y="2727389"/>
            <a:ext cx="92351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8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TRUE or FALSE?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8B680-D024-472F-91DE-EC9EAFA82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7" y="2823060"/>
            <a:ext cx="4195525" cy="26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D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Template" id="{4D312C3B-2E76-47A6-BF92-FF5DA37A5D74}" vid="{3A9565B1-44D8-4A0D-AAE8-F3E1627CC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nnual Report and Accounts" ma:contentTypeID="0x01010081A672974E6B0743AB34F2C64B34BDB12300A6B27711EFC3DD44A96DBAEF908F26B1" ma:contentTypeVersion="79" ma:contentTypeDescription="" ma:contentTypeScope="" ma:versionID="313348adf10b994d52ab878f4b4a9937">
  <xsd:schema xmlns:xsd="http://www.w3.org/2001/XMLSchema" xmlns:xs="http://www.w3.org/2001/XMLSchema" xmlns:p="http://schemas.microsoft.com/office/2006/metadata/properties" xmlns:ns2="5bea8f77-0667-4557-a028-e23225a2ced3" xmlns:ns3="02901346-528d-4e84-b91b-00d6b3077abe" targetNamespace="http://schemas.microsoft.com/office/2006/metadata/properties" ma:root="true" ma:fieldsID="dd0c61731b0c613d032e3934807756fe" ns2:_="" ns3:_="">
    <xsd:import namespace="5bea8f77-0667-4557-a028-e23225a2ced3"/>
    <xsd:import namespace="02901346-528d-4e84-b91b-00d6b3077abe"/>
    <xsd:element name="properties">
      <xsd:complexType>
        <xsd:sequence>
          <xsd:element name="documentManagement">
            <xsd:complexType>
              <xsd:all>
                <xsd:element ref="ns2:Document_x0020_Keywords"/>
                <xsd:element ref="ns2:Document_x0020_Description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a8f77-0667-4557-a028-e23225a2ced3" elementFormDefault="qualified">
    <xsd:import namespace="http://schemas.microsoft.com/office/2006/documentManagement/types"/>
    <xsd:import namespace="http://schemas.microsoft.com/office/infopath/2007/PartnerControls"/>
    <xsd:element name="Document_x0020_Keywords" ma:index="4" ma:displayName="Document Keywords" ma:internalName="Document_x0020_Keywords" ma:readOnly="false">
      <xsd:simpleType>
        <xsd:restriction base="dms:Text">
          <xsd:maxLength value="255"/>
        </xsd:restriction>
      </xsd:simpleType>
    </xsd:element>
    <xsd:element name="Document_x0020_Description" ma:index="5" nillable="true" ma:displayName="Document Description" ma:description="Give a brief summary of the document." ma:internalName="Document_x0020_Description" ma:readOnly="false">
      <xsd:simpleType>
        <xsd:restriction base="dms:Note">
          <xsd:maxLength value="255"/>
        </xsd:restriction>
      </xsd:simpleType>
    </xsd:element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01346-528d-4e84-b91b-00d6b3077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ocument_x0020_Keywords xmlns="5bea8f77-0667-4557-a028-e23225a2ced3">PowerPoint Presentation Template</Document_x0020_Keywords>
    <Document_x0020_Description xmlns="5bea8f77-0667-4557-a028-e23225a2ced3">PowerPoint Presentation Template</Document_x0020_Description>
  </documentManagement>
</p:properties>
</file>

<file path=customXml/itemProps1.xml><?xml version="1.0" encoding="utf-8"?>
<ds:datastoreItem xmlns:ds="http://schemas.openxmlformats.org/officeDocument/2006/customXml" ds:itemID="{FE43D1D3-6A10-4E65-88DB-0AB99C1456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7706BC-F22D-4499-84E0-1EBD3BF141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ea8f77-0667-4557-a028-e23225a2ced3"/>
    <ds:schemaRef ds:uri="02901346-528d-4e84-b91b-00d6b3077a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1AA88C-4E44-451B-A614-A6B4AFC783B0}">
  <ds:schemaRefs>
    <ds:schemaRef ds:uri="5bea8f77-0667-4557-a028-e23225a2ced3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2901346-528d-4e84-b91b-00d6b3077ab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Template</Template>
  <TotalTime>677</TotalTime>
  <Words>1553</Words>
  <Application>Microsoft Office PowerPoint</Application>
  <PresentationFormat>Custom</PresentationFormat>
  <Paragraphs>215</Paragraphs>
  <Slides>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Comic Sans MS</vt:lpstr>
      <vt:lpstr>Office Theme</vt:lpstr>
      <vt:lpstr>PowerPoint Presentation</vt:lpstr>
      <vt:lpstr>PowerPoint Presentation</vt:lpstr>
      <vt:lpstr>PowerPoint Presentation</vt:lpstr>
      <vt:lpstr>The UK’s leading vet charity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pdsa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Baggott</dc:creator>
  <cp:lastModifiedBy>Anna Baggott</cp:lastModifiedBy>
  <cp:revision>43</cp:revision>
  <dcterms:created xsi:type="dcterms:W3CDTF">2018-07-13T15:29:21Z</dcterms:created>
  <dcterms:modified xsi:type="dcterms:W3CDTF">2018-10-24T20:37:37Z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lpwstr>0x01d00e8c|0x14bec000</vt:lpwstr>
  </property>
  <property fmtid="{D5CDD505-2E9C-101B-9397-08002B2CF9AE}" pid="3" name="ContentTypeId">
    <vt:lpwstr>0x01010081A672974E6B0743AB34F2C64B34BDB12300A6B27711EFC3DD44A96DBAEF908F26B1</vt:lpwstr>
  </property>
  <property fmtid="{D5CDD505-2E9C-101B-9397-08002B2CF9AE}" pid="4" name="Creation Date">
    <vt:filetime>2015-01-05T00:00:00Z</vt:filetime>
  </property>
</Properties>
</file>