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305" r:id="rId5"/>
    <p:sldId id="323" r:id="rId6"/>
    <p:sldId id="315" r:id="rId7"/>
    <p:sldId id="302" r:id="rId8"/>
    <p:sldId id="343" r:id="rId9"/>
    <p:sldId id="317" r:id="rId10"/>
    <p:sldId id="344" r:id="rId11"/>
    <p:sldId id="345" r:id="rId12"/>
    <p:sldId id="347" r:id="rId13"/>
    <p:sldId id="351" r:id="rId14"/>
    <p:sldId id="353" r:id="rId15"/>
    <p:sldId id="352" r:id="rId16"/>
    <p:sldId id="354" r:id="rId17"/>
    <p:sldId id="356" r:id="rId18"/>
    <p:sldId id="357" r:id="rId19"/>
    <p:sldId id="350" r:id="rId20"/>
    <p:sldId id="333" r:id="rId21"/>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059" autoAdjust="0"/>
  </p:normalViewPr>
  <p:slideViewPr>
    <p:cSldViewPr>
      <p:cViewPr varScale="1">
        <p:scale>
          <a:sx n="72" d="100"/>
          <a:sy n="72" d="100"/>
        </p:scale>
        <p:origin x="1596" y="5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15/11/2018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pPr marL="171450" indent="-171450">
              <a:buFont typeface="Arial" panose="020B0604020202020204" pitchFamily="34" charset="0"/>
              <a:buChar char="•"/>
            </a:pPr>
            <a:r>
              <a:rPr lang="en-GB" dirty="0"/>
              <a:t>Introduce yourself and PDSA. Explain that you’ll be asking questions and that if they’d like to answer, they need to put their hands up (for younger children, you could use bunny ears etc.)</a:t>
            </a:r>
          </a:p>
          <a:p>
            <a:pPr marL="171450" indent="-171450">
              <a:buFont typeface="Arial" panose="020B0604020202020204" pitchFamily="34" charset="0"/>
              <a:buChar char="•"/>
            </a:pPr>
            <a:r>
              <a:rPr lang="en-GB" dirty="0"/>
              <a:t>Tell children that you have a really important job -a</a:t>
            </a:r>
            <a:r>
              <a:rPr lang="en-GB" baseline="0" dirty="0"/>
              <a:t>sk them to guess what your job is  and ask them what they think </a:t>
            </a:r>
            <a:r>
              <a:rPr lang="en-GB" dirty="0"/>
              <a:t>vet nurses do</a:t>
            </a:r>
            <a:r>
              <a:rPr lang="en-GB" baseline="0" dirty="0"/>
              <a:t>. Ask them if they think this is an important job and if </a:t>
            </a:r>
            <a:r>
              <a:rPr lang="en-GB" dirty="0"/>
              <a:t>it’s important to help sick and injured animals to get better.</a:t>
            </a:r>
          </a:p>
          <a:p>
            <a:pPr marL="171450" indent="-171450">
              <a:buFont typeface="Arial" panose="020B0604020202020204" pitchFamily="34" charset="0"/>
              <a:buChar char="•"/>
            </a:pPr>
            <a:r>
              <a:rPr lang="en-GB" baseline="0" dirty="0"/>
              <a:t> Explain that PDSA is a special kind of vets, because </a:t>
            </a:r>
            <a:r>
              <a:rPr lang="en-GB" dirty="0"/>
              <a:t>we’re</a:t>
            </a:r>
            <a:r>
              <a:rPr lang="en-GB" baseline="0" dirty="0"/>
              <a:t> a charity. Ask them what a charity does and explain </a:t>
            </a:r>
            <a:r>
              <a:rPr lang="en-GB" dirty="0"/>
              <a:t>that we look after pets when owners can’t afford to take their pets to the vet.</a:t>
            </a:r>
          </a:p>
          <a:p>
            <a:pPr marL="171450" indent="-171450">
              <a:buFont typeface="Arial" panose="020B0604020202020204" pitchFamily="34" charset="0"/>
              <a:buChar char="•"/>
            </a:pPr>
            <a:r>
              <a:rPr lang="en-GB" baseline="0" dirty="0"/>
              <a:t> Ask them what would happen to all the sick and injured pets we treat if PDSA   weren’t around.</a:t>
            </a:r>
          </a:p>
          <a:p>
            <a:r>
              <a:rPr lang="en-GB" baseline="0" dirty="0"/>
              <a:t>. </a:t>
            </a:r>
            <a:endParaRPr lang="en-GB" dirty="0"/>
          </a:p>
          <a:p>
            <a:pPr marL="171450" indent="-171450">
              <a:buFont typeface="Arial" panose="020B0604020202020204" pitchFamily="34" charset="0"/>
              <a:buChar char="•"/>
            </a:pPr>
            <a:r>
              <a:rPr lang="en-GB" dirty="0"/>
              <a:t>Tell them that today, you’re going to learn about what pets need to be healthy and happy and also about one of the pets that PDSA has helped in our Pet Hospitals.</a:t>
            </a:r>
          </a:p>
        </p:txBody>
      </p:sp>
      <p:sp>
        <p:nvSpPr>
          <p:cNvPr id="4" name="Slide Number Placeholder 3"/>
          <p:cNvSpPr>
            <a:spLocks noGrp="1"/>
          </p:cNvSpPr>
          <p:nvPr>
            <p:ph type="sldNum" sz="quarter" idx="10"/>
          </p:nvPr>
        </p:nvSpPr>
        <p:spPr/>
        <p:txBody>
          <a:bodyPr/>
          <a:lstStyle/>
          <a:p>
            <a:fld id="{915ACF62-1582-49BD-BD06-BE2866F5FC23}" type="slidenum">
              <a:rPr lang="en-GB" smtClean="0"/>
              <a:pPr/>
              <a:t>1</a:t>
            </a:fld>
            <a:endParaRPr lang="en-GB" dirty="0"/>
          </a:p>
        </p:txBody>
      </p:sp>
    </p:spTree>
    <p:extLst>
      <p:ext uri="{BB962C8B-B14F-4D97-AF65-F5344CB8AC3E}">
        <p14:creationId xmlns:p14="http://schemas.microsoft.com/office/powerpoint/2010/main" val="96392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160760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a:t>
            </a:r>
            <a:r>
              <a:rPr lang="en-GB" baseline="0" dirty="0"/>
              <a:t> they need</a:t>
            </a:r>
            <a:r>
              <a:rPr lang="en-GB" dirty="0"/>
              <a:t> b</a:t>
            </a:r>
            <a:r>
              <a:rPr lang="en-GB" baseline="0" dirty="0"/>
              <a:t>ased on what we’ve just spoken about?</a:t>
            </a:r>
          </a:p>
          <a:p>
            <a:r>
              <a:rPr lang="en-GB" baseline="0" dirty="0"/>
              <a:t>Explain the needs of dogs.</a:t>
            </a:r>
          </a:p>
          <a:p>
            <a:r>
              <a:rPr lang="en-GB" dirty="0"/>
              <a:t>Explain the dangers of feeding chocolate and bones</a:t>
            </a:r>
            <a:endParaRPr lang="en-GB" baseline="0"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12</a:t>
            </a:fld>
            <a:endParaRPr lang="en-GB" dirty="0"/>
          </a:p>
        </p:txBody>
      </p:sp>
    </p:spTree>
    <p:extLst>
      <p:ext uri="{BB962C8B-B14F-4D97-AF65-F5344CB8AC3E}">
        <p14:creationId xmlns:p14="http://schemas.microsoft.com/office/powerpoint/2010/main" val="372676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each aspect of preventive healthcare</a:t>
            </a:r>
          </a:p>
          <a:p>
            <a:endParaRPr lang="en-GB" dirty="0"/>
          </a:p>
          <a:p>
            <a:pPr marL="171450" indent="-171450">
              <a:buFont typeface="Arial" panose="020B0604020202020204" pitchFamily="34" charset="0"/>
              <a:buChar char="•"/>
            </a:pPr>
            <a:r>
              <a:rPr lang="en-GB" dirty="0"/>
              <a:t>V</a:t>
            </a:r>
            <a:r>
              <a:rPr lang="en-GB" baseline="0" dirty="0"/>
              <a:t>accinations – explain need to given every year to dogs, cats and rabbits to prevent disease</a:t>
            </a:r>
          </a:p>
          <a:p>
            <a:pPr marL="171450" indent="-171450">
              <a:buFont typeface="Arial" panose="020B0604020202020204" pitchFamily="34" charset="0"/>
              <a:buChar char="•"/>
            </a:pPr>
            <a:r>
              <a:rPr lang="en-GB" baseline="0" dirty="0"/>
              <a:t>Scan for chip – explain dog microchip law but also good to have other pets chipped too</a:t>
            </a:r>
          </a:p>
          <a:p>
            <a:pPr marL="171450" indent="-171450">
              <a:buFont typeface="Arial" panose="020B0604020202020204" pitchFamily="34" charset="0"/>
              <a:buChar char="•"/>
            </a:pPr>
            <a:r>
              <a:rPr lang="en-GB" baseline="0" dirty="0"/>
              <a:t>Grooming – </a:t>
            </a:r>
            <a:r>
              <a:rPr lang="en-GB" dirty="0"/>
              <a:t>explain that pets need to be groomed to keep their skin and coat healthy. Explain that it’s also a </a:t>
            </a:r>
            <a:r>
              <a:rPr lang="en-GB" baseline="0" dirty="0"/>
              <a:t>chance to check all is ok – look for parasites</a:t>
            </a:r>
          </a:p>
          <a:p>
            <a:pPr marL="171450" indent="-171450">
              <a:buFont typeface="Arial" panose="020B0604020202020204" pitchFamily="34" charset="0"/>
              <a:buChar char="•"/>
            </a:pPr>
            <a:r>
              <a:rPr lang="en-GB" baseline="0" dirty="0"/>
              <a:t>Parasites – explain internal and external </a:t>
            </a:r>
            <a:r>
              <a:rPr lang="en-GB" dirty="0"/>
              <a:t>and treatment – Use toy flea and worm.</a:t>
            </a:r>
          </a:p>
          <a:p>
            <a:pPr marL="171450" indent="-171450">
              <a:buFont typeface="Arial" panose="020B0604020202020204" pitchFamily="34" charset="0"/>
              <a:buChar char="•"/>
            </a:pPr>
            <a:r>
              <a:rPr lang="en-GB" dirty="0"/>
              <a:t>Neutering</a:t>
            </a:r>
            <a:r>
              <a:rPr lang="en-GB" baseline="0" dirty="0"/>
              <a:t> – explain the importance of neutering</a:t>
            </a:r>
            <a:endParaRPr lang="en-GB"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Ask children if they’d like to </a:t>
            </a:r>
            <a:r>
              <a:rPr lang="en-GB" dirty="0"/>
              <a:t>meet one</a:t>
            </a:r>
            <a:r>
              <a:rPr lang="en-GB" baseline="0" dirty="0"/>
              <a:t> of the pets we’ve helped to get better at PDSA.</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13</a:t>
            </a:fld>
            <a:endParaRPr lang="en-GB" dirty="0"/>
          </a:p>
        </p:txBody>
      </p:sp>
    </p:spTree>
    <p:extLst>
      <p:ext uri="{BB962C8B-B14F-4D97-AF65-F5344CB8AC3E}">
        <p14:creationId xmlns:p14="http://schemas.microsoft.com/office/powerpoint/2010/main" val="222883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sz="1200" kern="1200" dirty="0">
                <a:solidFill>
                  <a:schemeClr val="tx1"/>
                </a:solidFill>
                <a:effectLst/>
                <a:latin typeface="Arial" pitchFamily="34" charset="0"/>
                <a:ea typeface="+mn-ea"/>
                <a:cs typeface="+mn-cs"/>
              </a:rPr>
              <a:t>When hungry pooch Chase gobbled down a chocolate egg with a plastic toy in it, there were no prizes for guessing which toy was lurking inside his stomach, when an  x-ray showed very clearly  the shape of a  Minion  toy.</a:t>
            </a:r>
          </a:p>
          <a:p>
            <a:r>
              <a:rPr lang="en-GB" sz="1200" kern="1200" dirty="0">
                <a:solidFill>
                  <a:schemeClr val="tx1"/>
                </a:solidFill>
                <a:effectLst/>
                <a:latin typeface="Arial" pitchFamily="34" charset="0"/>
                <a:ea typeface="+mn-ea"/>
                <a:cs typeface="+mn-cs"/>
              </a:rPr>
              <a:t>Although chocolate is poisonous  to dogs, Chase didn’t show any signs of illness, as his owners saw him eat the chocolate egg and rushed him straight into our  Pet Hospital in Romford.</a:t>
            </a:r>
          </a:p>
          <a:p>
            <a:r>
              <a:rPr lang="en-GB" sz="1200" b="1" kern="1200" dirty="0">
                <a:solidFill>
                  <a:schemeClr val="tx1"/>
                </a:solidFill>
                <a:effectLst/>
                <a:latin typeface="Arial" pitchFamily="34" charset="0"/>
                <a:ea typeface="+mn-ea"/>
                <a:cs typeface="+mn-cs"/>
              </a:rPr>
              <a:t>Action taken:</a:t>
            </a:r>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The team at Romford PDSA Pet Hospital x-rayed Chase to find out where the egg was in his body before operating to remove it. Luckily, the toy was still in his stomach. If it had moved further down into his intestines it could have caused a blockage, which would have been much more dangerous for Chase, or could’ve even killed him.</a:t>
            </a:r>
          </a:p>
          <a:p>
            <a:r>
              <a:rPr lang="en-GB" sz="1200" b="1" kern="1200" dirty="0">
                <a:solidFill>
                  <a:schemeClr val="tx1"/>
                </a:solidFill>
                <a:effectLst/>
                <a:latin typeface="Arial" pitchFamily="34" charset="0"/>
                <a:ea typeface="+mn-ea"/>
                <a:cs typeface="+mn-cs"/>
              </a:rPr>
              <a:t>Vet’s/nurse’s comment:</a:t>
            </a:r>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PDSA’s Head Nurse, Sarah Burt, said: ‘When Chase came to us you wouldn’t have known he was in danger because he was very alert and lively, but thankfully his owners had seen him swallow the egg and brought him to us straight away. We took an x-ray which showed up the plastic toy really well and then operated on him to remove it. We were all pleased that Chase went on to make a full recovery.’</a:t>
            </a:r>
          </a:p>
          <a:p>
            <a:r>
              <a:rPr lang="en-GB" sz="1200" b="1" kern="1200" dirty="0">
                <a:solidFill>
                  <a:schemeClr val="tx1"/>
                </a:solidFill>
                <a:effectLst/>
                <a:latin typeface="Arial" pitchFamily="34" charset="0"/>
                <a:ea typeface="+mn-ea"/>
                <a:cs typeface="+mn-cs"/>
              </a:rPr>
              <a:t>Owner’s comment:</a:t>
            </a:r>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‘I’m so grateful to the amazing vets and nurses at PDSA, there’s no way we could ‘ve afforded private veterinary fees for the treatment he needed, so I don’t know what we would‘ve done without PDSA. My children were really worried about Chase and it’s reassuring to know PDSA is always  there in an emergency.’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14</a:t>
            </a:fld>
            <a:endParaRPr lang="en-GB" dirty="0"/>
          </a:p>
        </p:txBody>
      </p:sp>
    </p:spTree>
    <p:extLst>
      <p:ext uri="{BB962C8B-B14F-4D97-AF65-F5344CB8AC3E}">
        <p14:creationId xmlns:p14="http://schemas.microsoft.com/office/powerpoint/2010/main" val="367167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15</a:t>
            </a:fld>
            <a:endParaRPr lang="en-GB" dirty="0"/>
          </a:p>
        </p:txBody>
      </p:sp>
    </p:spTree>
    <p:extLst>
      <p:ext uri="{BB962C8B-B14F-4D97-AF65-F5344CB8AC3E}">
        <p14:creationId xmlns:p14="http://schemas.microsoft.com/office/powerpoint/2010/main" val="258025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16</a:t>
            </a:fld>
            <a:endParaRPr lang="en-GB" dirty="0"/>
          </a:p>
        </p:txBody>
      </p:sp>
    </p:spTree>
    <p:extLst>
      <p:ext uri="{BB962C8B-B14F-4D97-AF65-F5344CB8AC3E}">
        <p14:creationId xmlns:p14="http://schemas.microsoft.com/office/powerpoint/2010/main" val="315783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latin typeface="Arial" panose="020B0604020202020204" pitchFamily="34" charset="0"/>
                <a:cs typeface="Arial" panose="020B0604020202020204" pitchFamily="34" charset="0"/>
              </a:rPr>
              <a:t>Thank them all for being fab, joining in and answering questions. </a:t>
            </a:r>
          </a:p>
          <a:p>
            <a:pPr>
              <a:spcBef>
                <a:spcPct val="0"/>
              </a:spcBef>
            </a:pPr>
            <a:endParaRPr lang="en-GB" dirty="0">
              <a:latin typeface="Arial" panose="020B0604020202020204" pitchFamily="34" charset="0"/>
              <a:cs typeface="Arial" panose="020B0604020202020204" pitchFamily="34" charset="0"/>
            </a:endParaRPr>
          </a:p>
          <a:p>
            <a:pPr>
              <a:spcBef>
                <a:spcPct val="0"/>
              </a:spcBef>
            </a:pPr>
            <a:r>
              <a:rPr lang="en-GB" dirty="0">
                <a:latin typeface="Arial" panose="020B0604020202020204" pitchFamily="34" charset="0"/>
                <a:cs typeface="Arial" panose="020B0604020202020204" pitchFamily="34" charset="0"/>
              </a:rPr>
              <a:t>Remember:</a:t>
            </a:r>
          </a:p>
          <a:p>
            <a:pPr>
              <a:spcBef>
                <a:spcPct val="0"/>
              </a:spcBef>
            </a:pPr>
            <a:endParaRPr lang="en-GB" dirty="0">
              <a:latin typeface="Arial" panose="020B0604020202020204" pitchFamily="34" charset="0"/>
              <a:cs typeface="Arial" panose="020B0604020202020204" pitchFamily="34" charset="0"/>
            </a:endParaRPr>
          </a:p>
          <a:p>
            <a:pPr>
              <a:spcBef>
                <a:spcPct val="0"/>
              </a:spcBef>
            </a:pPr>
            <a:r>
              <a:rPr lang="en-GB" dirty="0">
                <a:latin typeface="Arial" panose="020B0604020202020204" pitchFamily="34" charset="0"/>
                <a:cs typeface="Arial" panose="020B0604020202020204" pitchFamily="34" charset="0"/>
              </a:rPr>
              <a:t>To collect feedback forms from each teacher/group leader</a:t>
            </a:r>
          </a:p>
          <a:p>
            <a:pPr>
              <a:spcBef>
                <a:spcPct val="0"/>
              </a:spcBef>
            </a:pPr>
            <a:r>
              <a:rPr lang="en-GB" dirty="0">
                <a:latin typeface="Arial" panose="020B0604020202020204" pitchFamily="34" charset="0"/>
                <a:cs typeface="Arial" panose="020B0604020202020204" pitchFamily="34" charset="0"/>
              </a:rPr>
              <a:t>To hand out Pet day flyers to each teacher/group leader</a:t>
            </a:r>
          </a:p>
          <a:p>
            <a:pPr>
              <a:spcBef>
                <a:spcPct val="0"/>
              </a:spcBef>
            </a:pPr>
            <a:r>
              <a:rPr lang="en-GB" dirty="0">
                <a:latin typeface="Arial" panose="020B0604020202020204" pitchFamily="34" charset="0"/>
                <a:cs typeface="Arial" panose="020B0604020202020204" pitchFamily="34" charset="0"/>
              </a:rPr>
              <a:t>To give out a take home puzzled pets flyer to each child </a:t>
            </a:r>
          </a:p>
          <a:p>
            <a:pPr>
              <a:spcBef>
                <a:spcPct val="0"/>
              </a:spcBef>
            </a:pPr>
            <a:endParaRPr lang="en-GB">
              <a:latin typeface="Arial" panose="020B0604020202020204" pitchFamily="34" charset="0"/>
              <a:cs typeface="Arial" panose="020B0604020202020204" pitchFamily="34" charset="0"/>
            </a:endParaRPr>
          </a:p>
          <a:p>
            <a:pPr>
              <a:spcBef>
                <a:spcPct val="0"/>
              </a:spcBef>
            </a:pPr>
            <a:endParaRPr lang="en-GB">
              <a:latin typeface="Arial" panose="020B0604020202020204" pitchFamily="34" charset="0"/>
              <a:cs typeface="Arial" panose="020B0604020202020204" pitchFamily="34" charset="0"/>
            </a:endParaRPr>
          </a:p>
          <a:p>
            <a:pPr>
              <a:spcBef>
                <a:spcPct val="0"/>
              </a:spcBef>
            </a:pPr>
            <a:endParaRPr lang="en-GB" dirty="0">
              <a:latin typeface="Arial" panose="020B0604020202020204" pitchFamily="34" charset="0"/>
              <a:cs typeface="Arial" panose="020B0604020202020204" pitchFamily="34" charset="0"/>
            </a:endParaRP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17</a:t>
            </a:fld>
            <a:endParaRPr lang="en-GB">
              <a:cs typeface="Arial" charset="0"/>
            </a:endParaRPr>
          </a:p>
        </p:txBody>
      </p:sp>
    </p:spTree>
    <p:extLst>
      <p:ext uri="{BB962C8B-B14F-4D97-AF65-F5344CB8AC3E}">
        <p14:creationId xmlns:p14="http://schemas.microsoft.com/office/powerpoint/2010/main" val="342202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this with image of</a:t>
            </a:r>
            <a:r>
              <a:rPr lang="en-GB" baseline="0" dirty="0"/>
              <a:t> your pets and share funny stories about them (if you have pets)</a:t>
            </a:r>
          </a:p>
          <a:p>
            <a:endParaRPr lang="en-GB" baseline="0"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2</a:t>
            </a:fld>
            <a:endParaRPr lang="en-GB"/>
          </a:p>
        </p:txBody>
      </p:sp>
    </p:spTree>
    <p:extLst>
      <p:ext uri="{BB962C8B-B14F-4D97-AF65-F5344CB8AC3E}">
        <p14:creationId xmlns:p14="http://schemas.microsoft.com/office/powerpoint/2010/main" val="359759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158074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slide sets up for the welfare needs – encourage the children to think about what they need to stay happy and healthy.</a:t>
            </a:r>
          </a:p>
          <a:p>
            <a:r>
              <a:rPr lang="en-GB" baseline="0" dirty="0"/>
              <a:t>If they get stuck for answers show each picture individually and see if they can come up with the answers.</a:t>
            </a:r>
          </a:p>
          <a:p>
            <a:endParaRPr lang="en-GB" baseline="0" dirty="0"/>
          </a:p>
          <a:p>
            <a:r>
              <a:rPr lang="en-GB" baseline="0" dirty="0"/>
              <a:t>When you get to the health slide, talk about the things they do to keep themselves healthy: Brush their teeth, bathe, wash and brush their hair, trim their nails, have vaccinations etc. Also talk about where they go when they’re poorly – compare vets with doctors.</a:t>
            </a: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223638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a:p>
            <a:r>
              <a:rPr lang="en-GB" dirty="0"/>
              <a:t>You can introduce actions for each symbol to help the pupils remember the icons.</a:t>
            </a:r>
          </a:p>
          <a:p>
            <a:r>
              <a:rPr lang="en-GB" dirty="0"/>
              <a:t>E.g. running on the spot for exercise and fun</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196234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n-GB" baseline="0" dirty="0"/>
              <a:t>Explain that cats naturally do lots of different things – You can make this interactive by encouraging children to pretend</a:t>
            </a:r>
            <a:r>
              <a:rPr lang="en-GB" dirty="0"/>
              <a:t> they’re a cat</a:t>
            </a:r>
            <a:r>
              <a:rPr lang="en-GB" baseline="0" dirty="0"/>
              <a:t> and groom themselves, stretch, sleep,</a:t>
            </a:r>
            <a:r>
              <a:rPr lang="en-GB" dirty="0"/>
              <a:t> </a:t>
            </a:r>
            <a:r>
              <a:rPr lang="en-GB" dirty="0" err="1"/>
              <a:t>maiow</a:t>
            </a:r>
            <a:r>
              <a:rPr lang="en-GB" baseline="0" dirty="0"/>
              <a:t> etc.</a:t>
            </a:r>
          </a:p>
          <a:p>
            <a:pPr>
              <a:buFont typeface="Arial" pitchFamily="34" charset="0"/>
              <a:buNone/>
            </a:pPr>
            <a:endParaRPr lang="en-GB" baseline="0" dirty="0"/>
          </a:p>
          <a:p>
            <a:pPr>
              <a:buFont typeface="Arial" pitchFamily="34" charset="0"/>
              <a:buNone/>
            </a:pPr>
            <a:r>
              <a:rPr lang="en-GB" baseline="0" dirty="0"/>
              <a:t>Explain each picture </a:t>
            </a:r>
          </a:p>
          <a:p>
            <a:pPr>
              <a:buFont typeface="Arial" pitchFamily="34" charset="0"/>
              <a:buNone/>
            </a:pPr>
            <a:endParaRPr lang="en-GB" baseline="0" dirty="0"/>
          </a:p>
          <a:p>
            <a:pPr marL="171450" indent="-171450">
              <a:buFont typeface="Arial" panose="020B0604020202020204" pitchFamily="34" charset="0"/>
              <a:buChar char="•"/>
            </a:pPr>
            <a:r>
              <a:rPr lang="en-GB" b="1" baseline="0" dirty="0"/>
              <a:t>Scent mark/scratch </a:t>
            </a:r>
            <a:r>
              <a:rPr lang="en-GB" baseline="0" dirty="0"/>
              <a:t>– </a:t>
            </a:r>
            <a:r>
              <a:rPr lang="en-GB" dirty="0"/>
              <a:t>Cats leave</a:t>
            </a:r>
            <a:r>
              <a:rPr lang="en-GB" baseline="0" dirty="0"/>
              <a:t> their individual scent behind to let other cats know that this is their territory – cats naturally like to live alone – some will </a:t>
            </a:r>
            <a:r>
              <a:rPr lang="en-GB" dirty="0"/>
              <a:t>put up with </a:t>
            </a:r>
            <a:r>
              <a:rPr lang="en-GB" baseline="0" dirty="0"/>
              <a:t>other</a:t>
            </a:r>
            <a:r>
              <a:rPr lang="en-GB" dirty="0"/>
              <a:t> cats</a:t>
            </a:r>
            <a:r>
              <a:rPr lang="en-GB" baseline="0" dirty="0"/>
              <a:t> if they have enough space around them</a:t>
            </a:r>
            <a:r>
              <a:rPr lang="en-GB" dirty="0"/>
              <a:t> or if they’ve grown up with them. Explain that cats rub their faces on furniture and on people to leave their scent – explain that by rubbing their faces on you, they’re telling other cats that you belong to them!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baseline="0" dirty="0"/>
              <a:t>Climb/Hide</a:t>
            </a:r>
            <a:r>
              <a:rPr lang="en-GB" baseline="0" dirty="0"/>
              <a:t> </a:t>
            </a:r>
            <a:r>
              <a:rPr lang="en-GB" dirty="0"/>
              <a:t>–cats are great at climbing. They’re very agile creatures with great balancing skills. Explain that cats climb so they can stay safe and see what’s going on from above and that if they’re scared they’ll hide</a:t>
            </a:r>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n-GB" b="1" baseline="0" dirty="0"/>
              <a:t>Eat/Drink – </a:t>
            </a:r>
            <a:r>
              <a:rPr lang="en-GB" dirty="0"/>
              <a:t>A</a:t>
            </a:r>
            <a:r>
              <a:rPr lang="en-GB" b="0" baseline="0" dirty="0"/>
              <a:t>ll living things need water to survive</a:t>
            </a:r>
            <a:r>
              <a:rPr lang="en-GB" b="0" dirty="0"/>
              <a:t> and must have fresh water at all times.</a:t>
            </a:r>
            <a:r>
              <a:rPr lang="en-GB" b="0" baseline="0" dirty="0"/>
              <a:t> Explain that cats have to eat meat to survive and can’t be vegetarian</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1" baseline="0" dirty="0"/>
              <a:t>Sleep – </a:t>
            </a:r>
            <a:r>
              <a:rPr lang="en-GB" dirty="0"/>
              <a:t> Explain that cats sleep a lot! They can spend up to 16 hours every day asleep.</a:t>
            </a:r>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n-GB" b="1" baseline="0" dirty="0"/>
              <a:t>Hunt/Play – </a:t>
            </a:r>
            <a:r>
              <a:rPr lang="en-GB" b="0" baseline="0" dirty="0"/>
              <a:t>Cats </a:t>
            </a:r>
            <a:r>
              <a:rPr lang="en-GB" dirty="0"/>
              <a:t>like to hunt and play at hunting.</a:t>
            </a:r>
            <a:r>
              <a:rPr lang="en-GB" b="0" baseline="0" dirty="0"/>
              <a:t> </a:t>
            </a:r>
            <a:r>
              <a:rPr lang="en-GB" dirty="0"/>
              <a:t>T</a:t>
            </a:r>
            <a:r>
              <a:rPr lang="en-GB" b="0" baseline="0" dirty="0"/>
              <a:t>hey’ll try to stay hidden for as long as possible and sneak up on their prey or their toys – they’ll move very slowly so that they </a:t>
            </a:r>
            <a:r>
              <a:rPr lang="en-GB" dirty="0"/>
              <a:t>won’t be seen</a:t>
            </a:r>
            <a:r>
              <a:rPr lang="en-GB" b="0" baseline="0" dirty="0"/>
              <a:t> and when they get close enough they’ll sprint  as fast as they can to catch their prey. </a:t>
            </a:r>
            <a:r>
              <a:rPr lang="en-GB" dirty="0"/>
              <a:t>Explain that some cats still have wild behaviour and hunt, especially at night.</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1" dirty="0"/>
              <a:t>Groom</a:t>
            </a:r>
            <a:r>
              <a:rPr lang="en-GB" dirty="0"/>
              <a:t>– cats love to be clean and spend a lot of time grooming themselves – their tongues have lots of hairs on that act like little combs</a:t>
            </a:r>
            <a:r>
              <a:rPr lang="en-GB" b="0" baseline="0" dirty="0"/>
              <a:t>. Ask if anyone has been licked by a cat and talk about how their tongues are rough</a:t>
            </a:r>
            <a:r>
              <a:rPr lang="en-GB" b="0" dirty="0"/>
              <a:t> like sandpaper.</a:t>
            </a:r>
            <a:endParaRPr lang="en-GB" b="0" baseline="0" dirty="0"/>
          </a:p>
          <a:p>
            <a:pPr marL="0" indent="0">
              <a:buFont typeface="Arial" panose="020B0604020202020204" pitchFamily="34" charset="0"/>
              <a:buNone/>
            </a:pPr>
            <a:endParaRPr lang="en-GB" b="0" baseline="0" dirty="0"/>
          </a:p>
          <a:p>
            <a:pPr marL="0" indent="0">
              <a:buFont typeface="Arial" panose="020B0604020202020204" pitchFamily="34" charset="0"/>
              <a:buNone/>
            </a:pPr>
            <a:r>
              <a:rPr lang="en-GB" b="1" u="sng" baseline="0" dirty="0"/>
              <a:t>Here is a video of some  cats showing some cat behaviours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7</a:t>
            </a:fld>
            <a:endParaRPr lang="en-GB" dirty="0"/>
          </a:p>
        </p:txBody>
      </p:sp>
    </p:spTree>
    <p:extLst>
      <p:ext uri="{BB962C8B-B14F-4D97-AF65-F5344CB8AC3E}">
        <p14:creationId xmlns:p14="http://schemas.microsoft.com/office/powerpoint/2010/main" val="275496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sz="1200" baseline="0" dirty="0"/>
              <a:t>Ask children if they can guess what things they’d need to provide a cat with to keep it happy. </a:t>
            </a:r>
          </a:p>
          <a:p>
            <a:pPr>
              <a:buFont typeface="Arial" pitchFamily="34" charset="0"/>
              <a:buNone/>
            </a:pPr>
            <a:r>
              <a:rPr lang="en-GB" sz="1200" baseline="0" dirty="0"/>
              <a:t>Show each picture and ask group to discuss why they need it:</a:t>
            </a:r>
          </a:p>
          <a:p>
            <a:pPr>
              <a:buFont typeface="Arial" pitchFamily="34" charset="0"/>
              <a:buNone/>
            </a:pPr>
            <a:r>
              <a:rPr lang="en-GB" sz="1200" baseline="0" dirty="0"/>
              <a:t>Scratch post – display natural scratching/scent marking/climbing behaviours – up high away from dangers</a:t>
            </a:r>
          </a:p>
          <a:p>
            <a:pPr>
              <a:buFont typeface="Arial" pitchFamily="34" charset="0"/>
              <a:buNone/>
            </a:pPr>
            <a:r>
              <a:rPr lang="en-GB" sz="1200" baseline="0" dirty="0"/>
              <a:t>Water fountain for fresh water or wide brimmed bowl – away from food and litter tray</a:t>
            </a:r>
          </a:p>
          <a:p>
            <a:pPr>
              <a:buFont typeface="Arial" pitchFamily="34" charset="0"/>
              <a:buNone/>
            </a:pPr>
            <a:r>
              <a:rPr lang="en-GB" sz="1200" baseline="0" dirty="0"/>
              <a:t>Food – complete balanced diet, either wet/dry or both.</a:t>
            </a:r>
          </a:p>
          <a:p>
            <a:pPr>
              <a:buFont typeface="Arial" pitchFamily="34" charset="0"/>
              <a:buNone/>
            </a:pPr>
            <a:r>
              <a:rPr lang="en-GB" sz="1200" baseline="0" dirty="0"/>
              <a:t>Litter tray – at least one per cat in household in different areas of house and away from food and water bowls.</a:t>
            </a:r>
          </a:p>
          <a:p>
            <a:pPr>
              <a:buFont typeface="Arial" pitchFamily="34" charset="0"/>
              <a:buNone/>
            </a:pPr>
            <a:r>
              <a:rPr lang="en-GB" sz="1200" baseline="0" dirty="0"/>
              <a:t>Toys – practice stalking/hunting behaviours</a:t>
            </a:r>
          </a:p>
          <a:p>
            <a:pPr>
              <a:buFont typeface="Arial" pitchFamily="34" charset="0"/>
              <a:buNone/>
            </a:pPr>
            <a:r>
              <a:rPr lang="en-GB" sz="1200" baseline="0" dirty="0"/>
              <a:t>Companionship – people rather than lots of cats</a:t>
            </a:r>
          </a:p>
          <a:p>
            <a:pPr>
              <a:buFont typeface="Arial" pitchFamily="34" charset="0"/>
              <a:buNone/>
            </a:pPr>
            <a:r>
              <a:rPr lang="en-GB" sz="1200" dirty="0"/>
              <a:t>Discuss the dangers of feeding cats milk</a:t>
            </a:r>
            <a:endParaRPr lang="en-GB" sz="1200" baseline="0"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990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what they think</a:t>
            </a:r>
            <a:r>
              <a:rPr lang="en-GB" baseline="0" dirty="0"/>
              <a:t> </a:t>
            </a:r>
            <a:r>
              <a:rPr lang="en-GB" dirty="0"/>
              <a:t>pet rabbits need</a:t>
            </a:r>
            <a:endParaRPr lang="en-GB" baseline="0" dirty="0"/>
          </a:p>
          <a:p>
            <a:pPr marL="171450" indent="-171450">
              <a:buFont typeface="Arial" panose="020B0604020202020204" pitchFamily="34" charset="0"/>
              <a:buChar char="•"/>
            </a:pPr>
            <a:r>
              <a:rPr lang="en-GB" baseline="0" dirty="0"/>
              <a:t>Big hutch with plenty of room to run around – reflect on the video at just how much space a rabbit needs – a hutch alone is not enough – they are not ‘easy’ pets to care for as people think. You could get one of them to do 3 big hops and stand as tall as possible to show how much space they need.</a:t>
            </a:r>
          </a:p>
          <a:p>
            <a:pPr marL="171450" indent="-171450">
              <a:buFont typeface="Arial" panose="020B0604020202020204" pitchFamily="34" charset="0"/>
              <a:buChar char="•"/>
            </a:pPr>
            <a:r>
              <a:rPr lang="en-GB" baseline="0" dirty="0"/>
              <a:t>Food – pellets are better than muesli as they contain all nutrients, lots of hay &amp; grass, small amount of greens, &amp; unlimited water.</a:t>
            </a:r>
          </a:p>
          <a:p>
            <a:pPr marL="171450" indent="-171450">
              <a:buFont typeface="Arial" panose="020B0604020202020204" pitchFamily="34" charset="0"/>
              <a:buChar char="•"/>
            </a:pPr>
            <a:r>
              <a:rPr lang="en-GB" baseline="0" dirty="0"/>
              <a:t>Hay – explain importance of right amount of hay in their diet for their tummies and their teeth.</a:t>
            </a:r>
          </a:p>
          <a:p>
            <a:pPr marL="171450" indent="-171450">
              <a:buFont typeface="Arial" panose="020B0604020202020204" pitchFamily="34" charset="0"/>
              <a:buChar char="•"/>
            </a:pPr>
            <a:r>
              <a:rPr lang="en-GB" baseline="0" dirty="0"/>
              <a:t>Toys to play with and tunnel etc. to run through and hide in.</a:t>
            </a:r>
          </a:p>
          <a:p>
            <a:pPr marL="171450" indent="-171450">
              <a:buFont typeface="Arial" panose="020B0604020202020204" pitchFamily="34" charset="0"/>
              <a:buChar char="•"/>
            </a:pPr>
            <a:r>
              <a:rPr lang="en-GB" baseline="0" dirty="0"/>
              <a:t>Friends – rabbits hate being alone – remember how they live in the wild – in groups – they look out for each other – a lone bunny will be a very worried</a:t>
            </a:r>
            <a:r>
              <a:rPr lang="en-GB" dirty="0"/>
              <a:t> and</a:t>
            </a:r>
            <a:r>
              <a:rPr lang="en-GB" baseline="0" dirty="0"/>
              <a:t> lonely bunny!</a:t>
            </a:r>
          </a:p>
          <a:p>
            <a:pPr marL="171450" indent="-171450">
              <a:buFont typeface="Arial" panose="020B0604020202020204" pitchFamily="34" charset="0"/>
              <a:buChar char="•"/>
            </a:pPr>
            <a:r>
              <a:rPr lang="en-GB" dirty="0"/>
              <a:t>Discuss carrots and how calorific they are for rabbits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27289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p>
          <a:p>
            <a:endParaRPr lang="en-GB" dirty="0"/>
          </a:p>
          <a:p>
            <a:r>
              <a:rPr lang="en-GB" dirty="0"/>
              <a:t>Based on what we’ve just learnt</a:t>
            </a:r>
            <a:r>
              <a:rPr lang="en-GB" baseline="0" dirty="0"/>
              <a:t> about rabbits, what is this rabbit missing in terms</a:t>
            </a:r>
          </a:p>
          <a:p>
            <a:r>
              <a:rPr lang="en-GB" baseline="0" dirty="0"/>
              <a:t>of his five welfare needs being met?</a:t>
            </a:r>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10</a:t>
            </a:fld>
            <a:endParaRPr lang="en-GB" dirty="0"/>
          </a:p>
        </p:txBody>
      </p:sp>
    </p:spTree>
    <p:extLst>
      <p:ext uri="{BB962C8B-B14F-4D97-AF65-F5344CB8AC3E}">
        <p14:creationId xmlns:p14="http://schemas.microsoft.com/office/powerpoint/2010/main" val="3548775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eg"/><Relationship Id="rId7" Type="http://schemas.openxmlformats.org/officeDocument/2006/relationships/image" Target="../media/image5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 Id="rId9" Type="http://schemas.openxmlformats.org/officeDocument/2006/relationships/image" Target="../media/image55.jpeg"/></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jpeg"/></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2.jpeg"/></Relationships>
</file>

<file path=ppt/slides/_rels/slide1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7.jpe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3.wdp"/><Relationship Id="rId3" Type="http://schemas.openxmlformats.org/officeDocument/2006/relationships/image" Target="../media/image39.jpeg"/><Relationship Id="rId7" Type="http://schemas.openxmlformats.org/officeDocument/2006/relationships/image" Target="../media/image43.jp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2.jpeg"/><Relationship Id="rId11" Type="http://schemas.microsoft.com/office/2007/relationships/hdphoto" Target="../media/hdphoto2.wdp"/><Relationship Id="rId5" Type="http://schemas.openxmlformats.org/officeDocument/2006/relationships/image" Target="../media/image41.jpeg"/><Relationship Id="rId10" Type="http://schemas.openxmlformats.org/officeDocument/2006/relationships/image" Target="../media/image45.png"/><Relationship Id="rId4" Type="http://schemas.openxmlformats.org/officeDocument/2006/relationships/image" Target="../media/image40.jpeg"/><Relationship Id="rId9" Type="http://schemas.microsoft.com/office/2007/relationships/hdphoto" Target="../media/hdphoto1.wdp"/><Relationship Id="rId1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50108" y="1342061"/>
            <a:ext cx="3938493" cy="5251323"/>
          </a:xfrm>
          <a:prstGeom prst="rect">
            <a:avLst/>
          </a:prstGeom>
        </p:spPr>
      </p:pic>
      <p:pic>
        <p:nvPicPr>
          <p:cNvPr id="1027" name="Picture 3" descr="W:\Veterinary_Services\Community and Education\IMAGES\1_Animal_Image_Library\Cats\Archive\Cat_white out.jpg"/>
          <p:cNvPicPr>
            <a:picLocks noChangeAspect="1" noChangeArrowheads="1"/>
          </p:cNvPicPr>
          <p:nvPr/>
        </p:nvPicPr>
        <p:blipFill>
          <a:blip r:embed="rId4" cstate="print"/>
          <a:srcRect/>
          <a:stretch>
            <a:fillRect/>
          </a:stretch>
        </p:blipFill>
        <p:spPr bwMode="auto">
          <a:xfrm flipH="1">
            <a:off x="304801" y="1557978"/>
            <a:ext cx="2600181" cy="4991318"/>
          </a:xfrm>
          <a:prstGeom prst="rect">
            <a:avLst/>
          </a:prstGeom>
          <a:noFill/>
        </p:spPr>
      </p:pic>
      <p:pic>
        <p:nvPicPr>
          <p:cNvPr id="1029" name="Picture 5" descr="\\falcon\user_data\SHARING FOLDER\!Temporary Sharing - Items will be deleted when 7 days old!\Vicki from Sarah\shutterstock_127511270.jpg"/>
          <p:cNvPicPr>
            <a:picLocks noChangeAspect="1" noChangeArrowheads="1"/>
          </p:cNvPicPr>
          <p:nvPr/>
        </p:nvPicPr>
        <p:blipFill>
          <a:blip r:embed="rId5" cstate="print"/>
          <a:srcRect/>
          <a:stretch>
            <a:fillRect/>
          </a:stretch>
        </p:blipFill>
        <p:spPr bwMode="auto">
          <a:xfrm>
            <a:off x="3599706" y="3622608"/>
            <a:ext cx="2968300" cy="2856385"/>
          </a:xfrm>
          <a:prstGeom prst="rect">
            <a:avLst/>
          </a:prstGeom>
          <a:noFill/>
        </p:spPr>
      </p:pic>
      <p:sp>
        <p:nvSpPr>
          <p:cNvPr id="3" name="TextBox 2"/>
          <p:cNvSpPr txBox="1"/>
          <p:nvPr/>
        </p:nvSpPr>
        <p:spPr>
          <a:xfrm>
            <a:off x="2557861" y="732659"/>
            <a:ext cx="5012287" cy="1008738"/>
          </a:xfrm>
          <a:prstGeom prst="rect">
            <a:avLst/>
          </a:prstGeom>
          <a:noFill/>
        </p:spPr>
        <p:txBody>
          <a:bodyPr wrap="square" rtlCol="0">
            <a:spAutoFit/>
          </a:bodyPr>
          <a:lstStyle/>
          <a:p>
            <a:r>
              <a:rPr lang="en-GB" sz="5955" b="1" dirty="0">
                <a:solidFill>
                  <a:srgbClr val="008080"/>
                </a:solidFill>
                <a:latin typeface="Comic Sans MS" panose="030F0702030302020204" pitchFamily="66" charset="0"/>
                <a:cs typeface="Arial" panose="020B0604020202020204" pitchFamily="34" charset="0"/>
              </a:rPr>
              <a:t>Healthy Pets</a:t>
            </a:r>
          </a:p>
        </p:txBody>
      </p:sp>
    </p:spTree>
    <p:extLst>
      <p:ext uri="{BB962C8B-B14F-4D97-AF65-F5344CB8AC3E}">
        <p14:creationId xmlns:p14="http://schemas.microsoft.com/office/powerpoint/2010/main" val="2728725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A2DFA53-4A56-4D5C-926A-DD356046DE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21" b="18318"/>
          <a:stretch/>
        </p:blipFill>
        <p:spPr bwMode="auto">
          <a:xfrm>
            <a:off x="1455668" y="1081525"/>
            <a:ext cx="8036653" cy="492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2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759F805-C726-4FD2-BA94-8B01623D495E}"/>
              </a:ext>
            </a:extLst>
          </p:cNvPr>
          <p:cNvSpPr>
            <a:spLocks noGrp="1"/>
          </p:cNvSpPr>
          <p:nvPr>
            <p:ph type="title"/>
          </p:nvPr>
        </p:nvSpPr>
        <p:spPr>
          <a:xfrm>
            <a:off x="306140" y="6878368"/>
            <a:ext cx="3449091" cy="469224"/>
          </a:xfrm>
        </p:spPr>
        <p:txBody>
          <a:bodyPr>
            <a:noAutofit/>
          </a:bodyPr>
          <a:lstStyle/>
          <a:p>
            <a:r>
              <a:rPr lang="en-GB" sz="3970" dirty="0"/>
              <a:t>DOGS </a:t>
            </a:r>
          </a:p>
        </p:txBody>
      </p:sp>
      <p:pic>
        <p:nvPicPr>
          <p:cNvPr id="3" name="Picture 2">
            <a:extLst>
              <a:ext uri="{FF2B5EF4-FFF2-40B4-BE49-F238E27FC236}">
                <a16:creationId xmlns:a16="http://schemas.microsoft.com/office/drawing/2014/main" id="{858C539F-29DD-4E89-A0DC-0C27E02C9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556" y="2590292"/>
            <a:ext cx="2880025" cy="4032036"/>
          </a:xfrm>
          <a:prstGeom prst="rect">
            <a:avLst/>
          </a:prstGeom>
        </p:spPr>
      </p:pic>
      <p:pic>
        <p:nvPicPr>
          <p:cNvPr id="4" name="Picture 42">
            <a:extLst>
              <a:ext uri="{FF2B5EF4-FFF2-40B4-BE49-F238E27FC236}">
                <a16:creationId xmlns:a16="http://schemas.microsoft.com/office/drawing/2014/main" id="{4E7D7DE1-1E00-4A60-9213-ECAC64065A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2135" y="673834"/>
            <a:ext cx="7097422" cy="5548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a:extLst>
              <a:ext uri="{FF2B5EF4-FFF2-40B4-BE49-F238E27FC236}">
                <a16:creationId xmlns:a16="http://schemas.microsoft.com/office/drawing/2014/main" id="{75B1648A-FC45-4D5D-A3FE-E00A921F5D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2161" y="684482"/>
            <a:ext cx="7177006" cy="5538065"/>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6" name="Picture 46">
            <a:extLst>
              <a:ext uri="{FF2B5EF4-FFF2-40B4-BE49-F238E27FC236}">
                <a16:creationId xmlns:a16="http://schemas.microsoft.com/office/drawing/2014/main" id="{150FF9C3-C171-433F-8629-0423F14D1B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2161" y="605073"/>
            <a:ext cx="7177006" cy="5617472"/>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7" name="Picture 34">
            <a:extLst>
              <a:ext uri="{FF2B5EF4-FFF2-40B4-BE49-F238E27FC236}">
                <a16:creationId xmlns:a16="http://schemas.microsoft.com/office/drawing/2014/main" id="{6BCEE244-7B20-4BC4-ADDD-E5AC919C0F6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3127" y="605071"/>
            <a:ext cx="7146040" cy="5686235"/>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8" name="Picture 30">
            <a:extLst>
              <a:ext uri="{FF2B5EF4-FFF2-40B4-BE49-F238E27FC236}">
                <a16:creationId xmlns:a16="http://schemas.microsoft.com/office/drawing/2014/main" id="{6DA154B6-7DAA-4068-BF79-E990D36336B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02161" y="525664"/>
            <a:ext cx="7196012" cy="5765643"/>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9" name="Picture 36">
            <a:extLst>
              <a:ext uri="{FF2B5EF4-FFF2-40B4-BE49-F238E27FC236}">
                <a16:creationId xmlns:a16="http://schemas.microsoft.com/office/drawing/2014/main" id="{00EDBFD5-E268-40C2-BFC0-D4BDD10B95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02161" y="525662"/>
            <a:ext cx="7196012" cy="576564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F8EDBD4-E1B4-4075-A418-9123693E6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2281" y="3917619"/>
            <a:ext cx="2408662" cy="1771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BF02BA-8591-47F7-B69F-AE911A1AFB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1243"/>
          <a:stretch/>
        </p:blipFill>
        <p:spPr>
          <a:xfrm rot="2220000">
            <a:off x="8090681" y="797065"/>
            <a:ext cx="1887353" cy="1830196"/>
          </a:xfrm>
          <a:prstGeom prst="rect">
            <a:avLst/>
          </a:prstGeom>
        </p:spPr>
      </p:pic>
      <p:pic>
        <p:nvPicPr>
          <p:cNvPr id="4" name="Picture 10">
            <a:extLst>
              <a:ext uri="{FF2B5EF4-FFF2-40B4-BE49-F238E27FC236}">
                <a16:creationId xmlns:a16="http://schemas.microsoft.com/office/drawing/2014/main" id="{F2F819D8-C843-43C4-91F2-6BB1E25AF4F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92" b="3757"/>
          <a:stretch/>
        </p:blipFill>
        <p:spPr bwMode="auto">
          <a:xfrm>
            <a:off x="3123253" y="1356969"/>
            <a:ext cx="4253809" cy="5133825"/>
          </a:xfrm>
          <a:prstGeom prst="rect">
            <a:avLst/>
          </a:prstGeom>
          <a:noFill/>
        </p:spPr>
      </p:pic>
      <p:sp>
        <p:nvSpPr>
          <p:cNvPr id="5" name="Title 1">
            <a:extLst>
              <a:ext uri="{FF2B5EF4-FFF2-40B4-BE49-F238E27FC236}">
                <a16:creationId xmlns:a16="http://schemas.microsoft.com/office/drawing/2014/main" id="{63636F48-3888-4988-8E57-264BC6C79197}"/>
              </a:ext>
            </a:extLst>
          </p:cNvPr>
          <p:cNvSpPr>
            <a:spLocks noGrp="1"/>
          </p:cNvSpPr>
          <p:nvPr>
            <p:ph type="title"/>
          </p:nvPr>
        </p:nvSpPr>
        <p:spPr>
          <a:xfrm>
            <a:off x="184617" y="6894101"/>
            <a:ext cx="7306631" cy="555861"/>
          </a:xfrm>
        </p:spPr>
        <p:txBody>
          <a:bodyPr>
            <a:noAutofit/>
          </a:bodyPr>
          <a:lstStyle/>
          <a:p>
            <a:r>
              <a:rPr lang="en-GB" sz="3970" dirty="0">
                <a:latin typeface="Comic Sans MS" panose="030F0702030302020204" pitchFamily="66" charset="0"/>
              </a:rPr>
              <a:t>WHAT DO THEY NEED?</a:t>
            </a:r>
          </a:p>
        </p:txBody>
      </p:sp>
      <p:pic>
        <p:nvPicPr>
          <p:cNvPr id="6" name="Picture 4">
            <a:extLst>
              <a:ext uri="{FF2B5EF4-FFF2-40B4-BE49-F238E27FC236}">
                <a16:creationId xmlns:a16="http://schemas.microsoft.com/office/drawing/2014/main" id="{B13A8CD3-7268-4667-8307-152A692A9D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021770" y="638809"/>
            <a:ext cx="1298392" cy="1298392"/>
          </a:xfrm>
          <a:prstGeom prst="rect">
            <a:avLst/>
          </a:prstGeom>
          <a:noFill/>
        </p:spPr>
      </p:pic>
      <p:pic>
        <p:nvPicPr>
          <p:cNvPr id="7" name="Picture 16">
            <a:extLst>
              <a:ext uri="{FF2B5EF4-FFF2-40B4-BE49-F238E27FC236}">
                <a16:creationId xmlns:a16="http://schemas.microsoft.com/office/drawing/2014/main" id="{E344B4C4-3711-4F7C-AD22-77F38F3823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31920" y="2612376"/>
            <a:ext cx="2360550" cy="1573699"/>
          </a:xfrm>
          <a:prstGeom prst="rect">
            <a:avLst/>
          </a:prstGeom>
          <a:noFill/>
        </p:spPr>
      </p:pic>
      <p:sp>
        <p:nvSpPr>
          <p:cNvPr id="8" name="TextBox 7">
            <a:extLst>
              <a:ext uri="{FF2B5EF4-FFF2-40B4-BE49-F238E27FC236}">
                <a16:creationId xmlns:a16="http://schemas.microsoft.com/office/drawing/2014/main" id="{EAB75C66-1949-47F2-96AE-8C3B68C919BD}"/>
              </a:ext>
            </a:extLst>
          </p:cNvPr>
          <p:cNvSpPr txBox="1"/>
          <p:nvPr/>
        </p:nvSpPr>
        <p:spPr>
          <a:xfrm>
            <a:off x="979215" y="446255"/>
            <a:ext cx="2858718"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DOGS …</a:t>
            </a:r>
          </a:p>
        </p:txBody>
      </p:sp>
      <p:pic>
        <p:nvPicPr>
          <p:cNvPr id="9" name="Picture 8">
            <a:extLst>
              <a:ext uri="{FF2B5EF4-FFF2-40B4-BE49-F238E27FC236}">
                <a16:creationId xmlns:a16="http://schemas.microsoft.com/office/drawing/2014/main" id="{27880886-DA8D-4A54-B7D7-72E2D4AA7C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8" y="1096107"/>
            <a:ext cx="3227435" cy="2497438"/>
          </a:xfrm>
          <a:prstGeom prst="rect">
            <a:avLst/>
          </a:prstGeom>
        </p:spPr>
      </p:pic>
      <p:pic>
        <p:nvPicPr>
          <p:cNvPr id="10" name="Picture 9">
            <a:extLst>
              <a:ext uri="{FF2B5EF4-FFF2-40B4-BE49-F238E27FC236}">
                <a16:creationId xmlns:a16="http://schemas.microsoft.com/office/drawing/2014/main" id="{DE12EB5A-5D6C-4611-AF65-12969A1209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3162" y="5198202"/>
            <a:ext cx="1660390" cy="1292592"/>
          </a:xfrm>
          <a:prstGeom prst="rect">
            <a:avLst/>
          </a:prstGeom>
        </p:spPr>
      </p:pic>
      <p:cxnSp>
        <p:nvCxnSpPr>
          <p:cNvPr id="11" name="Straight Connector 10">
            <a:extLst>
              <a:ext uri="{FF2B5EF4-FFF2-40B4-BE49-F238E27FC236}">
                <a16:creationId xmlns:a16="http://schemas.microsoft.com/office/drawing/2014/main" id="{D2C1A6A1-DE9E-4646-A974-2393C8CBA93B}"/>
              </a:ext>
            </a:extLst>
          </p:cNvPr>
          <p:cNvCxnSpPr/>
          <p:nvPr/>
        </p:nvCxnSpPr>
        <p:spPr>
          <a:xfrm flipV="1">
            <a:off x="795761" y="4398469"/>
            <a:ext cx="1808088" cy="14495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E1CF52-687A-448C-B781-E50FAA7B4D0C}"/>
              </a:ext>
            </a:extLst>
          </p:cNvPr>
          <p:cNvCxnSpPr/>
          <p:nvPr/>
        </p:nvCxnSpPr>
        <p:spPr>
          <a:xfrm flipH="1" flipV="1">
            <a:off x="936264" y="4369129"/>
            <a:ext cx="1667585" cy="15087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EE42C9A-8D62-4C47-98DC-1B6BC5F7CA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7632" y="4226091"/>
            <a:ext cx="3096944" cy="2063338"/>
          </a:xfrm>
          <a:prstGeom prst="rect">
            <a:avLst/>
          </a:prstGeom>
        </p:spPr>
      </p:pic>
    </p:spTree>
    <p:extLst>
      <p:ext uri="{BB962C8B-B14F-4D97-AF65-F5344CB8AC3E}">
        <p14:creationId xmlns:p14="http://schemas.microsoft.com/office/powerpoint/2010/main" val="178427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1000"/>
                                        <p:tgtEl>
                                          <p:spTgt spid="2"/>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1000"/>
                                        <p:tgtEl>
                                          <p:spTgt spid="10"/>
                                        </p:tgtEl>
                                      </p:cBhvr>
                                    </p:animEffect>
                                  </p:childTnLst>
                                </p:cTn>
                              </p:par>
                              <p:par>
                                <p:cTn id="41" presetID="6"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par>
                                <p:cTn id="44" presetID="6"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9DC34392-03E2-40D3-AF18-71B292787A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71"/>
          <a:stretch/>
        </p:blipFill>
        <p:spPr bwMode="auto">
          <a:xfrm>
            <a:off x="7326417" y="674042"/>
            <a:ext cx="2252419" cy="3344543"/>
          </a:xfrm>
          <a:prstGeom prst="rect">
            <a:avLst/>
          </a:prstGeom>
          <a:noFill/>
        </p:spPr>
      </p:pic>
      <p:pic>
        <p:nvPicPr>
          <p:cNvPr id="3" name="Picture 6">
            <a:extLst>
              <a:ext uri="{FF2B5EF4-FFF2-40B4-BE49-F238E27FC236}">
                <a16:creationId xmlns:a16="http://schemas.microsoft.com/office/drawing/2014/main" id="{F460D48F-70C0-4FDD-9682-458C16866F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55" t="12889" r="10260" b="12375"/>
          <a:stretch/>
        </p:blipFill>
        <p:spPr bwMode="auto">
          <a:xfrm>
            <a:off x="7326416" y="4479025"/>
            <a:ext cx="1905812" cy="1826403"/>
          </a:xfrm>
          <a:prstGeom prst="rect">
            <a:avLst/>
          </a:prstGeom>
          <a:noFill/>
        </p:spPr>
      </p:pic>
      <p:sp>
        <p:nvSpPr>
          <p:cNvPr id="4" name="TextBox 3">
            <a:extLst>
              <a:ext uri="{FF2B5EF4-FFF2-40B4-BE49-F238E27FC236}">
                <a16:creationId xmlns:a16="http://schemas.microsoft.com/office/drawing/2014/main" id="{5C5F09EE-2A8C-42B2-BFD7-A7CC2957A515}"/>
              </a:ext>
            </a:extLst>
          </p:cNvPr>
          <p:cNvSpPr txBox="1"/>
          <p:nvPr/>
        </p:nvSpPr>
        <p:spPr>
          <a:xfrm>
            <a:off x="412826" y="6765869"/>
            <a:ext cx="7554366"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KEEPING PETS HEALTHY</a:t>
            </a:r>
          </a:p>
        </p:txBody>
      </p:sp>
      <p:pic>
        <p:nvPicPr>
          <p:cNvPr id="5" name="Picture 4">
            <a:extLst>
              <a:ext uri="{FF2B5EF4-FFF2-40B4-BE49-F238E27FC236}">
                <a16:creationId xmlns:a16="http://schemas.microsoft.com/office/drawing/2014/main" id="{8A3A5F9A-EE38-401F-A8EF-81A04BE1FD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191" y="572885"/>
            <a:ext cx="2561066" cy="1195747"/>
          </a:xfrm>
          <a:prstGeom prst="rect">
            <a:avLst/>
          </a:prstGeom>
        </p:spPr>
      </p:pic>
      <p:pic>
        <p:nvPicPr>
          <p:cNvPr id="6" name="Picture 5">
            <a:extLst>
              <a:ext uri="{FF2B5EF4-FFF2-40B4-BE49-F238E27FC236}">
                <a16:creationId xmlns:a16="http://schemas.microsoft.com/office/drawing/2014/main" id="{8DB65049-9EAB-4783-A25B-68F7D32360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1399" y="3694620"/>
            <a:ext cx="2602547" cy="2602547"/>
          </a:xfrm>
          <a:prstGeom prst="rect">
            <a:avLst/>
          </a:prstGeom>
        </p:spPr>
      </p:pic>
      <p:pic>
        <p:nvPicPr>
          <p:cNvPr id="7" name="Picture 6">
            <a:extLst>
              <a:ext uri="{FF2B5EF4-FFF2-40B4-BE49-F238E27FC236}">
                <a16:creationId xmlns:a16="http://schemas.microsoft.com/office/drawing/2014/main" id="{0A39DB72-C429-480C-AFBA-CD571C081F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871" y="2186020"/>
            <a:ext cx="1427704" cy="948250"/>
          </a:xfrm>
          <a:prstGeom prst="rect">
            <a:avLst/>
          </a:prstGeom>
        </p:spPr>
      </p:pic>
      <p:grpSp>
        <p:nvGrpSpPr>
          <p:cNvPr id="8" name="Group 7">
            <a:extLst>
              <a:ext uri="{FF2B5EF4-FFF2-40B4-BE49-F238E27FC236}">
                <a16:creationId xmlns:a16="http://schemas.microsoft.com/office/drawing/2014/main" id="{6E41591F-1EB6-45AF-8D52-BC9B15F642DA}"/>
              </a:ext>
            </a:extLst>
          </p:cNvPr>
          <p:cNvGrpSpPr/>
          <p:nvPr/>
        </p:nvGrpSpPr>
        <p:grpSpPr>
          <a:xfrm>
            <a:off x="3888448" y="1323973"/>
            <a:ext cx="2883195" cy="1801778"/>
            <a:chOff x="0" y="0"/>
            <a:chExt cx="3333750" cy="2457450"/>
          </a:xfrm>
        </p:grpSpPr>
        <p:pic>
          <p:nvPicPr>
            <p:cNvPr id="9" name="Picture 8">
              <a:extLst>
                <a:ext uri="{FF2B5EF4-FFF2-40B4-BE49-F238E27FC236}">
                  <a16:creationId xmlns:a16="http://schemas.microsoft.com/office/drawing/2014/main" id="{FEC2FDB0-803C-45B2-A421-504F7C857BEA}"/>
                </a:ext>
              </a:extLst>
            </p:cNvPr>
            <p:cNvPicPr>
              <a:picLocks noChangeAspect="1"/>
            </p:cNvPicPr>
            <p:nvPr/>
          </p:nvPicPr>
          <p:blipFill rotWithShape="1">
            <a:blip r:embed="rId8">
              <a:extLst>
                <a:ext uri="{28A0092B-C50C-407E-A947-70E740481C1C}">
                  <a14:useLocalDpi xmlns:a14="http://schemas.microsoft.com/office/drawing/2010/main" val="0"/>
                </a:ext>
              </a:extLst>
            </a:blip>
            <a:srcRect l="52676" t="49006" r="24749" b="24724"/>
            <a:stretch/>
          </p:blipFill>
          <p:spPr bwMode="auto">
            <a:xfrm>
              <a:off x="2047875" y="1323975"/>
              <a:ext cx="1285875" cy="1133475"/>
            </a:xfrm>
            <a:prstGeom prst="rect">
              <a:avLst/>
            </a:prstGeom>
            <a:noFill/>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64986A94-8334-4C57-9E86-FC1DFA103209}"/>
                </a:ext>
              </a:extLst>
            </p:cNvPr>
            <p:cNvGrpSpPr/>
            <p:nvPr/>
          </p:nvGrpSpPr>
          <p:grpSpPr>
            <a:xfrm>
              <a:off x="0" y="0"/>
              <a:ext cx="3267075" cy="2314575"/>
              <a:chOff x="0" y="0"/>
              <a:chExt cx="3267075" cy="2314575"/>
            </a:xfrm>
          </p:grpSpPr>
          <p:pic>
            <p:nvPicPr>
              <p:cNvPr id="11" name="Picture 10">
                <a:extLst>
                  <a:ext uri="{FF2B5EF4-FFF2-40B4-BE49-F238E27FC236}">
                    <a16:creationId xmlns:a16="http://schemas.microsoft.com/office/drawing/2014/main" id="{77123290-B35E-4434-86D3-F566BB7A3888}"/>
                  </a:ext>
                </a:extLst>
              </p:cNvPr>
              <p:cNvPicPr>
                <a:picLocks noChangeAspect="1"/>
              </p:cNvPicPr>
              <p:nvPr/>
            </p:nvPicPr>
            <p:blipFill rotWithShape="1">
              <a:blip r:embed="rId8">
                <a:extLst>
                  <a:ext uri="{28A0092B-C50C-407E-A947-70E740481C1C}">
                    <a14:useLocalDpi xmlns:a14="http://schemas.microsoft.com/office/drawing/2010/main" val="0"/>
                  </a:ext>
                </a:extLst>
              </a:blip>
              <a:srcRect l="12876" t="16335" r="51003" b="30022"/>
              <a:stretch/>
            </p:blipFill>
            <p:spPr bwMode="auto">
              <a:xfrm>
                <a:off x="0" y="0"/>
                <a:ext cx="2057400" cy="2314575"/>
              </a:xfrm>
              <a:prstGeom prst="rect">
                <a:avLst/>
              </a:prstGeom>
              <a:noFill/>
              <a:ln>
                <a:noFill/>
              </a:ln>
              <a:extLst>
                <a:ext uri="{53640926-AAD7-44D8-BBD7-CCE9431645EC}">
                  <a14:shadowObscured xmlns:a14="http://schemas.microsoft.com/office/drawing/2010/main"/>
                </a:ext>
              </a:extLst>
            </p:spPr>
          </p:pic>
          <p:sp>
            <p:nvSpPr>
              <p:cNvPr id="12" name="&quot;No&quot; Symbol 15">
                <a:extLst>
                  <a:ext uri="{FF2B5EF4-FFF2-40B4-BE49-F238E27FC236}">
                    <a16:creationId xmlns:a16="http://schemas.microsoft.com/office/drawing/2014/main" id="{2FC3BBF6-2653-4C27-9CED-92B42D0C071C}"/>
                  </a:ext>
                </a:extLst>
              </p:cNvPr>
              <p:cNvSpPr/>
              <p:nvPr/>
            </p:nvSpPr>
            <p:spPr>
              <a:xfrm>
                <a:off x="2038350" y="1085850"/>
                <a:ext cx="1228725" cy="1095375"/>
              </a:xfrm>
              <a:prstGeom prst="noSmoking">
                <a:avLst>
                  <a:gd name="adj" fmla="val 85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grpSp>
      </p:grpSp>
      <p:pic>
        <p:nvPicPr>
          <p:cNvPr id="13" name="Picture 4">
            <a:extLst>
              <a:ext uri="{FF2B5EF4-FFF2-40B4-BE49-F238E27FC236}">
                <a16:creationId xmlns:a16="http://schemas.microsoft.com/office/drawing/2014/main" id="{F82D9DCF-7CC6-404A-AB36-FC93AB12C7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4763" y="3694620"/>
            <a:ext cx="2408689" cy="2408689"/>
          </a:xfrm>
          <a:prstGeom prst="rect">
            <a:avLst/>
          </a:prstGeom>
          <a:ln>
            <a:noFill/>
          </a:ln>
          <a:effectLst>
            <a:softEdge rad="50800"/>
          </a:effectLst>
        </p:spPr>
      </p:pic>
    </p:spTree>
    <p:extLst>
      <p:ext uri="{BB962C8B-B14F-4D97-AF65-F5344CB8AC3E}">
        <p14:creationId xmlns:p14="http://schemas.microsoft.com/office/powerpoint/2010/main" val="41041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6CF-51F8-4124-8C07-091AFA2DC6F0}"/>
              </a:ext>
            </a:extLst>
          </p:cNvPr>
          <p:cNvSpPr>
            <a:spLocks noGrp="1"/>
          </p:cNvSpPr>
          <p:nvPr>
            <p:ph type="title"/>
          </p:nvPr>
        </p:nvSpPr>
        <p:spPr>
          <a:xfrm>
            <a:off x="5346700" y="5127582"/>
            <a:ext cx="4710124" cy="1508768"/>
          </a:xfrm>
        </p:spPr>
        <p:txBody>
          <a:bodyPr>
            <a:noAutofit/>
          </a:bodyPr>
          <a:lstStyle/>
          <a:p>
            <a:r>
              <a:rPr lang="en-GB" sz="3970" dirty="0">
                <a:latin typeface="Comic Sans MS" panose="030F0702030302020204" pitchFamily="66" charset="0"/>
              </a:rPr>
              <a:t>CHASE THE DOG</a:t>
            </a:r>
          </a:p>
        </p:txBody>
      </p:sp>
      <p:pic>
        <p:nvPicPr>
          <p:cNvPr id="3" name="Picture Placeholder 3">
            <a:extLst>
              <a:ext uri="{FF2B5EF4-FFF2-40B4-BE49-F238E27FC236}">
                <a16:creationId xmlns:a16="http://schemas.microsoft.com/office/drawing/2014/main" id="{59444418-5C83-42D2-B7CA-6D6FC8C39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12" y="469057"/>
            <a:ext cx="3732215" cy="5972212"/>
          </a:xfrm>
          <a:prstGeom prst="rect">
            <a:avLst/>
          </a:prstGeom>
        </p:spPr>
      </p:pic>
      <p:pic>
        <p:nvPicPr>
          <p:cNvPr id="4" name="Picture 3">
            <a:extLst>
              <a:ext uri="{FF2B5EF4-FFF2-40B4-BE49-F238E27FC236}">
                <a16:creationId xmlns:a16="http://schemas.microsoft.com/office/drawing/2014/main" id="{D0A61AEA-E9F6-44EA-A587-3C1AE7163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063" y="760097"/>
            <a:ext cx="5322760" cy="4367485"/>
          </a:xfrm>
          <a:prstGeom prst="rect">
            <a:avLst/>
          </a:prstGeom>
        </p:spPr>
      </p:pic>
    </p:spTree>
    <p:extLst>
      <p:ext uri="{BB962C8B-B14F-4D97-AF65-F5344CB8AC3E}">
        <p14:creationId xmlns:p14="http://schemas.microsoft.com/office/powerpoint/2010/main" val="23509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52686ADD-8CE6-4B90-BB28-97BE6EA12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84" y="325041"/>
            <a:ext cx="9290832" cy="6273297"/>
          </a:xfrm>
          <a:prstGeom prst="rect">
            <a:avLst/>
          </a:prstGeom>
        </p:spPr>
      </p:pic>
      <p:sp>
        <p:nvSpPr>
          <p:cNvPr id="3" name="TextBox 2">
            <a:extLst>
              <a:ext uri="{FF2B5EF4-FFF2-40B4-BE49-F238E27FC236}">
                <a16:creationId xmlns:a16="http://schemas.microsoft.com/office/drawing/2014/main" id="{30617399-1DF8-41D2-B6A5-34FA1D23B2A4}"/>
              </a:ext>
            </a:extLst>
          </p:cNvPr>
          <p:cNvSpPr txBox="1"/>
          <p:nvPr/>
        </p:nvSpPr>
        <p:spPr>
          <a:xfrm>
            <a:off x="304240" y="6750564"/>
            <a:ext cx="4605712"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CHASE’S X-RAY</a:t>
            </a:r>
          </a:p>
        </p:txBody>
      </p:sp>
    </p:spTree>
    <p:extLst>
      <p:ext uri="{BB962C8B-B14F-4D97-AF65-F5344CB8AC3E}">
        <p14:creationId xmlns:p14="http://schemas.microsoft.com/office/powerpoint/2010/main" val="42763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5B33-2DD0-4D34-8163-223855065766}"/>
              </a:ext>
            </a:extLst>
          </p:cNvPr>
          <p:cNvSpPr>
            <a:spLocks noGrp="1"/>
          </p:cNvSpPr>
          <p:nvPr>
            <p:ph type="title"/>
          </p:nvPr>
        </p:nvSpPr>
        <p:spPr>
          <a:xfrm>
            <a:off x="304240" y="6930142"/>
            <a:ext cx="6749750" cy="397044"/>
          </a:xfrm>
        </p:spPr>
        <p:txBody>
          <a:bodyPr>
            <a:noAutofit/>
          </a:bodyPr>
          <a:lstStyle/>
          <a:p>
            <a:r>
              <a:rPr lang="en-GB" sz="3970" dirty="0">
                <a:solidFill>
                  <a:srgbClr val="FF33CC"/>
                </a:solidFill>
                <a:latin typeface="Comic Sans MS" panose="030F0702030302020204" pitchFamily="66" charset="0"/>
              </a:rPr>
              <a:t>SAVED </a:t>
            </a:r>
            <a:r>
              <a:rPr lang="en-GB" sz="3970" dirty="0">
                <a:solidFill>
                  <a:srgbClr val="008080"/>
                </a:solidFill>
                <a:latin typeface="Comic Sans MS" panose="030F0702030302020204" pitchFamily="66" charset="0"/>
              </a:rPr>
              <a:t>thanks to </a:t>
            </a:r>
            <a:r>
              <a:rPr lang="en-GB" sz="3970" dirty="0">
                <a:solidFill>
                  <a:srgbClr val="FF33CC"/>
                </a:solidFill>
                <a:latin typeface="Comic Sans MS" panose="030F0702030302020204" pitchFamily="66" charset="0"/>
              </a:rPr>
              <a:t>PDSA</a:t>
            </a:r>
          </a:p>
        </p:txBody>
      </p:sp>
      <p:pic>
        <p:nvPicPr>
          <p:cNvPr id="3" name="Picture Placeholder 3">
            <a:extLst>
              <a:ext uri="{FF2B5EF4-FFF2-40B4-BE49-F238E27FC236}">
                <a16:creationId xmlns:a16="http://schemas.microsoft.com/office/drawing/2014/main" id="{9946DDDA-0F07-4B9D-BE7E-B3A369AC08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4" t="9540" r="37606"/>
          <a:stretch/>
        </p:blipFill>
        <p:spPr>
          <a:xfrm>
            <a:off x="2130642" y="325041"/>
            <a:ext cx="6432116" cy="6250442"/>
          </a:xfrm>
          <a:prstGeom prst="rect">
            <a:avLst/>
          </a:prstGeom>
        </p:spPr>
      </p:pic>
    </p:spTree>
    <p:extLst>
      <p:ext uri="{BB962C8B-B14F-4D97-AF65-F5344CB8AC3E}">
        <p14:creationId xmlns:p14="http://schemas.microsoft.com/office/powerpoint/2010/main" val="97277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314385" y="4011324"/>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3938" t="7909" r="8051" b="7080"/>
          <a:stretch/>
        </p:blipFill>
        <p:spPr bwMode="auto">
          <a:xfrm>
            <a:off x="264535" y="2686076"/>
            <a:ext cx="3555810" cy="3811186"/>
          </a:xfrm>
          <a:prstGeom prst="rect">
            <a:avLst/>
          </a:prstGeom>
          <a:noFill/>
          <a:ln w="9525">
            <a:noFill/>
            <a:miter lim="800000"/>
            <a:headEnd/>
            <a:tailEnd/>
          </a:ln>
        </p:spPr>
      </p:pic>
      <p:sp>
        <p:nvSpPr>
          <p:cNvPr id="6" name="Rectangle 5"/>
          <p:cNvSpPr/>
          <p:nvPr/>
        </p:nvSpPr>
        <p:spPr>
          <a:xfrm>
            <a:off x="2988051" y="1319752"/>
            <a:ext cx="3946680" cy="1110625"/>
          </a:xfrm>
          <a:prstGeom prst="rect">
            <a:avLst/>
          </a:prstGeom>
          <a:noFill/>
        </p:spPr>
        <p:txBody>
          <a:bodyPr>
            <a:spAutoFit/>
          </a:bodyPr>
          <a:lstStyle/>
          <a:p>
            <a:pPr algn="ctr">
              <a:defRPr/>
            </a:pPr>
            <a:r>
              <a:rPr lang="en-US" sz="6617" dirty="0">
                <a:ln w="900" cmpd="sng">
                  <a:solidFill>
                    <a:schemeClr val="accent1">
                      <a:satMod val="190000"/>
                      <a:alpha val="55000"/>
                    </a:schemeClr>
                  </a:solidFill>
                  <a:prstDash val="solid"/>
                </a:ln>
                <a:solidFill>
                  <a:srgbClr val="30C09E"/>
                </a:solidFill>
                <a:latin typeface="Comic Sans MS" panose="030F0702030302020204" pitchFamily="66" charset="0"/>
                <a:cs typeface="Arial" pitchFamily="34" charset="0"/>
              </a:rPr>
              <a:t>Thanks!</a:t>
            </a:r>
          </a:p>
        </p:txBody>
      </p:sp>
      <p:pic>
        <p:nvPicPr>
          <p:cNvPr id="9"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458861" y="357720"/>
            <a:ext cx="3733645" cy="6095860"/>
          </a:xfrm>
          <a:prstGeom prst="rect">
            <a:avLst/>
          </a:prstGeom>
          <a:noFill/>
        </p:spPr>
      </p:pic>
    </p:spTree>
    <p:extLst>
      <p:ext uri="{BB962C8B-B14F-4D97-AF65-F5344CB8AC3E}">
        <p14:creationId xmlns:p14="http://schemas.microsoft.com/office/powerpoint/2010/main" val="245295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762" y="6746316"/>
            <a:ext cx="2779309"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My Pets</a:t>
            </a:r>
          </a:p>
        </p:txBody>
      </p:sp>
    </p:spTree>
    <p:extLst>
      <p:ext uri="{BB962C8B-B14F-4D97-AF65-F5344CB8AC3E}">
        <p14:creationId xmlns:p14="http://schemas.microsoft.com/office/powerpoint/2010/main" val="10082817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371071" y="4109492"/>
            <a:ext cx="1115003" cy="2443106"/>
          </a:xfrm>
          <a:prstGeom prst="rect">
            <a:avLst/>
          </a:prstGeom>
        </p:spPr>
      </p:pic>
      <p:sp>
        <p:nvSpPr>
          <p:cNvPr id="27" name="Title 1"/>
          <p:cNvSpPr>
            <a:spLocks noGrp="1"/>
          </p:cNvSpPr>
          <p:nvPr>
            <p:ph type="title"/>
          </p:nvPr>
        </p:nvSpPr>
        <p:spPr>
          <a:xfrm>
            <a:off x="270604" y="6796896"/>
            <a:ext cx="7712841" cy="653083"/>
          </a:xfrm>
        </p:spPr>
        <p:txBody>
          <a:bodyPr>
            <a:normAutofit/>
          </a:bodyPr>
          <a:lstStyle/>
          <a:p>
            <a:r>
              <a:rPr lang="en-GB" sz="2912" i="1" dirty="0">
                <a:latin typeface="Comic Sans MS" panose="030F0702030302020204" pitchFamily="66" charset="0"/>
              </a:rPr>
              <a:t>The UK’s leading vet charity …</a:t>
            </a:r>
          </a:p>
        </p:txBody>
      </p:sp>
      <p:sp>
        <p:nvSpPr>
          <p:cNvPr id="28" name="TextBox 27"/>
          <p:cNvSpPr txBox="1"/>
          <p:nvPr/>
        </p:nvSpPr>
        <p:spPr>
          <a:xfrm>
            <a:off x="3788227" y="619760"/>
            <a:ext cx="6098378" cy="372061"/>
          </a:xfrm>
          <a:prstGeom prst="rect">
            <a:avLst/>
          </a:prstGeom>
          <a:noFill/>
        </p:spPr>
        <p:txBody>
          <a:bodyPr wrap="square" lIns="83346" tIns="41674" rIns="83346" bIns="41674" rtlCol="0">
            <a:spAutoFit/>
          </a:bodyPr>
          <a:lstStyle/>
          <a:p>
            <a:endParaRPr lang="en-GB" sz="1871" dirty="0"/>
          </a:p>
        </p:txBody>
      </p:sp>
      <p:pic>
        <p:nvPicPr>
          <p:cNvPr id="29" name="Picture 28" descr="old faithful.jpg"/>
          <p:cNvPicPr>
            <a:picLocks noChangeAspect="1"/>
          </p:cNvPicPr>
          <p:nvPr/>
        </p:nvPicPr>
        <p:blipFill>
          <a:blip r:embed="rId4" cstate="print"/>
          <a:stretch>
            <a:fillRect/>
          </a:stretch>
        </p:blipFill>
        <p:spPr>
          <a:xfrm rot="20852158">
            <a:off x="864834" y="737473"/>
            <a:ext cx="3059945" cy="2728086"/>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121" y="3768548"/>
            <a:ext cx="3532294" cy="2506054"/>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94815" y="439412"/>
            <a:ext cx="5815190" cy="1427928"/>
          </a:xfrm>
          <a:prstGeom prst="rect">
            <a:avLst/>
          </a:prstGeom>
          <a:noFill/>
        </p:spPr>
        <p:txBody>
          <a:bodyPr wrap="square" lIns="83346" tIns="41674" rIns="83346" bIns="41674" rtlCol="0">
            <a:spAutoFit/>
          </a:bodyPr>
          <a:lstStyle/>
          <a:p>
            <a:pPr>
              <a:buFont typeface="Arial" pitchFamily="34" charset="0"/>
              <a:buNone/>
            </a:pPr>
            <a:endParaRPr lang="en-GB" sz="1871" dirty="0">
              <a:latin typeface="Comic Sans MS" panose="030F0702030302020204" pitchFamily="66" charset="0"/>
            </a:endParaRPr>
          </a:p>
          <a:p>
            <a:pPr>
              <a:buClr>
                <a:srgbClr val="008988"/>
              </a:buClr>
            </a:pPr>
            <a:r>
              <a:rPr lang="en-GB" sz="2287" dirty="0">
                <a:solidFill>
                  <a:srgbClr val="008988"/>
                </a:solidFill>
                <a:latin typeface="Comic Sans MS" panose="030F0702030302020204" pitchFamily="66" charset="0"/>
                <a:cs typeface="Arial" pitchFamily="34" charset="0"/>
              </a:rPr>
              <a:t>PDSA is a </a:t>
            </a:r>
            <a:r>
              <a:rPr lang="en-GB" sz="2287" b="1" dirty="0">
                <a:solidFill>
                  <a:srgbClr val="008988"/>
                </a:solidFill>
                <a:latin typeface="Comic Sans MS" panose="030F0702030302020204" pitchFamily="66" charset="0"/>
                <a:cs typeface="Arial" pitchFamily="34" charset="0"/>
              </a:rPr>
              <a:t>100</a:t>
            </a:r>
            <a:r>
              <a:rPr lang="en-GB" sz="2287"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94816" y="3504354"/>
            <a:ext cx="5149741" cy="788073"/>
          </a:xfrm>
          <a:prstGeom prst="rect">
            <a:avLst/>
          </a:prstGeom>
          <a:noFill/>
        </p:spPr>
        <p:txBody>
          <a:bodyPr wrap="square" lIns="83346" tIns="41674" rIns="83346" bIns="41674" rtlCol="0">
            <a:spAutoFit/>
          </a:bodyPr>
          <a:lstStyle/>
          <a:p>
            <a:pPr>
              <a:buClr>
                <a:srgbClr val="008988"/>
              </a:buClr>
            </a:pPr>
            <a:r>
              <a:rPr lang="en-GB" sz="2287"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94815" y="2200553"/>
            <a:ext cx="5149741" cy="788073"/>
          </a:xfrm>
          <a:prstGeom prst="rect">
            <a:avLst/>
          </a:prstGeom>
          <a:noFill/>
        </p:spPr>
        <p:txBody>
          <a:bodyPr wrap="square" lIns="83346" tIns="41674" rIns="83346" bIns="41674" rtlCol="0">
            <a:spAutoFit/>
          </a:bodyPr>
          <a:lstStyle/>
          <a:p>
            <a:pPr>
              <a:buClr>
                <a:srgbClr val="008988"/>
              </a:buClr>
            </a:pPr>
            <a:r>
              <a:rPr lang="en-GB" sz="2287" dirty="0">
                <a:solidFill>
                  <a:srgbClr val="008988"/>
                </a:solidFill>
                <a:latin typeface="Comic Sans MS" panose="030F0702030302020204" pitchFamily="66" charset="0"/>
                <a:cs typeface="Arial" panose="020B0604020202020204" pitchFamily="34" charset="0"/>
              </a:rPr>
              <a:t>They</a:t>
            </a:r>
            <a:r>
              <a:rPr lang="en-GB" sz="1871" dirty="0">
                <a:solidFill>
                  <a:srgbClr val="008988"/>
                </a:solidFill>
                <a:latin typeface="Comic Sans MS" panose="030F0702030302020204" pitchFamily="66" charset="0"/>
              </a:rPr>
              <a:t> </a:t>
            </a:r>
            <a:r>
              <a:rPr lang="en-GB" sz="2287"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127025" y="3781427"/>
            <a:ext cx="4754475" cy="372061"/>
          </a:xfrm>
          <a:prstGeom prst="rect">
            <a:avLst/>
          </a:prstGeom>
        </p:spPr>
        <p:txBody>
          <a:bodyPr lIns="83346" tIns="41674" rIns="83346" bIns="41674">
            <a:spAutoFit/>
          </a:bodyPr>
          <a:lstStyle/>
          <a:p>
            <a:r>
              <a:rPr lang="en-GB" sz="1871" dirty="0"/>
              <a:t>  </a:t>
            </a:r>
          </a:p>
        </p:txBody>
      </p:sp>
      <p:sp>
        <p:nvSpPr>
          <p:cNvPr id="35" name="Rectangle 34"/>
          <p:cNvSpPr/>
          <p:nvPr/>
        </p:nvSpPr>
        <p:spPr>
          <a:xfrm>
            <a:off x="4494817" y="4814850"/>
            <a:ext cx="4754475" cy="1140028"/>
          </a:xfrm>
          <a:prstGeom prst="rect">
            <a:avLst/>
          </a:prstGeom>
        </p:spPr>
        <p:txBody>
          <a:bodyPr wrap="square" lIns="83346" tIns="41674" rIns="83346" bIns="41674">
            <a:spAutoFit/>
          </a:bodyPr>
          <a:lstStyle/>
          <a:p>
            <a:r>
              <a:rPr lang="en-GB" sz="2287" dirty="0">
                <a:solidFill>
                  <a:srgbClr val="008988"/>
                </a:solidFill>
                <a:latin typeface="Comic Sans MS" panose="030F0702030302020204" pitchFamily="66" charset="0"/>
                <a:cs typeface="Arial" pitchFamily="34" charset="0"/>
              </a:rPr>
              <a:t>It costs the charity more than </a:t>
            </a:r>
          </a:p>
          <a:p>
            <a:r>
              <a:rPr lang="en-GB" sz="2287" b="1" dirty="0">
                <a:solidFill>
                  <a:srgbClr val="008988"/>
                </a:solidFill>
                <a:latin typeface="Comic Sans MS" panose="030F0702030302020204" pitchFamily="66" charset="0"/>
                <a:cs typeface="Arial" pitchFamily="34" charset="0"/>
              </a:rPr>
              <a:t>£1 million </a:t>
            </a:r>
            <a:r>
              <a:rPr lang="en-GB" sz="2287"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217059" y="619759"/>
            <a:ext cx="1993740" cy="380232"/>
          </a:xfrm>
          <a:prstGeom prst="rect">
            <a:avLst/>
          </a:prstGeom>
          <a:noFill/>
        </p:spPr>
        <p:txBody>
          <a:bodyPr wrap="square" rtlCol="0">
            <a:spAutoFit/>
          </a:bodyPr>
          <a:lstStyle/>
          <a:p>
            <a:endParaRPr lang="en-GB" sz="1871"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731539" y="728297"/>
            <a:ext cx="3294239" cy="2709103"/>
          </a:xfrm>
          <a:prstGeom prst="rect">
            <a:avLst/>
          </a:prstGeom>
        </p:spPr>
      </p:pic>
    </p:spTree>
    <p:extLst>
      <p:ext uri="{BB962C8B-B14F-4D97-AF65-F5344CB8AC3E}">
        <p14:creationId xmlns:p14="http://schemas.microsoft.com/office/powerpoint/2010/main" val="14712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3547" y="3182369"/>
            <a:ext cx="2545986" cy="2924170"/>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71" dirty="0"/>
              <a:t>P</a:t>
            </a:r>
          </a:p>
        </p:txBody>
      </p:sp>
      <p:sp>
        <p:nvSpPr>
          <p:cNvPr id="6" name="Rectangle 5"/>
          <p:cNvSpPr/>
          <p:nvPr/>
        </p:nvSpPr>
        <p:spPr>
          <a:xfrm>
            <a:off x="4139128" y="3182369"/>
            <a:ext cx="2545986" cy="2920397"/>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1"/>
          </a:p>
        </p:txBody>
      </p:sp>
      <p:sp>
        <p:nvSpPr>
          <p:cNvPr id="7" name="Rectangle 6"/>
          <p:cNvSpPr/>
          <p:nvPr/>
        </p:nvSpPr>
        <p:spPr>
          <a:xfrm>
            <a:off x="7143868" y="3182367"/>
            <a:ext cx="2887953" cy="2921828"/>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1"/>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63" y="3332134"/>
            <a:ext cx="761665" cy="73373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15" y="3332134"/>
            <a:ext cx="761665" cy="733739"/>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76" y="3335321"/>
            <a:ext cx="761665" cy="733739"/>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30" y="3328947"/>
            <a:ext cx="761665" cy="73373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227" y="3332134"/>
            <a:ext cx="758357" cy="730552"/>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1929" y="3328947"/>
            <a:ext cx="761665" cy="733739"/>
          </a:xfrm>
          <a:prstGeom prst="rect">
            <a:avLst/>
          </a:prstGeom>
        </p:spPr>
      </p:pic>
      <p:sp>
        <p:nvSpPr>
          <p:cNvPr id="20" name="TextBox 19"/>
          <p:cNvSpPr txBox="1"/>
          <p:nvPr/>
        </p:nvSpPr>
        <p:spPr>
          <a:xfrm>
            <a:off x="770734" y="870656"/>
            <a:ext cx="3490750" cy="412421"/>
          </a:xfrm>
          <a:prstGeom prst="rect">
            <a:avLst/>
          </a:prstGeom>
          <a:noFill/>
        </p:spPr>
        <p:txBody>
          <a:bodyPr wrap="square" rtlCol="0">
            <a:spAutoFit/>
          </a:bodyPr>
          <a:lstStyle/>
          <a:p>
            <a:r>
              <a:rPr lang="en-GB" sz="2080" b="1" dirty="0">
                <a:solidFill>
                  <a:srgbClr val="008080"/>
                </a:solidFill>
                <a:latin typeface="Comic Sans MS" panose="030F0702030302020204" pitchFamily="66" charset="0"/>
              </a:rPr>
              <a:t>Learning Objectives</a:t>
            </a:r>
          </a:p>
        </p:txBody>
      </p:sp>
      <p:sp>
        <p:nvSpPr>
          <p:cNvPr id="21" name="TextBox 20"/>
          <p:cNvSpPr txBox="1"/>
          <p:nvPr/>
        </p:nvSpPr>
        <p:spPr>
          <a:xfrm>
            <a:off x="767873" y="2617895"/>
            <a:ext cx="3490750" cy="412421"/>
          </a:xfrm>
          <a:prstGeom prst="rect">
            <a:avLst/>
          </a:prstGeom>
          <a:noFill/>
        </p:spPr>
        <p:txBody>
          <a:bodyPr wrap="square" rtlCol="0">
            <a:spAutoFit/>
          </a:bodyPr>
          <a:lstStyle/>
          <a:p>
            <a:r>
              <a:rPr lang="en-GB" sz="2080" b="1" dirty="0">
                <a:solidFill>
                  <a:srgbClr val="FF0066"/>
                </a:solidFill>
                <a:latin typeface="Comic Sans MS" panose="030F0702030302020204" pitchFamily="66" charset="0"/>
              </a:rPr>
              <a:t>Learning Outcomes</a:t>
            </a:r>
          </a:p>
        </p:txBody>
      </p:sp>
      <p:sp>
        <p:nvSpPr>
          <p:cNvPr id="22" name="TextBox 21"/>
          <p:cNvSpPr txBox="1"/>
          <p:nvPr/>
        </p:nvSpPr>
        <p:spPr>
          <a:xfrm>
            <a:off x="1003546" y="4380481"/>
            <a:ext cx="2569060" cy="1628651"/>
          </a:xfrm>
          <a:prstGeom prst="rect">
            <a:avLst/>
          </a:prstGeom>
          <a:noFill/>
        </p:spPr>
        <p:txBody>
          <a:bodyPr wrap="square" rtlCol="0">
            <a:spAutoFit/>
          </a:bodyPr>
          <a:lstStyle/>
          <a:p>
            <a:pPr algn="ctr"/>
            <a:r>
              <a:rPr lang="en-GB" sz="2496" dirty="0">
                <a:latin typeface="Comic Sans MS" panose="030F0702030302020204" pitchFamily="66" charset="0"/>
              </a:rPr>
              <a:t>I can explain what dogs, cats and rabbits need.</a:t>
            </a:r>
          </a:p>
        </p:txBody>
      </p:sp>
      <p:sp>
        <p:nvSpPr>
          <p:cNvPr id="23" name="TextBox 22"/>
          <p:cNvSpPr txBox="1"/>
          <p:nvPr/>
        </p:nvSpPr>
        <p:spPr>
          <a:xfrm>
            <a:off x="4150664" y="4287033"/>
            <a:ext cx="2545986" cy="1628651"/>
          </a:xfrm>
          <a:prstGeom prst="rect">
            <a:avLst/>
          </a:prstGeom>
          <a:noFill/>
        </p:spPr>
        <p:txBody>
          <a:bodyPr wrap="square" rtlCol="0">
            <a:spAutoFit/>
          </a:bodyPr>
          <a:lstStyle/>
          <a:p>
            <a:pPr algn="ctr"/>
            <a:r>
              <a:rPr lang="en-GB" sz="2496" dirty="0">
                <a:latin typeface="Comic Sans MS" panose="030F0702030302020204" pitchFamily="66" charset="0"/>
              </a:rPr>
              <a:t>I can explain how we can address the needs of pets.</a:t>
            </a:r>
          </a:p>
        </p:txBody>
      </p:sp>
      <p:sp>
        <p:nvSpPr>
          <p:cNvPr id="24" name="TextBox 23"/>
          <p:cNvSpPr txBox="1"/>
          <p:nvPr/>
        </p:nvSpPr>
        <p:spPr>
          <a:xfrm>
            <a:off x="7120795" y="4101625"/>
            <a:ext cx="2911026" cy="2012730"/>
          </a:xfrm>
          <a:prstGeom prst="rect">
            <a:avLst/>
          </a:prstGeom>
          <a:noFill/>
        </p:spPr>
        <p:txBody>
          <a:bodyPr wrap="square" rtlCol="0">
            <a:spAutoFit/>
          </a:bodyPr>
          <a:lstStyle/>
          <a:p>
            <a:pPr algn="ctr"/>
            <a:r>
              <a:rPr lang="en-GB" sz="2496" dirty="0">
                <a:latin typeface="Comic Sans MS" panose="030F0702030302020204" pitchFamily="66" charset="0"/>
              </a:rPr>
              <a:t>I understand that humans are responsible for the wellbeing of their pets.</a:t>
            </a:r>
          </a:p>
        </p:txBody>
      </p:sp>
      <p:sp>
        <p:nvSpPr>
          <p:cNvPr id="26" name="TextBox 25"/>
          <p:cNvSpPr txBox="1"/>
          <p:nvPr/>
        </p:nvSpPr>
        <p:spPr>
          <a:xfrm>
            <a:off x="571652" y="1292514"/>
            <a:ext cx="9816948" cy="1372683"/>
          </a:xfrm>
          <a:prstGeom prst="rect">
            <a:avLst/>
          </a:prstGeom>
          <a:noFill/>
        </p:spPr>
        <p:txBody>
          <a:bodyPr wrap="square" rtlCol="0">
            <a:spAutoFit/>
          </a:bodyPr>
          <a:lstStyle/>
          <a:p>
            <a:r>
              <a:rPr lang="en-GB" sz="2080" dirty="0">
                <a:latin typeface="Comic Sans MS" panose="030F0702030302020204" pitchFamily="66" charset="0"/>
              </a:rPr>
              <a:t>I will recognise that all animals have needs and address what those needs are.</a:t>
            </a:r>
          </a:p>
          <a:p>
            <a:r>
              <a:rPr lang="en-GB" sz="2080" dirty="0">
                <a:latin typeface="Comic Sans MS" panose="030F0702030302020204" pitchFamily="66" charset="0"/>
              </a:rPr>
              <a:t>I will be aware of the Five Welfare Needs and will be able to recall them.</a:t>
            </a:r>
          </a:p>
          <a:p>
            <a:r>
              <a:rPr lang="en-GB" sz="2080" dirty="0">
                <a:latin typeface="Comic Sans MS" panose="030F0702030302020204" pitchFamily="66" charset="0"/>
              </a:rPr>
              <a:t>I will understand that they are responsible for the wellbeing of pets.</a:t>
            </a:r>
          </a:p>
          <a:p>
            <a:endParaRPr lang="en-GB" sz="2080" dirty="0">
              <a:latin typeface="Comic Sans MS" panose="030F0702030302020204" pitchFamily="66" charset="0"/>
            </a:endParaRPr>
          </a:p>
        </p:txBody>
      </p:sp>
    </p:spTree>
    <p:extLst>
      <p:ext uri="{BB962C8B-B14F-4D97-AF65-F5344CB8AC3E}">
        <p14:creationId xmlns:p14="http://schemas.microsoft.com/office/powerpoint/2010/main" val="411825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a:extLst>
              <a:ext uri="{FF2B5EF4-FFF2-40B4-BE49-F238E27FC236}">
                <a16:creationId xmlns:a16="http://schemas.microsoft.com/office/drawing/2014/main" id="{BAF14F0C-4175-4284-AEDA-3484BCCD29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9921" y="2072637"/>
            <a:ext cx="2858718" cy="2481366"/>
          </a:xfrm>
          <a:prstGeom prst="rect">
            <a:avLst/>
          </a:prstGeom>
          <a:noFill/>
          <a:effectLst>
            <a:softEdge rad="63500"/>
          </a:effectLst>
        </p:spPr>
      </p:pic>
      <p:sp>
        <p:nvSpPr>
          <p:cNvPr id="27" name="Title 1">
            <a:extLst>
              <a:ext uri="{FF2B5EF4-FFF2-40B4-BE49-F238E27FC236}">
                <a16:creationId xmlns:a16="http://schemas.microsoft.com/office/drawing/2014/main" id="{7E43F9F0-4811-4CC9-9D90-F83FCEC12084}"/>
              </a:ext>
            </a:extLst>
          </p:cNvPr>
          <p:cNvSpPr>
            <a:spLocks noGrp="1"/>
          </p:cNvSpPr>
          <p:nvPr>
            <p:ph type="title"/>
          </p:nvPr>
        </p:nvSpPr>
        <p:spPr>
          <a:xfrm>
            <a:off x="661579" y="287437"/>
            <a:ext cx="9435173" cy="794088"/>
          </a:xfrm>
        </p:spPr>
        <p:txBody>
          <a:bodyPr>
            <a:normAutofit/>
          </a:bodyPr>
          <a:lstStyle/>
          <a:p>
            <a:pPr algn="ctr"/>
            <a:r>
              <a:rPr lang="en-GB" sz="3970" dirty="0">
                <a:latin typeface="Comic Sans MS" panose="030F0702030302020204" pitchFamily="66" charset="0"/>
              </a:rPr>
              <a:t>WHAT DO YOU NEED?</a:t>
            </a:r>
          </a:p>
        </p:txBody>
      </p:sp>
      <p:pic>
        <p:nvPicPr>
          <p:cNvPr id="28" name="Picture 6">
            <a:extLst>
              <a:ext uri="{FF2B5EF4-FFF2-40B4-BE49-F238E27FC236}">
                <a16:creationId xmlns:a16="http://schemas.microsoft.com/office/drawing/2014/main" id="{F662F507-ADE6-47C6-BDB4-3E9C7FCEE2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4493" y="1081526"/>
            <a:ext cx="3373440" cy="2174228"/>
          </a:xfrm>
          <a:prstGeom prst="rect">
            <a:avLst/>
          </a:prstGeom>
          <a:noFill/>
          <a:effectLst>
            <a:softEdge rad="63500"/>
          </a:effectLst>
        </p:spPr>
      </p:pic>
      <p:pic>
        <p:nvPicPr>
          <p:cNvPr id="29" name="Picture 14">
            <a:extLst>
              <a:ext uri="{FF2B5EF4-FFF2-40B4-BE49-F238E27FC236}">
                <a16:creationId xmlns:a16="http://schemas.microsoft.com/office/drawing/2014/main" id="{A605F484-B086-4580-B65E-5FD6A3DB81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3955" y="3850387"/>
            <a:ext cx="3323978" cy="2324049"/>
          </a:xfrm>
          <a:prstGeom prst="rect">
            <a:avLst/>
          </a:prstGeom>
          <a:noFill/>
          <a:effectLst>
            <a:softEdge rad="63500"/>
          </a:effectLst>
        </p:spPr>
      </p:pic>
      <p:pic>
        <p:nvPicPr>
          <p:cNvPr id="30" name="Picture 16">
            <a:extLst>
              <a:ext uri="{FF2B5EF4-FFF2-40B4-BE49-F238E27FC236}">
                <a16:creationId xmlns:a16="http://schemas.microsoft.com/office/drawing/2014/main" id="{8EBC13C0-1E0F-4833-BC26-AAB0B2B2AB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59193" y="1081525"/>
            <a:ext cx="3522510" cy="2208711"/>
          </a:xfrm>
          <a:prstGeom prst="rect">
            <a:avLst/>
          </a:prstGeom>
          <a:noFill/>
          <a:effectLst>
            <a:softEdge rad="63500"/>
          </a:effectLst>
        </p:spPr>
      </p:pic>
      <p:pic>
        <p:nvPicPr>
          <p:cNvPr id="31" name="Picture 18">
            <a:extLst>
              <a:ext uri="{FF2B5EF4-FFF2-40B4-BE49-F238E27FC236}">
                <a16:creationId xmlns:a16="http://schemas.microsoft.com/office/drawing/2014/main" id="{A584BDDD-C14C-408C-B213-AEEB2D35C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01890" y="3850387"/>
            <a:ext cx="3537558" cy="2326334"/>
          </a:xfrm>
          <a:prstGeom prst="rect">
            <a:avLst/>
          </a:prstGeom>
          <a:noFill/>
          <a:effectLst>
            <a:softEdge rad="63500"/>
          </a:effectLst>
        </p:spPr>
      </p:pic>
      <p:sp>
        <p:nvSpPr>
          <p:cNvPr id="32" name="TextBox 31">
            <a:extLst>
              <a:ext uri="{FF2B5EF4-FFF2-40B4-BE49-F238E27FC236}">
                <a16:creationId xmlns:a16="http://schemas.microsoft.com/office/drawing/2014/main" id="{D65EEED5-1F1A-48DF-92ED-6A35B4AF4246}"/>
              </a:ext>
            </a:extLst>
          </p:cNvPr>
          <p:cNvSpPr txBox="1"/>
          <p:nvPr/>
        </p:nvSpPr>
        <p:spPr>
          <a:xfrm>
            <a:off x="399670" y="3250308"/>
            <a:ext cx="3176353"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A HOME</a:t>
            </a:r>
          </a:p>
        </p:txBody>
      </p:sp>
      <p:sp>
        <p:nvSpPr>
          <p:cNvPr id="33" name="TextBox 32">
            <a:extLst>
              <a:ext uri="{FF2B5EF4-FFF2-40B4-BE49-F238E27FC236}">
                <a16:creationId xmlns:a16="http://schemas.microsoft.com/office/drawing/2014/main" id="{1B7730AD-6597-4C3B-9C92-62BD1B81FDAB}"/>
              </a:ext>
            </a:extLst>
          </p:cNvPr>
          <p:cNvSpPr txBox="1"/>
          <p:nvPr/>
        </p:nvSpPr>
        <p:spPr>
          <a:xfrm>
            <a:off x="6709568" y="3273392"/>
            <a:ext cx="3255762"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FRIENDS</a:t>
            </a:r>
          </a:p>
        </p:txBody>
      </p:sp>
      <p:sp>
        <p:nvSpPr>
          <p:cNvPr id="34" name="TextBox 33">
            <a:extLst>
              <a:ext uri="{FF2B5EF4-FFF2-40B4-BE49-F238E27FC236}">
                <a16:creationId xmlns:a16="http://schemas.microsoft.com/office/drawing/2014/main" id="{9E32EB49-42B9-408A-8183-2C0975F6056F}"/>
              </a:ext>
            </a:extLst>
          </p:cNvPr>
          <p:cNvSpPr txBox="1"/>
          <p:nvPr/>
        </p:nvSpPr>
        <p:spPr>
          <a:xfrm>
            <a:off x="356813" y="6114729"/>
            <a:ext cx="3588798"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EXERCISE &amp; FUN</a:t>
            </a:r>
          </a:p>
        </p:txBody>
      </p:sp>
      <p:sp>
        <p:nvSpPr>
          <p:cNvPr id="35" name="TextBox 34">
            <a:extLst>
              <a:ext uri="{FF2B5EF4-FFF2-40B4-BE49-F238E27FC236}">
                <a16:creationId xmlns:a16="http://schemas.microsoft.com/office/drawing/2014/main" id="{AB6B37A6-99D9-4547-9557-C2FD746D21AA}"/>
              </a:ext>
            </a:extLst>
          </p:cNvPr>
          <p:cNvSpPr txBox="1"/>
          <p:nvPr/>
        </p:nvSpPr>
        <p:spPr>
          <a:xfrm>
            <a:off x="3759921" y="4464042"/>
            <a:ext cx="2858718" cy="131439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FOOD </a:t>
            </a:r>
          </a:p>
          <a:p>
            <a:pPr algn="ctr"/>
            <a:r>
              <a:rPr lang="en-GB" sz="2647" b="1" dirty="0">
                <a:solidFill>
                  <a:srgbClr val="008080"/>
                </a:solidFill>
                <a:latin typeface="Comic Sans MS" panose="030F0702030302020204" pitchFamily="66" charset="0"/>
                <a:cs typeface="Arial" pitchFamily="34" charset="0"/>
              </a:rPr>
              <a:t>&amp; </a:t>
            </a:r>
          </a:p>
          <a:p>
            <a:pPr algn="ctr"/>
            <a:r>
              <a:rPr lang="en-GB" sz="2647" b="1" dirty="0">
                <a:solidFill>
                  <a:srgbClr val="008080"/>
                </a:solidFill>
                <a:latin typeface="Comic Sans MS" panose="030F0702030302020204" pitchFamily="66" charset="0"/>
                <a:cs typeface="Arial" pitchFamily="34" charset="0"/>
              </a:rPr>
              <a:t>WATER</a:t>
            </a:r>
          </a:p>
        </p:txBody>
      </p:sp>
      <p:sp>
        <p:nvSpPr>
          <p:cNvPr id="36" name="TextBox 35">
            <a:extLst>
              <a:ext uri="{FF2B5EF4-FFF2-40B4-BE49-F238E27FC236}">
                <a16:creationId xmlns:a16="http://schemas.microsoft.com/office/drawing/2014/main" id="{4F3ADCBF-093E-4C99-AD1C-98B543392B55}"/>
              </a:ext>
            </a:extLst>
          </p:cNvPr>
          <p:cNvSpPr txBox="1"/>
          <p:nvPr/>
        </p:nvSpPr>
        <p:spPr>
          <a:xfrm>
            <a:off x="6709568" y="6114729"/>
            <a:ext cx="3096944"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GOOD HEALTH</a:t>
            </a:r>
          </a:p>
        </p:txBody>
      </p:sp>
    </p:spTree>
    <p:extLst>
      <p:ext uri="{BB962C8B-B14F-4D97-AF65-F5344CB8AC3E}">
        <p14:creationId xmlns:p14="http://schemas.microsoft.com/office/powerpoint/2010/main" val="26787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box(in)">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ox(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ox(in)">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34" y="6729598"/>
            <a:ext cx="6351674" cy="732508"/>
          </a:xfrm>
          <a:prstGeom prst="rect">
            <a:avLst/>
          </a:prstGeom>
          <a:noFill/>
        </p:spPr>
        <p:txBody>
          <a:bodyPr wrap="square" rtlCol="0">
            <a:spAutoFit/>
          </a:bodyPr>
          <a:lstStyle/>
          <a:p>
            <a:pPr algn="ctr"/>
            <a:r>
              <a:rPr lang="en-GB" sz="4160"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138890" y="669977"/>
            <a:ext cx="2245510" cy="2245510"/>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085896" y="3550021"/>
            <a:ext cx="2274378" cy="2274378"/>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84518" y="1766090"/>
            <a:ext cx="2487789" cy="227662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01493" y="3574102"/>
            <a:ext cx="2246459" cy="2246459"/>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109936" y="657977"/>
            <a:ext cx="2238016" cy="2246426"/>
          </a:xfrm>
          <a:prstGeom prst="ellipse">
            <a:avLst/>
          </a:prstGeom>
          <a:noFill/>
        </p:spPr>
      </p:pic>
      <p:sp>
        <p:nvSpPr>
          <p:cNvPr id="10" name="TextBox 9"/>
          <p:cNvSpPr txBox="1"/>
          <p:nvPr/>
        </p:nvSpPr>
        <p:spPr>
          <a:xfrm>
            <a:off x="1000907" y="2960746"/>
            <a:ext cx="2246459" cy="540469"/>
          </a:xfrm>
          <a:prstGeom prst="rect">
            <a:avLst/>
          </a:prstGeom>
          <a:noFill/>
        </p:spPr>
        <p:txBody>
          <a:bodyPr wrap="square" rtlCol="0">
            <a:spAutoFit/>
          </a:bodyPr>
          <a:lstStyle/>
          <a:p>
            <a:pPr algn="ctr"/>
            <a:r>
              <a:rPr lang="en-GB" sz="2496" b="1" dirty="0">
                <a:solidFill>
                  <a:schemeClr val="accent4"/>
                </a:solidFill>
                <a:latin typeface="Comic Sans MS" panose="030F0702030302020204" pitchFamily="66" charset="0"/>
                <a:cs typeface="Arial" panose="020B0604020202020204" pitchFamily="34" charset="0"/>
              </a:rPr>
              <a:t> </a:t>
            </a:r>
            <a:r>
              <a:rPr lang="en-GB" sz="2912"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30317" y="5854170"/>
            <a:ext cx="4603044" cy="540469"/>
          </a:xfrm>
          <a:prstGeom prst="rect">
            <a:avLst/>
          </a:prstGeom>
          <a:noFill/>
        </p:spPr>
        <p:txBody>
          <a:bodyPr wrap="square" rtlCol="0">
            <a:spAutoFit/>
          </a:bodyPr>
          <a:lstStyle/>
          <a:p>
            <a:pPr algn="ctr"/>
            <a:r>
              <a:rPr lang="en-GB" sz="2912"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426702" y="3729490"/>
            <a:ext cx="1749242" cy="924548"/>
          </a:xfrm>
          <a:prstGeom prst="rect">
            <a:avLst/>
          </a:prstGeom>
          <a:noFill/>
        </p:spPr>
        <p:txBody>
          <a:bodyPr wrap="square" rtlCol="0">
            <a:spAutoFit/>
          </a:bodyPr>
          <a:lstStyle/>
          <a:p>
            <a:pPr algn="ctr"/>
            <a:endParaRPr lang="en-GB" sz="2496" dirty="0">
              <a:solidFill>
                <a:schemeClr val="accent1"/>
              </a:solidFill>
              <a:latin typeface="Comic Sans MS" panose="030F0702030302020204" pitchFamily="66" charset="0"/>
              <a:cs typeface="Arial" pitchFamily="34" charset="0"/>
            </a:endParaRPr>
          </a:p>
          <a:p>
            <a:pPr algn="ctr"/>
            <a:r>
              <a:rPr lang="en-GB" sz="2912"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175944" y="5891466"/>
            <a:ext cx="3934838" cy="540469"/>
          </a:xfrm>
          <a:prstGeom prst="rect">
            <a:avLst/>
          </a:prstGeom>
        </p:spPr>
        <p:txBody>
          <a:bodyPr wrap="square">
            <a:spAutoFit/>
          </a:bodyPr>
          <a:lstStyle/>
          <a:p>
            <a:pPr algn="ctr"/>
            <a:r>
              <a:rPr lang="en-GB" sz="2912"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072426" y="2904404"/>
            <a:ext cx="2390119" cy="540469"/>
          </a:xfrm>
          <a:prstGeom prst="rect">
            <a:avLst/>
          </a:prstGeom>
        </p:spPr>
        <p:txBody>
          <a:bodyPr wrap="square">
            <a:spAutoFit/>
          </a:bodyPr>
          <a:lstStyle/>
          <a:p>
            <a:pPr algn="ctr"/>
            <a:r>
              <a:rPr lang="en-GB" sz="2912"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23153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E1703-23B9-456A-BEF5-9D0ED4580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98" y="771565"/>
            <a:ext cx="7654460" cy="5115388"/>
          </a:xfrm>
          <a:prstGeom prst="rect">
            <a:avLst/>
          </a:prstGeom>
          <a:effectLst>
            <a:softEdge rad="50800"/>
          </a:effectLst>
        </p:spPr>
      </p:pic>
      <p:sp>
        <p:nvSpPr>
          <p:cNvPr id="16" name="Title 1">
            <a:extLst>
              <a:ext uri="{FF2B5EF4-FFF2-40B4-BE49-F238E27FC236}">
                <a16:creationId xmlns:a16="http://schemas.microsoft.com/office/drawing/2014/main" id="{0E93A483-C060-4AA5-91CE-4CC87BC0E90E}"/>
              </a:ext>
            </a:extLst>
          </p:cNvPr>
          <p:cNvSpPr>
            <a:spLocks noGrp="1"/>
          </p:cNvSpPr>
          <p:nvPr>
            <p:ph type="title"/>
          </p:nvPr>
        </p:nvSpPr>
        <p:spPr>
          <a:xfrm>
            <a:off x="535228" y="6823265"/>
            <a:ext cx="1429359" cy="610966"/>
          </a:xfrm>
        </p:spPr>
        <p:txBody>
          <a:bodyPr>
            <a:normAutofit fontScale="90000"/>
          </a:bodyPr>
          <a:lstStyle/>
          <a:p>
            <a:r>
              <a:rPr lang="en-GB" sz="3970" dirty="0">
                <a:latin typeface="Comic Sans MS" panose="030F0702030302020204" pitchFamily="66" charset="0"/>
              </a:rPr>
              <a:t>CATS</a:t>
            </a:r>
          </a:p>
        </p:txBody>
      </p:sp>
      <p:sp>
        <p:nvSpPr>
          <p:cNvPr id="17" name="Rectangle 16">
            <a:extLst>
              <a:ext uri="{FF2B5EF4-FFF2-40B4-BE49-F238E27FC236}">
                <a16:creationId xmlns:a16="http://schemas.microsoft.com/office/drawing/2014/main" id="{1084C6AB-3F9C-4685-9072-73B8E0D7A708}"/>
              </a:ext>
            </a:extLst>
          </p:cNvPr>
          <p:cNvSpPr/>
          <p:nvPr/>
        </p:nvSpPr>
        <p:spPr>
          <a:xfrm>
            <a:off x="4303715" y="3915520"/>
            <a:ext cx="5041900" cy="394717"/>
          </a:xfrm>
          <a:prstGeom prst="rect">
            <a:avLst/>
          </a:prstGeom>
        </p:spPr>
        <p:txBody>
          <a:bodyPr lIns="88384" tIns="44193" rIns="88384" bIns="44193">
            <a:spAutoFit/>
          </a:bodyPr>
          <a:lstStyle/>
          <a:p>
            <a:r>
              <a:rPr lang="en-GB" sz="1985" dirty="0"/>
              <a:t>  </a:t>
            </a:r>
          </a:p>
        </p:txBody>
      </p:sp>
      <p:sp>
        <p:nvSpPr>
          <p:cNvPr id="18" name="TextBox 17">
            <a:extLst>
              <a:ext uri="{FF2B5EF4-FFF2-40B4-BE49-F238E27FC236}">
                <a16:creationId xmlns:a16="http://schemas.microsoft.com/office/drawing/2014/main" id="{F538449D-90EF-47BD-9B00-6BDC1687BFDC}"/>
              </a:ext>
            </a:extLst>
          </p:cNvPr>
          <p:cNvSpPr txBox="1"/>
          <p:nvPr/>
        </p:nvSpPr>
        <p:spPr>
          <a:xfrm>
            <a:off x="683064" y="3805499"/>
            <a:ext cx="2779309" cy="397801"/>
          </a:xfrm>
          <a:prstGeom prst="rect">
            <a:avLst/>
          </a:prstGeom>
          <a:noFill/>
        </p:spPr>
        <p:txBody>
          <a:bodyPr wrap="square" rtlCol="0">
            <a:spAutoFit/>
          </a:bodyPr>
          <a:lstStyle/>
          <a:p>
            <a:pPr algn="ctr"/>
            <a:r>
              <a:rPr lang="en-GB" sz="1985" dirty="0"/>
              <a:t> </a:t>
            </a:r>
          </a:p>
        </p:txBody>
      </p:sp>
      <p:pic>
        <p:nvPicPr>
          <p:cNvPr id="19" name="Picture 18">
            <a:extLst>
              <a:ext uri="{FF2B5EF4-FFF2-40B4-BE49-F238E27FC236}">
                <a16:creationId xmlns:a16="http://schemas.microsoft.com/office/drawing/2014/main" id="{B6F2FEFB-8F50-43E8-A67D-659AE99F46D4}"/>
              </a:ext>
            </a:extLst>
          </p:cNvPr>
          <p:cNvPicPr>
            <a:picLocks noChangeAspect="1"/>
          </p:cNvPicPr>
          <p:nvPr/>
        </p:nvPicPr>
        <p:blipFill>
          <a:blip r:embed="rId4"/>
          <a:stretch>
            <a:fillRect/>
          </a:stretch>
        </p:blipFill>
        <p:spPr>
          <a:xfrm>
            <a:off x="514282" y="812466"/>
            <a:ext cx="7675084" cy="5123552"/>
          </a:xfrm>
          <a:prstGeom prst="rect">
            <a:avLst/>
          </a:prstGeom>
          <a:effectLst>
            <a:softEdge rad="50800"/>
          </a:effectLst>
        </p:spPr>
      </p:pic>
      <p:pic>
        <p:nvPicPr>
          <p:cNvPr id="20" name="Picture 19">
            <a:extLst>
              <a:ext uri="{FF2B5EF4-FFF2-40B4-BE49-F238E27FC236}">
                <a16:creationId xmlns:a16="http://schemas.microsoft.com/office/drawing/2014/main" id="{EF0BF6DB-6FFD-4393-B036-28CEDDCD8EEE}"/>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35228" y="812466"/>
            <a:ext cx="7569163" cy="5033588"/>
          </a:xfrm>
          <a:prstGeom prst="rect">
            <a:avLst/>
          </a:prstGeom>
          <a:noFill/>
          <a:ln w="9525">
            <a:noFill/>
            <a:miter lim="800000"/>
            <a:headEnd/>
            <a:tailEnd/>
          </a:ln>
          <a:effectLst>
            <a:softEdge rad="50800"/>
          </a:effectLst>
        </p:spPr>
      </p:pic>
      <p:pic>
        <p:nvPicPr>
          <p:cNvPr id="21" name="Picture 20">
            <a:extLst>
              <a:ext uri="{FF2B5EF4-FFF2-40B4-BE49-F238E27FC236}">
                <a16:creationId xmlns:a16="http://schemas.microsoft.com/office/drawing/2014/main" id="{CE8D6016-5E57-44B1-90B6-6852DAE36D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228" y="3225563"/>
            <a:ext cx="2390490" cy="3311097"/>
          </a:xfrm>
          <a:prstGeom prst="rect">
            <a:avLst/>
          </a:prstGeom>
        </p:spPr>
      </p:pic>
      <p:pic>
        <p:nvPicPr>
          <p:cNvPr id="22" name="Picture 21">
            <a:extLst>
              <a:ext uri="{FF2B5EF4-FFF2-40B4-BE49-F238E27FC236}">
                <a16:creationId xmlns:a16="http://schemas.microsoft.com/office/drawing/2014/main" id="{72C08DF9-D3D7-4C4E-9ACC-AD8CE657B5EC}"/>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535228" y="812464"/>
            <a:ext cx="7654138" cy="5123554"/>
          </a:xfrm>
          <a:prstGeom prst="rect">
            <a:avLst/>
          </a:prstGeom>
          <a:noFill/>
          <a:ln w="9525">
            <a:noFill/>
            <a:miter lim="800000"/>
            <a:headEnd/>
            <a:tailEnd/>
          </a:ln>
          <a:effectLst>
            <a:softEdge rad="50800"/>
          </a:effectLst>
        </p:spPr>
      </p:pic>
      <p:pic>
        <p:nvPicPr>
          <p:cNvPr id="23" name="Picture 22">
            <a:extLst>
              <a:ext uri="{FF2B5EF4-FFF2-40B4-BE49-F238E27FC236}">
                <a16:creationId xmlns:a16="http://schemas.microsoft.com/office/drawing/2014/main" id="{0B4A439D-F9F0-466D-B129-5BD17CD0B365}"/>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535067" y="812463"/>
            <a:ext cx="7569324" cy="5123555"/>
          </a:xfrm>
          <a:prstGeom prst="rect">
            <a:avLst/>
          </a:prstGeom>
          <a:noFill/>
          <a:ln w="9525">
            <a:noFill/>
            <a:miter lim="800000"/>
            <a:headEnd/>
            <a:tailEnd/>
          </a:ln>
          <a:effectLst>
            <a:softEdge rad="50800"/>
          </a:effectLst>
        </p:spPr>
      </p:pic>
      <p:pic>
        <p:nvPicPr>
          <p:cNvPr id="24" name="Picture 23">
            <a:extLst>
              <a:ext uri="{FF2B5EF4-FFF2-40B4-BE49-F238E27FC236}">
                <a16:creationId xmlns:a16="http://schemas.microsoft.com/office/drawing/2014/main" id="{12452896-C4E4-4F3D-A854-80A451461ACE}"/>
              </a:ext>
            </a:extLst>
          </p:cNvPr>
          <p:cNvPicPr/>
          <p:nvPr/>
        </p:nvPicPr>
        <p:blipFill>
          <a:blip r:embed="rId9">
            <a:extLst>
              <a:ext uri="{28A0092B-C50C-407E-A947-70E740481C1C}">
                <a14:useLocalDpi xmlns:a14="http://schemas.microsoft.com/office/drawing/2010/main" val="0"/>
              </a:ext>
            </a:extLst>
          </a:blip>
          <a:stretch>
            <a:fillRect/>
          </a:stretch>
        </p:blipFill>
        <p:spPr bwMode="auto">
          <a:xfrm>
            <a:off x="526982" y="832912"/>
            <a:ext cx="7654299" cy="5123555"/>
          </a:xfrm>
          <a:prstGeom prst="rect">
            <a:avLst/>
          </a:prstGeom>
          <a:noFill/>
          <a:ln w="9525">
            <a:noFill/>
            <a:miter lim="800000"/>
            <a:headEnd/>
            <a:tailEnd/>
          </a:ln>
          <a:effectLst>
            <a:softEdge rad="50800"/>
          </a:effectLst>
        </p:spPr>
      </p:pic>
    </p:spTree>
    <p:extLst>
      <p:ext uri="{BB962C8B-B14F-4D97-AF65-F5344CB8AC3E}">
        <p14:creationId xmlns:p14="http://schemas.microsoft.com/office/powerpoint/2010/main" val="43861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CDEBFDA2-2742-4283-8397-9D791F194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26188" y="3159602"/>
            <a:ext cx="4962412" cy="3308274"/>
          </a:xfrm>
          <a:prstGeom prst="rect">
            <a:avLst/>
          </a:prstGeom>
          <a:noFill/>
        </p:spPr>
      </p:pic>
      <p:pic>
        <p:nvPicPr>
          <p:cNvPr id="3" name="Picture 2">
            <a:extLst>
              <a:ext uri="{FF2B5EF4-FFF2-40B4-BE49-F238E27FC236}">
                <a16:creationId xmlns:a16="http://schemas.microsoft.com/office/drawing/2014/main" id="{B3FBAB54-F215-45BE-9873-FBBC84C3748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393253" y="326547"/>
            <a:ext cx="2386695" cy="1792496"/>
          </a:xfrm>
          <a:prstGeom prst="rect">
            <a:avLst/>
          </a:prstGeom>
          <a:noFill/>
          <a:ln w="9525">
            <a:noFill/>
            <a:miter lim="800000"/>
            <a:headEnd/>
            <a:tailEnd/>
          </a:ln>
        </p:spPr>
      </p:pic>
      <p:sp>
        <p:nvSpPr>
          <p:cNvPr id="4" name="Title 1">
            <a:extLst>
              <a:ext uri="{FF2B5EF4-FFF2-40B4-BE49-F238E27FC236}">
                <a16:creationId xmlns:a16="http://schemas.microsoft.com/office/drawing/2014/main" id="{D394C915-BCB2-41B9-A403-44796A1433C2}"/>
              </a:ext>
            </a:extLst>
          </p:cNvPr>
          <p:cNvSpPr>
            <a:spLocks noGrp="1"/>
          </p:cNvSpPr>
          <p:nvPr>
            <p:ph type="title"/>
          </p:nvPr>
        </p:nvSpPr>
        <p:spPr>
          <a:xfrm>
            <a:off x="-125908" y="6734883"/>
            <a:ext cx="7004216" cy="794088"/>
          </a:xfrm>
        </p:spPr>
        <p:txBody>
          <a:bodyPr>
            <a:noAutofit/>
          </a:bodyPr>
          <a:lstStyle/>
          <a:p>
            <a:pPr algn="ctr"/>
            <a:r>
              <a:rPr lang="en-GB" sz="3970" dirty="0">
                <a:solidFill>
                  <a:srgbClr val="008080"/>
                </a:solidFill>
                <a:latin typeface="Comic Sans MS" panose="030F0702030302020204" pitchFamily="66" charset="0"/>
              </a:rPr>
              <a:t>WHAT DO THEY NEED?</a:t>
            </a:r>
          </a:p>
        </p:txBody>
      </p:sp>
      <p:sp>
        <p:nvSpPr>
          <p:cNvPr id="5" name="Rectangle 4">
            <a:extLst>
              <a:ext uri="{FF2B5EF4-FFF2-40B4-BE49-F238E27FC236}">
                <a16:creationId xmlns:a16="http://schemas.microsoft.com/office/drawing/2014/main" id="{15EB2E38-4817-4CA8-9DD5-09C86237C617}"/>
              </a:ext>
            </a:extLst>
          </p:cNvPr>
          <p:cNvSpPr/>
          <p:nvPr/>
        </p:nvSpPr>
        <p:spPr>
          <a:xfrm>
            <a:off x="4053291" y="3781426"/>
            <a:ext cx="5041900" cy="394717"/>
          </a:xfrm>
          <a:prstGeom prst="rect">
            <a:avLst/>
          </a:prstGeom>
        </p:spPr>
        <p:txBody>
          <a:bodyPr lIns="88384" tIns="44193" rIns="88384" bIns="44193">
            <a:spAutoFit/>
          </a:bodyPr>
          <a:lstStyle/>
          <a:p>
            <a:r>
              <a:rPr lang="en-GB" sz="1985" dirty="0"/>
              <a:t>  </a:t>
            </a:r>
          </a:p>
        </p:txBody>
      </p:sp>
      <p:pic>
        <p:nvPicPr>
          <p:cNvPr id="6" name="Picture 5">
            <a:extLst>
              <a:ext uri="{FF2B5EF4-FFF2-40B4-BE49-F238E27FC236}">
                <a16:creationId xmlns:a16="http://schemas.microsoft.com/office/drawing/2014/main" id="{B0B43D0D-98D6-4627-AF45-03E4CF1A69E4}"/>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173865" y="1886028"/>
            <a:ext cx="1941709" cy="1627603"/>
          </a:xfrm>
          <a:prstGeom prst="rect">
            <a:avLst/>
          </a:prstGeom>
          <a:noFill/>
          <a:ln w="9525">
            <a:noFill/>
            <a:miter lim="800000"/>
            <a:headEnd/>
            <a:tailEnd/>
          </a:ln>
        </p:spPr>
      </p:pic>
      <p:pic>
        <p:nvPicPr>
          <p:cNvPr id="7" name="Picture 6">
            <a:extLst>
              <a:ext uri="{FF2B5EF4-FFF2-40B4-BE49-F238E27FC236}">
                <a16:creationId xmlns:a16="http://schemas.microsoft.com/office/drawing/2014/main" id="{3D58389B-3844-4893-94B2-4EE9C62338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82468" y="516331"/>
            <a:ext cx="2468415" cy="1645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AF0D904-4692-4D69-9C74-F3E3C80670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1448" y="1002862"/>
            <a:ext cx="3478258" cy="5507241"/>
          </a:xfrm>
          <a:prstGeom prst="rect">
            <a:avLst/>
          </a:prstGeom>
          <a:noFill/>
        </p:spPr>
      </p:pic>
      <p:sp>
        <p:nvSpPr>
          <p:cNvPr id="9" name="TextBox 8">
            <a:extLst>
              <a:ext uri="{FF2B5EF4-FFF2-40B4-BE49-F238E27FC236}">
                <a16:creationId xmlns:a16="http://schemas.microsoft.com/office/drawing/2014/main" id="{B245FFD1-54B9-49A0-B442-09509E0B843B}"/>
              </a:ext>
            </a:extLst>
          </p:cNvPr>
          <p:cNvSpPr txBox="1"/>
          <p:nvPr/>
        </p:nvSpPr>
        <p:spPr>
          <a:xfrm>
            <a:off x="979215" y="446255"/>
            <a:ext cx="3176353"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CATS …</a:t>
            </a:r>
          </a:p>
        </p:txBody>
      </p:sp>
      <p:pic>
        <p:nvPicPr>
          <p:cNvPr id="10" name="Picture 9">
            <a:extLst>
              <a:ext uri="{FF2B5EF4-FFF2-40B4-BE49-F238E27FC236}">
                <a16:creationId xmlns:a16="http://schemas.microsoft.com/office/drawing/2014/main" id="{5594CFA7-6FE2-4052-8371-EC81754BC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912316">
            <a:off x="2827815" y="2842440"/>
            <a:ext cx="2977950" cy="1984239"/>
          </a:xfrm>
          <a:prstGeom prst="rect">
            <a:avLst/>
          </a:prstGeom>
        </p:spPr>
      </p:pic>
      <p:pic>
        <p:nvPicPr>
          <p:cNvPr id="11" name="Picture 10">
            <a:extLst>
              <a:ext uri="{FF2B5EF4-FFF2-40B4-BE49-F238E27FC236}">
                <a16:creationId xmlns:a16="http://schemas.microsoft.com/office/drawing/2014/main" id="{B9B40177-37DD-4285-9A9F-119219BF727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333" t="13250" r="14556" b="12200"/>
          <a:stretch/>
        </p:blipFill>
        <p:spPr>
          <a:xfrm>
            <a:off x="5190418" y="4124091"/>
            <a:ext cx="1437005" cy="2217986"/>
          </a:xfrm>
          <a:prstGeom prst="rect">
            <a:avLst/>
          </a:prstGeom>
        </p:spPr>
      </p:pic>
      <p:cxnSp>
        <p:nvCxnSpPr>
          <p:cNvPr id="12" name="Straight Connector 11">
            <a:extLst>
              <a:ext uri="{FF2B5EF4-FFF2-40B4-BE49-F238E27FC236}">
                <a16:creationId xmlns:a16="http://schemas.microsoft.com/office/drawing/2014/main" id="{CE4A3A50-2901-424A-BCB0-72D8B22ECDD1}"/>
              </a:ext>
            </a:extLst>
          </p:cNvPr>
          <p:cNvCxnSpPr/>
          <p:nvPr/>
        </p:nvCxnSpPr>
        <p:spPr>
          <a:xfrm flipV="1">
            <a:off x="5116578" y="4193281"/>
            <a:ext cx="1491525" cy="19610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3634119-8F59-4EB1-A35F-5EDEA55AE34A}"/>
              </a:ext>
            </a:extLst>
          </p:cNvPr>
          <p:cNvCxnSpPr/>
          <p:nvPr/>
        </p:nvCxnSpPr>
        <p:spPr>
          <a:xfrm flipH="1" flipV="1">
            <a:off x="5049864" y="4188410"/>
            <a:ext cx="1624955" cy="19119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79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500"/>
                                        <p:tgtEl>
                                          <p:spTgt spid="11"/>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500"/>
                                        <p:tgtEl>
                                          <p:spTgt spid="12"/>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Falcon\user_data\Veterinary_Services\Pet Health\Community and Education\IMAGES\NONE BRAND\Wefare needs vet approved\VETS_shutterstock_180410333.jpg">
            <a:extLst>
              <a:ext uri="{FF2B5EF4-FFF2-40B4-BE49-F238E27FC236}">
                <a16:creationId xmlns:a16="http://schemas.microsoft.com/office/drawing/2014/main" id="{8B159437-A06E-4BE4-9A96-B13EBCE2C1DD}"/>
              </a:ext>
            </a:extLst>
          </p:cNvPr>
          <p:cNvPicPr>
            <a:picLocks noChangeAspect="1" noChangeArrowheads="1"/>
          </p:cNvPicPr>
          <p:nvPr/>
        </p:nvPicPr>
        <p:blipFill>
          <a:blip r:embed="rId3" cstate="print"/>
          <a:srcRect/>
          <a:stretch>
            <a:fillRect/>
          </a:stretch>
        </p:blipFill>
        <p:spPr bwMode="auto">
          <a:xfrm>
            <a:off x="5593915" y="535235"/>
            <a:ext cx="1102366" cy="1653550"/>
          </a:xfrm>
          <a:prstGeom prst="rect">
            <a:avLst/>
          </a:prstGeom>
          <a:noFill/>
        </p:spPr>
      </p:pic>
      <p:sp>
        <p:nvSpPr>
          <p:cNvPr id="3" name="Title 1">
            <a:extLst>
              <a:ext uri="{FF2B5EF4-FFF2-40B4-BE49-F238E27FC236}">
                <a16:creationId xmlns:a16="http://schemas.microsoft.com/office/drawing/2014/main" id="{DDE74851-170E-4830-A72F-4BE2A1469FA0}"/>
              </a:ext>
            </a:extLst>
          </p:cNvPr>
          <p:cNvSpPr>
            <a:spLocks noGrp="1"/>
          </p:cNvSpPr>
          <p:nvPr>
            <p:ph type="title"/>
          </p:nvPr>
        </p:nvSpPr>
        <p:spPr>
          <a:xfrm>
            <a:off x="304800" y="6878370"/>
            <a:ext cx="2699900" cy="542215"/>
          </a:xfrm>
        </p:spPr>
        <p:txBody>
          <a:bodyPr>
            <a:noAutofit/>
          </a:bodyPr>
          <a:lstStyle/>
          <a:p>
            <a:r>
              <a:rPr lang="en-GB" sz="3970" dirty="0">
                <a:latin typeface="Comic Sans MS" panose="030F0702030302020204" pitchFamily="66" charset="0"/>
              </a:rPr>
              <a:t>RABBITS</a:t>
            </a:r>
          </a:p>
        </p:txBody>
      </p:sp>
      <p:pic>
        <p:nvPicPr>
          <p:cNvPr id="4" name="Picture 3" descr="\\Falcon\user_data\Veterinary_Services\Pet Health\Community and Education\IMAGES\NONE BRAND\Wefare needs vet approved\A large hutch with an attached run is ideal for rabbits.jpg">
            <a:extLst>
              <a:ext uri="{FF2B5EF4-FFF2-40B4-BE49-F238E27FC236}">
                <a16:creationId xmlns:a16="http://schemas.microsoft.com/office/drawing/2014/main" id="{3DA8B1E2-BF48-4E51-B595-6D724535AC28}"/>
              </a:ext>
            </a:extLst>
          </p:cNvPr>
          <p:cNvPicPr>
            <a:picLocks noChangeAspect="1" noChangeArrowheads="1"/>
          </p:cNvPicPr>
          <p:nvPr/>
        </p:nvPicPr>
        <p:blipFill>
          <a:blip r:embed="rId4" cstate="print"/>
          <a:srcRect/>
          <a:stretch>
            <a:fillRect/>
          </a:stretch>
        </p:blipFill>
        <p:spPr bwMode="auto">
          <a:xfrm>
            <a:off x="341076" y="535235"/>
            <a:ext cx="5266093" cy="5979166"/>
          </a:xfrm>
          <a:prstGeom prst="rect">
            <a:avLst/>
          </a:prstGeom>
          <a:noFill/>
          <a:effectLst>
            <a:softEdge rad="50800"/>
          </a:effectLst>
        </p:spPr>
      </p:pic>
      <p:pic>
        <p:nvPicPr>
          <p:cNvPr id="5" name="Picture 5">
            <a:extLst>
              <a:ext uri="{FF2B5EF4-FFF2-40B4-BE49-F238E27FC236}">
                <a16:creationId xmlns:a16="http://schemas.microsoft.com/office/drawing/2014/main" id="{DE16DC80-24C6-481D-B255-EB3003D13C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90494" y="262514"/>
            <a:ext cx="3798460" cy="2420786"/>
          </a:xfrm>
          <a:prstGeom prst="rect">
            <a:avLst/>
          </a:prstGeom>
          <a:noFill/>
          <a:effectLst>
            <a:softEdge rad="50800"/>
          </a:effectLst>
        </p:spPr>
      </p:pic>
      <p:pic>
        <p:nvPicPr>
          <p:cNvPr id="6" name="Picture 22">
            <a:extLst>
              <a:ext uri="{FF2B5EF4-FFF2-40B4-BE49-F238E27FC236}">
                <a16:creationId xmlns:a16="http://schemas.microsoft.com/office/drawing/2014/main" id="{5C576750-8AEF-425B-9750-AC80328470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98071" y="4998907"/>
            <a:ext cx="2208633" cy="1495813"/>
          </a:xfrm>
          <a:prstGeom prst="rect">
            <a:avLst/>
          </a:prstGeom>
          <a:noFill/>
        </p:spPr>
      </p:pic>
      <p:pic>
        <p:nvPicPr>
          <p:cNvPr id="7" name="Picture 6">
            <a:extLst>
              <a:ext uri="{FF2B5EF4-FFF2-40B4-BE49-F238E27FC236}">
                <a16:creationId xmlns:a16="http://schemas.microsoft.com/office/drawing/2014/main" id="{C5224275-88E4-4B34-B725-5D5996B21B65}"/>
              </a:ext>
            </a:extLst>
          </p:cNvPr>
          <p:cNvPicPr>
            <a:picLocks noChangeAspect="1"/>
          </p:cNvPicPr>
          <p:nvPr/>
        </p:nvPicPr>
        <p:blipFill rotWithShape="1">
          <a:blip r:embed="rId7">
            <a:extLst>
              <a:ext uri="{28A0092B-C50C-407E-A947-70E740481C1C}">
                <a14:useLocalDpi xmlns:a14="http://schemas.microsoft.com/office/drawing/2010/main" val="0"/>
              </a:ext>
            </a:extLst>
          </a:blip>
          <a:srcRect l="10861"/>
          <a:stretch/>
        </p:blipFill>
        <p:spPr>
          <a:xfrm>
            <a:off x="5546544" y="2565907"/>
            <a:ext cx="2892808" cy="1736597"/>
          </a:xfrm>
          <a:prstGeom prst="rect">
            <a:avLst/>
          </a:prstGeom>
        </p:spPr>
      </p:pic>
      <p:pic>
        <p:nvPicPr>
          <p:cNvPr id="8" name="Picture 20">
            <a:extLst>
              <a:ext uri="{FF2B5EF4-FFF2-40B4-BE49-F238E27FC236}">
                <a16:creationId xmlns:a16="http://schemas.microsoft.com/office/drawing/2014/main" id="{F690BC6F-E984-41C2-85F1-F99ECBF6B69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709" b="97009" l="3693" r="95739"/>
                    </a14:imgEffect>
                  </a14:imgLayer>
                </a14:imgProps>
              </a:ext>
              <a:ext uri="{28A0092B-C50C-407E-A947-70E740481C1C}">
                <a14:useLocalDpi xmlns:a14="http://schemas.microsoft.com/office/drawing/2010/main" val="0"/>
              </a:ext>
            </a:extLst>
          </a:blip>
          <a:stretch>
            <a:fillRect/>
          </a:stretch>
        </p:blipFill>
        <p:spPr bwMode="auto">
          <a:xfrm>
            <a:off x="7822295" y="2565907"/>
            <a:ext cx="2541819" cy="1692850"/>
          </a:xfrm>
          <a:prstGeom prst="rect">
            <a:avLst/>
          </a:prstGeom>
          <a:noFill/>
        </p:spPr>
      </p:pic>
      <p:pic>
        <p:nvPicPr>
          <p:cNvPr id="9" name="Picture 15">
            <a:extLst>
              <a:ext uri="{FF2B5EF4-FFF2-40B4-BE49-F238E27FC236}">
                <a16:creationId xmlns:a16="http://schemas.microsoft.com/office/drawing/2014/main" id="{989A7914-5DD4-419B-B1E0-2C3240E890F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59" b="87967" l="9717" r="100000"/>
                    </a14:imgEffect>
                  </a14:imgLayer>
                </a14:imgProps>
              </a:ext>
              <a:ext uri="{28A0092B-C50C-407E-A947-70E740481C1C}">
                <a14:useLocalDpi xmlns:a14="http://schemas.microsoft.com/office/drawing/2010/main" val="0"/>
              </a:ext>
            </a:extLst>
          </a:blip>
          <a:stretch>
            <a:fillRect/>
          </a:stretch>
        </p:blipFill>
        <p:spPr bwMode="auto">
          <a:xfrm>
            <a:off x="5880637" y="3661668"/>
            <a:ext cx="1245078" cy="1215195"/>
          </a:xfrm>
          <a:prstGeom prst="rect">
            <a:avLst/>
          </a:prstGeom>
          <a:noFill/>
        </p:spPr>
      </p:pic>
      <p:pic>
        <p:nvPicPr>
          <p:cNvPr id="10" name="Picture 24">
            <a:extLst>
              <a:ext uri="{FF2B5EF4-FFF2-40B4-BE49-F238E27FC236}">
                <a16:creationId xmlns:a16="http://schemas.microsoft.com/office/drawing/2014/main" id="{B782BDBD-2DAD-49EB-83AF-A6AEDDA0AFB0}"/>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097" b="94194" l="4526" r="94397"/>
                    </a14:imgEffect>
                  </a14:imgLayer>
                </a14:imgProps>
              </a:ext>
              <a:ext uri="{28A0092B-C50C-407E-A947-70E740481C1C}">
                <a14:useLocalDpi xmlns:a14="http://schemas.microsoft.com/office/drawing/2010/main" val="0"/>
              </a:ext>
            </a:extLst>
          </a:blip>
          <a:stretch>
            <a:fillRect/>
          </a:stretch>
        </p:blipFill>
        <p:spPr bwMode="auto">
          <a:xfrm>
            <a:off x="6964720" y="3886598"/>
            <a:ext cx="2128485" cy="1421827"/>
          </a:xfrm>
          <a:prstGeom prst="rect">
            <a:avLst/>
          </a:prstGeom>
          <a:noFill/>
        </p:spPr>
      </p:pic>
      <p:pic>
        <p:nvPicPr>
          <p:cNvPr id="11" name="Picture 10">
            <a:extLst>
              <a:ext uri="{FF2B5EF4-FFF2-40B4-BE49-F238E27FC236}">
                <a16:creationId xmlns:a16="http://schemas.microsoft.com/office/drawing/2014/main" id="{2F9F0629-C793-4756-878C-9255BE116C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900" t="17260" r="15350" b="12408"/>
          <a:stretch/>
        </p:blipFill>
        <p:spPr>
          <a:xfrm>
            <a:off x="8226767" y="5308425"/>
            <a:ext cx="1809419" cy="1049463"/>
          </a:xfrm>
          <a:prstGeom prst="rect">
            <a:avLst/>
          </a:prstGeom>
        </p:spPr>
      </p:pic>
      <p:cxnSp>
        <p:nvCxnSpPr>
          <p:cNvPr id="12" name="Straight Connector 11">
            <a:extLst>
              <a:ext uri="{FF2B5EF4-FFF2-40B4-BE49-F238E27FC236}">
                <a16:creationId xmlns:a16="http://schemas.microsoft.com/office/drawing/2014/main" id="{E98C1DDF-0427-4587-802F-742518DAC4D6}"/>
              </a:ext>
            </a:extLst>
          </p:cNvPr>
          <p:cNvCxnSpPr/>
          <p:nvPr/>
        </p:nvCxnSpPr>
        <p:spPr>
          <a:xfrm flipV="1">
            <a:off x="8343911" y="5256124"/>
            <a:ext cx="1498587" cy="11540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0BB07-77F4-48E0-9F61-A224FCDB8186}"/>
              </a:ext>
            </a:extLst>
          </p:cNvPr>
          <p:cNvCxnSpPr/>
          <p:nvPr/>
        </p:nvCxnSpPr>
        <p:spPr>
          <a:xfrm flipH="1" flipV="1">
            <a:off x="8465257" y="5325718"/>
            <a:ext cx="1449585" cy="11339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500"/>
                                        <p:tgtEl>
                                          <p:spTgt spid="7"/>
                                        </p:tgtEl>
                                      </p:cBhvr>
                                    </p:animEffect>
                                  </p:childTnLst>
                                </p:cTn>
                              </p:par>
                              <p:par>
                                <p:cTn id="38" presetID="4"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ox(i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500"/>
                                        <p:tgtEl>
                                          <p:spTgt spid="13"/>
                                        </p:tgtEl>
                                      </p:cBhvr>
                                    </p:animEffect>
                                  </p:childTnLst>
                                </p:cTn>
                              </p:par>
                              <p:par>
                                <p:cTn id="51" presetID="6" presetClass="entr" presetSubtype="16"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500"/>
                                        <p:tgtEl>
                                          <p:spTgt spid="12"/>
                                        </p:tgtEl>
                                      </p:cBhvr>
                                    </p:animEffect>
                                  </p:childTnLst>
                                </p:cTn>
                              </p:par>
                              <p:par>
                                <p:cTn id="54" presetID="6"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2.xml><?xml version="1.0" encoding="utf-8"?>
<ds:datastoreItem xmlns:ds="http://schemas.openxmlformats.org/officeDocument/2006/customXml" ds:itemID="{001AA88C-4E44-451B-A614-A6B4AFC783B0}">
  <ds:schemaRefs>
    <ds:schemaRef ds:uri="http://purl.org/dc/elements/1.1/"/>
    <ds:schemaRef ds:uri="02901346-528d-4e84-b91b-00d6b3077abe"/>
    <ds:schemaRef ds:uri="http://schemas.microsoft.com/office/infopath/2007/PartnerControls"/>
    <ds:schemaRef ds:uri="http://purl.org/dc/terms/"/>
    <ds:schemaRef ds:uri="http://schemas.openxmlformats.org/package/2006/metadata/core-properties"/>
    <ds:schemaRef ds:uri="5bea8f77-0667-4557-a028-e23225a2ced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57</TotalTime>
  <Words>1631</Words>
  <Application>Microsoft Office PowerPoint</Application>
  <PresentationFormat>Custom</PresentationFormat>
  <Paragraphs>165</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Comic Sans MS</vt:lpstr>
      <vt:lpstr>Office Theme</vt:lpstr>
      <vt:lpstr>PowerPoint Presentation</vt:lpstr>
      <vt:lpstr>PowerPoint Presentation</vt:lpstr>
      <vt:lpstr>The UK’s leading vet charity …</vt:lpstr>
      <vt:lpstr>PowerPoint Presentation</vt:lpstr>
      <vt:lpstr>WHAT DO YOU NEED?</vt:lpstr>
      <vt:lpstr>PowerPoint Presentation</vt:lpstr>
      <vt:lpstr>CATS</vt:lpstr>
      <vt:lpstr>WHAT DO THEY NEED?</vt:lpstr>
      <vt:lpstr>RABBITS</vt:lpstr>
      <vt:lpstr>PowerPoint Presentation</vt:lpstr>
      <vt:lpstr>DOGS </vt:lpstr>
      <vt:lpstr>WHAT DO THEY NEED?</vt:lpstr>
      <vt:lpstr>PowerPoint Presentation</vt:lpstr>
      <vt:lpstr>CHASE THE DOG</vt:lpstr>
      <vt:lpstr>PowerPoint Presentation</vt:lpstr>
      <vt:lpstr>SAVED thanks to PDSA</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Jordan Reynolds</cp:lastModifiedBy>
  <cp:revision>12</cp:revision>
  <dcterms:created xsi:type="dcterms:W3CDTF">2018-07-13T15:29:21Z</dcterms:created>
  <dcterms:modified xsi:type="dcterms:W3CDTF">2018-11-15T11:52:06Z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