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80" r:id="rId5"/>
    <p:sldId id="283" r:id="rId6"/>
    <p:sldId id="281" r:id="rId7"/>
    <p:sldId id="368" r:id="rId8"/>
    <p:sldId id="282" r:id="rId9"/>
    <p:sldId id="349" r:id="rId10"/>
    <p:sldId id="350" r:id="rId11"/>
    <p:sldId id="359" r:id="rId12"/>
    <p:sldId id="360" r:id="rId13"/>
    <p:sldId id="353" r:id="rId14"/>
    <p:sldId id="286" r:id="rId15"/>
    <p:sldId id="287" r:id="rId16"/>
    <p:sldId id="355" r:id="rId17"/>
    <p:sldId id="288" r:id="rId18"/>
    <p:sldId id="352" r:id="rId19"/>
    <p:sldId id="289" r:id="rId20"/>
    <p:sldId id="367" r:id="rId21"/>
    <p:sldId id="365" r:id="rId22"/>
    <p:sldId id="366" r:id="rId23"/>
    <p:sldId id="285" r:id="rId24"/>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88"/>
    <a:srgbClr val="C8337E"/>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9412" autoAdjust="0"/>
  </p:normalViewPr>
  <p:slideViewPr>
    <p:cSldViewPr>
      <p:cViewPr varScale="1">
        <p:scale>
          <a:sx n="66" d="100"/>
          <a:sy n="66" d="100"/>
        </p:scale>
        <p:origin x="1806" y="4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23/10/2018</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F8F773-EE7B-415C-9670-94845D9FC280}" type="slidenum">
              <a:rPr lang="en-GB" smtClean="0"/>
              <a:pPr/>
              <a:t>2</a:t>
            </a:fld>
            <a:endParaRPr lang="en-GB" dirty="0"/>
          </a:p>
        </p:txBody>
      </p:sp>
    </p:spTree>
    <p:extLst>
      <p:ext uri="{BB962C8B-B14F-4D97-AF65-F5344CB8AC3E}">
        <p14:creationId xmlns:p14="http://schemas.microsoft.com/office/powerpoint/2010/main" val="172489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baseline cost to own a large dogs can</a:t>
            </a:r>
            <a:r>
              <a:rPr lang="en-GB" baseline="0" dirty="0"/>
              <a:t> be anything between £7,400 and £17,000. </a:t>
            </a:r>
            <a:r>
              <a:rPr lang="en-GB" dirty="0"/>
              <a:t>The actual cost of dog ownership is likely to be significantly higher once extra costs such as veterinary treatment, boarding fees, grooming and replacing accessories are taken into account. Additional costs to this baseline can be extremely variable from pet to pet and owner to owner.  Whilst it’s difficult to give a total cost of lifetime pet ownership, an estimate including some of these costs could bring the potential lifetime cost of dog ownership up to £33,000 depending on the size and breed of the dog.</a:t>
            </a:r>
          </a:p>
          <a:p>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11</a:t>
            </a:fld>
            <a:endParaRPr lang="en-GB"/>
          </a:p>
        </p:txBody>
      </p:sp>
    </p:spTree>
    <p:extLst>
      <p:ext uri="{BB962C8B-B14F-4D97-AF65-F5344CB8AC3E}">
        <p14:creationId xmlns:p14="http://schemas.microsoft.com/office/powerpoint/2010/main" val="196097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basic needs of a small dog to be met,</a:t>
            </a:r>
            <a:r>
              <a:rPr lang="en-GB" baseline="0" dirty="0"/>
              <a:t> you would need to spend between £6,500 and £12,000. That’s a minimum annual cost of £840. </a:t>
            </a:r>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12</a:t>
            </a:fld>
            <a:endParaRPr lang="en-GB"/>
          </a:p>
        </p:txBody>
      </p:sp>
    </p:spTree>
    <p:extLst>
      <p:ext uri="{BB962C8B-B14F-4D97-AF65-F5344CB8AC3E}">
        <p14:creationId xmlns:p14="http://schemas.microsoft.com/office/powerpoint/2010/main" val="3747712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omic Sans MS" panose="030F0702030302020204" pitchFamily="66" charset="0"/>
              </a:rPr>
              <a:t>Explain what a cat needs to stay happy and healthy. You</a:t>
            </a:r>
            <a:r>
              <a:rPr lang="en-GB" baseline="0" dirty="0">
                <a:latin typeface="Comic Sans MS" panose="030F0702030302020204" pitchFamily="66" charset="0"/>
              </a:rPr>
              <a:t> could illustrate some of the points with props. You could ask them to show you the actions if you introduced them on slide 4 or if this session follows Get PetWise. </a:t>
            </a:r>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13</a:t>
            </a:fld>
            <a:endParaRPr lang="en-GB"/>
          </a:p>
        </p:txBody>
      </p:sp>
    </p:spTree>
    <p:extLst>
      <p:ext uri="{BB962C8B-B14F-4D97-AF65-F5344CB8AC3E}">
        <p14:creationId xmlns:p14="http://schemas.microsoft.com/office/powerpoint/2010/main" val="105497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Cats cost approximately £12,000 dependent</a:t>
            </a:r>
            <a:r>
              <a:rPr lang="en-GB" baseline="0" dirty="0"/>
              <a:t> on life expectancy. To ensure your cat has their five welfare needs covered, you would need to spend in excess of £840 per year.</a:t>
            </a:r>
            <a:endParaRPr lang="en-GB" dirty="0"/>
          </a:p>
          <a:p>
            <a:r>
              <a:rPr lang="en-GB" dirty="0"/>
              <a:t>The actual cost of cat ownership is likely to be significantly higher once extra costs such as veterinary treatment, boarding fees, grooming and replacing accessories are taken into account. Additional costs to this baseline can be extremely variable from pet to pet and owner to owner.  Whilst it’s difficult to give a total cost of lifetime pet ownership, an estimate including some of these costs could bring the potential lifetime cost of cat ownership to around £24,000. </a:t>
            </a:r>
          </a:p>
        </p:txBody>
      </p:sp>
      <p:sp>
        <p:nvSpPr>
          <p:cNvPr id="4" name="Slide Number Placeholder 3"/>
          <p:cNvSpPr>
            <a:spLocks noGrp="1"/>
          </p:cNvSpPr>
          <p:nvPr>
            <p:ph type="sldNum" sz="quarter" idx="10"/>
          </p:nvPr>
        </p:nvSpPr>
        <p:spPr/>
        <p:txBody>
          <a:bodyPr/>
          <a:lstStyle/>
          <a:p>
            <a:fld id="{C3EFA93C-652C-41A1-B038-E478FEC9B3B5}" type="slidenum">
              <a:rPr lang="en-GB" smtClean="0"/>
              <a:pPr/>
              <a:t>14</a:t>
            </a:fld>
            <a:endParaRPr lang="en-GB"/>
          </a:p>
        </p:txBody>
      </p:sp>
    </p:spTree>
    <p:extLst>
      <p:ext uri="{BB962C8B-B14F-4D97-AF65-F5344CB8AC3E}">
        <p14:creationId xmlns:p14="http://schemas.microsoft.com/office/powerpoint/2010/main" val="2874644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omic Sans MS" panose="030F0702030302020204" pitchFamily="66" charset="0"/>
              </a:rPr>
              <a:t>Explain what rabbits</a:t>
            </a:r>
            <a:r>
              <a:rPr lang="en-GB" baseline="0" dirty="0">
                <a:latin typeface="Comic Sans MS" panose="030F0702030302020204" pitchFamily="66" charset="0"/>
              </a:rPr>
              <a:t> </a:t>
            </a:r>
            <a:r>
              <a:rPr lang="en-GB" dirty="0">
                <a:latin typeface="Comic Sans MS" panose="030F0702030302020204" pitchFamily="66" charset="0"/>
              </a:rPr>
              <a:t>need to stay happy and healthy. You</a:t>
            </a:r>
            <a:r>
              <a:rPr lang="en-GB" baseline="0" dirty="0">
                <a:latin typeface="Comic Sans MS" panose="030F0702030302020204" pitchFamily="66" charset="0"/>
              </a:rPr>
              <a:t> could illustrate some of the points with props. You could ask them to show you the actions if you introduced them on slide 4 or if this session follows Get PetWise. </a:t>
            </a:r>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15</a:t>
            </a:fld>
            <a:endParaRPr lang="en-GB"/>
          </a:p>
        </p:txBody>
      </p:sp>
    </p:spTree>
    <p:extLst>
      <p:ext uri="{BB962C8B-B14F-4D97-AF65-F5344CB8AC3E}">
        <p14:creationId xmlns:p14="http://schemas.microsoft.com/office/powerpoint/2010/main" val="4084505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 pair of r</a:t>
            </a:r>
            <a:r>
              <a:rPr lang="en-GB" dirty="0"/>
              <a:t>abbits would cost</a:t>
            </a:r>
            <a:r>
              <a:rPr lang="en-GB" baseline="0" dirty="0"/>
              <a:t> between £6,500 and £9,000 during their lifetimes. </a:t>
            </a:r>
            <a:endParaRPr lang="en-GB" dirty="0"/>
          </a:p>
          <a:p>
            <a:r>
              <a:rPr lang="en-GB" dirty="0"/>
              <a:t>Discuss – and remember you need a minimum of two rabbits</a:t>
            </a:r>
          </a:p>
        </p:txBody>
      </p:sp>
      <p:sp>
        <p:nvSpPr>
          <p:cNvPr id="4" name="Slide Number Placeholder 3"/>
          <p:cNvSpPr>
            <a:spLocks noGrp="1"/>
          </p:cNvSpPr>
          <p:nvPr>
            <p:ph type="sldNum" sz="quarter" idx="10"/>
          </p:nvPr>
        </p:nvSpPr>
        <p:spPr/>
        <p:txBody>
          <a:bodyPr/>
          <a:lstStyle/>
          <a:p>
            <a:fld id="{C3EFA93C-652C-41A1-B038-E478FEC9B3B5}" type="slidenum">
              <a:rPr lang="en-GB" smtClean="0"/>
              <a:pPr/>
              <a:t>16</a:t>
            </a:fld>
            <a:endParaRPr lang="en-GB"/>
          </a:p>
        </p:txBody>
      </p:sp>
    </p:spTree>
    <p:extLst>
      <p:ext uri="{BB962C8B-B14F-4D97-AF65-F5344CB8AC3E}">
        <p14:creationId xmlns:p14="http://schemas.microsoft.com/office/powerpoint/2010/main" val="1173515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Ask the pupils to decide which pet they’d like to get and state their reasons why.</a:t>
            </a:r>
          </a:p>
          <a:p>
            <a:r>
              <a:rPr lang="en-GB" baseline="0" dirty="0"/>
              <a:t>This could be written as a couple of sentences in their books and they could draw a picture of their chosen pet.</a:t>
            </a:r>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17</a:t>
            </a:fld>
            <a:endParaRPr lang="en-GB"/>
          </a:p>
        </p:txBody>
      </p:sp>
    </p:spTree>
    <p:extLst>
      <p:ext uri="{BB962C8B-B14F-4D97-AF65-F5344CB8AC3E}">
        <p14:creationId xmlns:p14="http://schemas.microsoft.com/office/powerpoint/2010/main" val="613654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b="1" kern="1200" dirty="0">
                <a:solidFill>
                  <a:schemeClr val="tx1"/>
                </a:solidFill>
                <a:effectLst/>
                <a:latin typeface="+mn-lt"/>
                <a:ea typeface="+mn-ea"/>
                <a:cs typeface="+mn-cs"/>
              </a:rPr>
              <a:t>Name:</a:t>
            </a:r>
            <a:r>
              <a:rPr lang="en-GB" sz="1200" b="0" kern="1200" baseline="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Perci</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Species:</a:t>
            </a:r>
            <a:r>
              <a:rPr lang="en-GB" sz="1200" b="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Feline</a:t>
            </a:r>
          </a:p>
          <a:p>
            <a:r>
              <a:rPr lang="en-GB" sz="1200" b="1" kern="1200" dirty="0">
                <a:solidFill>
                  <a:schemeClr val="tx1"/>
                </a:solidFill>
                <a:effectLst/>
                <a:latin typeface="+mn-lt"/>
                <a:ea typeface="+mn-ea"/>
                <a:cs typeface="+mn-cs"/>
              </a:rPr>
              <a:t>Breed:</a:t>
            </a:r>
            <a:r>
              <a:rPr lang="en-GB" sz="1200" b="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Domestic Short-haired</a:t>
            </a:r>
          </a:p>
          <a:p>
            <a:r>
              <a:rPr lang="en-GB" sz="1200" b="1" kern="1200" dirty="0">
                <a:solidFill>
                  <a:schemeClr val="tx1"/>
                </a:solidFill>
                <a:effectLst/>
                <a:latin typeface="+mn-lt"/>
                <a:ea typeface="+mn-ea"/>
                <a:cs typeface="+mn-cs"/>
              </a:rPr>
              <a:t>Colour:</a:t>
            </a:r>
            <a:r>
              <a:rPr lang="en-GB" sz="1200" b="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Tabby</a:t>
            </a:r>
          </a:p>
          <a:p>
            <a:r>
              <a:rPr lang="en-GB" sz="1200" b="1" kern="1200" dirty="0">
                <a:solidFill>
                  <a:schemeClr val="tx1"/>
                </a:solidFill>
                <a:effectLst/>
                <a:latin typeface="+mn-lt"/>
                <a:ea typeface="+mn-ea"/>
                <a:cs typeface="+mn-cs"/>
              </a:rPr>
              <a:t>PDSA Vet :</a:t>
            </a:r>
            <a:r>
              <a:rPr lang="en-GB" sz="1200" b="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Chris Sherwood</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Perci</a:t>
            </a:r>
            <a:r>
              <a:rPr lang="en-GB" sz="1200" kern="1200" dirty="0">
                <a:solidFill>
                  <a:schemeClr val="tx1"/>
                </a:solidFill>
                <a:effectLst/>
                <a:latin typeface="+mn-lt"/>
                <a:ea typeface="+mn-ea"/>
                <a:cs typeface="+mn-cs"/>
              </a:rPr>
              <a:t>, the two year old tabby cat was rushed to our Leicester Pet Hospital for emergency treatment, when he suffered life-threatening injuries after being hit by a car outside his house. </a:t>
            </a:r>
            <a:r>
              <a:rPr lang="en-GB" sz="1200" kern="1200" dirty="0" err="1">
                <a:solidFill>
                  <a:schemeClr val="tx1"/>
                </a:solidFill>
                <a:effectLst/>
                <a:latin typeface="+mn-lt"/>
                <a:ea typeface="+mn-ea"/>
                <a:cs typeface="+mn-cs"/>
              </a:rPr>
              <a:t>Perci’s</a:t>
            </a:r>
            <a:r>
              <a:rPr lang="en-GB" sz="1200" kern="1200" dirty="0">
                <a:solidFill>
                  <a:schemeClr val="tx1"/>
                </a:solidFill>
                <a:effectLst/>
                <a:latin typeface="+mn-lt"/>
                <a:ea typeface="+mn-ea"/>
                <a:cs typeface="+mn-cs"/>
              </a:rPr>
              <a:t> injuries were so severe that his owners were warned he may not survive the night. He was given analgesics and was treated for shock and made comfortable, before he could be x-rayed. His x-ray showed that he had broken three of his four legs!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Vet’s comment: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Perci</a:t>
            </a:r>
            <a:r>
              <a:rPr lang="en-GB" sz="1200" kern="1200" dirty="0">
                <a:solidFill>
                  <a:schemeClr val="tx1"/>
                </a:solidFill>
                <a:effectLst/>
                <a:latin typeface="+mn-lt"/>
                <a:ea typeface="+mn-ea"/>
                <a:cs typeface="+mn-cs"/>
              </a:rPr>
              <a:t> suffered terrible injuries in the road accident - it’s rare for a cat to break as many as three legs. Although his injury means he might never be able to use his right back leg fully again, he’s a real fighter and has lots more life in him yet. We’re so pleased he’s making such a brilliant recovery.”</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Owner’s comment: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“I’m so grateful to the vets and nurses at the Pet Hospital in Leicester who did everything they could to save </a:t>
            </a:r>
            <a:r>
              <a:rPr lang="en-GB" sz="1200" kern="1200" dirty="0" err="1">
                <a:solidFill>
                  <a:schemeClr val="tx1"/>
                </a:solidFill>
                <a:effectLst/>
                <a:latin typeface="+mn-lt"/>
                <a:ea typeface="+mn-ea"/>
                <a:cs typeface="+mn-cs"/>
              </a:rPr>
              <a:t>Perci</a:t>
            </a:r>
            <a:r>
              <a:rPr lang="en-GB" sz="1200" kern="1200" dirty="0">
                <a:solidFill>
                  <a:schemeClr val="tx1"/>
                </a:solidFill>
                <a:effectLst/>
                <a:latin typeface="+mn-lt"/>
                <a:ea typeface="+mn-ea"/>
                <a:cs typeface="+mn-cs"/>
              </a:rPr>
              <a:t>. I wanted to give something back, so I set up a fundraising page to help raise money for </a:t>
            </a:r>
            <a:r>
              <a:rPr lang="en-GB" sz="1200" kern="1200" dirty="0" err="1">
                <a:solidFill>
                  <a:schemeClr val="tx1"/>
                </a:solidFill>
                <a:effectLst/>
                <a:latin typeface="+mn-lt"/>
                <a:ea typeface="+mn-ea"/>
                <a:cs typeface="+mn-cs"/>
              </a:rPr>
              <a:t>Perci’s</a:t>
            </a:r>
            <a:r>
              <a:rPr lang="en-GB" sz="1200" kern="1200" dirty="0">
                <a:solidFill>
                  <a:schemeClr val="tx1"/>
                </a:solidFill>
                <a:effectLst/>
                <a:latin typeface="+mn-lt"/>
                <a:ea typeface="+mn-ea"/>
                <a:cs typeface="+mn-cs"/>
              </a:rPr>
              <a:t> life-saving treatment. With the support of friends and family, we collected an amazing £1,300 for PDSA. I feel really happy that this will help other sick and injured pets, like </a:t>
            </a:r>
            <a:r>
              <a:rPr lang="en-GB" sz="1200" kern="1200" dirty="0" err="1">
                <a:solidFill>
                  <a:schemeClr val="tx1"/>
                </a:solidFill>
                <a:effectLst/>
                <a:latin typeface="+mn-lt"/>
                <a:ea typeface="+mn-ea"/>
                <a:cs typeface="+mn-cs"/>
              </a:rPr>
              <a:t>Perci</a:t>
            </a:r>
            <a:r>
              <a:rPr lang="en-GB" sz="1200" kern="1200" dirty="0">
                <a:solidFill>
                  <a:schemeClr val="tx1"/>
                </a:solidFill>
                <a:effectLst/>
                <a:latin typeface="+mn-lt"/>
                <a:ea typeface="+mn-ea"/>
                <a:cs typeface="+mn-cs"/>
              </a:rPr>
              <a:t>, who are in need of vet treatment.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18</a:t>
            </a:fld>
            <a:endParaRPr lang="en-GB"/>
          </a:p>
        </p:txBody>
      </p:sp>
    </p:spTree>
    <p:extLst>
      <p:ext uri="{BB962C8B-B14F-4D97-AF65-F5344CB8AC3E}">
        <p14:creationId xmlns:p14="http://schemas.microsoft.com/office/powerpoint/2010/main" val="1068995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Tell the pupils how much </a:t>
            </a:r>
            <a:r>
              <a:rPr lang="en-GB" sz="1200" kern="1200" dirty="0" err="1">
                <a:solidFill>
                  <a:schemeClr val="tx1"/>
                </a:solidFill>
                <a:effectLst/>
                <a:latin typeface="+mn-lt"/>
                <a:ea typeface="+mn-ea"/>
                <a:cs typeface="+mn-cs"/>
              </a:rPr>
              <a:t>Perci’s</a:t>
            </a:r>
            <a:r>
              <a:rPr lang="en-GB" sz="1200" kern="1200" dirty="0">
                <a:solidFill>
                  <a:schemeClr val="tx1"/>
                </a:solidFill>
                <a:effectLst/>
                <a:latin typeface="+mn-lt"/>
                <a:ea typeface="+mn-ea"/>
                <a:cs typeface="+mn-cs"/>
              </a:rPr>
              <a:t> bill would</a:t>
            </a:r>
            <a:r>
              <a:rPr lang="en-GB" sz="1200" kern="1200" baseline="0" dirty="0">
                <a:solidFill>
                  <a:schemeClr val="tx1"/>
                </a:solidFill>
                <a:effectLst/>
                <a:latin typeface="+mn-lt"/>
                <a:ea typeface="+mn-ea"/>
                <a:cs typeface="+mn-cs"/>
              </a:rPr>
              <a:t> have cost had his owner had to pay.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19</a:t>
            </a:fld>
            <a:endParaRPr lang="en-GB"/>
          </a:p>
        </p:txBody>
      </p:sp>
    </p:spTree>
    <p:extLst>
      <p:ext uri="{BB962C8B-B14F-4D97-AF65-F5344CB8AC3E}">
        <p14:creationId xmlns:p14="http://schemas.microsoft.com/office/powerpoint/2010/main" val="3819104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85B8F-1480-4E2E-974B-08C339A71111}" type="slidenum">
              <a:rPr lang="en-GB">
                <a:cs typeface="Arial" charset="0"/>
              </a:rPr>
              <a:pPr fontAlgn="base">
                <a:spcBef>
                  <a:spcPct val="0"/>
                </a:spcBef>
                <a:spcAft>
                  <a:spcPct val="0"/>
                </a:spcAft>
              </a:pPr>
              <a:t>20</a:t>
            </a:fld>
            <a:endParaRPr lang="en-GB">
              <a:cs typeface="Arial" charset="0"/>
            </a:endParaRPr>
          </a:p>
        </p:txBody>
      </p:sp>
    </p:spTree>
    <p:extLst>
      <p:ext uri="{BB962C8B-B14F-4D97-AF65-F5344CB8AC3E}">
        <p14:creationId xmlns:p14="http://schemas.microsoft.com/office/powerpoint/2010/main" val="78514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Share the details on the slide and: </a:t>
            </a:r>
          </a:p>
          <a:p>
            <a:pPr>
              <a:buFont typeface="Arial" pitchFamily="34" charset="0"/>
              <a:buNone/>
            </a:pP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t>Tell children that PDSA treat the sick and injured pets of people in need..</a:t>
            </a:r>
          </a:p>
          <a:p>
            <a:pPr marL="171450" indent="-171450">
              <a:buFont typeface="Arial" panose="020B0604020202020204" pitchFamily="34" charset="0"/>
              <a:buChar char="•"/>
            </a:pPr>
            <a:r>
              <a:rPr lang="en-GB" sz="1200" dirty="0"/>
              <a:t>Ask them if they think it’s important to help sick and injured animals to get better.</a:t>
            </a:r>
          </a:p>
          <a:p>
            <a:pPr marL="171450" indent="-171450">
              <a:buFont typeface="Arial" panose="020B0604020202020204" pitchFamily="34" charset="0"/>
              <a:buChar char="•"/>
            </a:pPr>
            <a:r>
              <a:rPr lang="en-GB" sz="1200" dirty="0"/>
              <a:t> Explain that PDSA is a special kind of vets, because they’re a charity. Ask them what a charity does and explain that PDSA looks after pets when owners can’t afford vet treatment.</a:t>
            </a:r>
          </a:p>
          <a:p>
            <a:pPr marL="171450" indent="-171450">
              <a:buFont typeface="Arial" panose="020B0604020202020204" pitchFamily="34" charset="0"/>
              <a:buChar char="•"/>
            </a:pPr>
            <a:r>
              <a:rPr lang="en-GB" sz="1200" dirty="0"/>
              <a:t> Ask them what would happen to all the sick and injured pets PDSA treat if they weren’t around.</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3</a:t>
            </a:fld>
            <a:endParaRPr lang="en-GB" dirty="0"/>
          </a:p>
        </p:txBody>
      </p:sp>
    </p:spTree>
    <p:extLst>
      <p:ext uri="{BB962C8B-B14F-4D97-AF65-F5344CB8AC3E}">
        <p14:creationId xmlns:p14="http://schemas.microsoft.com/office/powerpoint/2010/main" val="392537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the children about your pet(s) and share funny stories about them.</a:t>
            </a:r>
          </a:p>
        </p:txBody>
      </p:sp>
      <p:sp>
        <p:nvSpPr>
          <p:cNvPr id="4" name="Slide Number Placeholder 3"/>
          <p:cNvSpPr>
            <a:spLocks noGrp="1"/>
          </p:cNvSpPr>
          <p:nvPr>
            <p:ph type="sldNum" sz="quarter" idx="5"/>
          </p:nvPr>
        </p:nvSpPr>
        <p:spPr/>
        <p:txBody>
          <a:bodyPr/>
          <a:lstStyle/>
          <a:p>
            <a:fld id="{2CF8F773-EE7B-415C-9670-94845D9FC280}" type="slidenum">
              <a:rPr lang="en-GB" smtClean="0"/>
              <a:pPr/>
              <a:t>4</a:t>
            </a:fld>
            <a:endParaRPr lang="en-GB" dirty="0"/>
          </a:p>
        </p:txBody>
      </p:sp>
    </p:spTree>
    <p:extLst>
      <p:ext uri="{BB962C8B-B14F-4D97-AF65-F5344CB8AC3E}">
        <p14:creationId xmlns:p14="http://schemas.microsoft.com/office/powerpoint/2010/main" val="2208056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5</a:t>
            </a:fld>
            <a:endParaRPr lang="en-GB" dirty="0"/>
          </a:p>
        </p:txBody>
      </p:sp>
    </p:spTree>
    <p:extLst>
      <p:ext uri="{BB962C8B-B14F-4D97-AF65-F5344CB8AC3E}">
        <p14:creationId xmlns:p14="http://schemas.microsoft.com/office/powerpoint/2010/main" val="104146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pupils to guess what each letter stands for</a:t>
            </a:r>
            <a:r>
              <a:rPr lang="en-GB" baseline="0" dirty="0"/>
              <a:t> – use the image to support.</a:t>
            </a:r>
            <a:endParaRPr lang="en-GB" dirty="0"/>
          </a:p>
          <a:p>
            <a:endParaRPr lang="en-GB" dirty="0"/>
          </a:p>
          <a:p>
            <a:r>
              <a:rPr lang="en-GB" b="1" dirty="0"/>
              <a:t>Place &amp; Exercise</a:t>
            </a:r>
          </a:p>
          <a:p>
            <a:r>
              <a:rPr lang="en-GB" dirty="0"/>
              <a:t>How much space do you have for your pet? You might have the right type of enclosure for it, but does it have room to run around and exercise? Although this can be an issue for animals of any size, larger animals need lots of space and just because you have a cage that your large cat fits in doesn’t mean that it’s getting the exercise it needs to stay healthy and happy.</a:t>
            </a:r>
          </a:p>
          <a:p>
            <a:r>
              <a:rPr lang="en-GB" dirty="0"/>
              <a:t>Also, if you’re thinking of getting a dog, remember, they need to have at least two walks a day and time off the lead to run and play. Can you give them that?</a:t>
            </a:r>
          </a:p>
          <a:p>
            <a:r>
              <a:rPr lang="en-GB" b="1" dirty="0"/>
              <a:t>Time</a:t>
            </a:r>
          </a:p>
          <a:p>
            <a:r>
              <a:rPr lang="en-GB" dirty="0"/>
              <a:t>Pets take up lots of time and you need to make sure you can give them what they need. You’ll need time for feeding, cleaning and exercising, but you’ll also need to not leave them on their own for long periods of time. Can you do that?</a:t>
            </a:r>
          </a:p>
          <a:p>
            <a:r>
              <a:rPr lang="en-GB" b="1" dirty="0"/>
              <a:t>Spend</a:t>
            </a:r>
          </a:p>
          <a:p>
            <a:r>
              <a:rPr lang="en-GB" dirty="0"/>
              <a:t>Pets are expensive and even if you know you can buy the equipment and food you need, have you thought about vet bills? They’ll need to go at least once a year for vaccinations, worming etc, but more if they get poorly. The best pet owners make sure they get insurance for their pets in case they get sick. Can you do that?</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6</a:t>
            </a:fld>
            <a:endParaRPr lang="en-GB"/>
          </a:p>
        </p:txBody>
      </p:sp>
    </p:spTree>
    <p:extLst>
      <p:ext uri="{BB962C8B-B14F-4D97-AF65-F5344CB8AC3E}">
        <p14:creationId xmlns:p14="http://schemas.microsoft.com/office/powerpoint/2010/main" val="357928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 to the</a:t>
            </a:r>
            <a:r>
              <a:rPr lang="en-GB" baseline="0" dirty="0"/>
              <a:t> pupils doing their homework. E.g. If they didn’t do their Maths homework before a test, they might not pass or if they’ve missed a day of school, they need to catch up as they may have missed important information. </a:t>
            </a:r>
            <a:endParaRPr lang="en-GB" dirty="0"/>
          </a:p>
          <a:p>
            <a:endParaRPr lang="en-GB" dirty="0"/>
          </a:p>
          <a:p>
            <a:r>
              <a:rPr lang="en-GB" dirty="0"/>
              <a:t>No matter what type of animal you decide on, be sure to do some research before you get them, to make sure you know what they need to be healthy and happy. </a:t>
            </a:r>
          </a:p>
          <a:p>
            <a:endParaRPr lang="en-GB" dirty="0"/>
          </a:p>
          <a:p>
            <a:r>
              <a:rPr lang="en-GB" dirty="0"/>
              <a:t>Remember, that having a pet is a big responsibility. They are living creatures with needs that are similar to ours and they deserve the best life we can give them.</a:t>
            </a:r>
          </a:p>
          <a:p>
            <a:endParaRPr lang="en-GB" dirty="0"/>
          </a:p>
          <a:p>
            <a:r>
              <a:rPr lang="en-GB" dirty="0"/>
              <a:t>Unfortunately, rescue centres are full to bursting with pets that have been given up, either because their owners didn’t realise how much time, money and care they needed or because they got the wrong type of pet for them.</a:t>
            </a:r>
          </a:p>
          <a:p>
            <a:endParaRPr lang="en-GB" dirty="0"/>
          </a:p>
          <a:p>
            <a:r>
              <a:rPr lang="en-GB" dirty="0"/>
              <a:t>Make sure you do everything you can to be a responsible owner and give your pets a forever home.</a:t>
            </a:r>
          </a:p>
        </p:txBody>
      </p:sp>
      <p:sp>
        <p:nvSpPr>
          <p:cNvPr id="4" name="Slide Number Placeholder 3"/>
          <p:cNvSpPr>
            <a:spLocks noGrp="1"/>
          </p:cNvSpPr>
          <p:nvPr>
            <p:ph type="sldNum" sz="quarter" idx="10"/>
          </p:nvPr>
        </p:nvSpPr>
        <p:spPr/>
        <p:txBody>
          <a:bodyPr/>
          <a:lstStyle/>
          <a:p>
            <a:fld id="{C3EFA93C-652C-41A1-B038-E478FEC9B3B5}" type="slidenum">
              <a:rPr lang="en-GB" smtClean="0"/>
              <a:pPr/>
              <a:t>7</a:t>
            </a:fld>
            <a:endParaRPr lang="en-GB"/>
          </a:p>
        </p:txBody>
      </p:sp>
    </p:spTree>
    <p:extLst>
      <p:ext uri="{BB962C8B-B14F-4D97-AF65-F5344CB8AC3E}">
        <p14:creationId xmlns:p14="http://schemas.microsoft.com/office/powerpoint/2010/main" val="46381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the class what pets they have.</a:t>
            </a:r>
          </a:p>
          <a:p>
            <a:r>
              <a:rPr lang="en-GB" baseline="0" dirty="0"/>
              <a:t>This can be done in a number of ways depending on what outcome you want from the activity.</a:t>
            </a:r>
          </a:p>
          <a:p>
            <a:endParaRPr lang="en-GB" baseline="0" dirty="0"/>
          </a:p>
          <a:p>
            <a:pPr marL="171450" indent="-171450">
              <a:buFontTx/>
              <a:buChar char="-"/>
            </a:pPr>
            <a:r>
              <a:rPr lang="en-GB" baseline="0" dirty="0"/>
              <a:t>If this session was booked as a Maths focussed session, you may want to use the tally template sheet and get the children to walk around the class (either individually or in pairs) asking each other what pet they have. </a:t>
            </a:r>
          </a:p>
          <a:p>
            <a:pPr marL="171450" indent="-171450">
              <a:buFontTx/>
              <a:buChar char="-"/>
            </a:pPr>
            <a:r>
              <a:rPr lang="en-GB" baseline="0" dirty="0"/>
              <a:t>You could do a class vote on each image and ask the pupils to tell their partner about their pet for 30 seconds and then hear responses. </a:t>
            </a:r>
          </a:p>
          <a:p>
            <a:pPr marL="171450" indent="-171450">
              <a:buFontTx/>
              <a:buChar char="-"/>
            </a:pPr>
            <a:endParaRPr lang="en-GB" baseline="0" dirty="0"/>
          </a:p>
          <a:p>
            <a:pPr marL="0" indent="0">
              <a:buFontTx/>
              <a:buNone/>
            </a:pPr>
            <a:r>
              <a:rPr lang="en-GB" baseline="0" dirty="0"/>
              <a:t>Ask the pupils some questions following the task about their findings, such as:</a:t>
            </a:r>
          </a:p>
          <a:p>
            <a:pPr marL="171450" indent="-171450">
              <a:buFontTx/>
              <a:buChar char="-"/>
            </a:pPr>
            <a:r>
              <a:rPr lang="en-GB" baseline="0" dirty="0"/>
              <a:t>What is the most/least popular pet in their class?</a:t>
            </a:r>
          </a:p>
          <a:p>
            <a:pPr marL="171450" indent="-171450">
              <a:buFontTx/>
              <a:buChar char="-"/>
            </a:pPr>
            <a:r>
              <a:rPr lang="en-GB" baseline="0" dirty="0"/>
              <a:t>How many pupils own a cat/dog/rabbit? (there should have the same amount if they’ve asked every child in the class)</a:t>
            </a:r>
          </a:p>
          <a:p>
            <a:pPr marL="171450" indent="-171450">
              <a:buFontTx/>
              <a:buChar char="-"/>
            </a:pPr>
            <a:r>
              <a:rPr lang="en-GB" baseline="0" dirty="0"/>
              <a:t>How many pupils don’t own a pet at all?</a:t>
            </a:r>
          </a:p>
          <a:p>
            <a:pPr marL="0" indent="0">
              <a:buFontTx/>
              <a:buNone/>
            </a:pPr>
            <a:endParaRPr lang="en-GB" baseline="0" dirty="0"/>
          </a:p>
          <a:p>
            <a:pPr marL="0" indent="0">
              <a:buFontTx/>
              <a:buNone/>
            </a:pPr>
            <a:r>
              <a:rPr lang="en-GB" b="1" baseline="0" dirty="0"/>
              <a:t>Notes:</a:t>
            </a:r>
          </a:p>
          <a:p>
            <a:pPr marL="0" indent="0">
              <a:buFontTx/>
              <a:buNone/>
            </a:pPr>
            <a:r>
              <a:rPr lang="en-GB" baseline="0" dirty="0"/>
              <a:t>- If the room is cramped they could do the tally just in their groups rather than the whole class.</a:t>
            </a:r>
          </a:p>
          <a:p>
            <a:pPr marL="171450" indent="-171450">
              <a:buFontTx/>
              <a:buChar char="-"/>
            </a:pPr>
            <a:r>
              <a:rPr lang="en-GB" baseline="0" dirty="0"/>
              <a:t>If one pupil has multiples of one pet they should still only put one tally mark (otherwise you may end up with hundreds in the fish column!) </a:t>
            </a:r>
          </a:p>
          <a:p>
            <a:pPr marL="171450" indent="-171450">
              <a:buFontTx/>
              <a:buChar char="-"/>
            </a:pPr>
            <a:r>
              <a:rPr lang="en-GB" baseline="0" dirty="0"/>
              <a:t>You may need to show them how to do a tally</a:t>
            </a:r>
          </a:p>
          <a:p>
            <a:pPr marL="0" indent="0">
              <a:buFontTx/>
              <a:buNone/>
            </a:pPr>
            <a:endParaRPr lang="en-GB" baseline="0"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8</a:t>
            </a:fld>
            <a:endParaRPr lang="en-GB"/>
          </a:p>
        </p:txBody>
      </p:sp>
    </p:spTree>
    <p:extLst>
      <p:ext uri="{BB962C8B-B14F-4D97-AF65-F5344CB8AC3E}">
        <p14:creationId xmlns:p14="http://schemas.microsoft.com/office/powerpoint/2010/main" val="2772667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cats,</a:t>
            </a:r>
            <a:r>
              <a:rPr lang="en-GB" baseline="0" dirty="0"/>
              <a:t> dogs and rabbits are the most popular pets in the UK and at our PDSA hospitals.</a:t>
            </a:r>
            <a:endParaRPr lang="en-GB" dirty="0"/>
          </a:p>
          <a:p>
            <a:endParaRPr lang="en-GB" dirty="0"/>
          </a:p>
          <a:p>
            <a:r>
              <a:rPr lang="en-GB" dirty="0"/>
              <a:t>Ask if anyone knows how much</a:t>
            </a:r>
            <a:r>
              <a:rPr lang="en-GB" baseline="0" dirty="0"/>
              <a:t> 25% is (a quarter, one in four or 0.25). If they don’t know get 4 volunteers out at the front and give one of them a plush cat or dog. </a:t>
            </a:r>
            <a:endParaRPr lang="en-GB" dirty="0"/>
          </a:p>
          <a:p>
            <a:endParaRPr lang="en-GB" dirty="0"/>
          </a:p>
          <a:p>
            <a:r>
              <a:rPr lang="en-GB" dirty="0"/>
              <a:t>Estimated</a:t>
            </a:r>
            <a:r>
              <a:rPr lang="en-GB" baseline="0" dirty="0"/>
              <a:t> numbers from 2017 Paw:</a:t>
            </a:r>
          </a:p>
          <a:p>
            <a:r>
              <a:rPr lang="en-GB" baseline="0" dirty="0"/>
              <a:t>10.3 million cats</a:t>
            </a:r>
          </a:p>
          <a:p>
            <a:r>
              <a:rPr lang="en-GB" baseline="0" dirty="0"/>
              <a:t>9.3 million dogs</a:t>
            </a:r>
          </a:p>
          <a:p>
            <a:r>
              <a:rPr lang="en-GB" baseline="0" dirty="0"/>
              <a:t>1.1 million rabbits</a:t>
            </a:r>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pPr/>
              <a:t>9</a:t>
            </a:fld>
            <a:endParaRPr lang="en-GB"/>
          </a:p>
        </p:txBody>
      </p:sp>
    </p:spTree>
    <p:extLst>
      <p:ext uri="{BB962C8B-B14F-4D97-AF65-F5344CB8AC3E}">
        <p14:creationId xmlns:p14="http://schemas.microsoft.com/office/powerpoint/2010/main" val="255208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omic Sans MS" panose="030F0702030302020204" pitchFamily="66" charset="0"/>
              </a:rPr>
              <a:t>Explain what a dog needs to stay happy and healthy. You</a:t>
            </a:r>
            <a:r>
              <a:rPr lang="en-GB" baseline="0" dirty="0">
                <a:latin typeface="Comic Sans MS" panose="030F0702030302020204" pitchFamily="66" charset="0"/>
              </a:rPr>
              <a:t> could illustrate some of the points with props. You could ask them to show you the actions if you introduced them on slide 4 or if this session follows Get PetWise. </a:t>
            </a:r>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10</a:t>
            </a:fld>
            <a:endParaRPr lang="en-GB"/>
          </a:p>
        </p:txBody>
      </p:sp>
    </p:spTree>
    <p:extLst>
      <p:ext uri="{BB962C8B-B14F-4D97-AF65-F5344CB8AC3E}">
        <p14:creationId xmlns:p14="http://schemas.microsoft.com/office/powerpoint/2010/main" val="1277330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r>
              <a:rPr lang="en-GB" sz="1400" b="1" spc="-30" dirty="0">
                <a:solidFill>
                  <a:srgbClr val="009A97"/>
                </a:solidFill>
                <a:latin typeface="Arial"/>
                <a:cs typeface="Arial"/>
              </a:rPr>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r>
              <a:rPr lang="en-GB" sz="1400" spc="-30" dirty="0">
                <a:solidFill>
                  <a:srgbClr val="6BB4B5"/>
                </a:solidFill>
                <a:latin typeface="Arial"/>
                <a:cs typeface="Arial"/>
              </a:rPr>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6.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8.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9.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8.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1.jpe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6.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9.jpe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12.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5.jp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868" y="1768378"/>
            <a:ext cx="3571875"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W:\Veterinary_Services\Community and Education\IMAGES\1_Animal_Image_Library\Cats\Archive\Cat_white 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39" y="1981225"/>
            <a:ext cx="23574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falcon\user_data\SHARING FOLDER\!Temporary Sharing - Items will be deleted when 7 days old!\Vicki from Sarah\shutterstock_1275112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131" y="3209772"/>
            <a:ext cx="3168352" cy="304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98428" y="829097"/>
            <a:ext cx="4071887" cy="1859309"/>
          </a:xfrm>
          <a:prstGeom prst="rect">
            <a:avLst/>
          </a:prstGeom>
          <a:noFill/>
        </p:spPr>
      </p:pic>
      <p:sp>
        <p:nvSpPr>
          <p:cNvPr id="6" name="TextBox 5"/>
          <p:cNvSpPr txBox="1"/>
          <p:nvPr/>
        </p:nvSpPr>
        <p:spPr>
          <a:xfrm>
            <a:off x="-341932" y="6760685"/>
            <a:ext cx="7312247"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The Cost of Keeping a Pet</a:t>
            </a:r>
          </a:p>
        </p:txBody>
      </p:sp>
    </p:spTree>
    <p:extLst>
      <p:ext uri="{BB962C8B-B14F-4D97-AF65-F5344CB8AC3E}">
        <p14:creationId xmlns:p14="http://schemas.microsoft.com/office/powerpoint/2010/main" val="293739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704"/>
          <a:stretch/>
        </p:blipFill>
        <p:spPr bwMode="auto">
          <a:xfrm>
            <a:off x="2795389" y="1735022"/>
            <a:ext cx="4559326" cy="48293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12389" y="6829836"/>
            <a:ext cx="3755502" cy="548633"/>
          </a:xfrm>
        </p:spPr>
        <p:txBody>
          <a:bodyPr>
            <a:noAutofit/>
          </a:bodyPr>
          <a:lstStyle/>
          <a:p>
            <a:r>
              <a:rPr lang="en-GB" sz="3970" dirty="0">
                <a:latin typeface="Comic Sans MS" panose="030F0702030302020204" pitchFamily="66" charset="0"/>
              </a:rPr>
              <a:t>Dogs need…</a:t>
            </a:r>
          </a:p>
        </p:txBody>
      </p:sp>
      <p:pic>
        <p:nvPicPr>
          <p:cNvPr id="5" name="Picture 5" descr="C:\Documents and Settings\Henson_A\My Documents\Amy's\Talkies\New Welfare Symbols\Companionship Icon.jpg"/>
          <p:cNvPicPr>
            <a:picLocks noChangeAspect="1" noChangeArrowheads="1"/>
          </p:cNvPicPr>
          <p:nvPr/>
        </p:nvPicPr>
        <p:blipFill>
          <a:blip r:embed="rId4" cstate="print"/>
          <a:srcRect/>
          <a:stretch>
            <a:fillRect/>
          </a:stretch>
        </p:blipFill>
        <p:spPr bwMode="auto">
          <a:xfrm>
            <a:off x="2795712" y="2517921"/>
            <a:ext cx="1144507" cy="1148807"/>
          </a:xfrm>
          <a:prstGeom prst="ellipse">
            <a:avLst/>
          </a:prstGeom>
          <a:noFill/>
        </p:spPr>
      </p:pic>
      <p:pic>
        <p:nvPicPr>
          <p:cNvPr id="6" name="Picture 5" descr="Health Icon.jpg"/>
          <p:cNvPicPr>
            <a:picLocks noChangeAspect="1"/>
          </p:cNvPicPr>
          <p:nvPr/>
        </p:nvPicPr>
        <p:blipFill>
          <a:blip r:embed="rId5" cstate="print"/>
          <a:srcRect/>
          <a:stretch>
            <a:fillRect/>
          </a:stretch>
        </p:blipFill>
        <p:spPr bwMode="auto">
          <a:xfrm>
            <a:off x="2795389" y="4466519"/>
            <a:ext cx="1229839" cy="1076399"/>
          </a:xfrm>
          <a:prstGeom prst="rect">
            <a:avLst/>
          </a:prstGeom>
          <a:noFill/>
          <a:ln w="9525">
            <a:noFill/>
            <a:miter lim="800000"/>
            <a:headEnd/>
            <a:tailEnd/>
          </a:ln>
        </p:spPr>
      </p:pic>
      <p:pic>
        <p:nvPicPr>
          <p:cNvPr id="7" name="Picture 2" descr="C:\Documents and Settings\Henson_A\My Documents\Amy's\Talkies\New Welfare Symbols\Environment Icon.jpg"/>
          <p:cNvPicPr>
            <a:picLocks noChangeAspect="1" noChangeArrowheads="1"/>
          </p:cNvPicPr>
          <p:nvPr/>
        </p:nvPicPr>
        <p:blipFill>
          <a:blip r:embed="rId6" cstate="print"/>
          <a:srcRect/>
          <a:stretch>
            <a:fillRect/>
          </a:stretch>
        </p:blipFill>
        <p:spPr bwMode="auto">
          <a:xfrm>
            <a:off x="3657749" y="979026"/>
            <a:ext cx="1129387" cy="1129387"/>
          </a:xfrm>
          <a:prstGeom prst="ellipse">
            <a:avLst/>
          </a:prstGeom>
          <a:noFill/>
        </p:spPr>
      </p:pic>
      <p:pic>
        <p:nvPicPr>
          <p:cNvPr id="8" name="Picture 3" descr="C:\Documents and Settings\Henson_A\My Documents\Amy's\Talkies\New Welfare Symbols\Diet Icon.jpg"/>
          <p:cNvPicPr>
            <a:picLocks noChangeAspect="1" noChangeArrowheads="1"/>
          </p:cNvPicPr>
          <p:nvPr/>
        </p:nvPicPr>
        <p:blipFill>
          <a:blip r:embed="rId7" cstate="print"/>
          <a:srcRect/>
          <a:stretch>
            <a:fillRect/>
          </a:stretch>
        </p:blipFill>
        <p:spPr bwMode="auto">
          <a:xfrm>
            <a:off x="6431941" y="2596285"/>
            <a:ext cx="1157465" cy="1157465"/>
          </a:xfrm>
          <a:prstGeom prst="ellipse">
            <a:avLst/>
          </a:prstGeom>
          <a:noFill/>
        </p:spPr>
      </p:pic>
      <p:pic>
        <p:nvPicPr>
          <p:cNvPr id="9" name="Picture 4" descr="C:\Documents and Settings\Henson_A\My Documents\Amy's\Talkies\New Welfare Symbols\Behaviour Icon.jpg"/>
          <p:cNvPicPr>
            <a:picLocks noChangeAspect="1" noChangeArrowheads="1"/>
          </p:cNvPicPr>
          <p:nvPr/>
        </p:nvPicPr>
        <p:blipFill>
          <a:blip r:embed="rId8" cstate="print"/>
          <a:srcRect/>
          <a:stretch>
            <a:fillRect/>
          </a:stretch>
        </p:blipFill>
        <p:spPr bwMode="auto">
          <a:xfrm>
            <a:off x="5386230" y="981961"/>
            <a:ext cx="1126451" cy="1126451"/>
          </a:xfrm>
          <a:prstGeom prst="ellipse">
            <a:avLst/>
          </a:prstGeom>
          <a:noFill/>
        </p:spPr>
      </p:pic>
      <p:sp>
        <p:nvSpPr>
          <p:cNvPr id="10" name="TextBox 9"/>
          <p:cNvSpPr txBox="1"/>
          <p:nvPr/>
        </p:nvSpPr>
        <p:spPr>
          <a:xfrm>
            <a:off x="655277" y="1105397"/>
            <a:ext cx="3028425" cy="703269"/>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A safe and warm home with a loving family</a:t>
            </a:r>
          </a:p>
        </p:txBody>
      </p:sp>
      <p:sp>
        <p:nvSpPr>
          <p:cNvPr id="11" name="TextBox 10"/>
          <p:cNvSpPr txBox="1"/>
          <p:nvPr/>
        </p:nvSpPr>
        <p:spPr>
          <a:xfrm>
            <a:off x="72610" y="2513170"/>
            <a:ext cx="3028425" cy="1314206"/>
          </a:xfrm>
          <a:prstGeom prst="rect">
            <a:avLst/>
          </a:prstGeom>
          <a:noFill/>
        </p:spPr>
        <p:txBody>
          <a:bodyPr wrap="square" rtlCol="0">
            <a:spAutoFit/>
          </a:bodyPr>
          <a:lstStyle/>
          <a:p>
            <a:pPr algn="ctr"/>
            <a:r>
              <a:rPr lang="en-GB" sz="1985" dirty="0">
                <a:solidFill>
                  <a:srgbClr val="E92D82"/>
                </a:solidFill>
                <a:latin typeface="Comic Sans MS" panose="030F0702030302020204" pitchFamily="66" charset="0"/>
              </a:rPr>
              <a:t>The company of </a:t>
            </a:r>
          </a:p>
          <a:p>
            <a:pPr algn="ctr"/>
            <a:r>
              <a:rPr lang="en-GB" sz="1985" dirty="0">
                <a:solidFill>
                  <a:srgbClr val="E92D82"/>
                </a:solidFill>
                <a:latin typeface="Comic Sans MS" panose="030F0702030302020204" pitchFamily="66" charset="0"/>
              </a:rPr>
              <a:t>people and to be </a:t>
            </a:r>
          </a:p>
          <a:p>
            <a:pPr algn="ctr"/>
            <a:r>
              <a:rPr lang="en-GB" sz="1985" dirty="0">
                <a:solidFill>
                  <a:srgbClr val="E92D82"/>
                </a:solidFill>
                <a:latin typeface="Comic Sans MS" panose="030F0702030302020204" pitchFamily="66" charset="0"/>
              </a:rPr>
              <a:t>not left alone for </a:t>
            </a:r>
          </a:p>
          <a:p>
            <a:pPr algn="ctr"/>
            <a:r>
              <a:rPr lang="en-GB" sz="1985" dirty="0">
                <a:solidFill>
                  <a:srgbClr val="E92D82"/>
                </a:solidFill>
                <a:latin typeface="Comic Sans MS" panose="030F0702030302020204" pitchFamily="66" charset="0"/>
              </a:rPr>
              <a:t>more than 4 hours</a:t>
            </a:r>
          </a:p>
        </p:txBody>
      </p:sp>
      <p:sp>
        <p:nvSpPr>
          <p:cNvPr id="12" name="TextBox 11"/>
          <p:cNvSpPr txBox="1"/>
          <p:nvPr/>
        </p:nvSpPr>
        <p:spPr>
          <a:xfrm>
            <a:off x="202714" y="4585049"/>
            <a:ext cx="3028425" cy="1314206"/>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To be neutered, vaccinated and </a:t>
            </a:r>
          </a:p>
          <a:p>
            <a:pPr algn="ctr"/>
            <a:r>
              <a:rPr lang="en-GB" sz="1985" dirty="0">
                <a:solidFill>
                  <a:srgbClr val="008080"/>
                </a:solidFill>
                <a:latin typeface="Comic Sans MS" panose="030F0702030302020204" pitchFamily="66" charset="0"/>
              </a:rPr>
              <a:t>treated for worms </a:t>
            </a:r>
          </a:p>
          <a:p>
            <a:pPr algn="ctr"/>
            <a:r>
              <a:rPr lang="en-GB" sz="1985" dirty="0">
                <a:solidFill>
                  <a:srgbClr val="008080"/>
                </a:solidFill>
                <a:latin typeface="Comic Sans MS" panose="030F0702030302020204" pitchFamily="66" charset="0"/>
              </a:rPr>
              <a:t>and fleas</a:t>
            </a:r>
          </a:p>
        </p:txBody>
      </p:sp>
      <p:sp>
        <p:nvSpPr>
          <p:cNvPr id="13" name="TextBox 12"/>
          <p:cNvSpPr txBox="1"/>
          <p:nvPr/>
        </p:nvSpPr>
        <p:spPr>
          <a:xfrm>
            <a:off x="6582495" y="1047913"/>
            <a:ext cx="3028425" cy="1008738"/>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To have fun playing with toys and spend time with other dogs</a:t>
            </a:r>
          </a:p>
        </p:txBody>
      </p:sp>
      <p:sp>
        <p:nvSpPr>
          <p:cNvPr id="14" name="TextBox 13"/>
          <p:cNvSpPr txBox="1"/>
          <p:nvPr/>
        </p:nvSpPr>
        <p:spPr>
          <a:xfrm>
            <a:off x="7671901" y="2596285"/>
            <a:ext cx="2340651" cy="1314206"/>
          </a:xfrm>
          <a:prstGeom prst="rect">
            <a:avLst/>
          </a:prstGeom>
          <a:noFill/>
        </p:spPr>
        <p:txBody>
          <a:bodyPr wrap="square" rtlCol="0">
            <a:spAutoFit/>
          </a:bodyPr>
          <a:lstStyle/>
          <a:p>
            <a:pPr algn="ctr"/>
            <a:r>
              <a:rPr lang="en-GB" sz="1985" dirty="0">
                <a:solidFill>
                  <a:srgbClr val="E92D82"/>
                </a:solidFill>
                <a:latin typeface="Comic Sans MS" panose="030F0702030302020204" pitchFamily="66" charset="0"/>
              </a:rPr>
              <a:t>To have good quality food and 24 hour access to water</a:t>
            </a:r>
          </a:p>
        </p:txBody>
      </p:sp>
      <p:pic>
        <p:nvPicPr>
          <p:cNvPr id="15" name="Picture 4" descr="C:\Documents and Settings\Henson_A\My Documents\Amy's\Talkies\New Welfare Symbols\Behaviour Icon.jpg"/>
          <p:cNvPicPr>
            <a:picLocks noChangeAspect="1" noChangeArrowheads="1"/>
          </p:cNvPicPr>
          <p:nvPr/>
        </p:nvPicPr>
        <p:blipFill>
          <a:blip r:embed="rId8" cstate="print"/>
          <a:srcRect/>
          <a:stretch>
            <a:fillRect/>
          </a:stretch>
        </p:blipFill>
        <p:spPr bwMode="auto">
          <a:xfrm>
            <a:off x="6582495" y="4511449"/>
            <a:ext cx="1126451" cy="1126451"/>
          </a:xfrm>
          <a:prstGeom prst="ellipse">
            <a:avLst/>
          </a:prstGeom>
          <a:noFill/>
        </p:spPr>
      </p:pic>
      <p:sp>
        <p:nvSpPr>
          <p:cNvPr id="16" name="TextBox 15"/>
          <p:cNvSpPr txBox="1"/>
          <p:nvPr/>
        </p:nvSpPr>
        <p:spPr>
          <a:xfrm>
            <a:off x="7708946" y="4528715"/>
            <a:ext cx="2613966" cy="1314206"/>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To have at least two walks a day and time off the lead to run and play</a:t>
            </a:r>
          </a:p>
        </p:txBody>
      </p:sp>
    </p:spTree>
    <p:extLst>
      <p:ext uri="{BB962C8B-B14F-4D97-AF65-F5344CB8AC3E}">
        <p14:creationId xmlns:p14="http://schemas.microsoft.com/office/powerpoint/2010/main" val="408260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4386" y="-1459557"/>
            <a:ext cx="4311364" cy="657732"/>
          </a:xfrm>
        </p:spPr>
        <p:txBody>
          <a:bodyPr/>
          <a:lstStyle/>
          <a:p>
            <a:endParaRPr lang="en-GB" dirty="0"/>
          </a:p>
        </p:txBody>
      </p:sp>
      <p:sp>
        <p:nvSpPr>
          <p:cNvPr id="5" name="TextBox 4"/>
          <p:cNvSpPr txBox="1"/>
          <p:nvPr/>
        </p:nvSpPr>
        <p:spPr>
          <a:xfrm>
            <a:off x="162124" y="6805761"/>
            <a:ext cx="6035070" cy="635430"/>
          </a:xfrm>
          <a:prstGeom prst="rect">
            <a:avLst/>
          </a:prstGeom>
          <a:noFill/>
        </p:spPr>
        <p:txBody>
          <a:bodyPr wrap="square" rtlCol="0">
            <a:spAutoFit/>
          </a:bodyPr>
          <a:lstStyle/>
          <a:p>
            <a:r>
              <a:rPr lang="en-GB" sz="3529" b="1" dirty="0">
                <a:solidFill>
                  <a:srgbClr val="008080"/>
                </a:solidFill>
                <a:latin typeface="Comic Sans MS" panose="030F0702030302020204" pitchFamily="66" charset="0"/>
                <a:cs typeface="Arial" panose="020B0604020202020204" pitchFamily="34" charset="0"/>
              </a:rPr>
              <a:t>Average lifetime costs …</a:t>
            </a:r>
          </a:p>
        </p:txBody>
      </p:sp>
      <p:sp>
        <p:nvSpPr>
          <p:cNvPr id="6" name="TextBox 5"/>
          <p:cNvSpPr txBox="1"/>
          <p:nvPr/>
        </p:nvSpPr>
        <p:spPr>
          <a:xfrm>
            <a:off x="6197657" y="4237174"/>
            <a:ext cx="4208668"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B. £10,000 - £15,000</a:t>
            </a:r>
          </a:p>
        </p:txBody>
      </p:sp>
      <p:sp>
        <p:nvSpPr>
          <p:cNvPr id="9" name="TextBox 8"/>
          <p:cNvSpPr txBox="1"/>
          <p:nvPr/>
        </p:nvSpPr>
        <p:spPr>
          <a:xfrm>
            <a:off x="6197657" y="5222466"/>
            <a:ext cx="4208668"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C. £20,000 - £25,000</a:t>
            </a:r>
          </a:p>
        </p:txBody>
      </p:sp>
      <p:sp>
        <p:nvSpPr>
          <p:cNvPr id="10" name="TextBox 9"/>
          <p:cNvSpPr txBox="1"/>
          <p:nvPr/>
        </p:nvSpPr>
        <p:spPr>
          <a:xfrm>
            <a:off x="6197657" y="3281736"/>
            <a:ext cx="3486296"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A. £5,000 - £10,000</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88" y="287437"/>
            <a:ext cx="4924538" cy="62732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80239" y="667172"/>
            <a:ext cx="2726297" cy="204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45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9">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4386" y="-1459557"/>
            <a:ext cx="4311364" cy="657732"/>
          </a:xfrm>
        </p:spPr>
        <p:txBody>
          <a:bodyPr/>
          <a:lstStyle/>
          <a:p>
            <a:endParaRPr lang="en-GB" dirty="0"/>
          </a:p>
        </p:txBody>
      </p:sp>
      <p:sp>
        <p:nvSpPr>
          <p:cNvPr id="8" name="TextBox 7"/>
          <p:cNvSpPr txBox="1"/>
          <p:nvPr/>
        </p:nvSpPr>
        <p:spPr>
          <a:xfrm>
            <a:off x="6110344" y="3294736"/>
            <a:ext cx="3486296"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A. £5,000 - £10,000</a:t>
            </a:r>
          </a:p>
        </p:txBody>
      </p:sp>
      <p:sp>
        <p:nvSpPr>
          <p:cNvPr id="9" name="TextBox 8"/>
          <p:cNvSpPr txBox="1"/>
          <p:nvPr/>
        </p:nvSpPr>
        <p:spPr>
          <a:xfrm>
            <a:off x="6110344" y="4250174"/>
            <a:ext cx="4208668"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B. £10,000 - £15,000</a:t>
            </a:r>
          </a:p>
        </p:txBody>
      </p:sp>
      <p:sp>
        <p:nvSpPr>
          <p:cNvPr id="10" name="TextBox 9"/>
          <p:cNvSpPr txBox="1"/>
          <p:nvPr/>
        </p:nvSpPr>
        <p:spPr>
          <a:xfrm>
            <a:off x="6110344" y="5235466"/>
            <a:ext cx="4208668"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C. £20,000 - £25,000</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4263" y="438249"/>
            <a:ext cx="5213028" cy="57286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70836" y="887751"/>
            <a:ext cx="2726297" cy="20447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E700AC8-72E6-4935-A1D5-AA5B7737DAA3}"/>
              </a:ext>
            </a:extLst>
          </p:cNvPr>
          <p:cNvSpPr txBox="1"/>
          <p:nvPr/>
        </p:nvSpPr>
        <p:spPr>
          <a:xfrm>
            <a:off x="162124" y="6805761"/>
            <a:ext cx="6035070" cy="635430"/>
          </a:xfrm>
          <a:prstGeom prst="rect">
            <a:avLst/>
          </a:prstGeom>
          <a:noFill/>
        </p:spPr>
        <p:txBody>
          <a:bodyPr wrap="square" rtlCol="0">
            <a:spAutoFit/>
          </a:bodyPr>
          <a:lstStyle/>
          <a:p>
            <a:r>
              <a:rPr lang="en-GB" sz="3529" b="1" dirty="0">
                <a:solidFill>
                  <a:srgbClr val="008080"/>
                </a:solidFill>
                <a:latin typeface="Comic Sans MS" panose="030F0702030302020204" pitchFamily="66" charset="0"/>
                <a:cs typeface="Arial" panose="020B0604020202020204" pitchFamily="34" charset="0"/>
              </a:rPr>
              <a:t>Average lifetime costs …</a:t>
            </a:r>
          </a:p>
        </p:txBody>
      </p:sp>
    </p:spTree>
    <p:extLst>
      <p:ext uri="{BB962C8B-B14F-4D97-AF65-F5344CB8AC3E}">
        <p14:creationId xmlns:p14="http://schemas.microsoft.com/office/powerpoint/2010/main" val="261640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10">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4565" y="2447500"/>
            <a:ext cx="2746299" cy="4120054"/>
          </a:xfrm>
          <a:prstGeom prst="rect">
            <a:avLst/>
          </a:prstGeom>
        </p:spPr>
      </p:pic>
      <p:sp>
        <p:nvSpPr>
          <p:cNvPr id="3" name="Title 2"/>
          <p:cNvSpPr>
            <a:spLocks noGrp="1"/>
          </p:cNvSpPr>
          <p:nvPr>
            <p:ph type="title"/>
          </p:nvPr>
        </p:nvSpPr>
        <p:spPr>
          <a:xfrm>
            <a:off x="259850" y="6779531"/>
            <a:ext cx="3755502" cy="548633"/>
          </a:xfrm>
        </p:spPr>
        <p:txBody>
          <a:bodyPr>
            <a:noAutofit/>
          </a:bodyPr>
          <a:lstStyle/>
          <a:p>
            <a:r>
              <a:rPr lang="en-GB" sz="3970" dirty="0">
                <a:latin typeface="Comic Sans MS" panose="030F0702030302020204" pitchFamily="66" charset="0"/>
              </a:rPr>
              <a:t>Cats need…</a:t>
            </a:r>
          </a:p>
        </p:txBody>
      </p:sp>
      <p:pic>
        <p:nvPicPr>
          <p:cNvPr id="5" name="Picture 5" descr="C:\Documents and Settings\Henson_A\My Documents\Amy's\Talkies\New Welfare Symbols\Companionship Icon.jpg"/>
          <p:cNvPicPr>
            <a:picLocks noChangeAspect="1" noChangeArrowheads="1"/>
          </p:cNvPicPr>
          <p:nvPr/>
        </p:nvPicPr>
        <p:blipFill>
          <a:blip r:embed="rId4" cstate="print"/>
          <a:srcRect/>
          <a:stretch>
            <a:fillRect/>
          </a:stretch>
        </p:blipFill>
        <p:spPr bwMode="auto">
          <a:xfrm>
            <a:off x="2759037" y="2487112"/>
            <a:ext cx="1144507" cy="1148807"/>
          </a:xfrm>
          <a:prstGeom prst="ellipse">
            <a:avLst/>
          </a:prstGeom>
          <a:noFill/>
        </p:spPr>
      </p:pic>
      <p:pic>
        <p:nvPicPr>
          <p:cNvPr id="6" name="Picture 5" descr="Health Icon.jpg"/>
          <p:cNvPicPr>
            <a:picLocks noChangeAspect="1"/>
          </p:cNvPicPr>
          <p:nvPr/>
        </p:nvPicPr>
        <p:blipFill>
          <a:blip r:embed="rId5" cstate="print"/>
          <a:srcRect/>
          <a:stretch>
            <a:fillRect/>
          </a:stretch>
        </p:blipFill>
        <p:spPr bwMode="auto">
          <a:xfrm>
            <a:off x="2758714" y="4435710"/>
            <a:ext cx="1229839" cy="1076399"/>
          </a:xfrm>
          <a:prstGeom prst="rect">
            <a:avLst/>
          </a:prstGeom>
          <a:noFill/>
          <a:ln w="9525">
            <a:noFill/>
            <a:miter lim="800000"/>
            <a:headEnd/>
            <a:tailEnd/>
          </a:ln>
        </p:spPr>
      </p:pic>
      <p:pic>
        <p:nvPicPr>
          <p:cNvPr id="7" name="Picture 2" descr="C:\Documents and Settings\Henson_A\My Documents\Amy's\Talkies\New Welfare Symbols\Environment Icon.jpg"/>
          <p:cNvPicPr>
            <a:picLocks noChangeAspect="1" noChangeArrowheads="1"/>
          </p:cNvPicPr>
          <p:nvPr/>
        </p:nvPicPr>
        <p:blipFill>
          <a:blip r:embed="rId6" cstate="print"/>
          <a:srcRect/>
          <a:stretch>
            <a:fillRect/>
          </a:stretch>
        </p:blipFill>
        <p:spPr bwMode="auto">
          <a:xfrm>
            <a:off x="3625861" y="924219"/>
            <a:ext cx="1129387" cy="1129387"/>
          </a:xfrm>
          <a:prstGeom prst="ellipse">
            <a:avLst/>
          </a:prstGeom>
          <a:noFill/>
        </p:spPr>
      </p:pic>
      <p:pic>
        <p:nvPicPr>
          <p:cNvPr id="8" name="Picture 3" descr="C:\Documents and Settings\Henson_A\My Documents\Amy's\Talkies\New Welfare Symbols\Diet Icon.jpg"/>
          <p:cNvPicPr>
            <a:picLocks noChangeAspect="1" noChangeArrowheads="1"/>
          </p:cNvPicPr>
          <p:nvPr/>
        </p:nvPicPr>
        <p:blipFill>
          <a:blip r:embed="rId7" cstate="print"/>
          <a:srcRect/>
          <a:stretch>
            <a:fillRect/>
          </a:stretch>
        </p:blipFill>
        <p:spPr bwMode="auto">
          <a:xfrm>
            <a:off x="6420011" y="2562540"/>
            <a:ext cx="1157465" cy="1157465"/>
          </a:xfrm>
          <a:prstGeom prst="ellipse">
            <a:avLst/>
          </a:prstGeom>
          <a:noFill/>
        </p:spPr>
      </p:pic>
      <p:pic>
        <p:nvPicPr>
          <p:cNvPr id="9" name="Picture 4" descr="C:\Documents and Settings\Henson_A\My Documents\Amy's\Talkies\New Welfare Symbols\Behaviour Icon.jpg"/>
          <p:cNvPicPr>
            <a:picLocks noChangeAspect="1" noChangeArrowheads="1"/>
          </p:cNvPicPr>
          <p:nvPr/>
        </p:nvPicPr>
        <p:blipFill>
          <a:blip r:embed="rId8" cstate="print"/>
          <a:srcRect/>
          <a:stretch>
            <a:fillRect/>
          </a:stretch>
        </p:blipFill>
        <p:spPr bwMode="auto">
          <a:xfrm>
            <a:off x="5379087" y="924219"/>
            <a:ext cx="1126451" cy="1126451"/>
          </a:xfrm>
          <a:prstGeom prst="ellipse">
            <a:avLst/>
          </a:prstGeom>
          <a:noFill/>
        </p:spPr>
      </p:pic>
      <p:sp>
        <p:nvSpPr>
          <p:cNvPr id="10" name="TextBox 9"/>
          <p:cNvSpPr txBox="1"/>
          <p:nvPr/>
        </p:nvSpPr>
        <p:spPr>
          <a:xfrm>
            <a:off x="623389" y="1050590"/>
            <a:ext cx="3028425" cy="703269"/>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A safe and warm home with a loving family</a:t>
            </a:r>
          </a:p>
        </p:txBody>
      </p:sp>
      <p:sp>
        <p:nvSpPr>
          <p:cNvPr id="11" name="TextBox 10"/>
          <p:cNvSpPr txBox="1"/>
          <p:nvPr/>
        </p:nvSpPr>
        <p:spPr>
          <a:xfrm>
            <a:off x="441513" y="2479424"/>
            <a:ext cx="2276278" cy="1314206"/>
          </a:xfrm>
          <a:prstGeom prst="rect">
            <a:avLst/>
          </a:prstGeom>
          <a:noFill/>
        </p:spPr>
        <p:txBody>
          <a:bodyPr wrap="square" rtlCol="0">
            <a:spAutoFit/>
          </a:bodyPr>
          <a:lstStyle/>
          <a:p>
            <a:pPr algn="ctr"/>
            <a:r>
              <a:rPr lang="en-GB" sz="1985" dirty="0">
                <a:solidFill>
                  <a:srgbClr val="E92D82"/>
                </a:solidFill>
                <a:latin typeface="Comic Sans MS" panose="030F0702030302020204" pitchFamily="66" charset="0"/>
              </a:rPr>
              <a:t>The company of </a:t>
            </a:r>
          </a:p>
          <a:p>
            <a:pPr algn="ctr"/>
            <a:r>
              <a:rPr lang="en-GB" sz="1985" dirty="0">
                <a:solidFill>
                  <a:srgbClr val="E92D82"/>
                </a:solidFill>
                <a:latin typeface="Comic Sans MS" panose="030F0702030302020204" pitchFamily="66" charset="0"/>
              </a:rPr>
              <a:t>people with space away from other animals</a:t>
            </a:r>
          </a:p>
        </p:txBody>
      </p:sp>
      <p:sp>
        <p:nvSpPr>
          <p:cNvPr id="12" name="TextBox 11"/>
          <p:cNvSpPr txBox="1"/>
          <p:nvPr/>
        </p:nvSpPr>
        <p:spPr>
          <a:xfrm>
            <a:off x="166039" y="4554240"/>
            <a:ext cx="3028425" cy="1314206"/>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To be neutered, vaccinated and </a:t>
            </a:r>
          </a:p>
          <a:p>
            <a:pPr algn="ctr"/>
            <a:r>
              <a:rPr lang="en-GB" sz="1985" dirty="0">
                <a:solidFill>
                  <a:srgbClr val="008080"/>
                </a:solidFill>
                <a:latin typeface="Comic Sans MS" panose="030F0702030302020204" pitchFamily="66" charset="0"/>
              </a:rPr>
              <a:t>treated for worms </a:t>
            </a:r>
          </a:p>
          <a:p>
            <a:pPr algn="ctr"/>
            <a:r>
              <a:rPr lang="en-GB" sz="1985" dirty="0">
                <a:solidFill>
                  <a:srgbClr val="008080"/>
                </a:solidFill>
                <a:latin typeface="Comic Sans MS" panose="030F0702030302020204" pitchFamily="66" charset="0"/>
              </a:rPr>
              <a:t>and fleas</a:t>
            </a:r>
          </a:p>
        </p:txBody>
      </p:sp>
      <p:sp>
        <p:nvSpPr>
          <p:cNvPr id="13" name="TextBox 12"/>
          <p:cNvSpPr txBox="1"/>
          <p:nvPr/>
        </p:nvSpPr>
        <p:spPr>
          <a:xfrm>
            <a:off x="6246978" y="939696"/>
            <a:ext cx="2825985" cy="1008738"/>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To practise their hunting skills by playing with toys</a:t>
            </a:r>
          </a:p>
        </p:txBody>
      </p:sp>
      <p:sp>
        <p:nvSpPr>
          <p:cNvPr id="14" name="TextBox 13"/>
          <p:cNvSpPr txBox="1"/>
          <p:nvPr/>
        </p:nvSpPr>
        <p:spPr>
          <a:xfrm>
            <a:off x="7659971" y="2562540"/>
            <a:ext cx="2340651" cy="1314206"/>
          </a:xfrm>
          <a:prstGeom prst="rect">
            <a:avLst/>
          </a:prstGeom>
          <a:noFill/>
        </p:spPr>
        <p:txBody>
          <a:bodyPr wrap="square" rtlCol="0">
            <a:spAutoFit/>
          </a:bodyPr>
          <a:lstStyle/>
          <a:p>
            <a:pPr algn="ctr"/>
            <a:r>
              <a:rPr lang="en-GB" sz="1985" dirty="0">
                <a:solidFill>
                  <a:srgbClr val="E92D82"/>
                </a:solidFill>
                <a:latin typeface="Comic Sans MS" panose="030F0702030302020204" pitchFamily="66" charset="0"/>
              </a:rPr>
              <a:t>To have good quality food and 24 hour access to water</a:t>
            </a:r>
          </a:p>
        </p:txBody>
      </p:sp>
      <p:pic>
        <p:nvPicPr>
          <p:cNvPr id="15" name="Picture 4" descr="C:\Documents and Settings\Henson_A\My Documents\Amy's\Talkies\New Welfare Symbols\Behaviour Icon.jpg"/>
          <p:cNvPicPr>
            <a:picLocks noChangeAspect="1" noChangeArrowheads="1"/>
          </p:cNvPicPr>
          <p:nvPr/>
        </p:nvPicPr>
        <p:blipFill>
          <a:blip r:embed="rId8" cstate="print"/>
          <a:srcRect/>
          <a:stretch>
            <a:fillRect/>
          </a:stretch>
        </p:blipFill>
        <p:spPr bwMode="auto">
          <a:xfrm>
            <a:off x="6570566" y="4477704"/>
            <a:ext cx="1126451" cy="1126451"/>
          </a:xfrm>
          <a:prstGeom prst="ellipse">
            <a:avLst/>
          </a:prstGeom>
          <a:noFill/>
        </p:spPr>
      </p:pic>
      <p:sp>
        <p:nvSpPr>
          <p:cNvPr id="16" name="TextBox 15"/>
          <p:cNvSpPr txBox="1"/>
          <p:nvPr/>
        </p:nvSpPr>
        <p:spPr>
          <a:xfrm>
            <a:off x="7659970" y="4404422"/>
            <a:ext cx="2525950" cy="1619674"/>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rPr>
              <a:t>A scratching post to allow them to stretch, exercise and keep their claws trim. </a:t>
            </a:r>
          </a:p>
        </p:txBody>
      </p:sp>
    </p:spTree>
    <p:extLst>
      <p:ext uri="{BB962C8B-B14F-4D97-AF65-F5344CB8AC3E}">
        <p14:creationId xmlns:p14="http://schemas.microsoft.com/office/powerpoint/2010/main" val="314537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27125" y="3400629"/>
            <a:ext cx="3486296"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A. £5,000 - £10,000</a:t>
            </a:r>
          </a:p>
        </p:txBody>
      </p:sp>
      <p:sp>
        <p:nvSpPr>
          <p:cNvPr id="7" name="TextBox 6"/>
          <p:cNvSpPr txBox="1"/>
          <p:nvPr/>
        </p:nvSpPr>
        <p:spPr>
          <a:xfrm>
            <a:off x="5956477" y="5064160"/>
            <a:ext cx="4208668"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  C. £20,000 - £25,000</a:t>
            </a:r>
          </a:p>
        </p:txBody>
      </p:sp>
      <p:sp>
        <p:nvSpPr>
          <p:cNvPr id="8" name="TextBox 7"/>
          <p:cNvSpPr txBox="1"/>
          <p:nvPr/>
        </p:nvSpPr>
        <p:spPr>
          <a:xfrm>
            <a:off x="6127124" y="4176357"/>
            <a:ext cx="4208668" cy="499689"/>
          </a:xfrm>
          <a:prstGeom prst="rect">
            <a:avLst/>
          </a:prstGeom>
          <a:noFill/>
        </p:spPr>
        <p:txBody>
          <a:bodyPr wrap="square" rtlCol="0">
            <a:spAutoFit/>
          </a:bodyPr>
          <a:lstStyle/>
          <a:p>
            <a:r>
              <a:rPr lang="en-GB" sz="2647" dirty="0">
                <a:solidFill>
                  <a:srgbClr val="C8337E"/>
                </a:solidFill>
                <a:latin typeface="Comic Sans MS" panose="030F0702030302020204" pitchFamily="66" charset="0"/>
                <a:cs typeface="Arial" panose="020B0604020202020204" pitchFamily="34" charset="0"/>
              </a:rPr>
              <a:t>B. £15,000 - £20,000</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2171" y="449903"/>
            <a:ext cx="3984106" cy="59798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07619" y="757505"/>
            <a:ext cx="2726297" cy="20447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28F29F8-ECAF-4285-A10C-9F9E6434815F}"/>
              </a:ext>
            </a:extLst>
          </p:cNvPr>
          <p:cNvSpPr txBox="1"/>
          <p:nvPr/>
        </p:nvSpPr>
        <p:spPr>
          <a:xfrm>
            <a:off x="162124" y="6805761"/>
            <a:ext cx="6035070" cy="635430"/>
          </a:xfrm>
          <a:prstGeom prst="rect">
            <a:avLst/>
          </a:prstGeom>
          <a:noFill/>
        </p:spPr>
        <p:txBody>
          <a:bodyPr wrap="square" rtlCol="0">
            <a:spAutoFit/>
          </a:bodyPr>
          <a:lstStyle/>
          <a:p>
            <a:r>
              <a:rPr lang="en-GB" sz="3529" b="1" dirty="0">
                <a:solidFill>
                  <a:srgbClr val="008080"/>
                </a:solidFill>
                <a:latin typeface="Comic Sans MS" panose="030F0702030302020204" pitchFamily="66" charset="0"/>
                <a:cs typeface="Arial" panose="020B0604020202020204" pitchFamily="34" charset="0"/>
              </a:rPr>
              <a:t>Average lifetime costs …</a:t>
            </a:r>
          </a:p>
        </p:txBody>
      </p:sp>
    </p:spTree>
    <p:extLst>
      <p:ext uri="{BB962C8B-B14F-4D97-AF65-F5344CB8AC3E}">
        <p14:creationId xmlns:p14="http://schemas.microsoft.com/office/powerpoint/2010/main" val="407839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0745" y="2402834"/>
            <a:ext cx="3433064" cy="2187917"/>
          </a:xfrm>
          <a:prstGeom prst="rect">
            <a:avLst/>
          </a:prstGeom>
        </p:spPr>
      </p:pic>
      <p:sp>
        <p:nvSpPr>
          <p:cNvPr id="3" name="Title 2"/>
          <p:cNvSpPr>
            <a:spLocks noGrp="1"/>
          </p:cNvSpPr>
          <p:nvPr>
            <p:ph type="title"/>
          </p:nvPr>
        </p:nvSpPr>
        <p:spPr>
          <a:xfrm>
            <a:off x="299463" y="6810880"/>
            <a:ext cx="4647814" cy="628042"/>
          </a:xfrm>
        </p:spPr>
        <p:txBody>
          <a:bodyPr>
            <a:noAutofit/>
          </a:bodyPr>
          <a:lstStyle/>
          <a:p>
            <a:r>
              <a:rPr lang="en-GB" sz="3970" dirty="0">
                <a:latin typeface="Comic Sans MS" panose="030F0702030302020204" pitchFamily="66" charset="0"/>
              </a:rPr>
              <a:t>Rabbits need…</a:t>
            </a:r>
          </a:p>
        </p:txBody>
      </p:sp>
      <p:sp>
        <p:nvSpPr>
          <p:cNvPr id="8" name="TextBox 7"/>
          <p:cNvSpPr txBox="1"/>
          <p:nvPr/>
        </p:nvSpPr>
        <p:spPr>
          <a:xfrm>
            <a:off x="750234" y="852545"/>
            <a:ext cx="2938126" cy="397801"/>
          </a:xfrm>
          <a:prstGeom prst="rect">
            <a:avLst/>
          </a:prstGeom>
          <a:noFill/>
        </p:spPr>
        <p:txBody>
          <a:bodyPr wrap="square" rtlCol="0">
            <a:spAutoFit/>
          </a:bodyPr>
          <a:lstStyle/>
          <a:p>
            <a:endParaRPr lang="en-GB" sz="1985" dirty="0"/>
          </a:p>
        </p:txBody>
      </p:sp>
      <p:sp>
        <p:nvSpPr>
          <p:cNvPr id="10" name="TextBox 9"/>
          <p:cNvSpPr txBox="1"/>
          <p:nvPr/>
        </p:nvSpPr>
        <p:spPr>
          <a:xfrm>
            <a:off x="373444" y="2529475"/>
            <a:ext cx="2629763" cy="1925142"/>
          </a:xfrm>
          <a:prstGeom prst="rect">
            <a:avLst/>
          </a:prstGeom>
          <a:noFill/>
        </p:spPr>
        <p:txBody>
          <a:bodyPr wrap="square" rtlCol="0">
            <a:spAutoFit/>
          </a:bodyPr>
          <a:lstStyle/>
          <a:p>
            <a:r>
              <a:rPr lang="en-GB" sz="1985" dirty="0">
                <a:solidFill>
                  <a:srgbClr val="E92D82"/>
                </a:solidFill>
                <a:latin typeface="Comic Sans MS" panose="030F0702030302020204" pitchFamily="66" charset="0"/>
                <a:cs typeface="Arial" panose="020B0604020202020204" pitchFamily="34" charset="0"/>
              </a:rPr>
              <a:t>A large, clean and safe hutch with a large separate exercise area</a:t>
            </a:r>
          </a:p>
          <a:p>
            <a:endParaRPr lang="en-GB" sz="1985" dirty="0">
              <a:solidFill>
                <a:srgbClr val="E92D82"/>
              </a:solidFill>
            </a:endParaRPr>
          </a:p>
          <a:p>
            <a:endParaRPr lang="en-GB" sz="1985" dirty="0">
              <a:solidFill>
                <a:srgbClr val="E92D82"/>
              </a:solidFill>
            </a:endParaRPr>
          </a:p>
        </p:txBody>
      </p:sp>
      <p:sp>
        <p:nvSpPr>
          <p:cNvPr id="14" name="TextBox 13"/>
          <p:cNvSpPr txBox="1"/>
          <p:nvPr/>
        </p:nvSpPr>
        <p:spPr>
          <a:xfrm>
            <a:off x="7570519" y="2519127"/>
            <a:ext cx="2878271" cy="1619674"/>
          </a:xfrm>
          <a:prstGeom prst="rect">
            <a:avLst/>
          </a:prstGeom>
          <a:noFill/>
        </p:spPr>
        <p:txBody>
          <a:bodyPr wrap="square" rtlCol="0">
            <a:spAutoFit/>
          </a:bodyPr>
          <a:lstStyle/>
          <a:p>
            <a:r>
              <a:rPr lang="en-GB" sz="1985" dirty="0">
                <a:solidFill>
                  <a:srgbClr val="E92D82"/>
                </a:solidFill>
                <a:latin typeface="Comic Sans MS" panose="030F0702030302020204" pitchFamily="66" charset="0"/>
                <a:cs typeface="Arial" panose="020B0604020202020204" pitchFamily="34" charset="0"/>
              </a:rPr>
              <a:t>A diet of rabbit nuggets, a few fresh greens and their own body-size in feeding hay each day</a:t>
            </a:r>
          </a:p>
        </p:txBody>
      </p:sp>
      <p:sp>
        <p:nvSpPr>
          <p:cNvPr id="16" name="Rectangle 15"/>
          <p:cNvSpPr/>
          <p:nvPr/>
        </p:nvSpPr>
        <p:spPr>
          <a:xfrm>
            <a:off x="6504410" y="5172356"/>
            <a:ext cx="2759453" cy="703269"/>
          </a:xfrm>
          <a:prstGeom prst="rect">
            <a:avLst/>
          </a:prstGeom>
        </p:spPr>
        <p:txBody>
          <a:bodyPr wrap="square">
            <a:spAutoFit/>
          </a:bodyPr>
          <a:lstStyle/>
          <a:p>
            <a:r>
              <a:rPr lang="en-GB" sz="1985" dirty="0">
                <a:solidFill>
                  <a:srgbClr val="008080"/>
                </a:solidFill>
                <a:latin typeface="Comic Sans MS" panose="030F0702030302020204" pitchFamily="66" charset="0"/>
                <a:cs typeface="Arial" panose="020B0604020202020204" pitchFamily="34" charset="0"/>
              </a:rPr>
              <a:t>Lots of space to run, jump, play and dig</a:t>
            </a:r>
          </a:p>
        </p:txBody>
      </p:sp>
      <p:sp>
        <p:nvSpPr>
          <p:cNvPr id="18" name="TextBox 17"/>
          <p:cNvSpPr txBox="1"/>
          <p:nvPr/>
        </p:nvSpPr>
        <p:spPr>
          <a:xfrm>
            <a:off x="891333" y="905415"/>
            <a:ext cx="2541712" cy="1008738"/>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cs typeface="Arial" panose="020B0604020202020204" pitchFamily="34" charset="0"/>
              </a:rPr>
              <a:t>At least one other </a:t>
            </a:r>
          </a:p>
          <a:p>
            <a:pPr algn="ctr"/>
            <a:r>
              <a:rPr lang="en-GB" sz="1985" dirty="0">
                <a:solidFill>
                  <a:srgbClr val="008080"/>
                </a:solidFill>
                <a:latin typeface="Comic Sans MS" panose="030F0702030302020204" pitchFamily="66" charset="0"/>
                <a:cs typeface="Arial" panose="020B0604020202020204" pitchFamily="34" charset="0"/>
              </a:rPr>
              <a:t>rabbit friend to live with</a:t>
            </a:r>
          </a:p>
        </p:txBody>
      </p:sp>
      <p:sp>
        <p:nvSpPr>
          <p:cNvPr id="20" name="Rectangle 19"/>
          <p:cNvSpPr/>
          <p:nvPr/>
        </p:nvSpPr>
        <p:spPr>
          <a:xfrm>
            <a:off x="1071486" y="5111259"/>
            <a:ext cx="2616874" cy="1008738"/>
          </a:xfrm>
          <a:prstGeom prst="rect">
            <a:avLst/>
          </a:prstGeom>
        </p:spPr>
        <p:txBody>
          <a:bodyPr wrap="square">
            <a:spAutoFit/>
          </a:bodyPr>
          <a:lstStyle/>
          <a:p>
            <a:r>
              <a:rPr lang="en-GB" sz="1985" dirty="0">
                <a:solidFill>
                  <a:srgbClr val="008080"/>
                </a:solidFill>
                <a:latin typeface="Comic Sans MS" panose="030F0702030302020204" pitchFamily="66" charset="0"/>
                <a:cs typeface="Arial" panose="020B0604020202020204" pitchFamily="34" charset="0"/>
              </a:rPr>
              <a:t>A vet check-up at least once a year and vaccinations</a:t>
            </a:r>
          </a:p>
        </p:txBody>
      </p:sp>
      <p:sp>
        <p:nvSpPr>
          <p:cNvPr id="5" name="TextBox 4"/>
          <p:cNvSpPr txBox="1"/>
          <p:nvPr/>
        </p:nvSpPr>
        <p:spPr>
          <a:xfrm>
            <a:off x="6337700" y="885677"/>
            <a:ext cx="2839781" cy="1008738"/>
          </a:xfrm>
          <a:prstGeom prst="rect">
            <a:avLst/>
          </a:prstGeom>
          <a:noFill/>
        </p:spPr>
        <p:txBody>
          <a:bodyPr wrap="square" rtlCol="0">
            <a:spAutoFit/>
          </a:bodyPr>
          <a:lstStyle/>
          <a:p>
            <a:pPr algn="ctr"/>
            <a:r>
              <a:rPr lang="en-GB" sz="1985" dirty="0">
                <a:solidFill>
                  <a:srgbClr val="008080"/>
                </a:solidFill>
                <a:latin typeface="Comic Sans MS" panose="030F0702030302020204" pitchFamily="66" charset="0"/>
                <a:cs typeface="Arial" panose="020B0604020202020204" pitchFamily="34" charset="0"/>
              </a:rPr>
              <a:t>To be neutered so they don’t have lots of babies</a:t>
            </a:r>
          </a:p>
        </p:txBody>
      </p:sp>
      <p:pic>
        <p:nvPicPr>
          <p:cNvPr id="23" name="Picture 5" descr="C:\Documents and Settings\Henson_A\My Documents\Amy's\Talkies\New Welfare Symbols\Companionship Icon.jpg"/>
          <p:cNvPicPr>
            <a:picLocks noChangeAspect="1" noChangeArrowheads="1"/>
          </p:cNvPicPr>
          <p:nvPr/>
        </p:nvPicPr>
        <p:blipFill>
          <a:blip r:embed="rId4" cstate="print"/>
          <a:srcRect/>
          <a:stretch>
            <a:fillRect/>
          </a:stretch>
        </p:blipFill>
        <p:spPr bwMode="auto">
          <a:xfrm>
            <a:off x="3468441" y="788446"/>
            <a:ext cx="1144507" cy="1148807"/>
          </a:xfrm>
          <a:prstGeom prst="ellipse">
            <a:avLst/>
          </a:prstGeom>
          <a:noFill/>
        </p:spPr>
      </p:pic>
      <p:pic>
        <p:nvPicPr>
          <p:cNvPr id="24" name="Picture 2" descr="C:\Documents and Settings\Henson_A\My Documents\Amy's\Talkies\New Welfare Symbols\Environment Icon.jpg"/>
          <p:cNvPicPr>
            <a:picLocks noChangeAspect="1" noChangeArrowheads="1"/>
          </p:cNvPicPr>
          <p:nvPr/>
        </p:nvPicPr>
        <p:blipFill>
          <a:blip r:embed="rId5" cstate="print"/>
          <a:srcRect/>
          <a:stretch>
            <a:fillRect/>
          </a:stretch>
        </p:blipFill>
        <p:spPr bwMode="auto">
          <a:xfrm>
            <a:off x="2727803" y="2625060"/>
            <a:ext cx="1129387" cy="1129387"/>
          </a:xfrm>
          <a:prstGeom prst="ellipse">
            <a:avLst/>
          </a:prstGeom>
          <a:noFill/>
        </p:spPr>
      </p:pic>
      <p:pic>
        <p:nvPicPr>
          <p:cNvPr id="25" name="Picture 24" descr="Health Icon.jpg"/>
          <p:cNvPicPr>
            <a:picLocks noChangeAspect="1"/>
          </p:cNvPicPr>
          <p:nvPr/>
        </p:nvPicPr>
        <p:blipFill>
          <a:blip r:embed="rId6" cstate="print"/>
          <a:srcRect/>
          <a:stretch>
            <a:fillRect/>
          </a:stretch>
        </p:blipFill>
        <p:spPr bwMode="auto">
          <a:xfrm>
            <a:off x="3383110" y="4965512"/>
            <a:ext cx="1229839" cy="1076399"/>
          </a:xfrm>
          <a:prstGeom prst="rect">
            <a:avLst/>
          </a:prstGeom>
          <a:noFill/>
          <a:ln w="9525">
            <a:noFill/>
            <a:miter lim="800000"/>
            <a:headEnd/>
            <a:tailEnd/>
          </a:ln>
        </p:spPr>
      </p:pic>
      <p:pic>
        <p:nvPicPr>
          <p:cNvPr id="26" name="Picture 25" descr="Health Icon.jpg"/>
          <p:cNvPicPr>
            <a:picLocks noChangeAspect="1"/>
          </p:cNvPicPr>
          <p:nvPr/>
        </p:nvPicPr>
        <p:blipFill>
          <a:blip r:embed="rId6" cstate="print"/>
          <a:srcRect/>
          <a:stretch>
            <a:fillRect/>
          </a:stretch>
        </p:blipFill>
        <p:spPr bwMode="auto">
          <a:xfrm>
            <a:off x="5176729" y="847243"/>
            <a:ext cx="1229839" cy="1076399"/>
          </a:xfrm>
          <a:prstGeom prst="rect">
            <a:avLst/>
          </a:prstGeom>
          <a:noFill/>
          <a:ln w="9525">
            <a:noFill/>
            <a:miter lim="800000"/>
            <a:headEnd/>
            <a:tailEnd/>
          </a:ln>
        </p:spPr>
      </p:pic>
      <p:pic>
        <p:nvPicPr>
          <p:cNvPr id="27" name="Picture 3" descr="C:\Documents and Settings\Henson_A\My Documents\Amy's\Talkies\New Welfare Symbols\Diet Icon.jpg"/>
          <p:cNvPicPr>
            <a:picLocks noChangeAspect="1" noChangeArrowheads="1"/>
          </p:cNvPicPr>
          <p:nvPr/>
        </p:nvPicPr>
        <p:blipFill>
          <a:blip r:embed="rId7" cstate="print"/>
          <a:srcRect/>
          <a:stretch>
            <a:fillRect/>
          </a:stretch>
        </p:blipFill>
        <p:spPr bwMode="auto">
          <a:xfrm>
            <a:off x="6337700" y="2625060"/>
            <a:ext cx="1157465" cy="1157465"/>
          </a:xfrm>
          <a:prstGeom prst="ellipse">
            <a:avLst/>
          </a:prstGeom>
          <a:noFill/>
        </p:spPr>
      </p:pic>
      <p:pic>
        <p:nvPicPr>
          <p:cNvPr id="28" name="Picture 4" descr="C:\Documents and Settings\Henson_A\My Documents\Amy's\Talkies\New Welfare Symbols\Behaviour Icon.jpg"/>
          <p:cNvPicPr>
            <a:picLocks noChangeAspect="1" noChangeArrowheads="1"/>
          </p:cNvPicPr>
          <p:nvPr/>
        </p:nvPicPr>
        <p:blipFill>
          <a:blip r:embed="rId8" cstate="print"/>
          <a:srcRect/>
          <a:stretch>
            <a:fillRect/>
          </a:stretch>
        </p:blipFill>
        <p:spPr bwMode="auto">
          <a:xfrm>
            <a:off x="5280117" y="4965512"/>
            <a:ext cx="1126451" cy="1126451"/>
          </a:xfrm>
          <a:prstGeom prst="ellipse">
            <a:avLst/>
          </a:prstGeom>
          <a:noFill/>
        </p:spPr>
      </p:pic>
    </p:spTree>
    <p:extLst>
      <p:ext uri="{BB962C8B-B14F-4D97-AF65-F5344CB8AC3E}">
        <p14:creationId xmlns:p14="http://schemas.microsoft.com/office/powerpoint/2010/main" val="22612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8" grpId="0"/>
      <p:bldP spid="20"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784" r="10866"/>
          <a:stretch/>
        </p:blipFill>
        <p:spPr bwMode="auto">
          <a:xfrm>
            <a:off x="343944" y="1028738"/>
            <a:ext cx="5796844" cy="53113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37832" y="3281736"/>
            <a:ext cx="3486296" cy="499689"/>
          </a:xfrm>
          <a:prstGeom prst="rect">
            <a:avLst/>
          </a:prstGeom>
          <a:noFill/>
        </p:spPr>
        <p:txBody>
          <a:bodyPr wrap="square" rtlCol="0">
            <a:spAutoFit/>
          </a:bodyPr>
          <a:lstStyle/>
          <a:p>
            <a:r>
              <a:rPr lang="en-GB" sz="2647" dirty="0">
                <a:solidFill>
                  <a:srgbClr val="C8337E"/>
                </a:solidFill>
                <a:latin typeface="Arial" panose="020B0604020202020204" pitchFamily="34" charset="0"/>
                <a:cs typeface="Arial" panose="020B0604020202020204" pitchFamily="34" charset="0"/>
              </a:rPr>
              <a:t>A. £1,000 - £5,000</a:t>
            </a:r>
          </a:p>
        </p:txBody>
      </p:sp>
      <p:sp>
        <p:nvSpPr>
          <p:cNvPr id="10" name="TextBox 9"/>
          <p:cNvSpPr txBox="1"/>
          <p:nvPr/>
        </p:nvSpPr>
        <p:spPr>
          <a:xfrm>
            <a:off x="6537832" y="4237174"/>
            <a:ext cx="4208668" cy="499689"/>
          </a:xfrm>
          <a:prstGeom prst="rect">
            <a:avLst/>
          </a:prstGeom>
          <a:noFill/>
        </p:spPr>
        <p:txBody>
          <a:bodyPr wrap="square" rtlCol="0">
            <a:spAutoFit/>
          </a:bodyPr>
          <a:lstStyle/>
          <a:p>
            <a:r>
              <a:rPr lang="en-GB" sz="2647" dirty="0">
                <a:solidFill>
                  <a:srgbClr val="C8337E"/>
                </a:solidFill>
                <a:latin typeface="Arial" panose="020B0604020202020204" pitchFamily="34" charset="0"/>
                <a:cs typeface="Arial" panose="020B0604020202020204" pitchFamily="34" charset="0"/>
              </a:rPr>
              <a:t>B. £5,000 - £10,000</a:t>
            </a:r>
          </a:p>
        </p:txBody>
      </p:sp>
      <p:sp>
        <p:nvSpPr>
          <p:cNvPr id="11" name="TextBox 10"/>
          <p:cNvSpPr txBox="1"/>
          <p:nvPr/>
        </p:nvSpPr>
        <p:spPr>
          <a:xfrm>
            <a:off x="6537832" y="5222466"/>
            <a:ext cx="4208668" cy="499689"/>
          </a:xfrm>
          <a:prstGeom prst="rect">
            <a:avLst/>
          </a:prstGeom>
          <a:noFill/>
        </p:spPr>
        <p:txBody>
          <a:bodyPr wrap="square" rtlCol="0">
            <a:spAutoFit/>
          </a:bodyPr>
          <a:lstStyle/>
          <a:p>
            <a:r>
              <a:rPr lang="en-GB" sz="2647" dirty="0">
                <a:solidFill>
                  <a:srgbClr val="C8337E"/>
                </a:solidFill>
                <a:latin typeface="Arial" panose="020B0604020202020204" pitchFamily="34" charset="0"/>
                <a:cs typeface="Arial" panose="020B0604020202020204" pitchFamily="34" charset="0"/>
              </a:rPr>
              <a:t>C. £10,000 - £15,000</a:t>
            </a:r>
          </a:p>
        </p:txBody>
      </p:sp>
      <p:sp>
        <p:nvSpPr>
          <p:cNvPr id="12" name="TextBox 11"/>
          <p:cNvSpPr txBox="1"/>
          <p:nvPr/>
        </p:nvSpPr>
        <p:spPr>
          <a:xfrm>
            <a:off x="105718" y="6805761"/>
            <a:ext cx="6035070" cy="635430"/>
          </a:xfrm>
          <a:prstGeom prst="rect">
            <a:avLst/>
          </a:prstGeom>
          <a:noFill/>
        </p:spPr>
        <p:txBody>
          <a:bodyPr wrap="square" rtlCol="0">
            <a:spAutoFit/>
          </a:bodyPr>
          <a:lstStyle/>
          <a:p>
            <a:r>
              <a:rPr lang="en-GB" sz="3529" b="1" dirty="0">
                <a:solidFill>
                  <a:srgbClr val="008080"/>
                </a:solidFill>
                <a:latin typeface="Comic Sans MS" panose="030F0702030302020204" pitchFamily="66" charset="0"/>
                <a:cs typeface="Arial" panose="020B0604020202020204" pitchFamily="34" charset="0"/>
              </a:rPr>
              <a:t>Average lifetime costs …</a:t>
            </a:r>
          </a:p>
        </p:txBody>
      </p:sp>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66705" y="898017"/>
            <a:ext cx="2726297" cy="204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11">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FB7345-FC20-4113-9086-04DC32245C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638"/>
          <a:stretch/>
        </p:blipFill>
        <p:spPr>
          <a:xfrm>
            <a:off x="5730056" y="3205361"/>
            <a:ext cx="4821233" cy="3068620"/>
          </a:xfrm>
          <a:prstGeom prst="rect">
            <a:avLst/>
          </a:prstGeom>
        </p:spPr>
      </p:pic>
      <p:pic>
        <p:nvPicPr>
          <p:cNvPr id="16" name="Picture 15">
            <a:extLst>
              <a:ext uri="{FF2B5EF4-FFF2-40B4-BE49-F238E27FC236}">
                <a16:creationId xmlns:a16="http://schemas.microsoft.com/office/drawing/2014/main" id="{F243AC39-95FE-48E5-9669-127378F2D4BC}"/>
              </a:ext>
            </a:extLst>
          </p:cNvPr>
          <p:cNvPicPr>
            <a:picLocks noChangeAspect="1"/>
          </p:cNvPicPr>
          <p:nvPr/>
        </p:nvPicPr>
        <p:blipFill rotWithShape="1">
          <a:blip r:embed="rId4">
            <a:extLst>
              <a:ext uri="{28A0092B-C50C-407E-A947-70E740481C1C}">
                <a14:useLocalDpi xmlns:a14="http://schemas.microsoft.com/office/drawing/2010/main" val="0"/>
              </a:ext>
            </a:extLst>
          </a:blip>
          <a:srcRect l="9928" t="8029" r="10884" b="2838"/>
          <a:stretch/>
        </p:blipFill>
        <p:spPr>
          <a:xfrm flipH="1">
            <a:off x="142111" y="2377269"/>
            <a:ext cx="4594909" cy="4128912"/>
          </a:xfrm>
          <a:prstGeom prst="rect">
            <a:avLst/>
          </a:prstGeom>
        </p:spPr>
      </p:pic>
      <p:sp>
        <p:nvSpPr>
          <p:cNvPr id="12" name="TextBox 11"/>
          <p:cNvSpPr txBox="1"/>
          <p:nvPr/>
        </p:nvSpPr>
        <p:spPr>
          <a:xfrm>
            <a:off x="175726" y="6733753"/>
            <a:ext cx="5891054" cy="635430"/>
          </a:xfrm>
          <a:prstGeom prst="rect">
            <a:avLst/>
          </a:prstGeom>
          <a:noFill/>
        </p:spPr>
        <p:txBody>
          <a:bodyPr wrap="square" rtlCol="0">
            <a:spAutoFit/>
          </a:bodyPr>
          <a:lstStyle/>
          <a:p>
            <a:r>
              <a:rPr lang="en-GB" sz="3529" b="1" dirty="0">
                <a:solidFill>
                  <a:srgbClr val="008080"/>
                </a:solidFill>
                <a:latin typeface="Comic Sans MS" panose="030F0702030302020204" pitchFamily="66" charset="0"/>
                <a:cs typeface="Arial" panose="020B0604020202020204" pitchFamily="34" charset="0"/>
              </a:rPr>
              <a:t>Which pet?</a:t>
            </a:r>
          </a:p>
        </p:txBody>
      </p:sp>
      <p:pic>
        <p:nvPicPr>
          <p:cNvPr id="15" name="Picture 5" descr="\\falcon\user_data\SHARING FOLDER\!Temporary Sharing - Items will be deleted when 7 days old!\Vicki from Sarah\shutterstock_127511270.jpg">
            <a:extLst>
              <a:ext uri="{FF2B5EF4-FFF2-40B4-BE49-F238E27FC236}">
                <a16:creationId xmlns:a16="http://schemas.microsoft.com/office/drawing/2014/main" id="{41949D66-CAB3-48C0-B637-399BF6787B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721" y="492833"/>
            <a:ext cx="3916670" cy="376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10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Sutherland_R\AppData\Local\Microsoft\Windows\INetCache\Content.Word\Perci with PDSA vet Chris Sherwoo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623" y="684481"/>
            <a:ext cx="8655562" cy="5558618"/>
          </a:xfrm>
          <a:prstGeom prst="rect">
            <a:avLst/>
          </a:prstGeom>
          <a:noFill/>
          <a:ln>
            <a:noFill/>
          </a:ln>
        </p:spPr>
      </p:pic>
      <p:sp>
        <p:nvSpPr>
          <p:cNvPr id="7" name="TextBox 6"/>
          <p:cNvSpPr txBox="1"/>
          <p:nvPr/>
        </p:nvSpPr>
        <p:spPr>
          <a:xfrm>
            <a:off x="492824" y="6759576"/>
            <a:ext cx="3493988" cy="703269"/>
          </a:xfrm>
          <a:prstGeom prst="rect">
            <a:avLst/>
          </a:prstGeom>
          <a:noFill/>
        </p:spPr>
        <p:txBody>
          <a:bodyPr wrap="square" rtlCol="0">
            <a:spAutoFit/>
          </a:bodyPr>
          <a:lstStyle/>
          <a:p>
            <a:r>
              <a:rPr lang="en-GB" sz="3970" b="1" dirty="0" err="1">
                <a:solidFill>
                  <a:srgbClr val="008080"/>
                </a:solidFill>
                <a:latin typeface="Comic Sans MS" panose="030F0702030302020204" pitchFamily="66" charset="0"/>
                <a:cs typeface="Arial" panose="020B0604020202020204" pitchFamily="34" charset="0"/>
              </a:rPr>
              <a:t>Perci</a:t>
            </a:r>
            <a:endParaRPr lang="en-GB" sz="3970" b="1" dirty="0">
              <a:solidFill>
                <a:srgbClr val="00808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05668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rot="638719">
            <a:off x="405420" y="998250"/>
            <a:ext cx="7492078" cy="5205183"/>
            <a:chOff x="71977" y="1214268"/>
            <a:chExt cx="5241362" cy="3434921"/>
          </a:xfrm>
        </p:grpSpPr>
        <p:grpSp>
          <p:nvGrpSpPr>
            <p:cNvPr id="8" name="Group 7"/>
            <p:cNvGrpSpPr/>
            <p:nvPr/>
          </p:nvGrpSpPr>
          <p:grpSpPr>
            <a:xfrm>
              <a:off x="71977" y="1214268"/>
              <a:ext cx="5241362" cy="2934812"/>
              <a:chOff x="71977" y="1214268"/>
              <a:chExt cx="5241362" cy="2934812"/>
            </a:xfrm>
          </p:grpSpPr>
          <p:pic>
            <p:nvPicPr>
              <p:cNvPr id="2" name="Picture 1"/>
              <p:cNvPicPr>
                <a:picLocks noChangeAspect="1"/>
              </p:cNvPicPr>
              <p:nvPr/>
            </p:nvPicPr>
            <p:blipFill rotWithShape="1">
              <a:blip r:embed="rId3"/>
              <a:srcRect l="2085" t="14930" r="57556" b="6153"/>
              <a:stretch/>
            </p:blipFill>
            <p:spPr>
              <a:xfrm>
                <a:off x="216235" y="1484783"/>
                <a:ext cx="3491669" cy="2664297"/>
              </a:xfrm>
              <a:prstGeom prst="rect">
                <a:avLst/>
              </a:prstGeom>
            </p:spPr>
          </p:pic>
          <p:sp>
            <p:nvSpPr>
              <p:cNvPr id="3" name="Rectangle 2"/>
              <p:cNvSpPr/>
              <p:nvPr/>
            </p:nvSpPr>
            <p:spPr>
              <a:xfrm rot="21274965">
                <a:off x="71977" y="1214268"/>
                <a:ext cx="3502559" cy="343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7" name="Rectangle 6"/>
              <p:cNvSpPr/>
              <p:nvPr/>
            </p:nvSpPr>
            <p:spPr>
              <a:xfrm rot="21008513">
                <a:off x="3524190" y="1933582"/>
                <a:ext cx="1789149" cy="1588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grpSp>
        <p:sp>
          <p:nvSpPr>
            <p:cNvPr id="9" name="Rectangle 8"/>
            <p:cNvSpPr/>
            <p:nvPr/>
          </p:nvSpPr>
          <p:spPr>
            <a:xfrm rot="21170181">
              <a:off x="927073" y="4019904"/>
              <a:ext cx="3012089" cy="62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grpSp>
      <p:pic>
        <p:nvPicPr>
          <p:cNvPr id="11" name="Picture 10"/>
          <p:cNvPicPr/>
          <p:nvPr/>
        </p:nvPicPr>
        <p:blipFill rotWithShape="1">
          <a:blip r:embed="rId4" cstate="print">
            <a:extLst>
              <a:ext uri="{28A0092B-C50C-407E-A947-70E740481C1C}">
                <a14:useLocalDpi xmlns:a14="http://schemas.microsoft.com/office/drawing/2010/main" val="0"/>
              </a:ext>
            </a:extLst>
          </a:blip>
          <a:srcRect l="8786" r="20926"/>
          <a:stretch/>
        </p:blipFill>
        <p:spPr>
          <a:xfrm rot="29790">
            <a:off x="5364864" y="1657342"/>
            <a:ext cx="4624099" cy="4212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492824" y="6759576"/>
            <a:ext cx="3493988" cy="703269"/>
          </a:xfrm>
          <a:prstGeom prst="rect">
            <a:avLst/>
          </a:prstGeom>
          <a:noFill/>
        </p:spPr>
        <p:txBody>
          <a:bodyPr wrap="square" rtlCol="0">
            <a:spAutoFit/>
          </a:bodyPr>
          <a:lstStyle/>
          <a:p>
            <a:r>
              <a:rPr lang="en-GB" sz="3970" b="1" dirty="0" err="1">
                <a:solidFill>
                  <a:srgbClr val="008080"/>
                </a:solidFill>
                <a:latin typeface="Comic Sans MS" panose="030F0702030302020204" pitchFamily="66" charset="0"/>
                <a:cs typeface="Arial" panose="020B0604020202020204" pitchFamily="34" charset="0"/>
              </a:rPr>
              <a:t>Perci’s</a:t>
            </a:r>
            <a:r>
              <a:rPr lang="en-GB" sz="3970" b="1" dirty="0">
                <a:solidFill>
                  <a:srgbClr val="008080"/>
                </a:solidFill>
                <a:latin typeface="Comic Sans MS" panose="030F0702030302020204" pitchFamily="66" charset="0"/>
                <a:cs typeface="Arial" panose="020B0604020202020204" pitchFamily="34" charset="0"/>
              </a:rPr>
              <a:t> Costs</a:t>
            </a:r>
          </a:p>
        </p:txBody>
      </p:sp>
    </p:spTree>
    <p:extLst>
      <p:ext uri="{BB962C8B-B14F-4D97-AF65-F5344CB8AC3E}">
        <p14:creationId xmlns:p14="http://schemas.microsoft.com/office/powerpoint/2010/main" val="357406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0988" y="3146154"/>
            <a:ext cx="2699900" cy="3100946"/>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85" dirty="0"/>
              <a:t>P</a:t>
            </a:r>
          </a:p>
        </p:txBody>
      </p:sp>
      <p:sp>
        <p:nvSpPr>
          <p:cNvPr id="6" name="Rectangle 5"/>
          <p:cNvSpPr/>
          <p:nvPr/>
        </p:nvSpPr>
        <p:spPr>
          <a:xfrm>
            <a:off x="3996750" y="3146153"/>
            <a:ext cx="2699900" cy="3096945"/>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7" name="Rectangle 6"/>
          <p:cNvSpPr/>
          <p:nvPr/>
        </p:nvSpPr>
        <p:spPr>
          <a:xfrm>
            <a:off x="7252512" y="3146151"/>
            <a:ext cx="2699900" cy="309846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528" y="3304972"/>
            <a:ext cx="807711" cy="77809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16" y="3304972"/>
            <a:ext cx="807711" cy="778096"/>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078" y="3308352"/>
            <a:ext cx="807711" cy="77809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041" y="3301592"/>
            <a:ext cx="807711" cy="77809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5418" y="3304972"/>
            <a:ext cx="804202" cy="774716"/>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8915" y="3301592"/>
            <a:ext cx="807711" cy="778096"/>
          </a:xfrm>
          <a:prstGeom prst="rect">
            <a:avLst/>
          </a:prstGeom>
        </p:spPr>
      </p:pic>
      <p:sp>
        <p:nvSpPr>
          <p:cNvPr id="20" name="TextBox 19"/>
          <p:cNvSpPr txBox="1"/>
          <p:nvPr/>
        </p:nvSpPr>
        <p:spPr>
          <a:xfrm>
            <a:off x="726137" y="574831"/>
            <a:ext cx="3701778" cy="431785"/>
          </a:xfrm>
          <a:prstGeom prst="rect">
            <a:avLst/>
          </a:prstGeom>
          <a:noFill/>
        </p:spPr>
        <p:txBody>
          <a:bodyPr wrap="square" rtlCol="0">
            <a:spAutoFit/>
          </a:bodyPr>
          <a:lstStyle/>
          <a:p>
            <a:r>
              <a:rPr lang="en-GB" sz="2206" b="1" dirty="0">
                <a:solidFill>
                  <a:srgbClr val="008080"/>
                </a:solidFill>
                <a:latin typeface="Comic Sans MS" panose="030F0702030302020204" pitchFamily="66" charset="0"/>
              </a:rPr>
              <a:t>Learning Objectives</a:t>
            </a:r>
          </a:p>
        </p:txBody>
      </p:sp>
      <p:sp>
        <p:nvSpPr>
          <p:cNvPr id="21" name="TextBox 20"/>
          <p:cNvSpPr txBox="1"/>
          <p:nvPr/>
        </p:nvSpPr>
        <p:spPr>
          <a:xfrm>
            <a:off x="706018" y="2551025"/>
            <a:ext cx="3701778" cy="431785"/>
          </a:xfrm>
          <a:prstGeom prst="rect">
            <a:avLst/>
          </a:prstGeom>
          <a:noFill/>
        </p:spPr>
        <p:txBody>
          <a:bodyPr wrap="square" rtlCol="0">
            <a:spAutoFit/>
          </a:bodyPr>
          <a:lstStyle/>
          <a:p>
            <a:r>
              <a:rPr lang="en-GB" sz="2206" b="1" dirty="0">
                <a:solidFill>
                  <a:srgbClr val="FF0066"/>
                </a:solidFill>
                <a:latin typeface="Comic Sans MS" panose="030F0702030302020204" pitchFamily="66" charset="0"/>
              </a:rPr>
              <a:t>Learning Outcomes</a:t>
            </a:r>
          </a:p>
        </p:txBody>
      </p:sp>
      <p:sp>
        <p:nvSpPr>
          <p:cNvPr id="22" name="TextBox 21"/>
          <p:cNvSpPr txBox="1"/>
          <p:nvPr/>
        </p:nvSpPr>
        <p:spPr>
          <a:xfrm>
            <a:off x="758413" y="4304207"/>
            <a:ext cx="2699900" cy="1721753"/>
          </a:xfrm>
          <a:prstGeom prst="rect">
            <a:avLst/>
          </a:prstGeom>
          <a:noFill/>
        </p:spPr>
        <p:txBody>
          <a:bodyPr wrap="square" rtlCol="0">
            <a:spAutoFit/>
          </a:bodyPr>
          <a:lstStyle/>
          <a:p>
            <a:pPr algn="ctr"/>
            <a:r>
              <a:rPr lang="en-GB" sz="2647" dirty="0">
                <a:latin typeface="Comic Sans MS" panose="030F0702030302020204" pitchFamily="66" charset="0"/>
              </a:rPr>
              <a:t>I can state who is responsible for looking after pets.</a:t>
            </a:r>
          </a:p>
        </p:txBody>
      </p:sp>
      <p:sp>
        <p:nvSpPr>
          <p:cNvPr id="23" name="TextBox 22"/>
          <p:cNvSpPr txBox="1"/>
          <p:nvPr/>
        </p:nvSpPr>
        <p:spPr>
          <a:xfrm>
            <a:off x="3843934" y="4113989"/>
            <a:ext cx="3005532" cy="2129109"/>
          </a:xfrm>
          <a:prstGeom prst="rect">
            <a:avLst/>
          </a:prstGeom>
          <a:noFill/>
        </p:spPr>
        <p:txBody>
          <a:bodyPr wrap="square" rtlCol="0">
            <a:spAutoFit/>
          </a:bodyPr>
          <a:lstStyle/>
          <a:p>
            <a:pPr algn="ctr"/>
            <a:r>
              <a:rPr lang="en-GB" sz="2647" dirty="0">
                <a:latin typeface="Comic Sans MS" panose="030F0702030302020204" pitchFamily="66" charset="0"/>
              </a:rPr>
              <a:t>I can talk about the things people need to think about before getting a pet.</a:t>
            </a:r>
          </a:p>
        </p:txBody>
      </p:sp>
      <p:sp>
        <p:nvSpPr>
          <p:cNvPr id="24" name="TextBox 23"/>
          <p:cNvSpPr txBox="1"/>
          <p:nvPr/>
        </p:nvSpPr>
        <p:spPr>
          <a:xfrm>
            <a:off x="7269937" y="4317666"/>
            <a:ext cx="2699900" cy="1721753"/>
          </a:xfrm>
          <a:prstGeom prst="rect">
            <a:avLst/>
          </a:prstGeom>
          <a:noFill/>
        </p:spPr>
        <p:txBody>
          <a:bodyPr wrap="square" rtlCol="0">
            <a:spAutoFit/>
          </a:bodyPr>
          <a:lstStyle/>
          <a:p>
            <a:pPr algn="ctr"/>
            <a:r>
              <a:rPr lang="en-GB" sz="2647" dirty="0">
                <a:latin typeface="Comic Sans MS" panose="030F0702030302020204" pitchFamily="66" charset="0"/>
              </a:rPr>
              <a:t>I can describe the pet I’d like and say why I’d like them. </a:t>
            </a:r>
          </a:p>
        </p:txBody>
      </p:sp>
      <p:sp>
        <p:nvSpPr>
          <p:cNvPr id="26" name="TextBox 25"/>
          <p:cNvSpPr txBox="1"/>
          <p:nvPr/>
        </p:nvSpPr>
        <p:spPr>
          <a:xfrm>
            <a:off x="637283" y="1045546"/>
            <a:ext cx="10199299" cy="1539780"/>
          </a:xfrm>
          <a:prstGeom prst="rect">
            <a:avLst/>
          </a:prstGeom>
          <a:noFill/>
        </p:spPr>
        <p:txBody>
          <a:bodyPr wrap="square" rtlCol="0">
            <a:spAutoFit/>
          </a:bodyPr>
          <a:lstStyle/>
          <a:p>
            <a:r>
              <a:rPr lang="en-GB" sz="2206" dirty="0">
                <a:latin typeface="Comic Sans MS" panose="030F0702030302020204" pitchFamily="66" charset="0"/>
              </a:rPr>
              <a:t>I will learn </a:t>
            </a:r>
            <a:r>
              <a:rPr lang="en-GB" sz="2400" dirty="0">
                <a:latin typeface="Comic Sans MS" panose="030F0702030302020204" pitchFamily="66" charset="0"/>
              </a:rPr>
              <a:t>all the things you need to consider before getting a pet.</a:t>
            </a:r>
            <a:endParaRPr lang="en-GB" sz="2206" dirty="0">
              <a:latin typeface="Comic Sans MS" panose="030F0702030302020204" pitchFamily="66" charset="0"/>
            </a:endParaRPr>
          </a:p>
          <a:p>
            <a:r>
              <a:rPr lang="en-GB" sz="2206" dirty="0">
                <a:latin typeface="Comic Sans MS" panose="030F0702030302020204" pitchFamily="66" charset="0"/>
              </a:rPr>
              <a:t>I will learn </a:t>
            </a:r>
            <a:r>
              <a:rPr lang="en-GB" sz="2400" dirty="0">
                <a:latin typeface="Comic Sans MS" panose="030F0702030302020204" pitchFamily="66" charset="0"/>
              </a:rPr>
              <a:t>that people are responsible for taking care of their pets.</a:t>
            </a:r>
          </a:p>
          <a:p>
            <a:r>
              <a:rPr lang="en-GB" sz="2400" dirty="0">
                <a:latin typeface="Comic Sans MS" panose="030F0702030302020204" pitchFamily="66" charset="0"/>
              </a:rPr>
              <a:t>I will learn roughly how much pets cost to look after.</a:t>
            </a:r>
          </a:p>
          <a:p>
            <a:endParaRPr lang="en-GB" sz="2206" dirty="0">
              <a:latin typeface="Comic Sans MS" panose="030F0702030302020204" pitchFamily="66" charset="0"/>
            </a:endParaRPr>
          </a:p>
        </p:txBody>
      </p:sp>
    </p:spTree>
    <p:extLst>
      <p:ext uri="{BB962C8B-B14F-4D97-AF65-F5344CB8AC3E}">
        <p14:creationId xmlns:p14="http://schemas.microsoft.com/office/powerpoint/2010/main" val="125194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p:cNvPicPr>
            <a:picLocks noChangeAspect="1" noChangeArrowheads="1"/>
          </p:cNvPicPr>
          <p:nvPr/>
        </p:nvPicPr>
        <p:blipFill>
          <a:blip r:embed="rId3" cstate="print"/>
          <a:srcRect/>
          <a:stretch>
            <a:fillRect/>
          </a:stretch>
        </p:blipFill>
        <p:spPr bwMode="auto">
          <a:xfrm>
            <a:off x="4154500" y="4031171"/>
            <a:ext cx="2463178" cy="2485937"/>
          </a:xfrm>
          <a:prstGeom prst="rect">
            <a:avLst/>
          </a:prstGeom>
          <a:noFill/>
          <a:ln w="25400">
            <a:noFill/>
            <a:round/>
            <a:headEnd/>
            <a:tailEnd/>
          </a:ln>
        </p:spPr>
      </p:pic>
      <p:pic>
        <p:nvPicPr>
          <p:cNvPr id="2053" name="Picture 3" descr="\\Falcon\user_data\Veterinary_Services\Community and Education\IMAGES\1_Animal_Image_Library\Cats\Archive\Kitten playing.jpg"/>
          <p:cNvPicPr>
            <a:picLocks noChangeAspect="1" noChangeArrowheads="1"/>
          </p:cNvPicPr>
          <p:nvPr/>
        </p:nvPicPr>
        <p:blipFill rotWithShape="1">
          <a:blip r:embed="rId4" cstate="print"/>
          <a:srcRect l="19164" t="7909" r="8051" b="7080"/>
          <a:stretch/>
        </p:blipFill>
        <p:spPr bwMode="auto">
          <a:xfrm>
            <a:off x="343944" y="2686076"/>
            <a:ext cx="3317583" cy="3811186"/>
          </a:xfrm>
          <a:prstGeom prst="rect">
            <a:avLst/>
          </a:prstGeom>
          <a:noFill/>
          <a:ln w="9525">
            <a:noFill/>
            <a:miter lim="800000"/>
            <a:headEnd/>
            <a:tailEnd/>
          </a:ln>
        </p:spPr>
      </p:pic>
      <p:sp>
        <p:nvSpPr>
          <p:cNvPr id="6" name="Rectangle 5"/>
          <p:cNvSpPr/>
          <p:nvPr/>
        </p:nvSpPr>
        <p:spPr>
          <a:xfrm>
            <a:off x="2519112" y="922708"/>
            <a:ext cx="5240982" cy="839012"/>
          </a:xfrm>
          <a:prstGeom prst="rect">
            <a:avLst/>
          </a:prstGeom>
          <a:noFill/>
        </p:spPr>
        <p:txBody>
          <a:bodyPr wrap="square">
            <a:spAutoFit/>
          </a:bodyPr>
          <a:lstStyle/>
          <a:p>
            <a:pPr algn="ctr">
              <a:defRPr/>
            </a:pPr>
            <a:r>
              <a:rPr lang="en-US" sz="4852" dirty="0">
                <a:ln w="900" cmpd="sng">
                  <a:solidFill>
                    <a:schemeClr val="accent1">
                      <a:satMod val="190000"/>
                      <a:alpha val="55000"/>
                    </a:schemeClr>
                  </a:solidFill>
                  <a:prstDash val="solid"/>
                </a:ln>
                <a:solidFill>
                  <a:srgbClr val="008988"/>
                </a:solidFill>
                <a:latin typeface="Arial" pitchFamily="34" charset="0"/>
                <a:cs typeface="Arial" pitchFamily="34" charset="0"/>
              </a:rPr>
              <a:t>Thanks!</a:t>
            </a:r>
          </a:p>
        </p:txBody>
      </p:sp>
      <p:pic>
        <p:nvPicPr>
          <p:cNvPr id="7" name="Picture 2" descr="\\falcon\user_data\SHARING FOLDER\!Temporary Sharing - Items will be deleted when 7 days old!\Jenna\shutterstock_162290225.jpg"/>
          <p:cNvPicPr>
            <a:picLocks noChangeAspect="1" noChangeArrowheads="1"/>
          </p:cNvPicPr>
          <p:nvPr/>
        </p:nvPicPr>
        <p:blipFill rotWithShape="1">
          <a:blip r:embed="rId5" cstate="print"/>
          <a:srcRect l="16216" r="21621" b="8007"/>
          <a:stretch/>
        </p:blipFill>
        <p:spPr bwMode="auto">
          <a:xfrm>
            <a:off x="6617678" y="922708"/>
            <a:ext cx="3158605" cy="5424558"/>
          </a:xfrm>
          <a:prstGeom prst="rect">
            <a:avLst/>
          </a:prstGeom>
          <a:noFill/>
        </p:spPr>
      </p:pic>
    </p:spTree>
    <p:extLst>
      <p:ext uri="{BB962C8B-B14F-4D97-AF65-F5344CB8AC3E}">
        <p14:creationId xmlns:p14="http://schemas.microsoft.com/office/powerpoint/2010/main" val="254560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W images_money.JPG"/>
          <p:cNvPicPr>
            <a:picLocks noChangeAspect="1"/>
          </p:cNvPicPr>
          <p:nvPr/>
        </p:nvPicPr>
        <p:blipFill rotWithShape="1">
          <a:blip r:embed="rId3" cstate="print"/>
          <a:srcRect r="51602"/>
          <a:stretch/>
        </p:blipFill>
        <p:spPr>
          <a:xfrm>
            <a:off x="9107875" y="3909034"/>
            <a:ext cx="1182409" cy="2590800"/>
          </a:xfrm>
          <a:prstGeom prst="rect">
            <a:avLst/>
          </a:prstGeom>
        </p:spPr>
      </p:pic>
      <p:sp>
        <p:nvSpPr>
          <p:cNvPr id="3" name="Title 1"/>
          <p:cNvSpPr>
            <a:spLocks noGrp="1"/>
          </p:cNvSpPr>
          <p:nvPr>
            <p:ph type="title"/>
          </p:nvPr>
        </p:nvSpPr>
        <p:spPr>
          <a:xfrm>
            <a:off x="205761" y="6784861"/>
            <a:ext cx="8179109" cy="692564"/>
          </a:xfrm>
        </p:spPr>
        <p:txBody>
          <a:bodyPr>
            <a:normAutofit/>
          </a:bodyPr>
          <a:lstStyle/>
          <a:p>
            <a:r>
              <a:rPr lang="en-GB" sz="3088" i="1" dirty="0">
                <a:latin typeface="Comic Sans MS" panose="030F0702030302020204" pitchFamily="66" charset="0"/>
              </a:rPr>
              <a:t>The UK’s leading vet charity …</a:t>
            </a:r>
          </a:p>
        </p:txBody>
      </p:sp>
      <p:sp>
        <p:nvSpPr>
          <p:cNvPr id="4" name="TextBox 3"/>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dirty="0"/>
          </a:p>
        </p:txBody>
      </p:sp>
      <p:pic>
        <p:nvPicPr>
          <p:cNvPr id="5" name="Picture 4" descr="old faithful.jpg"/>
          <p:cNvPicPr>
            <a:picLocks noChangeAspect="1"/>
          </p:cNvPicPr>
          <p:nvPr/>
        </p:nvPicPr>
        <p:blipFill>
          <a:blip r:embed="rId4" cstate="print"/>
          <a:stretch>
            <a:fillRect/>
          </a:stretch>
        </p:blipFill>
        <p:spPr>
          <a:xfrm rot="20852158">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7" name="TextBox 6"/>
          <p:cNvSpPr txBox="1"/>
          <p:nvPr/>
        </p:nvSpPr>
        <p:spPr>
          <a:xfrm>
            <a:off x="4443317" y="237375"/>
            <a:ext cx="5270869" cy="1514639"/>
          </a:xfrm>
          <a:prstGeom prst="rect">
            <a:avLst/>
          </a:prstGeom>
          <a:noFill/>
        </p:spPr>
        <p:txBody>
          <a:bodyPr wrap="square" lIns="88384" tIns="44193" rIns="88384" bIns="44193" rtlCol="0">
            <a:spAutoFit/>
          </a:bodyPr>
          <a:lstStyle/>
          <a:p>
            <a:pPr>
              <a:buFont typeface="Arial" pitchFamily="34" charset="0"/>
              <a:buNone/>
            </a:pPr>
            <a:endParaRPr lang="en-GB" sz="1985" dirty="0">
              <a:latin typeface="Comic Sans MS" panose="030F0702030302020204" pitchFamily="66" charset="0"/>
            </a:endParaRPr>
          </a:p>
          <a:p>
            <a:pPr>
              <a:buClr>
                <a:srgbClr val="008988"/>
              </a:buClr>
            </a:pPr>
            <a:r>
              <a:rPr lang="en-GB" sz="2426" dirty="0">
                <a:solidFill>
                  <a:srgbClr val="008988"/>
                </a:solidFill>
                <a:latin typeface="Comic Sans MS" panose="030F0702030302020204" pitchFamily="66" charset="0"/>
                <a:cs typeface="Arial" pitchFamily="34" charset="0"/>
              </a:rPr>
              <a:t>PDSA is a </a:t>
            </a:r>
            <a:r>
              <a:rPr lang="en-GB" sz="2426" b="1" dirty="0">
                <a:solidFill>
                  <a:srgbClr val="008988"/>
                </a:solidFill>
                <a:latin typeface="Comic Sans MS" panose="030F0702030302020204" pitchFamily="66" charset="0"/>
                <a:cs typeface="Arial" pitchFamily="34" charset="0"/>
              </a:rPr>
              <a:t>100</a:t>
            </a:r>
            <a:r>
              <a:rPr lang="en-GB" sz="2426"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8" name="TextBox 7"/>
          <p:cNvSpPr txBox="1"/>
          <p:nvPr/>
        </p:nvSpPr>
        <p:spPr>
          <a:xfrm>
            <a:off x="4443317" y="348760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9" name="TextBox 8"/>
          <p:cNvSpPr txBox="1"/>
          <p:nvPr/>
        </p:nvSpPr>
        <p:spPr>
          <a:xfrm>
            <a:off x="4443316" y="210498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a:t>
            </a:r>
            <a:r>
              <a:rPr lang="en-GB" sz="1985" dirty="0">
                <a:solidFill>
                  <a:srgbClr val="008988"/>
                </a:solidFill>
                <a:latin typeface="Comic Sans MS" panose="030F0702030302020204" pitchFamily="66" charset="0"/>
              </a:rPr>
              <a:t> </a:t>
            </a:r>
            <a:r>
              <a:rPr lang="en-GB" sz="2426" dirty="0">
                <a:solidFill>
                  <a:srgbClr val="008988"/>
                </a:solidFill>
                <a:latin typeface="Comic Sans MS" panose="030F0702030302020204" pitchFamily="66" charset="0"/>
                <a:cs typeface="Arial" pitchFamily="34" charset="0"/>
              </a:rPr>
              <a:t>have Pet Hospitals all over the UK</a:t>
            </a:r>
          </a:p>
        </p:txBody>
      </p:sp>
      <p:sp>
        <p:nvSpPr>
          <p:cNvPr id="10" name="Rectangle 9"/>
          <p:cNvSpPr/>
          <p:nvPr/>
        </p:nvSpPr>
        <p:spPr>
          <a:xfrm>
            <a:off x="4053291" y="3781426"/>
            <a:ext cx="5041900" cy="394717"/>
          </a:xfrm>
          <a:prstGeom prst="rect">
            <a:avLst/>
          </a:prstGeom>
        </p:spPr>
        <p:txBody>
          <a:bodyPr lIns="88384" tIns="44193" rIns="88384" bIns="44193">
            <a:spAutoFit/>
          </a:bodyPr>
          <a:lstStyle/>
          <a:p>
            <a:r>
              <a:rPr lang="en-GB" sz="1985" dirty="0"/>
              <a:t>  </a:t>
            </a:r>
          </a:p>
        </p:txBody>
      </p:sp>
      <p:sp>
        <p:nvSpPr>
          <p:cNvPr id="11" name="Rectangle 10"/>
          <p:cNvSpPr/>
          <p:nvPr/>
        </p:nvSpPr>
        <p:spPr>
          <a:xfrm>
            <a:off x="4443317" y="4877323"/>
            <a:ext cx="4651874" cy="1209171"/>
          </a:xfrm>
          <a:prstGeom prst="rect">
            <a:avLst/>
          </a:prstGeom>
        </p:spPr>
        <p:txBody>
          <a:bodyPr wrap="square" lIns="88384" tIns="44193" rIns="88384" bIns="44193">
            <a:spAutoFit/>
          </a:bodyPr>
          <a:lstStyle/>
          <a:p>
            <a:r>
              <a:rPr lang="en-GB" sz="2426" dirty="0">
                <a:solidFill>
                  <a:srgbClr val="008988"/>
                </a:solidFill>
                <a:latin typeface="Comic Sans MS" panose="030F0702030302020204" pitchFamily="66" charset="0"/>
                <a:cs typeface="Arial" pitchFamily="34" charset="0"/>
              </a:rPr>
              <a:t>It costs the charity more than </a:t>
            </a:r>
          </a:p>
          <a:p>
            <a:r>
              <a:rPr lang="en-GB" sz="2426" b="1" dirty="0">
                <a:solidFill>
                  <a:srgbClr val="008988"/>
                </a:solidFill>
                <a:latin typeface="Comic Sans MS" panose="030F0702030302020204" pitchFamily="66" charset="0"/>
                <a:cs typeface="Arial" pitchFamily="34" charset="0"/>
              </a:rPr>
              <a:t>£1 million </a:t>
            </a:r>
            <a:r>
              <a:rPr lang="en-GB" sz="2426" dirty="0">
                <a:solidFill>
                  <a:srgbClr val="008988"/>
                </a:solidFill>
                <a:latin typeface="Comic Sans MS" panose="030F0702030302020204" pitchFamily="66" charset="0"/>
                <a:cs typeface="Arial" pitchFamily="34" charset="0"/>
              </a:rPr>
              <a:t>every week to do their work</a:t>
            </a:r>
          </a:p>
        </p:txBody>
      </p:sp>
      <p:sp>
        <p:nvSpPr>
          <p:cNvPr id="12" name="TextBox 11"/>
          <p:cNvSpPr txBox="1"/>
          <p:nvPr/>
        </p:nvSpPr>
        <p:spPr>
          <a:xfrm>
            <a:off x="2027861" y="428625"/>
            <a:ext cx="2114268" cy="397801"/>
          </a:xfrm>
          <a:prstGeom prst="rect">
            <a:avLst/>
          </a:prstGeom>
          <a:noFill/>
        </p:spPr>
        <p:txBody>
          <a:bodyPr wrap="square" rtlCol="0">
            <a:spAutoFit/>
          </a:bodyPr>
          <a:lstStyle/>
          <a:p>
            <a:endParaRPr lang="en-GB" sz="1985"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507842" y="698678"/>
            <a:ext cx="3493387" cy="2872877"/>
          </a:xfrm>
          <a:prstGeom prst="rect">
            <a:avLst/>
          </a:prstGeom>
        </p:spPr>
      </p:pic>
    </p:spTree>
    <p:extLst>
      <p:ext uri="{BB962C8B-B14F-4D97-AF65-F5344CB8AC3E}">
        <p14:creationId xmlns:p14="http://schemas.microsoft.com/office/powerpoint/2010/main" val="179139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10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6"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10"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AC2FE1-D566-4D20-A512-93D33C9B848D}"/>
              </a:ext>
            </a:extLst>
          </p:cNvPr>
          <p:cNvSpPr txBox="1"/>
          <p:nvPr/>
        </p:nvSpPr>
        <p:spPr>
          <a:xfrm>
            <a:off x="-53900" y="6733752"/>
            <a:ext cx="2736304"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My Pets</a:t>
            </a:r>
          </a:p>
        </p:txBody>
      </p:sp>
    </p:spTree>
    <p:extLst>
      <p:ext uri="{BB962C8B-B14F-4D97-AF65-F5344CB8AC3E}">
        <p14:creationId xmlns:p14="http://schemas.microsoft.com/office/powerpoint/2010/main" val="27864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08" y="6733753"/>
            <a:ext cx="6107898"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What do pets need?…</a:t>
            </a:r>
          </a:p>
        </p:txBody>
      </p:sp>
      <p:pic>
        <p:nvPicPr>
          <p:cNvPr id="3"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1468161" y="472173"/>
            <a:ext cx="2159328" cy="2159328"/>
          </a:xfrm>
          <a:prstGeom prst="ellipse">
            <a:avLst/>
          </a:prstGeom>
          <a:noFill/>
          <a:effectLst>
            <a:softEdge rad="0"/>
          </a:effectLst>
        </p:spPr>
      </p:pic>
      <p:pic>
        <p:nvPicPr>
          <p:cNvPr id="4"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1331419" y="3245449"/>
            <a:ext cx="2187087" cy="2187087"/>
          </a:xfrm>
          <a:prstGeom prst="ellipse">
            <a:avLst/>
          </a:prstGeom>
          <a:noFill/>
          <a:effectLst>
            <a:softEdge rad="0"/>
          </a:effectLst>
        </p:spPr>
      </p:pic>
      <p:pic>
        <p:nvPicPr>
          <p:cNvPr id="5" name="Picture 4" descr="Health Icon.jpg"/>
          <p:cNvPicPr>
            <a:picLocks noChangeAspect="1"/>
          </p:cNvPicPr>
          <p:nvPr/>
        </p:nvPicPr>
        <p:blipFill>
          <a:blip r:embed="rId5" cstate="print"/>
          <a:srcRect/>
          <a:stretch>
            <a:fillRect/>
          </a:stretch>
        </p:blipFill>
        <p:spPr bwMode="auto">
          <a:xfrm>
            <a:off x="4008683" y="1921854"/>
            <a:ext cx="2392309" cy="2189250"/>
          </a:xfrm>
          <a:prstGeom prst="rect">
            <a:avLst/>
          </a:prstGeom>
          <a:noFill/>
          <a:ln w="9525">
            <a:noFill/>
            <a:miter lim="800000"/>
            <a:headEnd/>
            <a:tailEnd/>
          </a:ln>
          <a:effectLst>
            <a:softEdge rad="0"/>
          </a:effectLst>
        </p:spPr>
      </p:pic>
      <p:pic>
        <p:nvPicPr>
          <p:cNvPr id="6" name="Picture 5"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146900" y="613073"/>
            <a:ext cx="2160240" cy="2160240"/>
          </a:xfrm>
          <a:prstGeom prst="ellipse">
            <a:avLst/>
          </a:prstGeom>
          <a:noFill/>
        </p:spPr>
      </p:pic>
      <p:pic>
        <p:nvPicPr>
          <p:cNvPr id="7" name="Picture 6"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085006" y="3809899"/>
            <a:ext cx="2152122" cy="2160209"/>
          </a:xfrm>
          <a:prstGeom prst="ellipse">
            <a:avLst/>
          </a:prstGeom>
          <a:noFill/>
        </p:spPr>
      </p:pic>
      <p:sp>
        <p:nvSpPr>
          <p:cNvPr id="8" name="TextBox 7"/>
          <p:cNvSpPr txBox="1"/>
          <p:nvPr/>
        </p:nvSpPr>
        <p:spPr>
          <a:xfrm>
            <a:off x="1369613" y="2586256"/>
            <a:ext cx="2160240" cy="523220"/>
          </a:xfrm>
          <a:prstGeom prst="rect">
            <a:avLst/>
          </a:prstGeom>
          <a:noFill/>
        </p:spPr>
        <p:txBody>
          <a:bodyPr wrap="square" rtlCol="0">
            <a:spAutoFit/>
          </a:bodyPr>
          <a:lstStyle/>
          <a:p>
            <a:pPr algn="ctr"/>
            <a:r>
              <a:rPr lang="en-GB" sz="2400" b="1" dirty="0">
                <a:solidFill>
                  <a:schemeClr val="accent4"/>
                </a:solidFill>
                <a:latin typeface="Comic Sans MS" panose="030F0702030302020204" pitchFamily="66" charset="0"/>
                <a:cs typeface="Arial" panose="020B0604020202020204" pitchFamily="34" charset="0"/>
              </a:rPr>
              <a:t> </a:t>
            </a:r>
            <a:r>
              <a:rPr lang="en-GB" sz="2800" b="1" dirty="0">
                <a:solidFill>
                  <a:schemeClr val="accent4"/>
                </a:solidFill>
                <a:latin typeface="Comic Sans MS" panose="030F0702030302020204" pitchFamily="66" charset="0"/>
                <a:cs typeface="Arial" panose="020B0604020202020204" pitchFamily="34" charset="0"/>
              </a:rPr>
              <a:t>A HOME</a:t>
            </a:r>
          </a:p>
        </p:txBody>
      </p:sp>
      <p:sp>
        <p:nvSpPr>
          <p:cNvPr id="9" name="TextBox 8"/>
          <p:cNvSpPr txBox="1"/>
          <p:nvPr/>
        </p:nvSpPr>
        <p:spPr>
          <a:xfrm>
            <a:off x="696315" y="5477248"/>
            <a:ext cx="3227578" cy="954107"/>
          </a:xfrm>
          <a:prstGeom prst="rect">
            <a:avLst/>
          </a:prstGeom>
          <a:noFill/>
        </p:spPr>
        <p:txBody>
          <a:bodyPr wrap="square" rtlCol="0">
            <a:spAutoFit/>
          </a:bodyPr>
          <a:lstStyle/>
          <a:p>
            <a:pPr algn="ctr"/>
            <a:r>
              <a:rPr lang="en-GB" sz="2800" b="1" dirty="0">
                <a:solidFill>
                  <a:schemeClr val="accent6"/>
                </a:solidFill>
                <a:latin typeface="Comic Sans MS" panose="030F0702030302020204" pitchFamily="66" charset="0"/>
                <a:cs typeface="Arial" panose="020B0604020202020204" pitchFamily="34" charset="0"/>
              </a:rPr>
              <a:t>FOOD </a:t>
            </a:r>
          </a:p>
          <a:p>
            <a:pPr algn="ctr"/>
            <a:r>
              <a:rPr lang="en-GB" sz="2800" b="1" dirty="0">
                <a:solidFill>
                  <a:schemeClr val="accent6"/>
                </a:solidFill>
                <a:latin typeface="Comic Sans MS" panose="030F0702030302020204" pitchFamily="66" charset="0"/>
                <a:cs typeface="Arial" panose="020B0604020202020204" pitchFamily="34" charset="0"/>
              </a:rPr>
              <a:t>&amp; WATER</a:t>
            </a:r>
          </a:p>
        </p:txBody>
      </p:sp>
      <p:sp>
        <p:nvSpPr>
          <p:cNvPr id="10" name="TextBox 9"/>
          <p:cNvSpPr txBox="1"/>
          <p:nvPr/>
        </p:nvSpPr>
        <p:spPr>
          <a:xfrm>
            <a:off x="4433897" y="3809899"/>
            <a:ext cx="1682106" cy="892552"/>
          </a:xfrm>
          <a:prstGeom prst="rect">
            <a:avLst/>
          </a:prstGeom>
          <a:noFill/>
        </p:spPr>
        <p:txBody>
          <a:bodyPr wrap="square" rtlCol="0">
            <a:spAutoFit/>
          </a:bodyPr>
          <a:lstStyle/>
          <a:p>
            <a:pPr algn="ctr"/>
            <a:endParaRPr lang="en-GB" sz="2400" dirty="0">
              <a:solidFill>
                <a:schemeClr val="accent1"/>
              </a:solidFill>
              <a:latin typeface="Comic Sans MS" panose="030F0702030302020204" pitchFamily="66" charset="0"/>
              <a:cs typeface="Arial" pitchFamily="34" charset="0"/>
            </a:endParaRPr>
          </a:p>
          <a:p>
            <a:pPr algn="ctr"/>
            <a:r>
              <a:rPr lang="en-GB" sz="2800" b="1" dirty="0">
                <a:solidFill>
                  <a:schemeClr val="accent1"/>
                </a:solidFill>
                <a:latin typeface="Comic Sans MS" panose="030F0702030302020204" pitchFamily="66" charset="0"/>
                <a:cs typeface="Arial" pitchFamily="34" charset="0"/>
              </a:rPr>
              <a:t>HEALTH</a:t>
            </a:r>
          </a:p>
        </p:txBody>
      </p:sp>
      <p:sp>
        <p:nvSpPr>
          <p:cNvPr id="11" name="Rectangle 10"/>
          <p:cNvSpPr/>
          <p:nvPr/>
        </p:nvSpPr>
        <p:spPr>
          <a:xfrm>
            <a:off x="7085006" y="2745377"/>
            <a:ext cx="2291640" cy="954107"/>
          </a:xfrm>
          <a:prstGeom prst="rect">
            <a:avLst/>
          </a:prstGeom>
        </p:spPr>
        <p:txBody>
          <a:bodyPr wrap="square">
            <a:spAutoFit/>
          </a:bodyPr>
          <a:lstStyle/>
          <a:p>
            <a:pPr algn="ctr"/>
            <a:r>
              <a:rPr lang="en-GB" sz="2800" b="1" dirty="0">
                <a:solidFill>
                  <a:schemeClr val="accent3"/>
                </a:solidFill>
                <a:latin typeface="Comic Sans MS" panose="030F0702030302020204" pitchFamily="66" charset="0"/>
                <a:cs typeface="Arial" panose="020B0604020202020204" pitchFamily="34" charset="0"/>
              </a:rPr>
              <a:t>EXERCISE &amp; FUN</a:t>
            </a:r>
          </a:p>
        </p:txBody>
      </p:sp>
      <p:sp>
        <p:nvSpPr>
          <p:cNvPr id="12" name="Rectangle 11"/>
          <p:cNvSpPr/>
          <p:nvPr/>
        </p:nvSpPr>
        <p:spPr>
          <a:xfrm>
            <a:off x="7011874" y="5954302"/>
            <a:ext cx="2298387" cy="523220"/>
          </a:xfrm>
          <a:prstGeom prst="rect">
            <a:avLst/>
          </a:prstGeom>
        </p:spPr>
        <p:txBody>
          <a:bodyPr wrap="square">
            <a:spAutoFit/>
          </a:bodyPr>
          <a:lstStyle/>
          <a:p>
            <a:pPr algn="ctr"/>
            <a:r>
              <a:rPr lang="en-GB" sz="2800" b="1" dirty="0">
                <a:solidFill>
                  <a:schemeClr val="accent2"/>
                </a:solidFill>
                <a:latin typeface="Comic Sans MS" panose="030F0702030302020204" pitchFamily="66" charset="0"/>
                <a:cs typeface="Arial" panose="020B0604020202020204" pitchFamily="34" charset="0"/>
              </a:rPr>
              <a:t>FRIENDS</a:t>
            </a:r>
          </a:p>
        </p:txBody>
      </p:sp>
    </p:spTree>
    <p:extLst>
      <p:ext uri="{BB962C8B-B14F-4D97-AF65-F5344CB8AC3E}">
        <p14:creationId xmlns:p14="http://schemas.microsoft.com/office/powerpoint/2010/main" val="392644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arn(inVertical)">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barn(inVertical)">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Effect transition="in" filter="barn(inVertical)">
                                      <p:cBhvr>
                                        <p:cTn id="50" dur="500"/>
                                        <p:tgtEl>
                                          <p:spTgt spid="12">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circle(in)">
                                      <p:cBhvr>
                                        <p:cTn id="55" dur="10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0">
                                            <p:txEl>
                                              <p:pRg st="1" end="1"/>
                                            </p:txEl>
                                          </p:spTgt>
                                        </p:tgtEl>
                                        <p:attrNameLst>
                                          <p:attrName>style.visibility</p:attrName>
                                        </p:attrNameLst>
                                      </p:cBhvr>
                                      <p:to>
                                        <p:strVal val="visible"/>
                                      </p:to>
                                    </p:set>
                                    <p:animEffect transition="in" filter="barn(inVertical)">
                                      <p:cBhvr>
                                        <p:cTn id="6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127" y="323709"/>
            <a:ext cx="3493988" cy="763890"/>
          </a:xfrm>
        </p:spPr>
        <p:txBody>
          <a:bodyPr>
            <a:noAutofit/>
          </a:bodyPr>
          <a:lstStyle/>
          <a:p>
            <a:r>
              <a:rPr lang="en-GB" sz="3088" dirty="0">
                <a:solidFill>
                  <a:srgbClr val="008080"/>
                </a:solidFill>
                <a:latin typeface="Comic Sans MS" panose="030F0702030302020204" pitchFamily="66" charset="0"/>
              </a:rPr>
              <a:t>Think about …</a:t>
            </a:r>
            <a:endParaRPr lang="en-GB" sz="3088" dirty="0">
              <a:latin typeface="Comic Sans MS" panose="030F0702030302020204" pitchFamily="66" charset="0"/>
            </a:endParaRPr>
          </a:p>
        </p:txBody>
      </p:sp>
      <p:sp>
        <p:nvSpPr>
          <p:cNvPr id="4" name="TextBox 3"/>
          <p:cNvSpPr txBox="1"/>
          <p:nvPr/>
        </p:nvSpPr>
        <p:spPr>
          <a:xfrm>
            <a:off x="502762" y="1051327"/>
            <a:ext cx="1032315" cy="1449949"/>
          </a:xfrm>
          <a:prstGeom prst="rect">
            <a:avLst/>
          </a:prstGeom>
          <a:noFill/>
        </p:spPr>
        <p:txBody>
          <a:bodyPr wrap="square" rtlCol="0">
            <a:spAutoFit/>
          </a:bodyPr>
          <a:lstStyle/>
          <a:p>
            <a:r>
              <a:rPr lang="en-GB" sz="8822" dirty="0">
                <a:solidFill>
                  <a:srgbClr val="E92D82"/>
                </a:solidFill>
                <a:latin typeface="Comic Sans MS" panose="030F0702030302020204" pitchFamily="66" charset="0"/>
                <a:cs typeface="Arial" panose="020B0604020202020204" pitchFamily="34" charset="0"/>
              </a:rPr>
              <a:t>P</a:t>
            </a:r>
          </a:p>
        </p:txBody>
      </p:sp>
      <p:sp>
        <p:nvSpPr>
          <p:cNvPr id="5" name="TextBox 4"/>
          <p:cNvSpPr txBox="1"/>
          <p:nvPr/>
        </p:nvSpPr>
        <p:spPr>
          <a:xfrm>
            <a:off x="1376259" y="1382611"/>
            <a:ext cx="2382265" cy="1008738"/>
          </a:xfrm>
          <a:prstGeom prst="rect">
            <a:avLst/>
          </a:prstGeom>
          <a:noFill/>
        </p:spPr>
        <p:txBody>
          <a:bodyPr wrap="square" rtlCol="0">
            <a:spAutoFit/>
          </a:bodyPr>
          <a:lstStyle/>
          <a:p>
            <a:r>
              <a:rPr lang="en-GB" sz="5955" dirty="0">
                <a:solidFill>
                  <a:srgbClr val="008080"/>
                </a:solidFill>
                <a:latin typeface="Comic Sans MS" panose="030F0702030302020204" pitchFamily="66" charset="0"/>
                <a:cs typeface="Arial" panose="020B0604020202020204" pitchFamily="34" charset="0"/>
              </a:rPr>
              <a:t>LACE</a:t>
            </a:r>
          </a:p>
        </p:txBody>
      </p:sp>
      <p:sp>
        <p:nvSpPr>
          <p:cNvPr id="6" name="TextBox 5"/>
          <p:cNvSpPr txBox="1"/>
          <p:nvPr/>
        </p:nvSpPr>
        <p:spPr>
          <a:xfrm>
            <a:off x="1389284" y="2719222"/>
            <a:ext cx="4036825" cy="1008738"/>
          </a:xfrm>
          <a:prstGeom prst="rect">
            <a:avLst/>
          </a:prstGeom>
          <a:noFill/>
        </p:spPr>
        <p:txBody>
          <a:bodyPr wrap="square" rtlCol="0">
            <a:spAutoFit/>
          </a:bodyPr>
          <a:lstStyle/>
          <a:p>
            <a:r>
              <a:rPr lang="en-GB" sz="5955" dirty="0">
                <a:solidFill>
                  <a:srgbClr val="008080"/>
                </a:solidFill>
                <a:latin typeface="Comic Sans MS" panose="030F0702030302020204" pitchFamily="66" charset="0"/>
                <a:cs typeface="Arial" panose="020B0604020202020204" pitchFamily="34" charset="0"/>
              </a:rPr>
              <a:t>XERCISE</a:t>
            </a:r>
          </a:p>
        </p:txBody>
      </p:sp>
      <p:sp>
        <p:nvSpPr>
          <p:cNvPr id="7" name="TextBox 6"/>
          <p:cNvSpPr txBox="1"/>
          <p:nvPr/>
        </p:nvSpPr>
        <p:spPr>
          <a:xfrm>
            <a:off x="1296850" y="4031388"/>
            <a:ext cx="2399129" cy="1008738"/>
          </a:xfrm>
          <a:prstGeom prst="rect">
            <a:avLst/>
          </a:prstGeom>
          <a:noFill/>
        </p:spPr>
        <p:txBody>
          <a:bodyPr wrap="square" rtlCol="0">
            <a:spAutoFit/>
          </a:bodyPr>
          <a:lstStyle/>
          <a:p>
            <a:r>
              <a:rPr lang="en-GB" sz="5955" dirty="0">
                <a:solidFill>
                  <a:srgbClr val="008080"/>
                </a:solidFill>
                <a:latin typeface="Comic Sans MS" panose="030F0702030302020204" pitchFamily="66" charset="0"/>
                <a:cs typeface="Arial" panose="020B0604020202020204" pitchFamily="34" charset="0"/>
              </a:rPr>
              <a:t>IME</a:t>
            </a:r>
          </a:p>
        </p:txBody>
      </p:sp>
      <p:sp>
        <p:nvSpPr>
          <p:cNvPr id="8" name="TextBox 7"/>
          <p:cNvSpPr txBox="1"/>
          <p:nvPr/>
        </p:nvSpPr>
        <p:spPr>
          <a:xfrm>
            <a:off x="1329735" y="5351420"/>
            <a:ext cx="4685121" cy="1008738"/>
          </a:xfrm>
          <a:prstGeom prst="rect">
            <a:avLst/>
          </a:prstGeom>
          <a:noFill/>
        </p:spPr>
        <p:txBody>
          <a:bodyPr wrap="square" rtlCol="0">
            <a:spAutoFit/>
          </a:bodyPr>
          <a:lstStyle/>
          <a:p>
            <a:r>
              <a:rPr lang="en-GB" sz="5955" dirty="0">
                <a:solidFill>
                  <a:srgbClr val="008080"/>
                </a:solidFill>
                <a:latin typeface="Comic Sans MS" panose="030F0702030302020204" pitchFamily="66" charset="0"/>
                <a:cs typeface="Arial" panose="020B0604020202020204" pitchFamily="34" charset="0"/>
              </a:rPr>
              <a:t>PEND</a:t>
            </a:r>
          </a:p>
        </p:txBody>
      </p:sp>
      <p:sp>
        <p:nvSpPr>
          <p:cNvPr id="10" name="TextBox 9"/>
          <p:cNvSpPr txBox="1"/>
          <p:nvPr/>
        </p:nvSpPr>
        <p:spPr>
          <a:xfrm>
            <a:off x="185127" y="6825506"/>
            <a:ext cx="8496744" cy="567528"/>
          </a:xfrm>
          <a:prstGeom prst="rect">
            <a:avLst/>
          </a:prstGeom>
          <a:noFill/>
        </p:spPr>
        <p:txBody>
          <a:bodyPr wrap="square" rtlCol="0">
            <a:spAutoFit/>
          </a:bodyPr>
          <a:lstStyle/>
          <a:p>
            <a:r>
              <a:rPr lang="en-GB" sz="3088" b="1" dirty="0">
                <a:solidFill>
                  <a:srgbClr val="E92D82"/>
                </a:solidFill>
                <a:latin typeface="Comic Sans MS" panose="030F0702030302020204" pitchFamily="66" charset="0"/>
                <a:cs typeface="Arial" panose="020B0604020202020204" pitchFamily="34" charset="0"/>
              </a:rPr>
              <a:t>What do you need for your pet?</a:t>
            </a:r>
          </a:p>
        </p:txBody>
      </p:sp>
      <p:sp>
        <p:nvSpPr>
          <p:cNvPr id="11" name="TextBox 10"/>
          <p:cNvSpPr txBox="1"/>
          <p:nvPr/>
        </p:nvSpPr>
        <p:spPr>
          <a:xfrm>
            <a:off x="502762" y="2388915"/>
            <a:ext cx="1032315" cy="1449949"/>
          </a:xfrm>
          <a:prstGeom prst="rect">
            <a:avLst/>
          </a:prstGeom>
          <a:noFill/>
        </p:spPr>
        <p:txBody>
          <a:bodyPr wrap="square" rtlCol="0">
            <a:spAutoFit/>
          </a:bodyPr>
          <a:lstStyle/>
          <a:p>
            <a:r>
              <a:rPr lang="en-GB" sz="8822" dirty="0">
                <a:solidFill>
                  <a:srgbClr val="E92D82"/>
                </a:solidFill>
                <a:latin typeface="Comic Sans MS" panose="030F0702030302020204" pitchFamily="66" charset="0"/>
                <a:cs typeface="Arial" panose="020B0604020202020204" pitchFamily="34" charset="0"/>
              </a:rPr>
              <a:t>E</a:t>
            </a:r>
          </a:p>
        </p:txBody>
      </p:sp>
      <p:sp>
        <p:nvSpPr>
          <p:cNvPr id="12" name="TextBox 11"/>
          <p:cNvSpPr txBox="1"/>
          <p:nvPr/>
        </p:nvSpPr>
        <p:spPr>
          <a:xfrm>
            <a:off x="502762" y="3690230"/>
            <a:ext cx="1032315" cy="1449949"/>
          </a:xfrm>
          <a:prstGeom prst="rect">
            <a:avLst/>
          </a:prstGeom>
          <a:noFill/>
        </p:spPr>
        <p:txBody>
          <a:bodyPr wrap="square" rtlCol="0">
            <a:spAutoFit/>
          </a:bodyPr>
          <a:lstStyle/>
          <a:p>
            <a:r>
              <a:rPr lang="en-GB" sz="8822" dirty="0">
                <a:solidFill>
                  <a:srgbClr val="E92D82"/>
                </a:solidFill>
                <a:latin typeface="Comic Sans MS" panose="030F0702030302020204" pitchFamily="66" charset="0"/>
                <a:cs typeface="Arial" panose="020B0604020202020204" pitchFamily="34" charset="0"/>
              </a:rPr>
              <a:t>T</a:t>
            </a:r>
          </a:p>
        </p:txBody>
      </p:sp>
      <p:sp>
        <p:nvSpPr>
          <p:cNvPr id="13" name="TextBox 12"/>
          <p:cNvSpPr txBox="1"/>
          <p:nvPr/>
        </p:nvSpPr>
        <p:spPr>
          <a:xfrm>
            <a:off x="536280" y="5049616"/>
            <a:ext cx="1032315" cy="1449949"/>
          </a:xfrm>
          <a:prstGeom prst="rect">
            <a:avLst/>
          </a:prstGeom>
          <a:noFill/>
        </p:spPr>
        <p:txBody>
          <a:bodyPr wrap="square" rtlCol="0">
            <a:spAutoFit/>
          </a:bodyPr>
          <a:lstStyle/>
          <a:p>
            <a:r>
              <a:rPr lang="en-GB" sz="8822" dirty="0">
                <a:solidFill>
                  <a:srgbClr val="E92D82"/>
                </a:solidFill>
                <a:latin typeface="Comic Sans MS" panose="030F0702030302020204" pitchFamily="66" charset="0"/>
                <a:cs typeface="Arial" panose="020B0604020202020204" pitchFamily="34" charset="0"/>
              </a:rPr>
              <a:t>S</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5568" y="617652"/>
            <a:ext cx="3096944" cy="2063338"/>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932" y="3632587"/>
            <a:ext cx="2183254" cy="2224972"/>
          </a:xfrm>
          <a:prstGeom prst="rect">
            <a:avLst/>
          </a:prstGeom>
        </p:spPr>
      </p:pic>
      <p:pic>
        <p:nvPicPr>
          <p:cNvPr id="21" name="Picture 20" descr="PAW images_money.JPG"/>
          <p:cNvPicPr>
            <a:picLocks noChangeAspect="1"/>
          </p:cNvPicPr>
          <p:nvPr/>
        </p:nvPicPr>
        <p:blipFill>
          <a:blip r:embed="rId5" cstate="print"/>
          <a:stretch>
            <a:fillRect/>
          </a:stretch>
        </p:blipFill>
        <p:spPr>
          <a:xfrm>
            <a:off x="6156808" y="3202361"/>
            <a:ext cx="3090478" cy="3277308"/>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2512" y="1234077"/>
            <a:ext cx="2620491" cy="3332898"/>
          </a:xfrm>
          <a:prstGeom prst="rect">
            <a:avLst/>
          </a:prstGeom>
        </p:spPr>
      </p:pic>
    </p:spTree>
    <p:extLst>
      <p:ext uri="{BB962C8B-B14F-4D97-AF65-F5344CB8AC3E}">
        <p14:creationId xmlns:p14="http://schemas.microsoft.com/office/powerpoint/2010/main" val="4435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764" y="1899923"/>
            <a:ext cx="7081108" cy="4602636"/>
          </a:xfrm>
          <a:prstGeom prst="rect">
            <a:avLst/>
          </a:prstGeom>
        </p:spPr>
      </p:pic>
      <p:sp>
        <p:nvSpPr>
          <p:cNvPr id="3" name="Title 2"/>
          <p:cNvSpPr>
            <a:spLocks noGrp="1"/>
          </p:cNvSpPr>
          <p:nvPr>
            <p:ph type="title"/>
          </p:nvPr>
        </p:nvSpPr>
        <p:spPr>
          <a:xfrm>
            <a:off x="478717" y="398004"/>
            <a:ext cx="4843938" cy="714679"/>
          </a:xfrm>
        </p:spPr>
        <p:txBody>
          <a:bodyPr>
            <a:noAutofit/>
          </a:bodyPr>
          <a:lstStyle/>
          <a:p>
            <a:r>
              <a:rPr lang="en-GB" sz="3088" dirty="0">
                <a:latin typeface="Comic Sans MS" panose="030F0702030302020204" pitchFamily="66" charset="0"/>
              </a:rPr>
              <a:t>and last but not least …</a:t>
            </a:r>
          </a:p>
        </p:txBody>
      </p:sp>
      <p:sp>
        <p:nvSpPr>
          <p:cNvPr id="4" name="TextBox 3"/>
          <p:cNvSpPr txBox="1"/>
          <p:nvPr/>
        </p:nvSpPr>
        <p:spPr>
          <a:xfrm>
            <a:off x="459145" y="1896427"/>
            <a:ext cx="9727021" cy="1110625"/>
          </a:xfrm>
          <a:prstGeom prst="rect">
            <a:avLst/>
          </a:prstGeom>
          <a:noFill/>
        </p:spPr>
        <p:txBody>
          <a:bodyPr wrap="square" rtlCol="0">
            <a:spAutoFit/>
          </a:bodyPr>
          <a:lstStyle/>
          <a:p>
            <a:r>
              <a:rPr lang="en-GB" sz="6617" dirty="0">
                <a:solidFill>
                  <a:srgbClr val="E92D82"/>
                </a:solidFill>
                <a:latin typeface="Comic Sans MS" panose="030F0702030302020204" pitchFamily="66" charset="0"/>
                <a:cs typeface="Arial" panose="020B0604020202020204" pitchFamily="34" charset="0"/>
              </a:rPr>
              <a:t>DO YOUR HOMEWORK!</a:t>
            </a:r>
          </a:p>
        </p:txBody>
      </p:sp>
    </p:spTree>
    <p:extLst>
      <p:ext uri="{BB962C8B-B14F-4D97-AF65-F5344CB8AC3E}">
        <p14:creationId xmlns:p14="http://schemas.microsoft.com/office/powerpoint/2010/main" val="1542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304800" y="6753783"/>
            <a:ext cx="3017535" cy="628042"/>
          </a:xfrm>
        </p:spPr>
        <p:txBody>
          <a:bodyPr>
            <a:noAutofit/>
          </a:bodyPr>
          <a:lstStyle/>
          <a:p>
            <a:r>
              <a:rPr lang="en-GB" sz="3970" dirty="0">
                <a:latin typeface="Comic Sans MS" panose="030F0702030302020204" pitchFamily="66" charset="0"/>
              </a:rPr>
              <a:t>Class pets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3121"/>
          <a:stretch/>
        </p:blipFill>
        <p:spPr>
          <a:xfrm>
            <a:off x="4670503" y="4023804"/>
            <a:ext cx="3928005" cy="253693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6217" y="2660028"/>
            <a:ext cx="2811854" cy="1639635"/>
          </a:xfrm>
          <a:prstGeom prst="rect">
            <a:avLst/>
          </a:prstGeom>
        </p:spPr>
      </p:pic>
      <p:pic>
        <p:nvPicPr>
          <p:cNvPr id="12" name="Picture 1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4800" y="3304972"/>
            <a:ext cx="3670371" cy="324181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6108" y="300905"/>
            <a:ext cx="3119360" cy="2081966"/>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14202" t="10818" r="9203" b="6330"/>
          <a:stretch/>
        </p:blipFill>
        <p:spPr>
          <a:xfrm>
            <a:off x="7116003" y="851149"/>
            <a:ext cx="2858719" cy="2064629"/>
          </a:xfrm>
          <a:prstGeom prst="rect">
            <a:avLst/>
          </a:prstGeom>
        </p:spPr>
      </p:pic>
      <p:pic>
        <p:nvPicPr>
          <p:cNvPr id="14" name="Picture 13"/>
          <p:cNvPicPr/>
          <p:nvPr/>
        </p:nvPicPr>
        <p:blipFill>
          <a:blip r:embed="rId8" cstate="print">
            <a:extLst>
              <a:ext uri="{28A0092B-C50C-407E-A947-70E740481C1C}">
                <a14:useLocalDpi xmlns:a14="http://schemas.microsoft.com/office/drawing/2010/main" val="0"/>
              </a:ext>
            </a:extLst>
          </a:blip>
          <a:stretch>
            <a:fillRect/>
          </a:stretch>
        </p:blipFill>
        <p:spPr bwMode="auto">
          <a:xfrm>
            <a:off x="1535077" y="2170893"/>
            <a:ext cx="2302857" cy="1538556"/>
          </a:xfrm>
          <a:prstGeom prst="rect">
            <a:avLst/>
          </a:prstGeom>
          <a:noFill/>
          <a:ln>
            <a:noFill/>
          </a:ln>
        </p:spPr>
      </p:pic>
      <p:pic>
        <p:nvPicPr>
          <p:cNvPr id="15" name="Picture 14"/>
          <p:cNvPicPr/>
          <p:nvPr/>
        </p:nvPicPr>
        <p:blipFill>
          <a:blip r:embed="rId9" cstate="print">
            <a:extLst>
              <a:ext uri="{28A0092B-C50C-407E-A947-70E740481C1C}">
                <a14:useLocalDpi xmlns:a14="http://schemas.microsoft.com/office/drawing/2010/main" val="0"/>
              </a:ext>
            </a:extLst>
          </a:blip>
          <a:stretch>
            <a:fillRect/>
          </a:stretch>
        </p:blipFill>
        <p:spPr bwMode="auto">
          <a:xfrm>
            <a:off x="378381" y="403128"/>
            <a:ext cx="2400341" cy="1837231"/>
          </a:xfrm>
          <a:prstGeom prst="rect">
            <a:avLst/>
          </a:prstGeom>
          <a:noFill/>
          <a:ln>
            <a:noFill/>
          </a:ln>
        </p:spPr>
      </p:pic>
      <p:pic>
        <p:nvPicPr>
          <p:cNvPr id="16" name="Picture 15"/>
          <p:cNvPicPr/>
          <p:nvPr/>
        </p:nvPicPr>
        <p:blipFill>
          <a:blip r:embed="rId10" cstate="print">
            <a:extLst>
              <a:ext uri="{28A0092B-C50C-407E-A947-70E740481C1C}">
                <a14:useLocalDpi xmlns:a14="http://schemas.microsoft.com/office/drawing/2010/main" val="0"/>
              </a:ext>
            </a:extLst>
          </a:blip>
          <a:stretch>
            <a:fillRect/>
          </a:stretch>
        </p:blipFill>
        <p:spPr>
          <a:xfrm>
            <a:off x="1895305" y="4162420"/>
            <a:ext cx="1390373" cy="1360326"/>
          </a:xfrm>
          <a:prstGeom prst="rect">
            <a:avLst/>
          </a:prstGeom>
        </p:spPr>
      </p:pic>
      <p:sp>
        <p:nvSpPr>
          <p:cNvPr id="17" name="&quot;No&quot; Symbol 16"/>
          <p:cNvSpPr/>
          <p:nvPr/>
        </p:nvSpPr>
        <p:spPr>
          <a:xfrm>
            <a:off x="8126009" y="3303058"/>
            <a:ext cx="1754309" cy="1415372"/>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9" name="Title 2"/>
          <p:cNvSpPr txBox="1">
            <a:spLocks/>
          </p:cNvSpPr>
          <p:nvPr/>
        </p:nvSpPr>
        <p:spPr>
          <a:xfrm>
            <a:off x="7570147" y="4705097"/>
            <a:ext cx="3017535" cy="628042"/>
          </a:xfrm>
          <a:prstGeom prst="rect">
            <a:avLst/>
          </a:prstGeom>
        </p:spPr>
        <p:txBody>
          <a:bodyPr vert="horz" lIns="0" tIns="50419" rIns="100838" bIns="50419" rtlCol="0" anchor="ctr">
            <a:noAutofit/>
          </a:bodyPr>
          <a:lstStyle>
            <a:lvl1pPr algn="ctr" defTabSz="914400" rtl="0" eaLnBrk="1" latinLnBrk="0" hangingPunct="1">
              <a:spcBef>
                <a:spcPct val="0"/>
              </a:spcBef>
              <a:buNone/>
              <a:defRPr sz="2500" b="1" kern="1200">
                <a:solidFill>
                  <a:srgbClr val="008988"/>
                </a:solidFill>
                <a:latin typeface="Arial" pitchFamily="34" charset="0"/>
                <a:ea typeface="+mj-ea"/>
                <a:cs typeface="Arial" pitchFamily="34" charset="0"/>
              </a:defRPr>
            </a:lvl1pPr>
          </a:lstStyle>
          <a:p>
            <a:r>
              <a:rPr lang="en-GB" sz="3529" dirty="0">
                <a:solidFill>
                  <a:srgbClr val="FF0000"/>
                </a:solidFill>
                <a:latin typeface="Comic Sans MS" panose="030F0702030302020204" pitchFamily="66" charset="0"/>
              </a:rPr>
              <a:t>No pets</a:t>
            </a:r>
          </a:p>
        </p:txBody>
      </p:sp>
      <p:sp>
        <p:nvSpPr>
          <p:cNvPr id="20" name="Title 2"/>
          <p:cNvSpPr txBox="1">
            <a:spLocks/>
          </p:cNvSpPr>
          <p:nvPr/>
        </p:nvSpPr>
        <p:spPr>
          <a:xfrm>
            <a:off x="1138033" y="5347674"/>
            <a:ext cx="3017535" cy="628042"/>
          </a:xfrm>
          <a:prstGeom prst="rect">
            <a:avLst/>
          </a:prstGeom>
        </p:spPr>
        <p:txBody>
          <a:bodyPr vert="horz" lIns="0" tIns="50419" rIns="100838" bIns="50419" rtlCol="0" anchor="ctr">
            <a:noAutofit/>
          </a:bodyPr>
          <a:lstStyle>
            <a:lvl1pPr algn="ctr" defTabSz="914400" rtl="0" eaLnBrk="1" latinLnBrk="0" hangingPunct="1">
              <a:spcBef>
                <a:spcPct val="0"/>
              </a:spcBef>
              <a:buNone/>
              <a:defRPr sz="2500" b="1" kern="1200">
                <a:solidFill>
                  <a:srgbClr val="008988"/>
                </a:solidFill>
                <a:latin typeface="Arial" pitchFamily="34" charset="0"/>
                <a:ea typeface="+mj-ea"/>
                <a:cs typeface="Arial" pitchFamily="34" charset="0"/>
              </a:defRPr>
            </a:lvl1pPr>
          </a:lstStyle>
          <a:p>
            <a:r>
              <a:rPr lang="en-GB" sz="3529" dirty="0">
                <a:solidFill>
                  <a:srgbClr val="0070C0"/>
                </a:solidFill>
                <a:latin typeface="Comic Sans MS" panose="030F0702030302020204" pitchFamily="66" charset="0"/>
              </a:rPr>
              <a:t>Other</a:t>
            </a:r>
          </a:p>
        </p:txBody>
      </p:sp>
    </p:spTree>
    <p:extLst>
      <p:ext uri="{BB962C8B-B14F-4D97-AF65-F5344CB8AC3E}">
        <p14:creationId xmlns:p14="http://schemas.microsoft.com/office/powerpoint/2010/main" val="407375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387" y="3957881"/>
            <a:ext cx="2743363" cy="2664628"/>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3518"/>
          <a:stretch/>
        </p:blipFill>
        <p:spPr>
          <a:xfrm>
            <a:off x="7512935" y="425958"/>
            <a:ext cx="2632356" cy="1767775"/>
          </a:xfrm>
          <a:prstGeom prst="rect">
            <a:avLst/>
          </a:prstGeom>
        </p:spPr>
      </p:pic>
      <p:sp>
        <p:nvSpPr>
          <p:cNvPr id="7" name="Oval 6"/>
          <p:cNvSpPr/>
          <p:nvPr/>
        </p:nvSpPr>
        <p:spPr>
          <a:xfrm>
            <a:off x="3805987" y="2650292"/>
            <a:ext cx="3532647" cy="3442011"/>
          </a:xfrm>
          <a:prstGeom prst="ellipse">
            <a:avLst/>
          </a:prstGeom>
          <a:solidFill>
            <a:srgbClr val="E92D82"/>
          </a:solidFill>
          <a:ln>
            <a:solidFill>
              <a:srgbClr val="E92D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6" name="Oval 5"/>
          <p:cNvSpPr/>
          <p:nvPr/>
        </p:nvSpPr>
        <p:spPr>
          <a:xfrm>
            <a:off x="1338768" y="577376"/>
            <a:ext cx="3532647" cy="3442011"/>
          </a:xfrm>
          <a:prstGeom prst="ellipse">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dirty="0"/>
          </a:p>
        </p:txBody>
      </p:sp>
      <p:sp>
        <p:nvSpPr>
          <p:cNvPr id="9" name="Rectangle 8"/>
          <p:cNvSpPr/>
          <p:nvPr/>
        </p:nvSpPr>
        <p:spPr>
          <a:xfrm>
            <a:off x="4582770" y="3286959"/>
            <a:ext cx="2108013" cy="1221809"/>
          </a:xfrm>
          <a:prstGeom prst="rect">
            <a:avLst/>
          </a:prstGeom>
          <a:noFill/>
        </p:spPr>
        <p:txBody>
          <a:bodyPr wrap="none" lIns="100838" tIns="50419" rIns="100838" bIns="50419">
            <a:spAutoFit/>
          </a:bodyPr>
          <a:lstStyle/>
          <a:p>
            <a:pPr algn="ctr"/>
            <a:r>
              <a:rPr lang="en-US" sz="7278" b="1" dirty="0">
                <a:ln w="0">
                  <a:solidFill>
                    <a:schemeClr val="bg1"/>
                  </a:solidFill>
                </a:ln>
                <a:solidFill>
                  <a:schemeClr val="bg1"/>
                </a:solidFill>
                <a:latin typeface="Comic Sans MS" panose="030F0702030302020204" pitchFamily="66" charset="0"/>
              </a:rPr>
              <a:t>25%</a:t>
            </a:r>
          </a:p>
        </p:txBody>
      </p:sp>
      <p:sp>
        <p:nvSpPr>
          <p:cNvPr id="10" name="Rectangle 9"/>
          <p:cNvSpPr/>
          <p:nvPr/>
        </p:nvSpPr>
        <p:spPr>
          <a:xfrm>
            <a:off x="2051085" y="1061672"/>
            <a:ext cx="2108013" cy="1221809"/>
          </a:xfrm>
          <a:prstGeom prst="rect">
            <a:avLst/>
          </a:prstGeom>
          <a:noFill/>
        </p:spPr>
        <p:txBody>
          <a:bodyPr wrap="none" lIns="100838" tIns="50419" rIns="100838" bIns="50419">
            <a:spAutoFit/>
          </a:bodyPr>
          <a:lstStyle/>
          <a:p>
            <a:pPr algn="ctr"/>
            <a:r>
              <a:rPr lang="en-US" sz="7278" b="1" dirty="0">
                <a:ln w="0">
                  <a:solidFill>
                    <a:schemeClr val="bg1"/>
                  </a:solidFill>
                </a:ln>
                <a:solidFill>
                  <a:schemeClr val="bg1"/>
                </a:solidFill>
                <a:latin typeface="Comic Sans MS" panose="030F0702030302020204" pitchFamily="66" charset="0"/>
              </a:rPr>
              <a:t>25%</a:t>
            </a:r>
          </a:p>
        </p:txBody>
      </p:sp>
      <p:sp>
        <p:nvSpPr>
          <p:cNvPr id="12" name="TextBox 11"/>
          <p:cNvSpPr txBox="1"/>
          <p:nvPr/>
        </p:nvSpPr>
        <p:spPr>
          <a:xfrm>
            <a:off x="1428054" y="2377378"/>
            <a:ext cx="3354072" cy="771237"/>
          </a:xfrm>
          <a:prstGeom prst="rect">
            <a:avLst/>
          </a:prstGeom>
          <a:noFill/>
        </p:spPr>
        <p:txBody>
          <a:bodyPr wrap="square" rtlCol="0">
            <a:spAutoFit/>
          </a:bodyPr>
          <a:lstStyle/>
          <a:p>
            <a:pPr algn="ctr"/>
            <a:r>
              <a:rPr lang="en-GB" sz="2206" dirty="0">
                <a:solidFill>
                  <a:schemeClr val="bg1"/>
                </a:solidFill>
                <a:latin typeface="Comic Sans MS" panose="030F0702030302020204" pitchFamily="66" charset="0"/>
              </a:rPr>
              <a:t>of the UK population have a cat</a:t>
            </a:r>
          </a:p>
        </p:txBody>
      </p:sp>
      <p:sp>
        <p:nvSpPr>
          <p:cNvPr id="13" name="TextBox 12"/>
          <p:cNvSpPr txBox="1"/>
          <p:nvPr/>
        </p:nvSpPr>
        <p:spPr>
          <a:xfrm>
            <a:off x="3901312" y="4531822"/>
            <a:ext cx="3354072" cy="771237"/>
          </a:xfrm>
          <a:prstGeom prst="rect">
            <a:avLst/>
          </a:prstGeom>
          <a:noFill/>
        </p:spPr>
        <p:txBody>
          <a:bodyPr wrap="square" rtlCol="0">
            <a:spAutoFit/>
          </a:bodyPr>
          <a:lstStyle/>
          <a:p>
            <a:pPr algn="ctr"/>
            <a:r>
              <a:rPr lang="en-GB" sz="2206" dirty="0">
                <a:solidFill>
                  <a:schemeClr val="bg1"/>
                </a:solidFill>
                <a:latin typeface="Comic Sans MS" panose="030F0702030302020204" pitchFamily="66" charset="0"/>
              </a:rPr>
              <a:t>of the UK population have a dog</a:t>
            </a: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66788" y="3408603"/>
            <a:ext cx="2924654" cy="321390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6126074" y="1612920"/>
            <a:ext cx="2031273" cy="1912710"/>
          </a:xfrm>
          <a:prstGeom prst="ellipse">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11" name="Rectangle 10"/>
          <p:cNvSpPr/>
          <p:nvPr/>
        </p:nvSpPr>
        <p:spPr>
          <a:xfrm>
            <a:off x="6675205" y="1761502"/>
            <a:ext cx="933012" cy="712759"/>
          </a:xfrm>
          <a:prstGeom prst="rect">
            <a:avLst/>
          </a:prstGeom>
          <a:noFill/>
        </p:spPr>
        <p:txBody>
          <a:bodyPr wrap="none" lIns="100838" tIns="50419" rIns="100838" bIns="50419">
            <a:spAutoFit/>
          </a:bodyPr>
          <a:lstStyle/>
          <a:p>
            <a:pPr algn="ctr"/>
            <a:r>
              <a:rPr lang="en-US" sz="3970" b="1" dirty="0">
                <a:ln w="0">
                  <a:solidFill>
                    <a:schemeClr val="bg1"/>
                  </a:solidFill>
                </a:ln>
                <a:solidFill>
                  <a:schemeClr val="bg1"/>
                </a:solidFill>
                <a:latin typeface="Comic Sans MS" panose="030F0702030302020204" pitchFamily="66" charset="0"/>
              </a:rPr>
              <a:t>2%</a:t>
            </a:r>
          </a:p>
        </p:txBody>
      </p:sp>
      <p:sp>
        <p:nvSpPr>
          <p:cNvPr id="14" name="TextBox 13"/>
          <p:cNvSpPr txBox="1"/>
          <p:nvPr/>
        </p:nvSpPr>
        <p:spPr>
          <a:xfrm>
            <a:off x="6255532" y="2364976"/>
            <a:ext cx="1772361" cy="906787"/>
          </a:xfrm>
          <a:prstGeom prst="rect">
            <a:avLst/>
          </a:prstGeom>
          <a:noFill/>
        </p:spPr>
        <p:txBody>
          <a:bodyPr wrap="square" rtlCol="0">
            <a:spAutoFit/>
          </a:bodyPr>
          <a:lstStyle/>
          <a:p>
            <a:pPr algn="ctr"/>
            <a:r>
              <a:rPr lang="en-GB" sz="1764" dirty="0">
                <a:solidFill>
                  <a:schemeClr val="bg1"/>
                </a:solidFill>
                <a:latin typeface="Comic Sans MS" panose="030F0702030302020204" pitchFamily="66" charset="0"/>
              </a:rPr>
              <a:t>of the UK population have a rabbit</a:t>
            </a:r>
          </a:p>
        </p:txBody>
      </p:sp>
    </p:spTree>
    <p:extLst>
      <p:ext uri="{BB962C8B-B14F-4D97-AF65-F5344CB8AC3E}">
        <p14:creationId xmlns:p14="http://schemas.microsoft.com/office/powerpoint/2010/main" val="188989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p:bldP spid="10" grpId="0"/>
      <p:bldP spid="12" grpId="0"/>
      <p:bldP spid="13" grpId="0"/>
      <p:bldP spid="8" grpId="0" animBg="1"/>
      <p:bldP spid="11"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3.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43D1D3-6A10-4E65-88DB-0AB99C1456FD}">
  <ds:schemaRefs>
    <ds:schemaRef ds:uri="http://schemas.microsoft.com/sharepoint/v3/contenttype/forms"/>
  </ds:schemaRefs>
</ds:datastoreItem>
</file>

<file path=customXml/itemProps2.xml><?xml version="1.0" encoding="utf-8"?>
<ds:datastoreItem xmlns:ds="http://schemas.openxmlformats.org/officeDocument/2006/customXml" ds:itemID="{001AA88C-4E44-451B-A614-A6B4AFC783B0}">
  <ds:schemaRefs>
    <ds:schemaRef ds:uri="http://schemas.microsoft.com/office/2006/metadata/properties"/>
    <ds:schemaRef ds:uri="02901346-528d-4e84-b91b-00d6b3077abe"/>
    <ds:schemaRef ds:uri="http://purl.org/dc/terms/"/>
    <ds:schemaRef ds:uri="5bea8f77-0667-4557-a028-e23225a2ced3"/>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100</TotalTime>
  <Words>2190</Words>
  <Application>Microsoft Office PowerPoint</Application>
  <PresentationFormat>Custom</PresentationFormat>
  <Paragraphs>207</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PowerPoint Presentation</vt:lpstr>
      <vt:lpstr>PowerPoint Presentation</vt:lpstr>
      <vt:lpstr>The UK’s leading vet charity …</vt:lpstr>
      <vt:lpstr>PowerPoint Presentation</vt:lpstr>
      <vt:lpstr>PowerPoint Presentation</vt:lpstr>
      <vt:lpstr>Think about …</vt:lpstr>
      <vt:lpstr>and last but not least …</vt:lpstr>
      <vt:lpstr>Class pets</vt:lpstr>
      <vt:lpstr>PowerPoint Presentation</vt:lpstr>
      <vt:lpstr>Dogs need…</vt:lpstr>
      <vt:lpstr>PowerPoint Presentation</vt:lpstr>
      <vt:lpstr>PowerPoint Presentation</vt:lpstr>
      <vt:lpstr>Cats need…</vt:lpstr>
      <vt:lpstr>PowerPoint Presentation</vt:lpstr>
      <vt:lpstr>Rabbits need…</vt:lpstr>
      <vt:lpstr>PowerPoint Presentation</vt:lpstr>
      <vt:lpstr>PowerPoint Presentation</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Anna Baggott</cp:lastModifiedBy>
  <cp:revision>19</cp:revision>
  <dcterms:created xsi:type="dcterms:W3CDTF">2018-07-13T15:29:21Z</dcterms:created>
  <dcterms:modified xsi:type="dcterms:W3CDTF">2018-10-23T10:55:12Z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