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34"/>
  </p:notesMasterIdLst>
  <p:sldIdLst>
    <p:sldId id="307" r:id="rId3"/>
    <p:sldId id="370" r:id="rId4"/>
    <p:sldId id="381" r:id="rId5"/>
    <p:sldId id="289" r:id="rId6"/>
    <p:sldId id="371" r:id="rId7"/>
    <p:sldId id="312" r:id="rId8"/>
    <p:sldId id="372" r:id="rId9"/>
    <p:sldId id="374" r:id="rId10"/>
    <p:sldId id="377" r:id="rId11"/>
    <p:sldId id="373" r:id="rId12"/>
    <p:sldId id="375" r:id="rId13"/>
    <p:sldId id="376" r:id="rId14"/>
    <p:sldId id="380" r:id="rId15"/>
    <p:sldId id="382" r:id="rId16"/>
    <p:sldId id="384" r:id="rId17"/>
    <p:sldId id="385" r:id="rId18"/>
    <p:sldId id="395" r:id="rId19"/>
    <p:sldId id="379" r:id="rId20"/>
    <p:sldId id="390" r:id="rId21"/>
    <p:sldId id="387" r:id="rId22"/>
    <p:sldId id="386" r:id="rId23"/>
    <p:sldId id="391" r:id="rId24"/>
    <p:sldId id="388" r:id="rId25"/>
    <p:sldId id="389" r:id="rId26"/>
    <p:sldId id="393" r:id="rId27"/>
    <p:sldId id="392" r:id="rId28"/>
    <p:sldId id="394" r:id="rId29"/>
    <p:sldId id="397" r:id="rId30"/>
    <p:sldId id="396" r:id="rId31"/>
    <p:sldId id="368" r:id="rId32"/>
    <p:sldId id="311" r:id="rId33"/>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382">
          <p15:clr>
            <a:srgbClr val="A4A3A4"/>
          </p15:clr>
        </p15:guide>
        <p15:guide id="2" pos="33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88"/>
    <a:srgbClr val="C8337E"/>
    <a:srgbClr val="6BB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0661" autoAdjust="0"/>
  </p:normalViewPr>
  <p:slideViewPr>
    <p:cSldViewPr>
      <p:cViewPr varScale="1">
        <p:scale>
          <a:sx n="71" d="100"/>
          <a:sy n="71" d="100"/>
        </p:scale>
        <p:origin x="1836" y="72"/>
      </p:cViewPr>
      <p:guideLst>
        <p:guide orient="horz" pos="2880"/>
        <p:guide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3" d="100"/>
          <a:sy n="83" d="100"/>
        </p:scale>
        <p:origin x="1980" y="102"/>
      </p:cViewPr>
      <p:guideLst>
        <p:guide orient="horz" pos="2382"/>
        <p:guide pos="33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atin typeface="Arial" pitchFamily="34" charset="0"/>
              </a:defRPr>
            </a:lvl1pPr>
          </a:lstStyle>
          <a:p>
            <a:fld id="{68ED7B93-89BE-46EB-93C0-E869E2B9B594}" type="datetimeFigureOut">
              <a:rPr lang="en-GB" smtClean="0"/>
              <a:pPr/>
              <a:t>18/02/2019</a:t>
            </a:fld>
            <a:endParaRPr lang="en-GB" dirty="0"/>
          </a:p>
        </p:txBody>
      </p:sp>
      <p:sp>
        <p:nvSpPr>
          <p:cNvPr id="4" name="Slide Image Placeholder 3"/>
          <p:cNvSpPr>
            <a:spLocks noGrp="1" noRot="1" noChangeAspect="1"/>
          </p:cNvSpPr>
          <p:nvPr>
            <p:ph type="sldImg" idx="2"/>
          </p:nvPr>
        </p:nvSpPr>
        <p:spPr>
          <a:xfrm>
            <a:off x="3341688" y="566738"/>
            <a:ext cx="4010025" cy="28368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069975" y="3592513"/>
            <a:ext cx="8553450" cy="3403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7183438"/>
            <a:ext cx="4633913" cy="377825"/>
          </a:xfrm>
          <a:prstGeom prst="rect">
            <a:avLst/>
          </a:prstGeom>
        </p:spPr>
        <p:txBody>
          <a:bodyPr vert="horz" lIns="91440" tIns="45720" rIns="91440" bIns="45720"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6057900" y="7183438"/>
            <a:ext cx="4632325" cy="377825"/>
          </a:xfrm>
          <a:prstGeom prst="rect">
            <a:avLst/>
          </a:prstGeom>
        </p:spPr>
        <p:txBody>
          <a:bodyPr vert="horz" lIns="91440" tIns="45720" rIns="91440" bIns="45720" rtlCol="0" anchor="b"/>
          <a:lstStyle>
            <a:lvl1pPr algn="r">
              <a:defRPr sz="1200">
                <a:latin typeface="Arial" pitchFamily="34" charset="0"/>
              </a:defRPr>
            </a:lvl1pPr>
          </a:lstStyle>
          <a:p>
            <a:fld id="{2CF8F773-EE7B-415C-9670-94845D9FC280}" type="slidenum">
              <a:rPr lang="en-GB" smtClean="0"/>
              <a:pPr/>
              <a:t>‹#›</a:t>
            </a:fld>
            <a:endParaRPr lang="en-GB" dirty="0"/>
          </a:p>
        </p:txBody>
      </p:sp>
    </p:spTree>
    <p:extLst>
      <p:ext uri="{BB962C8B-B14F-4D97-AF65-F5344CB8AC3E}">
        <p14:creationId xmlns:p14="http://schemas.microsoft.com/office/powerpoint/2010/main" val="1833531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dirty="0" smtClean="0">
                <a:latin typeface="Comic Sans MS" panose="030F0702030302020204" pitchFamily="66" charset="0"/>
              </a:rPr>
              <a:t>Introduce</a:t>
            </a:r>
            <a:r>
              <a:rPr lang="en-GB" baseline="0" dirty="0" smtClean="0">
                <a:latin typeface="Comic Sans MS" panose="030F0702030302020204" pitchFamily="66" charset="0"/>
              </a:rPr>
              <a:t> PDSA</a:t>
            </a:r>
            <a:endParaRPr lang="en-GB" dirty="0">
              <a:latin typeface="Comic Sans MS" panose="030F0702030302020204" pitchFamily="66" charset="0"/>
            </a:endParaRPr>
          </a:p>
          <a:p>
            <a:pPr>
              <a:buFont typeface="Arial" pitchFamily="34" charset="0"/>
              <a:buNone/>
            </a:pPr>
            <a:r>
              <a:rPr lang="en-GB" baseline="0" dirty="0" smtClean="0">
                <a:latin typeface="Comic Sans MS" panose="030F0702030302020204" pitchFamily="66" charset="0"/>
              </a:rPr>
              <a:t>Ask questions: who has a dog, who’s nervous of dogs?</a:t>
            </a:r>
          </a:p>
          <a:p>
            <a:pPr>
              <a:buFont typeface="Arial" pitchFamily="34" charset="0"/>
              <a:buNone/>
            </a:pPr>
            <a:r>
              <a:rPr lang="en-GB" baseline="0" dirty="0" smtClean="0">
                <a:latin typeface="Comic Sans MS" panose="030F0702030302020204" pitchFamily="66" charset="0"/>
              </a:rPr>
              <a:t>Explain that today you’re going to share</a:t>
            </a:r>
            <a:r>
              <a:rPr lang="en-GB" dirty="0" smtClean="0">
                <a:latin typeface="Comic Sans MS" panose="030F0702030302020204" pitchFamily="66" charset="0"/>
              </a:rPr>
              <a:t> with them your knowledge and skills about how to speak dog.</a:t>
            </a:r>
          </a:p>
          <a:p>
            <a:endParaRPr lang="en-GB" baseline="0" dirty="0" smtClean="0">
              <a:latin typeface="Comic Sans MS" panose="030F0702030302020204" pitchFamily="66" charset="0"/>
            </a:endParaRPr>
          </a:p>
          <a:p>
            <a:pPr>
              <a:buFont typeface="Arial" pitchFamily="34" charset="0"/>
              <a:buNone/>
            </a:pPr>
            <a:r>
              <a:rPr lang="en-GB" baseline="0" dirty="0" smtClean="0">
                <a:latin typeface="Comic Sans MS" panose="030F0702030302020204" pitchFamily="66" charset="0"/>
              </a:rPr>
              <a:t>Give an overview of session – explain that at the end of the session, they’ll:</a:t>
            </a:r>
          </a:p>
          <a:p>
            <a:pPr>
              <a:buFont typeface="Arial" pitchFamily="34" charset="0"/>
              <a:buChar char="•"/>
            </a:pPr>
            <a:endParaRPr lang="en-GB" baseline="0" dirty="0" smtClean="0">
              <a:latin typeface="Comic Sans MS" panose="030F0702030302020204" pitchFamily="66" charset="0"/>
            </a:endParaRPr>
          </a:p>
          <a:p>
            <a:pPr marL="171450" indent="-171450">
              <a:buFont typeface="Arial" panose="020B0604020202020204" pitchFamily="34" charset="0"/>
              <a:buChar char="•"/>
            </a:pPr>
            <a:r>
              <a:rPr lang="en-GB" dirty="0" smtClean="0">
                <a:latin typeface="Comic Sans MS" panose="030F0702030302020204" pitchFamily="66" charset="0"/>
              </a:rPr>
              <a:t>Know w</a:t>
            </a:r>
            <a:r>
              <a:rPr lang="en-GB" baseline="0" dirty="0" smtClean="0">
                <a:latin typeface="Comic Sans MS" panose="030F0702030302020204" pitchFamily="66" charset="0"/>
              </a:rPr>
              <a:t>hat amazing skills animals have</a:t>
            </a:r>
          </a:p>
          <a:p>
            <a:pPr marL="171450" indent="-171450">
              <a:buFont typeface="Arial" panose="020B0604020202020204" pitchFamily="34" charset="0"/>
              <a:buChar char="•"/>
            </a:pPr>
            <a:r>
              <a:rPr lang="en-GB" baseline="0" dirty="0" smtClean="0">
                <a:latin typeface="Comic Sans MS" panose="030F0702030302020204" pitchFamily="66" charset="0"/>
              </a:rPr>
              <a:t>Understand how our pets are feeling and how they ‘talk’ to you through their body language, if you’ll listen</a:t>
            </a:r>
          </a:p>
          <a:p>
            <a:pPr marL="171450" indent="-171450">
              <a:buFont typeface="Arial" panose="020B0604020202020204" pitchFamily="34" charset="0"/>
              <a:buChar char="•"/>
            </a:pPr>
            <a:r>
              <a:rPr lang="en-GB" baseline="0" dirty="0" smtClean="0">
                <a:latin typeface="Comic Sans MS" panose="030F0702030302020204" pitchFamily="66" charset="0"/>
              </a:rPr>
              <a:t>Be able to keep themselves and their pets safe</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aseline="0" dirty="0" smtClean="0">
                <a:latin typeface="Comic Sans MS" panose="030F0702030302020204" pitchFamily="66" charset="0"/>
              </a:rPr>
              <a:t>When cats and dogs feel anxious or worried there are a few behaviours to look out for – it’s easier to tell with dogs as they have more developed facial muscles than cats – this is because dogs are pack animals and have developed these muscles as a way of communicating with each other – cats, being mainly solitary animals do not have the same social need to have developed these muscles.</a:t>
            </a:r>
          </a:p>
          <a:p>
            <a:r>
              <a:rPr lang="en-GB" baseline="0" dirty="0" smtClean="0">
                <a:latin typeface="Comic Sans MS" panose="030F0702030302020204" pitchFamily="66" charset="0"/>
              </a:rPr>
              <a:t>Cat tend to use more vocalisations than dogs but here are some examples of things they share:</a:t>
            </a:r>
          </a:p>
          <a:p>
            <a:pPr marL="171450" indent="-171450">
              <a:buFont typeface="Arial" panose="020B0604020202020204" pitchFamily="34" charset="0"/>
              <a:buChar char="•"/>
            </a:pPr>
            <a:r>
              <a:rPr lang="en-GB" baseline="0" dirty="0" smtClean="0">
                <a:latin typeface="Comic Sans MS" panose="030F0702030302020204" pitchFamily="66" charset="0"/>
              </a:rPr>
              <a:t>Avoidance – they’ll avoid direct eye contact by looking away or out of the corner of their eyes – in dogs you will often see the whites of their eyes – we call this ‘half moon eye’ or ‘whale eye’.  Dogs displaying this should be left alone.</a:t>
            </a:r>
          </a:p>
          <a:p>
            <a:pPr marL="171450" indent="-171450">
              <a:buFont typeface="Arial" panose="020B0604020202020204" pitchFamily="34" charset="0"/>
              <a:buChar char="•"/>
            </a:pPr>
            <a:r>
              <a:rPr lang="en-GB" baseline="0" dirty="0" smtClean="0">
                <a:latin typeface="Comic Sans MS" panose="030F0702030302020204" pitchFamily="66" charset="0"/>
              </a:rPr>
              <a:t>Ears turn flat or back – listening for possible escape roots</a:t>
            </a:r>
          </a:p>
          <a:p>
            <a:pPr marL="171450" indent="-171450">
              <a:buFont typeface="Arial" panose="020B0604020202020204" pitchFamily="34" charset="0"/>
              <a:buChar char="•"/>
            </a:pPr>
            <a:r>
              <a:rPr lang="en-GB" baseline="0" dirty="0" smtClean="0">
                <a:latin typeface="Comic Sans MS" panose="030F0702030302020204" pitchFamily="66" charset="0"/>
              </a:rPr>
              <a:t>Tails – tucked under or wrapped around the body, cats may start to wiggle the end of their tail – showing dissatisfaction at the scenario.</a:t>
            </a:r>
          </a:p>
          <a:p>
            <a:pPr marL="171450" indent="-171450">
              <a:buFont typeface="Arial" panose="020B0604020202020204" pitchFamily="34" charset="0"/>
              <a:buChar char="•"/>
            </a:pPr>
            <a:r>
              <a:rPr lang="en-GB" baseline="0" dirty="0" smtClean="0">
                <a:latin typeface="Comic Sans MS" panose="030F0702030302020204" pitchFamily="66" charset="0"/>
              </a:rPr>
              <a:t>Dogs: Yawning – when they aren’t tired</a:t>
            </a:r>
          </a:p>
          <a:p>
            <a:pPr marL="171450" indent="-171450">
              <a:buFont typeface="Arial" panose="020B0604020202020204" pitchFamily="34" charset="0"/>
              <a:buChar char="•"/>
            </a:pPr>
            <a:r>
              <a:rPr lang="en-GB" baseline="0" dirty="0" smtClean="0">
                <a:latin typeface="Comic Sans MS" panose="030F0702030302020204" pitchFamily="66" charset="0"/>
              </a:rPr>
              <a:t>Cats &amp; Dogs – lip licking when there is no food around</a:t>
            </a:r>
          </a:p>
          <a:p>
            <a:pPr marL="171450" indent="-171450">
              <a:buFont typeface="Arial" panose="020B0604020202020204" pitchFamily="34" charset="0"/>
              <a:buChar char="•"/>
            </a:pPr>
            <a:r>
              <a:rPr lang="en-GB" baseline="0" dirty="0" smtClean="0">
                <a:latin typeface="Comic Sans MS" panose="030F0702030302020204" pitchFamily="66" charset="0"/>
              </a:rPr>
              <a:t>Dogs – furrowed brow</a:t>
            </a:r>
          </a:p>
          <a:p>
            <a:pPr marL="171450" indent="-171450">
              <a:buFont typeface="Arial" panose="020B0604020202020204" pitchFamily="34" charset="0"/>
              <a:buChar char="•"/>
            </a:pPr>
            <a:r>
              <a:rPr lang="en-GB" baseline="0" dirty="0" smtClean="0">
                <a:latin typeface="Comic Sans MS" panose="030F0702030302020204" pitchFamily="66" charset="0"/>
              </a:rPr>
              <a:t>Cats &amp; dogs – smaller body stance – try to make themselves less visible/threatening</a:t>
            </a:r>
          </a:p>
          <a:p>
            <a:pPr marL="171450" indent="-171450">
              <a:buFont typeface="Arial" panose="020B0604020202020204" pitchFamily="34" charset="0"/>
              <a:buChar char="•"/>
            </a:pPr>
            <a:r>
              <a:rPr lang="en-GB" baseline="0" dirty="0" smtClean="0">
                <a:latin typeface="Comic Sans MS" panose="030F0702030302020204" pitchFamily="66" charset="0"/>
              </a:rPr>
              <a:t>Cats – Will sometimes clamp their eyes shut and tuck themselves into a corner. This is dependant on the situation – it’s often in times of stress.</a:t>
            </a:r>
          </a:p>
          <a:p>
            <a:pPr marL="0" indent="0">
              <a:buFont typeface="Arial" panose="020B0604020202020204" pitchFamily="34" charset="0"/>
              <a:buNone/>
            </a:pPr>
            <a:endParaRPr lang="en-GB" baseline="0" dirty="0" smtClean="0">
              <a:latin typeface="Comic Sans MS" panose="030F0702030302020204" pitchFamily="66" charset="0"/>
            </a:endParaRPr>
          </a:p>
          <a:p>
            <a:pPr marL="0" indent="0">
              <a:buFont typeface="Arial" panose="020B0604020202020204" pitchFamily="34" charset="0"/>
              <a:buNone/>
            </a:pPr>
            <a:r>
              <a:rPr lang="en-GB" baseline="0" dirty="0" smtClean="0">
                <a:latin typeface="Comic Sans MS" panose="030F0702030302020204" pitchFamily="66" charset="0"/>
              </a:rPr>
              <a:t>If we /and other animals don’t heed these warning signs, they will make themselves clearer….</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8996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Scared animals show signs a little more obviously – you can see from this cat picture that this cat is getting ready to react – either to run away (look at the back leg – it is not relaxed at all) equally he may decide it’s better to fight this one out – it depends how much he values the thing being threatened to be taken away – it could be that this is the best resting place in the house and another cat has decided they want to lay there instead – he may take his chance and fight for his place – or it could be that the owner has brought out the cat box ready to take the cat to the vet and there’s no way he wants to go in it – the owner could well end up with a scratched hand here!</a:t>
            </a:r>
          </a:p>
          <a:p>
            <a:r>
              <a:rPr lang="en-GB" baseline="0" dirty="0" smtClean="0">
                <a:latin typeface="Comic Sans MS" panose="030F0702030302020204" pitchFamily="66" charset="0"/>
              </a:rPr>
              <a:t>The dog is very wary – see how the tail is low and starting to tuck under the body – you can also see the ears have flattened, the whites of the eyes and the low body posture – everything about this dog is saying ‘I’m worried/scared, please leave me alone’.</a:t>
            </a:r>
          </a:p>
          <a:p>
            <a:r>
              <a:rPr lang="en-GB" baseline="0" dirty="0" smtClean="0">
                <a:latin typeface="Comic Sans MS" panose="030F0702030302020204" pitchFamily="66" charset="0"/>
              </a:rPr>
              <a:t>If we pushed this dog it could go either way – she might be so petrified that she may even urinate through fear or she might decide fight is the better option and give a growl or show her teeth in an attempt to stop the situation from escalating further.</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11</a:t>
            </a:fld>
            <a:endParaRPr lang="en-GB" dirty="0"/>
          </a:p>
        </p:txBody>
      </p:sp>
    </p:spTree>
    <p:extLst>
      <p:ext uri="{BB962C8B-B14F-4D97-AF65-F5344CB8AC3E}">
        <p14:creationId xmlns:p14="http://schemas.microsoft.com/office/powerpoint/2010/main" val="304305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These images are more obvious – you’d have to be very silly to put your hand near either of these animals and expect to not get bitten or scratched.  The cat has even managed a furrowed brow in this picture – he’s really angry!</a:t>
            </a:r>
          </a:p>
          <a:p>
            <a:r>
              <a:rPr lang="en-GB" baseline="0" dirty="0" smtClean="0">
                <a:latin typeface="Comic Sans MS" panose="030F0702030302020204" pitchFamily="66" charset="0"/>
              </a:rPr>
              <a:t>Unfortunately some people, often children, think that this dog is smiling - what could the possible outcomes be to this?</a:t>
            </a:r>
          </a:p>
          <a:p>
            <a:endParaRPr lang="en-GB" baseline="0" dirty="0" smtClean="0">
              <a:latin typeface="Comic Sans MS" panose="030F0702030302020204" pitchFamily="66" charset="0"/>
            </a:endParaRPr>
          </a:p>
          <a:p>
            <a:r>
              <a:rPr lang="en-GB" baseline="0" dirty="0" smtClean="0">
                <a:latin typeface="Comic Sans MS" panose="030F0702030302020204" pitchFamily="66" charset="0"/>
              </a:rPr>
              <a:t>Possible answers:</a:t>
            </a:r>
          </a:p>
          <a:p>
            <a:pPr marL="171450" indent="-171450">
              <a:buFont typeface="Arial" panose="020B0604020202020204" pitchFamily="34" charset="0"/>
              <a:buChar char="•"/>
            </a:pPr>
            <a:r>
              <a:rPr lang="en-GB" baseline="0" dirty="0" smtClean="0">
                <a:latin typeface="Comic Sans MS" panose="030F0702030302020204" pitchFamily="66" charset="0"/>
              </a:rPr>
              <a:t>Warning signs are mistaken for friendly welcome – human reaches out to stroke the dog </a:t>
            </a:r>
          </a:p>
          <a:p>
            <a:pPr marL="171450" indent="-171450">
              <a:buFont typeface="Arial" panose="020B0604020202020204" pitchFamily="34" charset="0"/>
              <a:buChar char="•"/>
            </a:pPr>
            <a:r>
              <a:rPr lang="en-GB" baseline="0" dirty="0" smtClean="0">
                <a:latin typeface="Comic Sans MS" panose="030F0702030302020204" pitchFamily="66" charset="0"/>
              </a:rPr>
              <a:t>Human is warned further by the dog by either a growl, air bite (snap) or actual bite</a:t>
            </a:r>
          </a:p>
          <a:p>
            <a:pPr marL="0" indent="0">
              <a:buFont typeface="Arial" panose="020B0604020202020204" pitchFamily="34" charset="0"/>
              <a:buNone/>
            </a:pPr>
            <a:endParaRPr lang="en-GB" baseline="0" dirty="0" smtClean="0">
              <a:latin typeface="Comic Sans MS" panose="030F0702030302020204" pitchFamily="66" charset="0"/>
            </a:endParaRPr>
          </a:p>
          <a:p>
            <a:pPr marL="0" indent="0">
              <a:buFont typeface="Arial" panose="020B0604020202020204" pitchFamily="34" charset="0"/>
              <a:buNone/>
            </a:pPr>
            <a:r>
              <a:rPr lang="en-GB" baseline="0" dirty="0" smtClean="0">
                <a:latin typeface="Comic Sans MS" panose="030F0702030302020204" pitchFamily="66" charset="0"/>
              </a:rPr>
              <a:t>Explain that the previous signs can sometimes be missed.</a:t>
            </a:r>
          </a:p>
          <a:p>
            <a:pPr marL="0" indent="0">
              <a:buFont typeface="Arial" panose="020B0604020202020204" pitchFamily="34" charset="0"/>
              <a:buNone/>
            </a:pPr>
            <a:endParaRPr lang="en-GB" baseline="0" dirty="0" smtClean="0">
              <a:latin typeface="Comic Sans MS" panose="030F0702030302020204" pitchFamily="66" charset="0"/>
            </a:endParaRPr>
          </a:p>
          <a:p>
            <a:pPr marL="0" indent="0">
              <a:buFont typeface="Arial" panose="020B0604020202020204" pitchFamily="34" charset="0"/>
              <a:buNone/>
            </a:pPr>
            <a:r>
              <a:rPr lang="en-GB" baseline="0" dirty="0" smtClean="0">
                <a:latin typeface="Comic Sans MS" panose="030F0702030302020204" pitchFamily="66" charset="0"/>
              </a:rPr>
              <a:t>Which do you think is worse – cat bites or dog bites</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12</a:t>
            </a:fld>
            <a:endParaRPr lang="en-GB" dirty="0"/>
          </a:p>
        </p:txBody>
      </p:sp>
    </p:spTree>
    <p:extLst>
      <p:ext uri="{BB962C8B-B14F-4D97-AF65-F5344CB8AC3E}">
        <p14:creationId xmlns:p14="http://schemas.microsoft.com/office/powerpoint/2010/main" val="472113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your groups decide:</a:t>
            </a:r>
          </a:p>
          <a:p>
            <a:r>
              <a:rPr lang="en-GB" dirty="0" smtClean="0"/>
              <a:t>If</a:t>
            </a:r>
            <a:r>
              <a:rPr lang="en-GB" baseline="0" dirty="0" smtClean="0"/>
              <a:t> a dog and a cat were of equal size which would be the worst / most damaging scratch or bite?</a:t>
            </a:r>
          </a:p>
          <a:p>
            <a:r>
              <a:rPr lang="en-GB" dirty="0" smtClean="0"/>
              <a:t>Give reasons for your answers</a:t>
            </a:r>
          </a:p>
          <a:p>
            <a:r>
              <a:rPr lang="en-GB" baseline="0" dirty="0" smtClean="0">
                <a:latin typeface="Comic Sans MS" panose="030F0702030302020204" pitchFamily="66" charset="0"/>
              </a:rPr>
              <a:t>Answers:</a:t>
            </a:r>
          </a:p>
          <a:p>
            <a:r>
              <a:rPr lang="en-GB" b="1" baseline="0" dirty="0" smtClean="0">
                <a:latin typeface="Comic Sans MS" panose="030F0702030302020204" pitchFamily="66" charset="0"/>
              </a:rPr>
              <a:t>Scratches</a:t>
            </a:r>
          </a:p>
          <a:p>
            <a:r>
              <a:rPr lang="en-GB" baseline="0" dirty="0" smtClean="0">
                <a:latin typeface="Comic Sans MS" panose="030F0702030302020204" pitchFamily="66" charset="0"/>
              </a:rPr>
              <a:t>Cat scratches are undoubtedly the more painful of the two species – their claws are sharper and designed to hook onto their pray – as such they can hook into your skin and be extremely difficult to remove as they can hook both their front and back claws in the same way – cats win hands down in the claws department!</a:t>
            </a:r>
          </a:p>
          <a:p>
            <a:r>
              <a:rPr lang="en-GB" b="1" baseline="0" dirty="0" smtClean="0">
                <a:latin typeface="Comic Sans MS" panose="030F0702030302020204" pitchFamily="66" charset="0"/>
              </a:rPr>
              <a:t>Bites</a:t>
            </a:r>
          </a:p>
          <a:p>
            <a:r>
              <a:rPr lang="en-GB" b="0" baseline="0" dirty="0" smtClean="0">
                <a:latin typeface="Comic Sans MS" panose="030F0702030302020204" pitchFamily="66" charset="0"/>
              </a:rPr>
              <a:t>These are probably more evenly matched although dogs teeth are thicker so holes may cause more damage, dogs may also have a tendency to ‘shake’ their prey to death – thus causing further tissue damage.  Either way you’d need antibiotics and painkillers if either were to bite you due to the bacteria in the animals mouth and both bites are very painful. Cat bites are likely to cause infection as their teeth hold bacteria and they sink their teeth into your skin. The infection moves up your arm and we’ve seen cases where people have nearly lost their thumbs!</a:t>
            </a:r>
          </a:p>
          <a:p>
            <a:r>
              <a:rPr lang="en-GB" b="0" baseline="0" dirty="0" smtClean="0">
                <a:latin typeface="Comic Sans MS" panose="030F0702030302020204" pitchFamily="66" charset="0"/>
              </a:rPr>
              <a:t>Moral of the story here…….don’t get bitten or scratched – it hurts!  (image is of a cat scratch to a vet)</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13</a:t>
            </a:fld>
            <a:endParaRPr lang="en-GB" dirty="0"/>
          </a:p>
        </p:txBody>
      </p:sp>
    </p:spTree>
    <p:extLst>
      <p:ext uri="{BB962C8B-B14F-4D97-AF65-F5344CB8AC3E}">
        <p14:creationId xmlns:p14="http://schemas.microsoft.com/office/powerpoint/2010/main" val="166293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We’ve looked at how animals communicate with us – let’s have a look at how they do this with each other…</a:t>
            </a:r>
          </a:p>
          <a:p>
            <a:r>
              <a:rPr lang="en-GB" baseline="0" dirty="0" smtClean="0">
                <a:latin typeface="Comic Sans MS" panose="030F0702030302020204" pitchFamily="66" charset="0"/>
              </a:rPr>
              <a:t>What could be happening in this image:</a:t>
            </a:r>
          </a:p>
          <a:p>
            <a:pPr marL="171450" indent="-171450">
              <a:buFont typeface="Arial" panose="020B0604020202020204" pitchFamily="34" charset="0"/>
              <a:buChar char="•"/>
            </a:pPr>
            <a:r>
              <a:rPr lang="en-GB" baseline="0" dirty="0" smtClean="0">
                <a:latin typeface="Comic Sans MS" panose="030F0702030302020204" pitchFamily="66" charset="0"/>
              </a:rPr>
              <a:t>Use what you’ve learned to show what body language each of these cats are showing</a:t>
            </a:r>
          </a:p>
          <a:p>
            <a:pPr marL="171450" indent="-171450">
              <a:buFont typeface="Arial" panose="020B0604020202020204" pitchFamily="34" charset="0"/>
              <a:buChar char="•"/>
            </a:pPr>
            <a:r>
              <a:rPr lang="en-GB" baseline="0" dirty="0" smtClean="0">
                <a:latin typeface="Comic Sans MS" panose="030F0702030302020204" pitchFamily="66" charset="0"/>
              </a:rPr>
              <a:t>Which cat currently has the upper hand? </a:t>
            </a:r>
          </a:p>
          <a:p>
            <a:pPr marL="171450" indent="-171450">
              <a:buFont typeface="Arial" panose="020B0604020202020204" pitchFamily="34" charset="0"/>
              <a:buChar char="•"/>
            </a:pPr>
            <a:r>
              <a:rPr lang="en-GB" baseline="0" dirty="0" smtClean="0">
                <a:latin typeface="Comic Sans MS" panose="030F0702030302020204" pitchFamily="66" charset="0"/>
              </a:rPr>
              <a:t>How do you know this?</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14</a:t>
            </a:fld>
            <a:endParaRPr lang="en-GB" dirty="0"/>
          </a:p>
        </p:txBody>
      </p:sp>
    </p:spTree>
    <p:extLst>
      <p:ext uri="{BB962C8B-B14F-4D97-AF65-F5344CB8AC3E}">
        <p14:creationId xmlns:p14="http://schemas.microsoft.com/office/powerpoint/2010/main" val="1061399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What could be happening in this image:</a:t>
            </a:r>
          </a:p>
          <a:p>
            <a:pPr marL="171450" indent="-171450">
              <a:buFont typeface="Arial" panose="020B0604020202020204" pitchFamily="34" charset="0"/>
              <a:buChar char="•"/>
            </a:pPr>
            <a:r>
              <a:rPr lang="en-GB" baseline="0" dirty="0" smtClean="0">
                <a:latin typeface="Comic Sans MS" panose="030F0702030302020204" pitchFamily="66" charset="0"/>
              </a:rPr>
              <a:t>Use what you’ve learned to show what body language each of these dogs are showing</a:t>
            </a:r>
          </a:p>
          <a:p>
            <a:pPr marL="171450" indent="-171450">
              <a:buFont typeface="Arial" panose="020B0604020202020204" pitchFamily="34" charset="0"/>
              <a:buChar char="•"/>
            </a:pPr>
            <a:r>
              <a:rPr lang="en-GB" baseline="0" dirty="0" smtClean="0">
                <a:latin typeface="Comic Sans MS" panose="030F0702030302020204" pitchFamily="66" charset="0"/>
              </a:rPr>
              <a:t>Which dog currently has the upper hand? </a:t>
            </a:r>
          </a:p>
          <a:p>
            <a:pPr marL="171450" indent="-171450">
              <a:buFont typeface="Arial" panose="020B0604020202020204" pitchFamily="34" charset="0"/>
              <a:buChar char="•"/>
            </a:pPr>
            <a:r>
              <a:rPr lang="en-GB" baseline="0" dirty="0" smtClean="0">
                <a:latin typeface="Comic Sans MS" panose="030F0702030302020204" pitchFamily="66" charset="0"/>
              </a:rPr>
              <a:t>How do you know this?</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15</a:t>
            </a:fld>
            <a:endParaRPr lang="en-GB" dirty="0"/>
          </a:p>
        </p:txBody>
      </p:sp>
    </p:spTree>
    <p:extLst>
      <p:ext uri="{BB962C8B-B14F-4D97-AF65-F5344CB8AC3E}">
        <p14:creationId xmlns:p14="http://schemas.microsoft.com/office/powerpoint/2010/main" val="694832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Here’s a dog and a cat communicating with each other…</a:t>
            </a:r>
          </a:p>
          <a:p>
            <a:r>
              <a:rPr lang="en-GB" baseline="0" dirty="0" smtClean="0">
                <a:latin typeface="Comic Sans MS" panose="030F0702030302020204" pitchFamily="66" charset="0"/>
              </a:rPr>
              <a:t>What could be happening in this image:</a:t>
            </a:r>
          </a:p>
          <a:p>
            <a:pPr marL="171450" indent="-171450">
              <a:buFont typeface="Arial" panose="020B0604020202020204" pitchFamily="34" charset="0"/>
              <a:buChar char="•"/>
            </a:pPr>
            <a:r>
              <a:rPr lang="en-GB" baseline="0" dirty="0" smtClean="0">
                <a:latin typeface="Comic Sans MS" panose="030F0702030302020204" pitchFamily="66" charset="0"/>
              </a:rPr>
              <a:t>Use what you’ve learned to show what body language each of these animals are showing</a:t>
            </a:r>
          </a:p>
          <a:p>
            <a:pPr marL="171450" indent="-171450">
              <a:buFont typeface="Arial" panose="020B0604020202020204" pitchFamily="34" charset="0"/>
              <a:buChar char="•"/>
            </a:pPr>
            <a:r>
              <a:rPr lang="en-GB" baseline="0" dirty="0" smtClean="0">
                <a:latin typeface="Comic Sans MS" panose="030F0702030302020204" pitchFamily="66" charset="0"/>
              </a:rPr>
              <a:t>Which currently has the upper hand if any? </a:t>
            </a:r>
          </a:p>
          <a:p>
            <a:pPr marL="171450" indent="-171450">
              <a:buFont typeface="Arial" panose="020B0604020202020204" pitchFamily="34" charset="0"/>
              <a:buChar char="•"/>
            </a:pPr>
            <a:r>
              <a:rPr lang="en-GB" baseline="0" dirty="0" smtClean="0">
                <a:latin typeface="Comic Sans MS" panose="030F0702030302020204" pitchFamily="66" charset="0"/>
              </a:rPr>
              <a:t>How do you know this?</a:t>
            </a:r>
          </a:p>
          <a:p>
            <a:pPr marL="171450" indent="-171450">
              <a:buFont typeface="Arial" panose="020B0604020202020204" pitchFamily="34" charset="0"/>
              <a:buChar char="•"/>
            </a:pPr>
            <a:r>
              <a:rPr lang="en-GB" baseline="0" dirty="0" smtClean="0">
                <a:latin typeface="Comic Sans MS" panose="030F0702030302020204" pitchFamily="66" charset="0"/>
              </a:rPr>
              <a:t>Any idea on what might happen next?</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16</a:t>
            </a:fld>
            <a:endParaRPr lang="en-GB" dirty="0"/>
          </a:p>
        </p:txBody>
      </p:sp>
    </p:spTree>
    <p:extLst>
      <p:ext uri="{BB962C8B-B14F-4D97-AF65-F5344CB8AC3E}">
        <p14:creationId xmlns:p14="http://schemas.microsoft.com/office/powerpoint/2010/main" val="941412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Lets revisit the quiz from earlier and see how well you did at identifying how the animals are feeling..</a:t>
            </a:r>
          </a:p>
          <a:p>
            <a:r>
              <a:rPr lang="en-GB" baseline="0" dirty="0" smtClean="0">
                <a:latin typeface="Comic Sans MS" panose="030F0702030302020204" pitchFamily="66" charset="0"/>
              </a:rPr>
              <a:t>Boxer (top left) – Worried/anxious – furrowed brow, stiffened posture, whites of the eyes showing, mouth closed. This breed in particular suffers from breed-related health issues, such as finding it harder to breath and regulate their body temperature. This means they are likely to get stressed much quicker than other breeds.</a:t>
            </a:r>
          </a:p>
          <a:p>
            <a:r>
              <a:rPr lang="en-GB" baseline="0" dirty="0" smtClean="0">
                <a:latin typeface="Comic Sans MS" panose="030F0702030302020204" pitchFamily="66" charset="0"/>
              </a:rPr>
              <a:t>Kitten (top middle) – interested – eyes and ears looking forward on point of interest, tail up, mouth open – may be taking in additional scent.</a:t>
            </a:r>
          </a:p>
          <a:p>
            <a:r>
              <a:rPr lang="en-GB" baseline="0" dirty="0" err="1" smtClean="0">
                <a:latin typeface="Comic Sans MS" panose="030F0702030302020204" pitchFamily="66" charset="0"/>
              </a:rPr>
              <a:t>Staffy</a:t>
            </a:r>
            <a:r>
              <a:rPr lang="en-GB" baseline="0" dirty="0" smtClean="0">
                <a:latin typeface="Comic Sans MS" panose="030F0702030302020204" pitchFamily="66" charset="0"/>
              </a:rPr>
              <a:t> (top right) – Happy – loose body posture, mouth open and relaxed, ears up, soft gaze</a:t>
            </a:r>
          </a:p>
          <a:p>
            <a:r>
              <a:rPr lang="en-GB" baseline="0" dirty="0" smtClean="0">
                <a:latin typeface="Comic Sans MS" panose="030F0702030302020204" pitchFamily="66" charset="0"/>
              </a:rPr>
              <a:t>Grey cat (bottom left) – possibly worried/anxious – licking lips, ears turned outwards, no food around. This is normally detected by whisker and ear positions as described earlier.</a:t>
            </a:r>
          </a:p>
          <a:p>
            <a:r>
              <a:rPr lang="en-GB" baseline="0" dirty="0" smtClean="0">
                <a:latin typeface="Comic Sans MS" panose="030F0702030302020204" pitchFamily="66" charset="0"/>
              </a:rPr>
              <a:t>Chihuahua (bottom middle) – scared – low body posture, tail tucked under body, ears flattening, whites of eyes visible.</a:t>
            </a:r>
          </a:p>
          <a:p>
            <a:r>
              <a:rPr lang="en-GB" baseline="0" dirty="0" smtClean="0">
                <a:latin typeface="Comic Sans MS" panose="030F0702030302020204" pitchFamily="66" charset="0"/>
              </a:rPr>
              <a:t>Siamese cat (bottom right) – relaxed &amp; happy – laid on back (vulnerable position), soft relaxed body posture, eyes soft</a:t>
            </a:r>
          </a:p>
          <a:p>
            <a:endParaRPr lang="en-GB" dirty="0">
              <a:latin typeface="Comic Sans MS" panose="030F0702030302020204" pitchFamily="66" charset="0"/>
            </a:endParaRPr>
          </a:p>
          <a:p>
            <a:r>
              <a:rPr lang="en-GB" baseline="0" dirty="0" smtClean="0">
                <a:latin typeface="Comic Sans MS" panose="030F0702030302020204" pitchFamily="66" charset="0"/>
              </a:rPr>
              <a:t>Next we’ll take  look at a couple of other popular pet species…..</a:t>
            </a:r>
          </a:p>
          <a:p>
            <a:endParaRPr lang="en-GB" baseline="0" dirty="0" smtClean="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17</a:t>
            </a:fld>
            <a:endParaRPr lang="en-GB" dirty="0"/>
          </a:p>
        </p:txBody>
      </p:sp>
    </p:spTree>
    <p:extLst>
      <p:ext uri="{BB962C8B-B14F-4D97-AF65-F5344CB8AC3E}">
        <p14:creationId xmlns:p14="http://schemas.microsoft.com/office/powerpoint/2010/main" val="3139211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Rabbits are highly social animals – in the wild they live in groups of several dozens.  They have a pecking order which all rabbits in the group will abide by.  </a:t>
            </a:r>
          </a:p>
          <a:p>
            <a:r>
              <a:rPr lang="en-GB" baseline="0" dirty="0" smtClean="0">
                <a:latin typeface="Comic Sans MS" panose="030F0702030302020204" pitchFamily="66" charset="0"/>
              </a:rPr>
              <a:t>Rabbits are prey animals and spend most of their time making sure each other are ok – they will have various within the group which include:</a:t>
            </a:r>
          </a:p>
          <a:p>
            <a:pPr marL="171450" indent="-171450">
              <a:buFont typeface="Arial" panose="020B0604020202020204" pitchFamily="34" charset="0"/>
              <a:buChar char="•"/>
            </a:pPr>
            <a:r>
              <a:rPr lang="en-GB" baseline="0" dirty="0" smtClean="0">
                <a:latin typeface="Comic Sans MS" panose="030F0702030302020204" pitchFamily="66" charset="0"/>
              </a:rPr>
              <a:t>Look out duty – they will then alert the rest of the group by thumping their hind legs on the ground as a warning or danger.</a:t>
            </a:r>
          </a:p>
          <a:p>
            <a:pPr marL="171450" indent="-171450">
              <a:buFont typeface="Arial" panose="020B0604020202020204" pitchFamily="34" charset="0"/>
              <a:buChar char="•"/>
            </a:pPr>
            <a:r>
              <a:rPr lang="en-GB" baseline="0" dirty="0" smtClean="0">
                <a:latin typeface="Comic Sans MS" panose="030F0702030302020204" pitchFamily="66" charset="0"/>
              </a:rPr>
              <a:t>Playing/socialising – happy rabbits jump in the air – called </a:t>
            </a:r>
            <a:r>
              <a:rPr lang="en-GB" baseline="0" dirty="0" err="1" smtClean="0">
                <a:latin typeface="Comic Sans MS" panose="030F0702030302020204" pitchFamily="66" charset="0"/>
              </a:rPr>
              <a:t>binkying</a:t>
            </a:r>
            <a:endParaRPr lang="en-GB" baseline="0" dirty="0" smtClean="0">
              <a:latin typeface="Comic Sans MS" panose="030F0702030302020204" pitchFamily="66" charset="0"/>
            </a:endParaRPr>
          </a:p>
          <a:p>
            <a:pPr marL="171450" indent="-171450">
              <a:buFont typeface="Arial" panose="020B0604020202020204" pitchFamily="34" charset="0"/>
              <a:buChar char="•"/>
            </a:pPr>
            <a:r>
              <a:rPr lang="en-GB" baseline="0" dirty="0" smtClean="0">
                <a:latin typeface="Comic Sans MS" panose="030F0702030302020204" pitchFamily="66" charset="0"/>
              </a:rPr>
              <a:t>Grooming – a very important part of the social and bonding experience for the whole group.</a:t>
            </a:r>
          </a:p>
          <a:p>
            <a:pPr marL="171450" indent="-171450">
              <a:buFont typeface="Arial" panose="020B0604020202020204" pitchFamily="34" charset="0"/>
              <a:buChar char="•"/>
            </a:pPr>
            <a:r>
              <a:rPr lang="en-GB" baseline="0" dirty="0" smtClean="0">
                <a:latin typeface="Comic Sans MS" panose="030F0702030302020204" pitchFamily="66" charset="0"/>
              </a:rPr>
              <a:t>Sleeping</a:t>
            </a:r>
          </a:p>
          <a:p>
            <a:pPr marL="171450" indent="-171450">
              <a:buFont typeface="Arial" panose="020B0604020202020204" pitchFamily="34" charset="0"/>
              <a:buChar char="•"/>
            </a:pPr>
            <a:r>
              <a:rPr lang="en-GB" baseline="0" dirty="0" smtClean="0">
                <a:latin typeface="Comic Sans MS" panose="030F0702030302020204" pitchFamily="66" charset="0"/>
              </a:rPr>
              <a:t>Eating</a:t>
            </a:r>
          </a:p>
          <a:p>
            <a:pPr marL="0" indent="0">
              <a:buFont typeface="Arial" panose="020B0604020202020204" pitchFamily="34" charset="0"/>
              <a:buNone/>
            </a:pPr>
            <a:r>
              <a:rPr lang="en-GB" baseline="0" dirty="0" smtClean="0">
                <a:latin typeface="Comic Sans MS" panose="030F0702030302020204" pitchFamily="66" charset="0"/>
              </a:rPr>
              <a:t>They live most of the day in tunnels underground and come out at dawn and dusk when it’s more difficult for predators eyes to spot them.  Because they spend some much time in the dark they use limited facial expressions and body language but here are a few…</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18</a:t>
            </a:fld>
            <a:endParaRPr lang="en-GB" dirty="0"/>
          </a:p>
        </p:txBody>
      </p:sp>
    </p:spTree>
    <p:extLst>
      <p:ext uri="{BB962C8B-B14F-4D97-AF65-F5344CB8AC3E}">
        <p14:creationId xmlns:p14="http://schemas.microsoft.com/office/powerpoint/2010/main" val="3383479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GB" baseline="0" dirty="0" smtClean="0">
                <a:latin typeface="Comic Sans MS" panose="030F0702030302020204" pitchFamily="66" charset="0"/>
              </a:rPr>
              <a:t>The rabbit on this slide is shown with it’s head and body low and stretched out in front of it with it’s ears back it could mean one of two things depending on what else is going on at the time:</a:t>
            </a:r>
          </a:p>
          <a:p>
            <a:pPr marL="171450" indent="-171450">
              <a:buFont typeface="Arial" panose="020B0604020202020204" pitchFamily="34" charset="0"/>
              <a:buChar char="•"/>
            </a:pPr>
            <a:r>
              <a:rPr lang="en-GB" baseline="0" dirty="0" smtClean="0">
                <a:latin typeface="Comic Sans MS" panose="030F0702030302020204" pitchFamily="66" charset="0"/>
              </a:rPr>
              <a:t>It could be looking to be petted or groomed – this rabbit may even groom (lick) you in return.</a:t>
            </a:r>
          </a:p>
          <a:p>
            <a:pPr marL="171450" indent="-171450">
              <a:buFont typeface="Arial" panose="020B0604020202020204" pitchFamily="34" charset="0"/>
              <a:buChar char="•"/>
            </a:pPr>
            <a:r>
              <a:rPr lang="en-GB" baseline="0" dirty="0" smtClean="0">
                <a:latin typeface="Comic Sans MS" panose="030F0702030302020204" pitchFamily="66" charset="0"/>
              </a:rPr>
              <a:t>It could also mean that this rabbit is scared as they will put their ears flat their back to try to make themselves undetectable to predators so they look like they’re sleeping. They’ll also try to avoid eye contact with you. Pupils dilated</a:t>
            </a:r>
          </a:p>
          <a:p>
            <a:pPr marL="171450" indent="-171450">
              <a:buFont typeface="Arial" panose="020B0604020202020204" pitchFamily="34" charset="0"/>
              <a:buChar char="•"/>
            </a:pPr>
            <a:r>
              <a:rPr lang="en-GB" baseline="0" dirty="0" smtClean="0">
                <a:latin typeface="Comic Sans MS" panose="030F0702030302020204" pitchFamily="66" charset="0"/>
              </a:rPr>
              <a:t>Worried rabbits may hide</a:t>
            </a:r>
          </a:p>
          <a:p>
            <a:pPr marL="171450" indent="-171450">
              <a:buFont typeface="Arial" panose="020B0604020202020204" pitchFamily="34" charset="0"/>
              <a:buChar char="•"/>
            </a:pPr>
            <a:r>
              <a:rPr lang="en-GB" baseline="0" dirty="0" smtClean="0">
                <a:latin typeface="Comic Sans MS" panose="030F0702030302020204" pitchFamily="66" charset="0"/>
              </a:rPr>
              <a:t>Rabbits in pain will stay really still and squint their eyes tight</a:t>
            </a:r>
          </a:p>
          <a:p>
            <a:pPr marL="0" indent="0">
              <a:buFont typeface="Arial" panose="020B0604020202020204" pitchFamily="34" charset="0"/>
              <a:buNone/>
            </a:pPr>
            <a:r>
              <a:rPr lang="en-GB" baseline="0" dirty="0" smtClean="0">
                <a:latin typeface="Comic Sans MS" panose="030F0702030302020204" pitchFamily="66" charset="0"/>
              </a:rPr>
              <a:t>So you can see its really important to take into consideration what else is going on.</a:t>
            </a:r>
          </a:p>
          <a:p>
            <a:pPr marL="0" indent="0">
              <a:buFont typeface="Arial" panose="020B0604020202020204" pitchFamily="34" charset="0"/>
              <a:buNone/>
            </a:pPr>
            <a:r>
              <a:rPr lang="en-GB" baseline="0" dirty="0" smtClean="0">
                <a:latin typeface="Comic Sans MS" panose="030F0702030302020204" pitchFamily="66" charset="0"/>
              </a:rPr>
              <a:t>It is really hard to tell how a rabbit is feeling as they’ll often pretend they’re fine. Google the rabbit grimace scale if you want to know more.</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94206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latin typeface="Comic Sans MS" panose="030F0702030302020204" pitchFamily="66" charset="0"/>
                <a:cs typeface="Arial" panose="020B0604020202020204" pitchFamily="34" charset="0"/>
              </a:rPr>
              <a:t>Share the details on the slide and: </a:t>
            </a:r>
          </a:p>
          <a:p>
            <a:endParaRPr lang="en-GB" sz="1400" dirty="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1400" dirty="0" smtClean="0">
                <a:latin typeface="Comic Sans MS" panose="030F0702030302020204" pitchFamily="66" charset="0"/>
              </a:rPr>
              <a:t>Explain </a:t>
            </a:r>
            <a:r>
              <a:rPr lang="en-GB" sz="1400" dirty="0">
                <a:latin typeface="Comic Sans MS" panose="030F0702030302020204" pitchFamily="66" charset="0"/>
              </a:rPr>
              <a:t>that PDSA is a special kind of vets, </a:t>
            </a:r>
            <a:r>
              <a:rPr lang="en-GB" sz="1400" dirty="0" smtClean="0">
                <a:latin typeface="Comic Sans MS" panose="030F0702030302020204" pitchFamily="66" charset="0"/>
              </a:rPr>
              <a:t>because we’re </a:t>
            </a:r>
            <a:r>
              <a:rPr lang="en-GB" sz="1400" dirty="0">
                <a:latin typeface="Comic Sans MS" panose="030F0702030302020204" pitchFamily="66" charset="0"/>
              </a:rPr>
              <a:t>a charity. Ask them what a charity does and explain that PDSA looks after pets when owners can’t afford vet treatment</a:t>
            </a:r>
            <a:r>
              <a:rPr lang="en-GB" sz="1400" dirty="0" smtClean="0">
                <a:latin typeface="Comic Sans MS" panose="030F0702030302020204" pitchFamily="66" charset="0"/>
              </a:rPr>
              <a:t>.</a:t>
            </a:r>
          </a:p>
          <a:p>
            <a:endParaRPr lang="en-GB" sz="1400" dirty="0">
              <a:latin typeface="Comic Sans MS" panose="030F0702030302020204" pitchFamily="66" charset="0"/>
            </a:endParaRPr>
          </a:p>
          <a:p>
            <a:pPr marL="171450" indent="-171450">
              <a:buFont typeface="Arial" panose="020B0604020202020204" pitchFamily="34" charset="0"/>
              <a:buChar char="•"/>
            </a:pPr>
            <a:r>
              <a:rPr lang="en-GB" sz="1400" dirty="0" smtClean="0">
                <a:latin typeface="Comic Sans MS" panose="030F0702030302020204" pitchFamily="66" charset="0"/>
              </a:rPr>
              <a:t>Ask </a:t>
            </a:r>
            <a:r>
              <a:rPr lang="en-GB" sz="1400" dirty="0">
                <a:latin typeface="Comic Sans MS" panose="030F0702030302020204" pitchFamily="66" charset="0"/>
              </a:rPr>
              <a:t>them if they think </a:t>
            </a:r>
            <a:r>
              <a:rPr lang="en-GB" sz="1400" dirty="0" smtClean="0">
                <a:latin typeface="Comic Sans MS" panose="030F0702030302020204" pitchFamily="66" charset="0"/>
              </a:rPr>
              <a:t>what PDSA does is </a:t>
            </a:r>
            <a:r>
              <a:rPr lang="en-GB" sz="1400" dirty="0">
                <a:latin typeface="Comic Sans MS" panose="030F0702030302020204" pitchFamily="66" charset="0"/>
              </a:rPr>
              <a:t>important </a:t>
            </a:r>
            <a:endParaRPr lang="en-GB" sz="1400" dirty="0" smtClean="0">
              <a:latin typeface="Comic Sans MS" panose="030F0702030302020204" pitchFamily="66" charset="0"/>
            </a:endParaRPr>
          </a:p>
          <a:p>
            <a:endParaRPr lang="en-GB" sz="1400" dirty="0" smtClean="0">
              <a:latin typeface="Comic Sans MS" panose="030F0702030302020204" pitchFamily="66" charset="0"/>
            </a:endParaRPr>
          </a:p>
          <a:p>
            <a:pPr marL="171450" indent="-171450">
              <a:buFont typeface="Arial" panose="020B0604020202020204" pitchFamily="34" charset="0"/>
              <a:buChar char="•"/>
            </a:pPr>
            <a:r>
              <a:rPr lang="en-GB" sz="1400" dirty="0">
                <a:latin typeface="Comic Sans MS" panose="030F0702030302020204" pitchFamily="66" charset="0"/>
              </a:rPr>
              <a:t>Ask them what would happen to all the sick and injured pets PDSA </a:t>
            </a:r>
            <a:r>
              <a:rPr lang="en-GB" sz="1400" dirty="0" smtClean="0">
                <a:latin typeface="Comic Sans MS" panose="030F0702030302020204" pitchFamily="66" charset="0"/>
              </a:rPr>
              <a:t>treat, </a:t>
            </a:r>
            <a:r>
              <a:rPr lang="en-GB" sz="1400" dirty="0">
                <a:latin typeface="Comic Sans MS" panose="030F0702030302020204" pitchFamily="66" charset="0"/>
              </a:rPr>
              <a:t>if we </a:t>
            </a:r>
            <a:r>
              <a:rPr lang="en-GB" sz="1400" dirty="0" smtClean="0">
                <a:latin typeface="Comic Sans MS" panose="030F0702030302020204" pitchFamily="66" charset="0"/>
              </a:rPr>
              <a:t>weren’t </a:t>
            </a:r>
            <a:r>
              <a:rPr lang="en-GB" sz="1400" dirty="0">
                <a:latin typeface="Comic Sans MS" panose="030F0702030302020204" pitchFamily="66" charset="0"/>
              </a:rPr>
              <a:t>around</a:t>
            </a:r>
            <a:r>
              <a:rPr lang="en-GB" sz="1400" dirty="0" smtClean="0">
                <a:latin typeface="Comic Sans MS" panose="030F0702030302020204" pitchFamily="66" charset="0"/>
              </a:rPr>
              <a:t>.</a:t>
            </a:r>
          </a:p>
          <a:p>
            <a:endParaRPr lang="en-GB" sz="1400" dirty="0" smtClean="0">
              <a:latin typeface="Comic Sans MS" panose="030F0702030302020204" pitchFamily="66" charset="0"/>
              <a:cs typeface="Arial" panose="020B0604020202020204" pitchFamily="34" charset="0"/>
            </a:endParaRPr>
          </a:p>
          <a:p>
            <a:pPr marL="171450" indent="-171450">
              <a:buFont typeface="Arial" panose="020B0604020202020204" pitchFamily="34" charset="0"/>
              <a:buChar char="•"/>
            </a:pPr>
            <a:r>
              <a:rPr lang="en-GB" sz="1400" baseline="0" dirty="0" smtClean="0">
                <a:latin typeface="Comic Sans MS" panose="030F0702030302020204" pitchFamily="66" charset="0"/>
                <a:cs typeface="Arial" panose="020B0604020202020204" pitchFamily="34" charset="0"/>
              </a:rPr>
              <a:t>Ask the</a:t>
            </a:r>
            <a:r>
              <a:rPr lang="en-GB" sz="1400" dirty="0" smtClean="0">
                <a:latin typeface="Comic Sans MS" panose="030F0702030302020204" pitchFamily="66" charset="0"/>
                <a:cs typeface="Arial" panose="020B0604020202020204" pitchFamily="34" charset="0"/>
              </a:rPr>
              <a:t> group</a:t>
            </a:r>
            <a:r>
              <a:rPr lang="en-GB" sz="1400" baseline="0" dirty="0" smtClean="0">
                <a:latin typeface="Comic Sans MS" panose="030F0702030302020204" pitchFamily="66" charset="0"/>
                <a:cs typeface="Arial" panose="020B0604020202020204" pitchFamily="34" charset="0"/>
              </a:rPr>
              <a:t> where they think the money comes from for PDSA to treat all these sick and injured pets</a:t>
            </a:r>
            <a:r>
              <a:rPr lang="en-GB" sz="1400" dirty="0" smtClean="0">
                <a:latin typeface="Comic Sans MS" panose="030F0702030302020204" pitchFamily="66" charset="0"/>
                <a:cs typeface="Arial" panose="020B0604020202020204" pitchFamily="34" charset="0"/>
              </a:rPr>
              <a:t> - Explain that it comes from</a:t>
            </a:r>
            <a:r>
              <a:rPr lang="en-GB" sz="1400" baseline="0" dirty="0" smtClean="0">
                <a:latin typeface="Comic Sans MS" panose="030F0702030302020204" pitchFamily="66" charset="0"/>
                <a:cs typeface="Arial" panose="020B0604020202020204" pitchFamily="34" charset="0"/>
              </a:rPr>
              <a:t> people doing fundraising and donating money</a:t>
            </a:r>
          </a:p>
          <a:p>
            <a:pPr>
              <a:buFont typeface="Arial" pitchFamily="34" charset="0"/>
              <a:buChar char="•"/>
            </a:pPr>
            <a:endParaRPr lang="en-GB" sz="1400" dirty="0" smtClean="0">
              <a:latin typeface="Arial" panose="020B0604020202020204" pitchFamily="34" charset="0"/>
              <a:cs typeface="Arial" panose="020B0604020202020204" pitchFamily="34" charset="0"/>
            </a:endParaRPr>
          </a:p>
          <a:p>
            <a:pPr>
              <a:buFont typeface="Arial" pitchFamily="34" charset="0"/>
              <a:buNone/>
            </a:pPr>
            <a:endParaRPr lang="en-GB" sz="1400" baseline="0" dirty="0" smtClean="0">
              <a:latin typeface="Arial" panose="020B0604020202020204" pitchFamily="34" charset="0"/>
              <a:cs typeface="Arial" panose="020B0604020202020204" pitchFamily="34" charset="0"/>
            </a:endParaRPr>
          </a:p>
          <a:p>
            <a:pPr>
              <a:buFont typeface="Arial" pitchFamily="34" charset="0"/>
              <a:buNone/>
            </a:pPr>
            <a:endParaRPr lang="en-GB" sz="1400" baseline="0" dirty="0" smtClean="0">
              <a:latin typeface="Arial" panose="020B0604020202020204" pitchFamily="34" charset="0"/>
              <a:cs typeface="Arial" panose="020B0604020202020204" pitchFamily="34" charset="0"/>
            </a:endParaRPr>
          </a:p>
          <a:p>
            <a:pPr>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2</a:t>
            </a:fld>
            <a:endParaRPr lang="en-GB" dirty="0"/>
          </a:p>
        </p:txBody>
      </p:sp>
    </p:spTree>
    <p:extLst>
      <p:ext uri="{BB962C8B-B14F-4D97-AF65-F5344CB8AC3E}">
        <p14:creationId xmlns:p14="http://schemas.microsoft.com/office/powerpoint/2010/main" val="2943557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These rabbits are very happy and relaxed – commonly known as the </a:t>
            </a:r>
            <a:r>
              <a:rPr lang="en-GB" baseline="0" dirty="0" err="1" smtClean="0">
                <a:latin typeface="Comic Sans MS" panose="030F0702030302020204" pitchFamily="66" charset="0"/>
              </a:rPr>
              <a:t>bunnyflop</a:t>
            </a:r>
            <a:r>
              <a:rPr lang="en-GB" baseline="0" dirty="0" smtClean="0">
                <a:latin typeface="Comic Sans MS" panose="030F0702030302020204" pitchFamily="66" charset="0"/>
              </a:rPr>
              <a:t> – these postures are loose and floppy.</a:t>
            </a:r>
          </a:p>
          <a:p>
            <a:r>
              <a:rPr lang="en-GB" baseline="0" dirty="0" smtClean="0">
                <a:latin typeface="Comic Sans MS" panose="030F0702030302020204" pitchFamily="66" charset="0"/>
              </a:rPr>
              <a:t>Ears closer together, facing slightly backwards and pointing outwards.  Eyes may be partially closed.</a:t>
            </a:r>
          </a:p>
          <a:p>
            <a:r>
              <a:rPr lang="en-GB" baseline="0" dirty="0" smtClean="0">
                <a:latin typeface="Comic Sans MS" panose="030F0702030302020204" pitchFamily="66" charset="0"/>
              </a:rPr>
              <a:t>Did you know – rabbits can sleep with their eyes open?</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20</a:t>
            </a:fld>
            <a:endParaRPr lang="en-GB" dirty="0"/>
          </a:p>
        </p:txBody>
      </p:sp>
    </p:spTree>
    <p:extLst>
      <p:ext uri="{BB962C8B-B14F-4D97-AF65-F5344CB8AC3E}">
        <p14:creationId xmlns:p14="http://schemas.microsoft.com/office/powerpoint/2010/main" val="1813880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Rabbits that sit up on </a:t>
            </a:r>
            <a:r>
              <a:rPr lang="en-GB" baseline="0" smtClean="0">
                <a:latin typeface="Comic Sans MS" panose="030F0702030302020204" pitchFamily="66" charset="0"/>
              </a:rPr>
              <a:t>their hind legs </a:t>
            </a:r>
            <a:r>
              <a:rPr lang="en-GB" baseline="0" dirty="0" smtClean="0">
                <a:latin typeface="Comic Sans MS" panose="030F0702030302020204" pitchFamily="66" charset="0"/>
              </a:rPr>
              <a:t>with their nose pointed up are looking out for a better view or potential danger.  Domestic rabbits also do this to ask for food or get your attention.</a:t>
            </a:r>
          </a:p>
          <a:p>
            <a:r>
              <a:rPr lang="en-GB" baseline="0" dirty="0" smtClean="0">
                <a:latin typeface="Comic Sans MS" panose="030F0702030302020204" pitchFamily="66" charset="0"/>
              </a:rPr>
              <a:t>One thing to bear in mind is that rabbits will use their ears just like dogs and cats – pointy ears like this make it easier to decipher how they are feeling but it can be more difficult to tell with lop eared rabbits.</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21</a:t>
            </a:fld>
            <a:endParaRPr lang="en-GB" dirty="0"/>
          </a:p>
        </p:txBody>
      </p:sp>
    </p:spTree>
    <p:extLst>
      <p:ext uri="{BB962C8B-B14F-4D97-AF65-F5344CB8AC3E}">
        <p14:creationId xmlns:p14="http://schemas.microsoft.com/office/powerpoint/2010/main" val="2126756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Angry or unhappy rabbit:</a:t>
            </a:r>
          </a:p>
          <a:p>
            <a:pPr marL="171450" indent="-171450">
              <a:buFont typeface="Arial" panose="020B0604020202020204" pitchFamily="34" charset="0"/>
              <a:buChar char="•"/>
            </a:pPr>
            <a:r>
              <a:rPr lang="en-GB" baseline="0" dirty="0" smtClean="0">
                <a:latin typeface="Comic Sans MS" panose="030F0702030302020204" pitchFamily="66" charset="0"/>
              </a:rPr>
              <a:t>Standing tense with body down and weight towards the back, head tilted upwards, mouth open and teeth visible.  Ears back and lowered, tail raised and pupils dilated</a:t>
            </a:r>
          </a:p>
          <a:p>
            <a:pPr marL="0" indent="0">
              <a:buFont typeface="Arial" panose="020B0604020202020204" pitchFamily="34" charset="0"/>
              <a:buNone/>
            </a:pPr>
            <a:r>
              <a:rPr lang="en-GB" baseline="0" dirty="0" smtClean="0">
                <a:latin typeface="Comic Sans MS" panose="030F0702030302020204" pitchFamily="66" charset="0"/>
              </a:rPr>
              <a:t>Other signs a rabbit is angry or unhappy are:</a:t>
            </a:r>
          </a:p>
          <a:p>
            <a:pPr marL="171450" indent="-171450">
              <a:buFont typeface="Arial" panose="020B0604020202020204" pitchFamily="34" charset="0"/>
              <a:buChar char="•"/>
            </a:pPr>
            <a:r>
              <a:rPr lang="en-GB" baseline="0" dirty="0" smtClean="0">
                <a:latin typeface="Comic Sans MS" panose="030F0702030302020204" pitchFamily="66" charset="0"/>
              </a:rPr>
              <a:t>Turns and moves away flicking the back feet.  Ears may be held against the back</a:t>
            </a:r>
          </a:p>
          <a:p>
            <a:pPr marL="171450" indent="-171450">
              <a:buFont typeface="Arial" panose="020B0604020202020204" pitchFamily="34" charset="0"/>
              <a:buChar char="•"/>
            </a:pPr>
            <a:r>
              <a:rPr lang="en-GB" baseline="0" dirty="0" smtClean="0">
                <a:latin typeface="Comic Sans MS" panose="030F0702030302020204" pitchFamily="66" charset="0"/>
              </a:rPr>
              <a:t>Rabbit is sitting on back legs with paws in front raised displaying boxing behaviour.  Ears pointed upwards and facing outwards – rabbit might be growling.</a:t>
            </a:r>
          </a:p>
          <a:p>
            <a:pPr marL="171450" indent="-171450">
              <a:buFont typeface="Arial" panose="020B0604020202020204" pitchFamily="34" charset="0"/>
              <a:buChar char="•"/>
            </a:pPr>
            <a:r>
              <a:rPr lang="en-GB" baseline="0" dirty="0" smtClean="0">
                <a:latin typeface="Comic Sans MS" panose="030F0702030302020204" pitchFamily="66" charset="0"/>
              </a:rPr>
              <a:t>Rabbit is standing tense with back legs thumping on the ground. Tail raised, ears pointing upwards and slightly turned outwards, facial muscles are tense and pupils dilated.</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1784945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Happy rabbits will jump and flip in the air – this is called a Binky.  Unfortunately many hutches are too small for rabbits to be able to do this properly.</a:t>
            </a:r>
          </a:p>
          <a:p>
            <a:r>
              <a:rPr lang="en-GB" baseline="0" dirty="0" smtClean="0">
                <a:latin typeface="Comic Sans MS" panose="030F0702030302020204" pitchFamily="66" charset="0"/>
              </a:rPr>
              <a:t>Hutches need to be long enough and tall enough – use notes from Get PetWise.</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23</a:t>
            </a:fld>
            <a:endParaRPr lang="en-GB" dirty="0"/>
          </a:p>
        </p:txBody>
      </p:sp>
    </p:spTree>
    <p:extLst>
      <p:ext uri="{BB962C8B-B14F-4D97-AF65-F5344CB8AC3E}">
        <p14:creationId xmlns:p14="http://schemas.microsoft.com/office/powerpoint/2010/main" val="3810338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Although rabbits are very social animals they are generally very quiet – they have a small range of vocalisations:</a:t>
            </a:r>
          </a:p>
          <a:p>
            <a:pPr marL="171450" indent="-171450">
              <a:buFont typeface="Arial" panose="020B0604020202020204" pitchFamily="34" charset="0"/>
              <a:buChar char="•"/>
            </a:pPr>
            <a:r>
              <a:rPr lang="en-GB" baseline="0" dirty="0" smtClean="0">
                <a:latin typeface="Comic Sans MS" panose="030F0702030302020204" pitchFamily="66" charset="0"/>
              </a:rPr>
              <a:t>Scream/squeal – if in danger/caught by a predator – they may give off a high pitched scream/squeal as this indicates pain or fear</a:t>
            </a:r>
          </a:p>
          <a:p>
            <a:pPr marL="171450" indent="-171450">
              <a:buFont typeface="Arial" panose="020B0604020202020204" pitchFamily="34" charset="0"/>
              <a:buChar char="•"/>
            </a:pPr>
            <a:r>
              <a:rPr lang="en-GB" baseline="0" dirty="0" smtClean="0">
                <a:latin typeface="Comic Sans MS" panose="030F0702030302020204" pitchFamily="66" charset="0"/>
              </a:rPr>
              <a:t>Grunting/growling – a short grunt, with ears held back and leaping forward is a sign of irritation or fear.</a:t>
            </a:r>
          </a:p>
          <a:p>
            <a:pPr marL="171450" indent="-171450">
              <a:buFont typeface="Arial" panose="020B0604020202020204" pitchFamily="34" charset="0"/>
              <a:buChar char="•"/>
            </a:pPr>
            <a:r>
              <a:rPr lang="en-GB" baseline="0" dirty="0" smtClean="0">
                <a:latin typeface="Comic Sans MS" panose="030F0702030302020204" pitchFamily="66" charset="0"/>
              </a:rPr>
              <a:t>Humming – a low, persistent hum means the rabbit is excited.</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24</a:t>
            </a:fld>
            <a:endParaRPr lang="en-GB" dirty="0"/>
          </a:p>
        </p:txBody>
      </p:sp>
    </p:spTree>
    <p:extLst>
      <p:ext uri="{BB962C8B-B14F-4D97-AF65-F5344CB8AC3E}">
        <p14:creationId xmlns:p14="http://schemas.microsoft.com/office/powerpoint/2010/main" val="820658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There are many reasons why rabbits and guinea pigs are unsuitable housemates – despite having different dietary requirements the way the two species naturally communicate is completely different.</a:t>
            </a:r>
          </a:p>
          <a:p>
            <a:r>
              <a:rPr lang="en-GB" baseline="0" dirty="0" smtClean="0">
                <a:latin typeface="Comic Sans MS" panose="030F0702030302020204" pitchFamily="66" charset="0"/>
              </a:rPr>
              <a:t>The main difference is in their vocalisations – whilst we’ve learnt that rabbits are generally very quiet animals – relying more on hearing, sight and smell due to their underground environments Guinea pigs are the opposite – they love to chatter and </a:t>
            </a:r>
            <a:r>
              <a:rPr lang="en-GB" baseline="0" dirty="0" err="1" smtClean="0">
                <a:latin typeface="Comic Sans MS" panose="030F0702030302020204" pitchFamily="66" charset="0"/>
              </a:rPr>
              <a:t>wheek</a:t>
            </a:r>
            <a:r>
              <a:rPr lang="en-GB" baseline="0" dirty="0" smtClean="0">
                <a:latin typeface="Comic Sans MS" panose="030F0702030302020204" pitchFamily="66" charset="0"/>
              </a:rPr>
              <a:t> with each other – so imagine how frustrating it would be for a guinea pig to live with a mute and for a rabbit to live with an animal that is constantly squeaking – a noise that in the rabbit world means – fear or pain!</a:t>
            </a:r>
          </a:p>
          <a:p>
            <a:r>
              <a:rPr lang="en-GB" baseline="0" dirty="0" smtClean="0">
                <a:latin typeface="Comic Sans MS" panose="030F0702030302020204" pitchFamily="66" charset="0"/>
              </a:rPr>
              <a:t>Rabbits often bully guinea pigs when kept together.</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25</a:t>
            </a:fld>
            <a:endParaRPr lang="en-GB" dirty="0"/>
          </a:p>
        </p:txBody>
      </p:sp>
    </p:spTree>
    <p:extLst>
      <p:ext uri="{BB962C8B-B14F-4D97-AF65-F5344CB8AC3E}">
        <p14:creationId xmlns:p14="http://schemas.microsoft.com/office/powerpoint/2010/main" val="2665110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baseline="0" dirty="0" smtClean="0">
                <a:latin typeface="Comic Sans MS" panose="030F0702030302020204" pitchFamily="66" charset="0"/>
              </a:rPr>
              <a:t>Here are the</a:t>
            </a:r>
            <a:r>
              <a:rPr lang="en-GB" dirty="0" smtClean="0">
                <a:latin typeface="Comic Sans MS" panose="030F0702030302020204" pitchFamily="66" charset="0"/>
              </a:rPr>
              <a:t> known</a:t>
            </a:r>
            <a:r>
              <a:rPr lang="en-GB" baseline="0" dirty="0" smtClean="0">
                <a:latin typeface="Comic Sans MS" panose="030F0702030302020204" pitchFamily="66" charset="0"/>
              </a:rPr>
              <a:t> vocalisations that guinea pigs use – </a:t>
            </a:r>
          </a:p>
          <a:p>
            <a:r>
              <a:rPr lang="en-US" sz="1200" b="1" i="0" kern="1200" dirty="0" err="1" smtClean="0">
                <a:solidFill>
                  <a:schemeClr val="tx1"/>
                </a:solidFill>
                <a:effectLst/>
                <a:latin typeface="Arial" pitchFamily="34" charset="0"/>
                <a:ea typeface="+mn-ea"/>
                <a:cs typeface="+mn-cs"/>
              </a:rPr>
              <a:t>Wheeking</a:t>
            </a:r>
            <a:r>
              <a:rPr lang="en-US" sz="1200" b="1" i="0" kern="1200" dirty="0" smtClean="0">
                <a:solidFill>
                  <a:schemeClr val="tx1"/>
                </a:solidFill>
                <a:effectLst/>
                <a:latin typeface="Arial" pitchFamily="34" charset="0"/>
                <a:ea typeface="+mn-ea"/>
                <a:cs typeface="+mn-cs"/>
              </a:rPr>
              <a:t>: </a:t>
            </a:r>
            <a:r>
              <a:rPr lang="en-US" sz="1200" b="0" i="0" kern="1200" dirty="0" smtClean="0">
                <a:solidFill>
                  <a:schemeClr val="tx1"/>
                </a:solidFill>
                <a:effectLst/>
                <a:latin typeface="Arial" pitchFamily="34" charset="0"/>
                <a:ea typeface="+mn-ea"/>
                <a:cs typeface="+mn-cs"/>
              </a:rPr>
              <a:t>This is a distinctive (and common) </a:t>
            </a:r>
            <a:r>
              <a:rPr lang="en-US" sz="1200" b="0" i="0" kern="1200" dirty="0" err="1" smtClean="0">
                <a:solidFill>
                  <a:schemeClr val="tx1"/>
                </a:solidFill>
                <a:effectLst/>
                <a:latin typeface="Arial" pitchFamily="34" charset="0"/>
                <a:ea typeface="+mn-ea"/>
                <a:cs typeface="+mn-cs"/>
              </a:rPr>
              <a:t>vocalisation</a:t>
            </a:r>
            <a:r>
              <a:rPr lang="en-US" sz="1200" b="0" i="0" kern="1200" dirty="0" smtClean="0">
                <a:solidFill>
                  <a:schemeClr val="tx1"/>
                </a:solidFill>
                <a:effectLst/>
                <a:latin typeface="Arial" pitchFamily="34" charset="0"/>
                <a:ea typeface="+mn-ea"/>
                <a:cs typeface="+mn-cs"/>
              </a:rPr>
              <a:t> made by guinea pigs and it is most often used to communicate anticipation or excitement, particularly about being fed. It sounds like a long and loud squeal or whistle and sometimes </a:t>
            </a:r>
            <a:r>
              <a:rPr lang="en-US" sz="1200" b="0" i="0" kern="1200" dirty="0" err="1" smtClean="0">
                <a:solidFill>
                  <a:schemeClr val="tx1"/>
                </a:solidFill>
                <a:effectLst/>
                <a:latin typeface="Arial" pitchFamily="34" charset="0"/>
                <a:ea typeface="+mn-ea"/>
                <a:cs typeface="+mn-cs"/>
              </a:rPr>
              <a:t>wheeking</a:t>
            </a:r>
            <a:r>
              <a:rPr lang="en-US" sz="1200" b="0" i="0" kern="1200" dirty="0" smtClean="0">
                <a:solidFill>
                  <a:schemeClr val="tx1"/>
                </a:solidFill>
                <a:effectLst/>
                <a:latin typeface="Arial" pitchFamily="34" charset="0"/>
                <a:ea typeface="+mn-ea"/>
                <a:cs typeface="+mn-cs"/>
              </a:rPr>
              <a:t> may simply serve as a call for attention. </a:t>
            </a:r>
          </a:p>
          <a:p>
            <a:r>
              <a:rPr lang="en-US" sz="1200" b="1" i="0" u="none" strike="noStrike" kern="1200" dirty="0" smtClean="0">
                <a:solidFill>
                  <a:schemeClr val="tx1"/>
                </a:solidFill>
                <a:effectLst/>
                <a:latin typeface="Arial" pitchFamily="34" charset="0"/>
                <a:ea typeface="+mn-ea"/>
                <a:cs typeface="+mn-cs"/>
              </a:rPr>
              <a:t>Purring:</a:t>
            </a:r>
            <a:r>
              <a:rPr lang="en-US" sz="1200" b="1" i="0" u="none" strike="noStrike" kern="1200" baseline="0" dirty="0" smtClean="0">
                <a:solidFill>
                  <a:schemeClr val="tx1"/>
                </a:solidFill>
                <a:effectLst/>
                <a:latin typeface="Arial" pitchFamily="34" charset="0"/>
                <a:ea typeface="+mn-ea"/>
                <a:cs typeface="+mn-cs"/>
              </a:rPr>
              <a:t> </a:t>
            </a:r>
            <a:r>
              <a:rPr lang="en-US" sz="1200" b="1" i="0" kern="1200" dirty="0" smtClean="0">
                <a:solidFill>
                  <a:schemeClr val="tx1"/>
                </a:solidFill>
                <a:effectLst/>
                <a:latin typeface="Arial" pitchFamily="34" charset="0"/>
                <a:ea typeface="+mn-ea"/>
                <a:cs typeface="+mn-cs"/>
              </a:rPr>
              <a:t> </a:t>
            </a:r>
            <a:r>
              <a:rPr lang="en-US" sz="1200" b="0" i="0" kern="1200" dirty="0" smtClean="0">
                <a:solidFill>
                  <a:schemeClr val="tx1"/>
                </a:solidFill>
                <a:effectLst/>
                <a:latin typeface="Arial" pitchFamily="34" charset="0"/>
                <a:ea typeface="+mn-ea"/>
                <a:cs typeface="+mn-cs"/>
              </a:rPr>
              <a:t>Purrs have different meanings, depending on the pitch of the sound and the accompanying body language from your guinea pig. Guinea pigs that feel contented and comfortable will make a deep purring sound, accompanied by a relaxed, calm posture. However, if the purr is higher pitched, especially towards the end of the purr, this is more likely a sound of annoyance. In fact, a guinea pig making this noise will be tense and may seem to even vibrate. A short purr, sometimes described as a "</a:t>
            </a:r>
            <a:r>
              <a:rPr lang="en-US" sz="1200" b="0" i="0" kern="1200" dirty="0" err="1" smtClean="0">
                <a:solidFill>
                  <a:schemeClr val="tx1"/>
                </a:solidFill>
                <a:effectLst/>
                <a:latin typeface="Arial" pitchFamily="34" charset="0"/>
                <a:ea typeface="+mn-ea"/>
                <a:cs typeface="+mn-cs"/>
              </a:rPr>
              <a:t>durr</a:t>
            </a:r>
            <a:r>
              <a:rPr lang="en-US" sz="1200" b="0" i="0" kern="1200" dirty="0" smtClean="0">
                <a:solidFill>
                  <a:schemeClr val="tx1"/>
                </a:solidFill>
                <a:effectLst/>
                <a:latin typeface="Arial" pitchFamily="34" charset="0"/>
                <a:ea typeface="+mn-ea"/>
                <a:cs typeface="+mn-cs"/>
              </a:rPr>
              <a:t>," may indicate fear or uncertainty, usually accompanied by the guinea pig remaining motionless.</a:t>
            </a:r>
          </a:p>
          <a:p>
            <a:r>
              <a:rPr lang="en-US" sz="1200" b="1" i="0" u="none" strike="noStrike" kern="1200" dirty="0" smtClean="0">
                <a:solidFill>
                  <a:schemeClr val="tx1"/>
                </a:solidFill>
                <a:effectLst/>
                <a:latin typeface="Arial" pitchFamily="34" charset="0"/>
                <a:ea typeface="+mn-ea"/>
                <a:cs typeface="+mn-cs"/>
              </a:rPr>
              <a:t>Rumbling</a:t>
            </a:r>
            <a:r>
              <a:rPr lang="en-US" sz="1200" b="0" i="0" u="none" strike="noStrike" kern="1200" dirty="0" smtClean="0">
                <a:solidFill>
                  <a:schemeClr val="tx1"/>
                </a:solidFill>
                <a:effectLst/>
                <a:latin typeface="Arial" pitchFamily="34" charset="0"/>
                <a:ea typeface="+mn-ea"/>
                <a:cs typeface="+mn-cs"/>
              </a:rPr>
              <a:t>:</a:t>
            </a:r>
            <a:r>
              <a:rPr lang="en-US" sz="1200" b="0" i="0" u="none" strike="noStrike" kern="1200" baseline="0" dirty="0" smtClean="0">
                <a:solidFill>
                  <a:schemeClr val="tx1"/>
                </a:solidFill>
                <a:effectLst/>
                <a:latin typeface="Arial" pitchFamily="34" charset="0"/>
                <a:ea typeface="+mn-ea"/>
                <a:cs typeface="+mn-cs"/>
              </a:rPr>
              <a:t> </a:t>
            </a:r>
            <a:r>
              <a:rPr lang="en-US" sz="1200" b="0" i="0" kern="1200" dirty="0" smtClean="0">
                <a:solidFill>
                  <a:schemeClr val="tx1"/>
                </a:solidFill>
                <a:effectLst/>
                <a:latin typeface="Arial" pitchFamily="34" charset="0"/>
                <a:ea typeface="+mn-ea"/>
                <a:cs typeface="+mn-cs"/>
              </a:rPr>
              <a:t> A guinea pig rumble is deeper than a purr noise. It is made when a male romances a female and sometimes females in season also make it. Often accompanied by a sort of "mating dance,"</a:t>
            </a:r>
          </a:p>
          <a:p>
            <a:r>
              <a:rPr lang="en-US" sz="1200" b="1" i="0" kern="1200" dirty="0" smtClean="0">
                <a:solidFill>
                  <a:schemeClr val="tx1"/>
                </a:solidFill>
                <a:effectLst/>
                <a:latin typeface="Arial" pitchFamily="34" charset="0"/>
                <a:ea typeface="+mn-ea"/>
                <a:cs typeface="+mn-cs"/>
              </a:rPr>
              <a:t>Teeth Chattering</a:t>
            </a:r>
            <a:r>
              <a:rPr lang="en-US" sz="1200" b="0" i="0" kern="1200" dirty="0" smtClean="0">
                <a:solidFill>
                  <a:schemeClr val="tx1"/>
                </a:solidFill>
                <a:effectLst/>
                <a:latin typeface="Arial" pitchFamily="34" charset="0"/>
                <a:ea typeface="+mn-ea"/>
                <a:cs typeface="+mn-cs"/>
              </a:rPr>
              <a:t>: This is an aggressive </a:t>
            </a:r>
            <a:r>
              <a:rPr lang="en-US" sz="1200" b="0" i="0" kern="1200" dirty="0" err="1" smtClean="0">
                <a:solidFill>
                  <a:schemeClr val="tx1"/>
                </a:solidFill>
                <a:effectLst/>
                <a:latin typeface="Arial" pitchFamily="34" charset="0"/>
                <a:ea typeface="+mn-ea"/>
                <a:cs typeface="+mn-cs"/>
              </a:rPr>
              <a:t>vocalisation</a:t>
            </a:r>
            <a:r>
              <a:rPr lang="en-US" sz="1200" b="0" i="0" kern="1200" dirty="0" smtClean="0">
                <a:solidFill>
                  <a:schemeClr val="tx1"/>
                </a:solidFill>
                <a:effectLst/>
                <a:latin typeface="Arial" pitchFamily="34" charset="0"/>
                <a:ea typeface="+mn-ea"/>
                <a:cs typeface="+mn-cs"/>
              </a:rPr>
              <a:t> that is a sign of an agitated or angry guinea pig. Teeth chattering is often accompanied by the guinea pig showing their teeth, which looks like a yawn, and it means "back off" or "stay away." </a:t>
            </a:r>
          </a:p>
          <a:p>
            <a:r>
              <a:rPr lang="en-US" sz="1200" b="1" i="0" kern="1200" dirty="0" smtClean="0">
                <a:solidFill>
                  <a:schemeClr val="tx1"/>
                </a:solidFill>
                <a:effectLst/>
                <a:latin typeface="Arial" pitchFamily="34" charset="0"/>
                <a:ea typeface="+mn-ea"/>
                <a:cs typeface="+mn-cs"/>
              </a:rPr>
              <a:t>Hissing: </a:t>
            </a:r>
            <a:r>
              <a:rPr lang="en-US" sz="1200" b="0" i="0" kern="1200" dirty="0" smtClean="0">
                <a:solidFill>
                  <a:schemeClr val="tx1"/>
                </a:solidFill>
                <a:effectLst/>
                <a:latin typeface="Arial" pitchFamily="34" charset="0"/>
                <a:ea typeface="+mn-ea"/>
                <a:cs typeface="+mn-cs"/>
              </a:rPr>
              <a:t>Like teeth chattering, this is a sign of a guinea pig who's upset. It is just like the hissing noise that a cat or another kind of upset animal makes.</a:t>
            </a:r>
          </a:p>
          <a:p>
            <a:r>
              <a:rPr lang="en-US" sz="1200" b="1" i="0" kern="1200" dirty="0" smtClean="0">
                <a:solidFill>
                  <a:schemeClr val="tx1"/>
                </a:solidFill>
                <a:effectLst/>
                <a:latin typeface="Arial" pitchFamily="34" charset="0"/>
                <a:ea typeface="+mn-ea"/>
                <a:cs typeface="+mn-cs"/>
              </a:rPr>
              <a:t>Cooing</a:t>
            </a:r>
            <a:r>
              <a:rPr lang="en-US" sz="1200" b="0" i="0" kern="1200" dirty="0" smtClean="0">
                <a:solidFill>
                  <a:schemeClr val="tx1"/>
                </a:solidFill>
                <a:effectLst/>
                <a:latin typeface="Arial" pitchFamily="34" charset="0"/>
                <a:ea typeface="+mn-ea"/>
                <a:cs typeface="+mn-cs"/>
              </a:rPr>
              <a:t>: Cooing communicates reassurance in guinea pigs. It is a sound most often, but not exclusively, made by mother guinea pigs to their young.</a:t>
            </a:r>
          </a:p>
          <a:p>
            <a:r>
              <a:rPr lang="en-US" sz="1200" b="1" i="0" kern="1200" dirty="0" smtClean="0">
                <a:solidFill>
                  <a:schemeClr val="tx1"/>
                </a:solidFill>
                <a:effectLst/>
                <a:latin typeface="Arial" pitchFamily="34" charset="0"/>
                <a:ea typeface="+mn-ea"/>
                <a:cs typeface="+mn-cs"/>
              </a:rPr>
              <a:t>Shrieking</a:t>
            </a:r>
            <a:r>
              <a:rPr lang="en-US" sz="1200" b="0" i="0" kern="1200" dirty="0" smtClean="0">
                <a:solidFill>
                  <a:schemeClr val="tx1"/>
                </a:solidFill>
                <a:effectLst/>
                <a:latin typeface="Arial" pitchFamily="34" charset="0"/>
                <a:ea typeface="+mn-ea"/>
                <a:cs typeface="+mn-cs"/>
              </a:rPr>
              <a:t>: A piercing, high-pitched squeak called a shriek is a fairly unmistakable call of alarm, fear, or pain from a guinea pig. If you hear this sound, it would be good to check on your guinea pigs to make sure everything is okay and none of them is hurt.</a:t>
            </a:r>
          </a:p>
          <a:p>
            <a:r>
              <a:rPr lang="en-US" sz="1200" b="1" i="0" kern="1200" dirty="0" smtClean="0">
                <a:solidFill>
                  <a:schemeClr val="tx1"/>
                </a:solidFill>
                <a:effectLst/>
                <a:latin typeface="Arial" pitchFamily="34" charset="0"/>
                <a:ea typeface="+mn-ea"/>
                <a:cs typeface="+mn-cs"/>
              </a:rPr>
              <a:t>Whining: </a:t>
            </a:r>
            <a:r>
              <a:rPr lang="en-US" sz="1200" b="0" i="0" kern="1200" dirty="0" smtClean="0">
                <a:solidFill>
                  <a:schemeClr val="tx1"/>
                </a:solidFill>
                <a:effectLst/>
                <a:latin typeface="Arial" pitchFamily="34" charset="0"/>
                <a:ea typeface="+mn-ea"/>
                <a:cs typeface="+mn-cs"/>
              </a:rPr>
              <a:t>A whining or moaning type of squeak can communicate annoyance or dislike for something you or another guinea pig is doing.</a:t>
            </a:r>
          </a:p>
          <a:p>
            <a:r>
              <a:rPr lang="en-US" sz="1200" b="1" i="0" kern="1200" dirty="0" smtClean="0">
                <a:solidFill>
                  <a:schemeClr val="tx1"/>
                </a:solidFill>
                <a:effectLst/>
                <a:latin typeface="Arial" pitchFamily="34" charset="0"/>
                <a:ea typeface="+mn-ea"/>
                <a:cs typeface="+mn-cs"/>
              </a:rPr>
              <a:t>Chirping</a:t>
            </a:r>
            <a:r>
              <a:rPr lang="en-US" sz="1200" b="0" i="0" kern="1200" dirty="0" smtClean="0">
                <a:solidFill>
                  <a:schemeClr val="tx1"/>
                </a:solidFill>
                <a:effectLst/>
                <a:latin typeface="Arial" pitchFamily="34" charset="0"/>
                <a:ea typeface="+mn-ea"/>
                <a:cs typeface="+mn-cs"/>
              </a:rPr>
              <a:t>: This sounds just like a bird chirping and is perhaps the least understood (or heard) noise that guinea pigs make. A chirping guinea pig may also appear to be in a trancelike state. The meaning of this "song" is the subject of much discussion but is still not well understood.</a:t>
            </a:r>
          </a:p>
          <a:p>
            <a:endParaRPr lang="en-GB" baseline="0" dirty="0" smtClean="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26</a:t>
            </a:fld>
            <a:endParaRPr lang="en-GB" dirty="0"/>
          </a:p>
        </p:txBody>
      </p:sp>
    </p:spTree>
    <p:extLst>
      <p:ext uri="{BB962C8B-B14F-4D97-AF65-F5344CB8AC3E}">
        <p14:creationId xmlns:p14="http://schemas.microsoft.com/office/powerpoint/2010/main" val="3414274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smtClean="0">
                <a:solidFill>
                  <a:schemeClr val="tx1"/>
                </a:solidFill>
                <a:effectLst/>
                <a:latin typeface="Arial" pitchFamily="34" charset="0"/>
                <a:ea typeface="+mn-ea"/>
                <a:cs typeface="+mn-cs"/>
              </a:rPr>
              <a:t>Guinea pig body language as with the other species we’ve seen takes different forms:</a:t>
            </a:r>
          </a:p>
          <a:p>
            <a:r>
              <a:rPr lang="en-US" sz="1200" b="1" i="0" kern="1200" dirty="0" err="1" smtClean="0">
                <a:solidFill>
                  <a:schemeClr val="tx1"/>
                </a:solidFill>
                <a:effectLst/>
                <a:latin typeface="Arial" pitchFamily="34" charset="0"/>
                <a:ea typeface="+mn-ea"/>
                <a:cs typeface="+mn-cs"/>
              </a:rPr>
              <a:t>Popcorning</a:t>
            </a:r>
            <a:r>
              <a:rPr lang="en-US" sz="1200" b="0" i="0" kern="1200" dirty="0" smtClean="0">
                <a:solidFill>
                  <a:schemeClr val="tx1"/>
                </a:solidFill>
                <a:effectLst/>
                <a:latin typeface="Arial" pitchFamily="34" charset="0"/>
                <a:ea typeface="+mn-ea"/>
                <a:cs typeface="+mn-cs"/>
              </a:rPr>
              <a:t>: Easy to </a:t>
            </a:r>
            <a:r>
              <a:rPr lang="en-US" sz="1200" b="0" i="0" kern="1200" dirty="0" err="1" smtClean="0">
                <a:solidFill>
                  <a:schemeClr val="tx1"/>
                </a:solidFill>
                <a:effectLst/>
                <a:latin typeface="Arial" pitchFamily="34" charset="0"/>
                <a:ea typeface="+mn-ea"/>
                <a:cs typeface="+mn-cs"/>
              </a:rPr>
              <a:t>recognise</a:t>
            </a:r>
            <a:r>
              <a:rPr lang="en-US" sz="1200" b="0" i="0" kern="1200" dirty="0" smtClean="0">
                <a:solidFill>
                  <a:schemeClr val="tx1"/>
                </a:solidFill>
                <a:effectLst/>
                <a:latin typeface="Arial" pitchFamily="34" charset="0"/>
                <a:ea typeface="+mn-ea"/>
                <a:cs typeface="+mn-cs"/>
              </a:rPr>
              <a:t>, and similar to rabbits </a:t>
            </a:r>
            <a:r>
              <a:rPr lang="en-US" sz="1200" b="0" i="0" kern="1200" dirty="0" err="1" smtClean="0">
                <a:solidFill>
                  <a:schemeClr val="tx1"/>
                </a:solidFill>
                <a:effectLst/>
                <a:latin typeface="Arial" pitchFamily="34" charset="0"/>
                <a:ea typeface="+mn-ea"/>
                <a:cs typeface="+mn-cs"/>
              </a:rPr>
              <a:t>binkying</a:t>
            </a:r>
            <a:r>
              <a:rPr lang="en-US" sz="1200" b="0" i="0" kern="1200" dirty="0" smtClean="0">
                <a:solidFill>
                  <a:schemeClr val="tx1"/>
                </a:solidFill>
                <a:effectLst/>
                <a:latin typeface="Arial" pitchFamily="34" charset="0"/>
                <a:ea typeface="+mn-ea"/>
                <a:cs typeface="+mn-cs"/>
              </a:rPr>
              <a:t> - </a:t>
            </a:r>
            <a:r>
              <a:rPr lang="en-US" sz="1200" b="0" i="0" kern="1200" dirty="0" err="1" smtClean="0">
                <a:solidFill>
                  <a:schemeClr val="tx1"/>
                </a:solidFill>
                <a:effectLst/>
                <a:latin typeface="Arial" pitchFamily="34" charset="0"/>
                <a:ea typeface="+mn-ea"/>
                <a:cs typeface="+mn-cs"/>
              </a:rPr>
              <a:t>popcorning</a:t>
            </a:r>
            <a:r>
              <a:rPr lang="en-US" sz="1200" b="0" i="0" kern="1200" dirty="0" smtClean="0">
                <a:solidFill>
                  <a:schemeClr val="tx1"/>
                </a:solidFill>
                <a:effectLst/>
                <a:latin typeface="Arial" pitchFamily="34" charset="0"/>
                <a:ea typeface="+mn-ea"/>
                <a:cs typeface="+mn-cs"/>
              </a:rPr>
              <a:t> consists of hopping straight up in the air, sometimes repeatedly, just like popcorn does while it is popping. It is most often seen in young guinea pigs who are especially happy, excited or just feeling playful. Older pigs also popcorn, though they usually don't jump as high as younger pigs.</a:t>
            </a:r>
          </a:p>
          <a:p>
            <a:r>
              <a:rPr lang="en-US" sz="1200" b="1" i="0" kern="1200" dirty="0" smtClean="0">
                <a:solidFill>
                  <a:schemeClr val="tx1"/>
                </a:solidFill>
                <a:effectLst/>
                <a:latin typeface="Arial" pitchFamily="34" charset="0"/>
                <a:ea typeface="+mn-ea"/>
                <a:cs typeface="+mn-cs"/>
              </a:rPr>
              <a:t>Freezing</a:t>
            </a:r>
            <a:r>
              <a:rPr lang="en-US" sz="1200" b="0" i="0" kern="1200" dirty="0" smtClean="0">
                <a:solidFill>
                  <a:schemeClr val="tx1"/>
                </a:solidFill>
                <a:effectLst/>
                <a:latin typeface="Arial" pitchFamily="34" charset="0"/>
                <a:ea typeface="+mn-ea"/>
                <a:cs typeface="+mn-cs"/>
              </a:rPr>
              <a:t>: A guinea pig that is startled or uncertain about something in its environment will stand motionless.</a:t>
            </a:r>
          </a:p>
          <a:p>
            <a:r>
              <a:rPr lang="en-US" sz="1200" b="1" i="0" kern="1200" dirty="0" smtClean="0">
                <a:solidFill>
                  <a:schemeClr val="tx1"/>
                </a:solidFill>
                <a:effectLst/>
                <a:latin typeface="Arial" pitchFamily="34" charset="0"/>
                <a:ea typeface="+mn-ea"/>
                <a:cs typeface="+mn-cs"/>
              </a:rPr>
              <a:t>Sniffing</a:t>
            </a:r>
            <a:r>
              <a:rPr lang="en-US" sz="1200" b="0" i="0" kern="1200" dirty="0" smtClean="0">
                <a:solidFill>
                  <a:schemeClr val="tx1"/>
                </a:solidFill>
                <a:effectLst/>
                <a:latin typeface="Arial" pitchFamily="34" charset="0"/>
                <a:ea typeface="+mn-ea"/>
                <a:cs typeface="+mn-cs"/>
              </a:rPr>
              <a:t>: Sniffing is a way to check out what is going on around them and to get to know others. Guinea pigs particularly like to sniff each other around the nose, chin, ears, and back end.</a:t>
            </a:r>
          </a:p>
          <a:p>
            <a:r>
              <a:rPr lang="en-US" sz="1200" b="1" i="0" kern="1200" dirty="0" smtClean="0">
                <a:solidFill>
                  <a:schemeClr val="tx1"/>
                </a:solidFill>
                <a:effectLst/>
                <a:latin typeface="Arial" pitchFamily="34" charset="0"/>
                <a:ea typeface="+mn-ea"/>
                <a:cs typeface="+mn-cs"/>
              </a:rPr>
              <a:t>Touching Noses</a:t>
            </a:r>
            <a:r>
              <a:rPr lang="en-US" sz="1200" b="0" i="0" kern="1200" dirty="0" smtClean="0">
                <a:solidFill>
                  <a:schemeClr val="tx1"/>
                </a:solidFill>
                <a:effectLst/>
                <a:latin typeface="Arial" pitchFamily="34" charset="0"/>
                <a:ea typeface="+mn-ea"/>
                <a:cs typeface="+mn-cs"/>
              </a:rPr>
              <a:t>: This is a friendly greeting between guinea pigs.</a:t>
            </a:r>
          </a:p>
          <a:p>
            <a:r>
              <a:rPr lang="en-US" sz="1200" b="1" i="0" kern="1200" dirty="0" smtClean="0">
                <a:solidFill>
                  <a:schemeClr val="tx1"/>
                </a:solidFill>
                <a:effectLst/>
                <a:latin typeface="Arial" pitchFamily="34" charset="0"/>
                <a:ea typeface="+mn-ea"/>
                <a:cs typeface="+mn-cs"/>
              </a:rPr>
              <a:t>Aggressive Actions</a:t>
            </a:r>
            <a:r>
              <a:rPr lang="en-US" sz="1200" b="0" i="0" kern="1200" dirty="0" smtClean="0">
                <a:solidFill>
                  <a:schemeClr val="tx1"/>
                </a:solidFill>
                <a:effectLst/>
                <a:latin typeface="Arial" pitchFamily="34" charset="0"/>
                <a:ea typeface="+mn-ea"/>
                <a:cs typeface="+mn-cs"/>
              </a:rPr>
              <a:t>: These can include raising their head and/or rising up on their hind ends with stiff legs, shuffling side to side on stiff legs, fluffing out their fur, and showing their teeth (yawning). These actions are often accompanied by hissing and/or teeth chattering. If your guinea pigs do this with each other, be on high alert for fighting.</a:t>
            </a:r>
          </a:p>
          <a:p>
            <a:r>
              <a:rPr lang="en-US" sz="1200" b="1" i="0" kern="1200" dirty="0" smtClean="0">
                <a:solidFill>
                  <a:schemeClr val="tx1"/>
                </a:solidFill>
                <a:effectLst/>
                <a:latin typeface="Arial" pitchFamily="34" charset="0"/>
                <a:ea typeface="+mn-ea"/>
                <a:cs typeface="+mn-cs"/>
              </a:rPr>
              <a:t>Strutting</a:t>
            </a:r>
            <a:r>
              <a:rPr lang="en-US" sz="1200" b="0" i="0" kern="1200" dirty="0" smtClean="0">
                <a:solidFill>
                  <a:schemeClr val="tx1"/>
                </a:solidFill>
                <a:effectLst/>
                <a:latin typeface="Arial" pitchFamily="34" charset="0"/>
                <a:ea typeface="+mn-ea"/>
                <a:cs typeface="+mn-cs"/>
              </a:rPr>
              <a:t>: Moving side to side on stiff legs can be a sign of aggression, often accompanied by teeth chattering. Strutting around another guinea pig while rumbling is a typical mating dance and the origin of the term "rumble strutting."</a:t>
            </a:r>
          </a:p>
          <a:p>
            <a:r>
              <a:rPr lang="en-US" sz="1200" b="1" i="0" kern="1200" dirty="0" smtClean="0">
                <a:solidFill>
                  <a:schemeClr val="tx1"/>
                </a:solidFill>
                <a:effectLst/>
                <a:latin typeface="Arial" pitchFamily="34" charset="0"/>
                <a:ea typeface="+mn-ea"/>
                <a:cs typeface="+mn-cs"/>
              </a:rPr>
              <a:t>Scent Marking</a:t>
            </a:r>
            <a:r>
              <a:rPr lang="en-US" sz="1200" b="0" i="0" kern="1200" dirty="0" smtClean="0">
                <a:solidFill>
                  <a:schemeClr val="tx1"/>
                </a:solidFill>
                <a:effectLst/>
                <a:latin typeface="Arial" pitchFamily="34" charset="0"/>
                <a:ea typeface="+mn-ea"/>
                <a:cs typeface="+mn-cs"/>
              </a:rPr>
              <a:t>: Guinea pigs will rub their chins, cheeks, and hind ends on items they wish to mark as theirs. They may also urinate on things or other guinea pigs to show their dominance.</a:t>
            </a:r>
          </a:p>
          <a:p>
            <a:r>
              <a:rPr lang="en-US" sz="1200" b="1" i="0" kern="1200" dirty="0" smtClean="0">
                <a:solidFill>
                  <a:schemeClr val="tx1"/>
                </a:solidFill>
                <a:effectLst/>
                <a:latin typeface="Arial" pitchFamily="34" charset="0"/>
                <a:ea typeface="+mn-ea"/>
                <a:cs typeface="+mn-cs"/>
              </a:rPr>
              <a:t>Tossing Head in the Air: </a:t>
            </a:r>
            <a:r>
              <a:rPr lang="en-US" sz="1200" b="0" i="0" kern="1200" dirty="0" smtClean="0">
                <a:solidFill>
                  <a:schemeClr val="tx1"/>
                </a:solidFill>
                <a:effectLst/>
                <a:latin typeface="Arial" pitchFamily="34" charset="0"/>
                <a:ea typeface="+mn-ea"/>
                <a:cs typeface="+mn-cs"/>
              </a:rPr>
              <a:t>A guinea pig getting annoyed with being petted will toss its head back as a way of asking you to stop.</a:t>
            </a:r>
          </a:p>
          <a:p>
            <a:r>
              <a:rPr lang="en-US" sz="1200" b="1" i="0" kern="1200" dirty="0" smtClean="0">
                <a:solidFill>
                  <a:schemeClr val="tx1"/>
                </a:solidFill>
                <a:effectLst/>
                <a:latin typeface="Arial" pitchFamily="34" charset="0"/>
                <a:ea typeface="+mn-ea"/>
                <a:cs typeface="+mn-cs"/>
              </a:rPr>
              <a:t>Licking: </a:t>
            </a:r>
            <a:r>
              <a:rPr lang="en-US" sz="1200" b="0" i="0" kern="1200" dirty="0" smtClean="0">
                <a:solidFill>
                  <a:schemeClr val="tx1"/>
                </a:solidFill>
                <a:effectLst/>
                <a:latin typeface="Arial" pitchFamily="34" charset="0"/>
                <a:ea typeface="+mn-ea"/>
                <a:cs typeface="+mn-cs"/>
              </a:rPr>
              <a:t>Most owners consider this a sign of guinea pig affection, though it is possible that they just like the taste of the salt on your skin.</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27</a:t>
            </a:fld>
            <a:endParaRPr lang="en-GB" dirty="0"/>
          </a:p>
        </p:txBody>
      </p:sp>
    </p:spTree>
    <p:extLst>
      <p:ext uri="{BB962C8B-B14F-4D97-AF65-F5344CB8AC3E}">
        <p14:creationId xmlns:p14="http://schemas.microsoft.com/office/powerpoint/2010/main" val="2563798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Arial" pitchFamily="34" charset="0"/>
                <a:ea typeface="+mn-ea"/>
                <a:cs typeface="+mn-cs"/>
              </a:rPr>
              <a:t>Explain that Diesel,</a:t>
            </a:r>
            <a:r>
              <a:rPr lang="en-US" sz="1200" b="0" i="0" kern="1200" baseline="0" dirty="0" smtClean="0">
                <a:solidFill>
                  <a:schemeClr val="tx1"/>
                </a:solidFill>
                <a:effectLst/>
                <a:latin typeface="Arial" pitchFamily="34" charset="0"/>
                <a:ea typeface="+mn-ea"/>
                <a:cs typeface="+mn-cs"/>
              </a:rPr>
              <a:t> </a:t>
            </a:r>
            <a:r>
              <a:rPr lang="en-US" sz="1200" b="0" i="0" kern="1200" dirty="0" smtClean="0">
                <a:solidFill>
                  <a:schemeClr val="tx1"/>
                </a:solidFill>
                <a:effectLst/>
                <a:latin typeface="Arial" pitchFamily="34" charset="0"/>
                <a:ea typeface="+mn-ea"/>
                <a:cs typeface="+mn-cs"/>
              </a:rPr>
              <a:t>an extraordinary family dog from Dartmouth, Devon, won our</a:t>
            </a:r>
            <a:r>
              <a:rPr lang="en-US" sz="1200" b="0" i="0" kern="1200" baseline="0" dirty="0" smtClean="0">
                <a:solidFill>
                  <a:schemeClr val="tx1"/>
                </a:solidFill>
                <a:effectLst/>
                <a:latin typeface="Arial" pitchFamily="34" charset="0"/>
                <a:ea typeface="+mn-ea"/>
                <a:cs typeface="+mn-cs"/>
              </a:rPr>
              <a:t> Gold Medal in 2017</a:t>
            </a:r>
            <a:r>
              <a:rPr lang="en-US" sz="1200" b="0" i="0" kern="1200" dirty="0" smtClean="0">
                <a:solidFill>
                  <a:schemeClr val="tx1"/>
                </a:solidFill>
                <a:effectLst/>
                <a:latin typeface="Arial" pitchFamily="34" charset="0"/>
                <a:ea typeface="+mn-ea"/>
                <a:cs typeface="+mn-cs"/>
              </a:rPr>
              <a:t>. He</a:t>
            </a:r>
            <a:r>
              <a:rPr lang="en-US" sz="1200" b="0" i="0" kern="1200" baseline="0" dirty="0" smtClean="0">
                <a:solidFill>
                  <a:schemeClr val="tx1"/>
                </a:solidFill>
                <a:effectLst/>
                <a:latin typeface="Arial" pitchFamily="34" charset="0"/>
                <a:ea typeface="+mn-ea"/>
                <a:cs typeface="+mn-cs"/>
              </a:rPr>
              <a:t> was</a:t>
            </a:r>
            <a:r>
              <a:rPr lang="en-US" sz="1200" b="0" i="0" kern="1200" dirty="0" smtClean="0">
                <a:solidFill>
                  <a:schemeClr val="tx1"/>
                </a:solidFill>
                <a:effectLst/>
                <a:latin typeface="Arial" pitchFamily="34" charset="0"/>
                <a:ea typeface="+mn-ea"/>
                <a:cs typeface="+mn-cs"/>
              </a:rPr>
              <a:t> awarded the medal after waking his family,</a:t>
            </a:r>
            <a:r>
              <a:rPr lang="en-US" sz="1200" b="0" i="0" kern="1200" baseline="0" dirty="0" smtClean="0">
                <a:solidFill>
                  <a:schemeClr val="tx1"/>
                </a:solidFill>
                <a:effectLst/>
                <a:latin typeface="Arial" pitchFamily="34" charset="0"/>
                <a:ea typeface="+mn-ea"/>
                <a:cs typeface="+mn-cs"/>
              </a:rPr>
              <a:t> and </a:t>
            </a:r>
            <a:r>
              <a:rPr lang="en-US" sz="1200" b="0" i="0" kern="1200" dirty="0" smtClean="0">
                <a:solidFill>
                  <a:schemeClr val="tx1"/>
                </a:solidFill>
                <a:effectLst/>
                <a:latin typeface="Arial" pitchFamily="34" charset="0"/>
                <a:ea typeface="+mn-ea"/>
                <a:cs typeface="+mn-cs"/>
              </a:rPr>
              <a:t>saving their lives, as a terrifying fire ripped through their home. Explain that you’re going to show a</a:t>
            </a:r>
            <a:r>
              <a:rPr lang="en-US" sz="1200" b="0" i="0" kern="1200" baseline="0" dirty="0" smtClean="0">
                <a:solidFill>
                  <a:schemeClr val="tx1"/>
                </a:solidFill>
                <a:effectLst/>
                <a:latin typeface="Arial" pitchFamily="34" charset="0"/>
                <a:ea typeface="+mn-ea"/>
                <a:cs typeface="+mn-cs"/>
              </a:rPr>
              <a:t> video of Diesel’s owner talking about his heroic act.</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28</a:t>
            </a:fld>
            <a:endParaRPr lang="en-GB"/>
          </a:p>
        </p:txBody>
      </p:sp>
    </p:spTree>
    <p:extLst>
      <p:ext uri="{BB962C8B-B14F-4D97-AF65-F5344CB8AC3E}">
        <p14:creationId xmlns:p14="http://schemas.microsoft.com/office/powerpoint/2010/main" val="4038192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latin typeface="Comic Sans MS" panose="030F0702030302020204" pitchFamily="66" charset="0"/>
              </a:rPr>
              <a:t>Play the video of Diesel</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29</a:t>
            </a:fld>
            <a:endParaRPr lang="en-GB"/>
          </a:p>
        </p:txBody>
      </p:sp>
    </p:spTree>
    <p:extLst>
      <p:ext uri="{BB962C8B-B14F-4D97-AF65-F5344CB8AC3E}">
        <p14:creationId xmlns:p14="http://schemas.microsoft.com/office/powerpoint/2010/main" val="298437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humans we use both words and body language to convey how we feel….</a:t>
            </a:r>
          </a:p>
          <a:p>
            <a:r>
              <a:rPr lang="en-GB" dirty="0" smtClean="0"/>
              <a:t>Body language is the non verbal communication</a:t>
            </a:r>
            <a:r>
              <a:rPr lang="en-GB" baseline="0" dirty="0" smtClean="0"/>
              <a:t> that is used to tell others how we feel.</a:t>
            </a:r>
          </a:p>
          <a:p>
            <a:r>
              <a:rPr lang="en-GB" baseline="0" dirty="0" smtClean="0"/>
              <a:t>Animals – particularly dogs, are very good at understanding human body language – for those of you that have dogs – have you ever noticed how sometimes you just ‘think’ about getting up from your sofa to take them for a walk – you haven’t even moved yet – but they know – and they are at your feet with that expectant look in their eyes…..shall I get the lead now?</a:t>
            </a:r>
          </a:p>
          <a:p>
            <a:r>
              <a:rPr lang="en-GB" baseline="0" dirty="0" smtClean="0"/>
              <a:t>Throughout this session we’ll look at how we as humans use body language to communicate with each other and how different animals communicate with each other and with us humans.</a:t>
            </a:r>
          </a:p>
          <a:p>
            <a:r>
              <a:rPr lang="en-GB" baseline="0" dirty="0" smtClean="0"/>
              <a:t>Let’s start with the easy bit – humans…..</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3</a:t>
            </a:fld>
            <a:endParaRPr lang="en-GB" dirty="0"/>
          </a:p>
        </p:txBody>
      </p:sp>
    </p:spTree>
    <p:extLst>
      <p:ext uri="{BB962C8B-B14F-4D97-AF65-F5344CB8AC3E}">
        <p14:creationId xmlns:p14="http://schemas.microsoft.com/office/powerpoint/2010/main" val="1620892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Show video</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30</a:t>
            </a:fld>
            <a:endParaRPr lang="en-GB" dirty="0"/>
          </a:p>
        </p:txBody>
      </p:sp>
    </p:spTree>
    <p:extLst>
      <p:ext uri="{BB962C8B-B14F-4D97-AF65-F5344CB8AC3E}">
        <p14:creationId xmlns:p14="http://schemas.microsoft.com/office/powerpoint/2010/main" val="1154095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smtClean="0"/>
              <a:t>Thank you from PDSA</a:t>
            </a:r>
            <a:endParaRPr lang="en-GB" b="0"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31</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latin typeface="Comic Sans MS" panose="030F0702030302020204" pitchFamily="66" charset="0"/>
              </a:rPr>
              <a:t>What</a:t>
            </a:r>
            <a:r>
              <a:rPr lang="en-GB" baseline="0" dirty="0" smtClean="0">
                <a:latin typeface="Comic Sans MS" panose="030F0702030302020204" pitchFamily="66" charset="0"/>
              </a:rPr>
              <a:t> do you think these people are feeling? (go through each image and use questioning to discuss with group)</a:t>
            </a:r>
          </a:p>
          <a:p>
            <a:endParaRPr lang="en-GB" baseline="0" dirty="0" smtClean="0">
              <a:latin typeface="Comic Sans MS" panose="030F0702030302020204" pitchFamily="66" charset="0"/>
            </a:endParaRPr>
          </a:p>
          <a:p>
            <a:r>
              <a:rPr lang="en-GB" dirty="0" smtClean="0">
                <a:latin typeface="Comic Sans MS" panose="030F0702030302020204" pitchFamily="66" charset="0"/>
              </a:rPr>
              <a:t>Without talking</a:t>
            </a:r>
            <a:r>
              <a:rPr lang="en-GB" baseline="0" dirty="0" smtClean="0">
                <a:latin typeface="Comic Sans MS" panose="030F0702030302020204" pitchFamily="66" charset="0"/>
              </a:rPr>
              <a:t> to each other, how can people understand what someone is trying to say? We normally do it through body language – this means you can tell what a person is feeling or trying to tell you just by looking at them.</a:t>
            </a:r>
          </a:p>
          <a:p>
            <a:endParaRPr lang="en-GB" baseline="0" dirty="0" smtClean="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Now lets move on to animals – can you tell how these animals are feeling just by looking at these images?</a:t>
            </a:r>
          </a:p>
          <a:p>
            <a:r>
              <a:rPr lang="en-GB" baseline="0" dirty="0" smtClean="0">
                <a:latin typeface="Comic Sans MS" panose="030F0702030302020204" pitchFamily="66" charset="0"/>
              </a:rPr>
              <a:t>Write down in your groups how you feel each of these animals is feeling and we’ll revisit this later to see if you were right.</a:t>
            </a:r>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275318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latin typeface="Comic Sans MS" panose="030F0702030302020204" pitchFamily="66" charset="0"/>
              </a:rPr>
              <a:t>Now think about how you</a:t>
            </a:r>
            <a:r>
              <a:rPr lang="en-GB" baseline="0" dirty="0" smtClean="0">
                <a:latin typeface="Comic Sans MS" panose="030F0702030302020204" pitchFamily="66" charset="0"/>
              </a:rPr>
              <a:t> would feel if you were trying to </a:t>
            </a:r>
            <a:r>
              <a:rPr lang="en-GB" dirty="0" smtClean="0">
                <a:latin typeface="Comic Sans MS" panose="030F0702030302020204" pitchFamily="66" charset="0"/>
              </a:rPr>
              <a:t>say </a:t>
            </a:r>
            <a:r>
              <a:rPr lang="en-GB" baseline="0" dirty="0" smtClean="0">
                <a:latin typeface="Comic Sans MS" panose="030F0702030302020204" pitchFamily="66" charset="0"/>
              </a:rPr>
              <a:t>something important</a:t>
            </a:r>
            <a:r>
              <a:rPr lang="en-GB" dirty="0" smtClean="0">
                <a:latin typeface="Comic Sans MS" panose="030F0702030302020204" pitchFamily="66" charset="0"/>
              </a:rPr>
              <a:t> </a:t>
            </a:r>
            <a:r>
              <a:rPr lang="en-GB" baseline="0" dirty="0" smtClean="0">
                <a:latin typeface="Comic Sans MS" panose="030F0702030302020204" pitchFamily="66" charset="0"/>
              </a:rPr>
              <a:t>and </a:t>
            </a:r>
            <a:r>
              <a:rPr lang="en-GB" dirty="0" smtClean="0">
                <a:latin typeface="Comic Sans MS" panose="030F0702030302020204" pitchFamily="66" charset="0"/>
              </a:rPr>
              <a:t>no one </a:t>
            </a:r>
            <a:r>
              <a:rPr lang="en-GB" baseline="0" dirty="0" smtClean="0">
                <a:latin typeface="Comic Sans MS" panose="030F0702030302020204" pitchFamily="66" charset="0"/>
              </a:rPr>
              <a:t>was listening. Can anyone tell me how they’d feel? (</a:t>
            </a:r>
            <a:r>
              <a:rPr lang="en-GB" dirty="0" smtClean="0">
                <a:latin typeface="Comic Sans MS" panose="030F0702030302020204" pitchFamily="66" charset="0"/>
              </a:rPr>
              <a:t>Angry, frustrated etc.)</a:t>
            </a:r>
          </a:p>
          <a:p>
            <a:endParaRPr lang="en-GB" dirty="0" smtClean="0">
              <a:latin typeface="Comic Sans MS" panose="030F0702030302020204" pitchFamily="66" charset="0"/>
            </a:endParaRPr>
          </a:p>
          <a:p>
            <a:r>
              <a:rPr lang="en-GB" dirty="0" smtClean="0">
                <a:latin typeface="Comic Sans MS" panose="030F0702030302020204" pitchFamily="66" charset="0"/>
              </a:rPr>
              <a:t>If you were shouting and shouting and shouting – and people weren’t listening, how would you feel?</a:t>
            </a:r>
          </a:p>
          <a:p>
            <a:endParaRPr lang="en-GB" dirty="0" smtClean="0">
              <a:latin typeface="Comic Sans MS" panose="030F0702030302020204" pitchFamily="66" charset="0"/>
            </a:endParaRPr>
          </a:p>
          <a:p>
            <a:r>
              <a:rPr lang="en-GB" dirty="0" smtClean="0">
                <a:latin typeface="Comic Sans MS" panose="030F0702030302020204" pitchFamily="66" charset="0"/>
              </a:rPr>
              <a:t>IT’S THE SAME FOR PETS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Both animals in this slide are showing playful/relaxed body language:</a:t>
            </a:r>
          </a:p>
          <a:p>
            <a:r>
              <a:rPr lang="en-GB" baseline="0" dirty="0" smtClean="0">
                <a:latin typeface="Comic Sans MS" panose="030F0702030302020204" pitchFamily="66" charset="0"/>
              </a:rPr>
              <a:t>Cat – laid on back – is a very vulnerable position for a cat.  The body is soft as is the gaze from her eyes.</a:t>
            </a:r>
          </a:p>
          <a:p>
            <a:r>
              <a:rPr lang="en-GB" baseline="0" dirty="0" smtClean="0">
                <a:latin typeface="Comic Sans MS" panose="030F0702030302020204" pitchFamily="66" charset="0"/>
              </a:rPr>
              <a:t>Dog – this dog has adopted the ‘play bow’ position – legs lowered with bum in the air inviting play, the tail is wagging and loose, mouth open, relaxed/soft body, eyes alert but soft, ears pricked facing forwards – you can actually see the smile on his face!</a:t>
            </a:r>
          </a:p>
        </p:txBody>
      </p:sp>
      <p:sp>
        <p:nvSpPr>
          <p:cNvPr id="4" name="Slide Number Placeholder 3"/>
          <p:cNvSpPr>
            <a:spLocks noGrp="1"/>
          </p:cNvSpPr>
          <p:nvPr>
            <p:ph type="sldNum" sz="quarter" idx="10"/>
          </p:nvPr>
        </p:nvSpPr>
        <p:spPr/>
        <p:txBody>
          <a:bodyPr/>
          <a:lstStyle/>
          <a:p>
            <a:fld id="{2CF8F773-EE7B-415C-9670-94845D9FC280}" type="slidenum">
              <a:rPr lang="en-GB" smtClean="0"/>
              <a:pPr/>
              <a:t>7</a:t>
            </a:fld>
            <a:endParaRPr lang="en-GB" dirty="0"/>
          </a:p>
        </p:txBody>
      </p:sp>
    </p:spTree>
    <p:extLst>
      <p:ext uri="{BB962C8B-B14F-4D97-AF65-F5344CB8AC3E}">
        <p14:creationId xmlns:p14="http://schemas.microsoft.com/office/powerpoint/2010/main" val="1303887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Both these animals look as if they’re relaxed, happy and may even be inviting a ‘belly rub’.  </a:t>
            </a:r>
          </a:p>
          <a:p>
            <a:r>
              <a:rPr lang="en-GB" baseline="0" dirty="0" smtClean="0">
                <a:latin typeface="Comic Sans MS" panose="030F0702030302020204" pitchFamily="66" charset="0"/>
              </a:rPr>
              <a:t>Although you’d be right in thinking they’re both happy and relaxed, the way these two species may react to a belly rub may be completely different.</a:t>
            </a:r>
          </a:p>
          <a:p>
            <a:r>
              <a:rPr lang="en-GB" baseline="0" dirty="0" smtClean="0">
                <a:latin typeface="Comic Sans MS" panose="030F0702030302020204" pitchFamily="66" charset="0"/>
              </a:rPr>
              <a:t>Dogs who look like this – loose and wiggly (as opposed to the stiffness in the legs of the Boxer dog we saw earlier) are very likely to be inviting a belly rub and make even wriggle around gleefully with the touch of your hand on their tummy.</a:t>
            </a:r>
          </a:p>
          <a:p>
            <a:r>
              <a:rPr lang="en-GB" baseline="0" dirty="0" smtClean="0">
                <a:latin typeface="Comic Sans MS" panose="030F0702030302020204" pitchFamily="66" charset="0"/>
              </a:rPr>
              <a:t>For cats however, this is a big violation of trust, and if you go in for a belly rub you risk getting bitten or scratched.  Try instead giving a little rub under the chin – this will be much better received and your cat will probably rub against you and purr at this.</a:t>
            </a:r>
          </a:p>
          <a:p>
            <a:endParaRPr lang="en-GB" baseline="0" dirty="0" smtClean="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420848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both dogs and cats when they are alert</a:t>
            </a:r>
            <a:r>
              <a:rPr lang="en-GB" baseline="0" dirty="0" smtClean="0"/>
              <a:t> or focused their ears and eyes with be set in the direction of what it is they are interested in.</a:t>
            </a:r>
          </a:p>
          <a:p>
            <a:r>
              <a:rPr lang="en-GB" baseline="0" dirty="0" smtClean="0"/>
              <a:t>They may become more rigid in their body posture as their brain works out the best survival response – fight or flight (or play).</a:t>
            </a:r>
          </a:p>
          <a:p>
            <a:r>
              <a:rPr lang="en-GB" baseline="0" dirty="0" smtClean="0"/>
              <a:t>Animals in this state – once they’ve made the decision will quickly alter their posture to reflect how they are feeling.</a:t>
            </a:r>
          </a:p>
          <a:p>
            <a:r>
              <a:rPr lang="en-GB" baseline="0" dirty="0" smtClean="0"/>
              <a:t>Example:</a:t>
            </a:r>
          </a:p>
          <a:p>
            <a:r>
              <a:rPr lang="en-GB" baseline="0" dirty="0" smtClean="0"/>
              <a:t>The cat has just seen a bird on the lawn – it adopts the posture below, focused on his target, watching the birds every move, waiting for the opportunity to pounce – but the bird quickly flies off into the sky – out of reach of the cat.  The cat’s posture changes to reflect this – he watches the birds fly higher into the sky – out of reach and turns his attention back to relaxing in the garden.</a:t>
            </a:r>
          </a:p>
          <a:p>
            <a:r>
              <a:rPr lang="en-GB" baseline="0" dirty="0" smtClean="0"/>
              <a:t>Dog – she sees people approaching in the distance and looks to see if they are a danger to her – as soon as she feels they are no threat she relaxes and trots over gently to say hello which may demonstrate the loose, wiggly body language we’ve already spoken about.  If however she feels threatened she may act in a couple of different ways – she may retreat, effectively removing herself from the danger – or she may decide that the best way to deal with the threat is to face it head on, she may stand her ground and take the gamble as to whether or not she’ll need to defend herself from the perceived danger.</a:t>
            </a:r>
          </a:p>
          <a:p>
            <a:r>
              <a:rPr lang="en-GB" baseline="0" dirty="0" smtClean="0"/>
              <a:t>Lets have a look at what could happen next if things didn’t go according to plan….</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782718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st choice">
    <p:spTree>
      <p:nvGrpSpPr>
        <p:cNvPr id="1" name=""/>
        <p:cNvGrpSpPr/>
        <p:nvPr/>
      </p:nvGrpSpPr>
      <p:grpSpPr>
        <a:xfrm>
          <a:off x="0" y="0"/>
          <a:ext cx="0" cy="0"/>
          <a:chOff x="0" y="0"/>
          <a:chExt cx="0" cy="0"/>
        </a:xfrm>
      </p:grpSpPr>
      <p:sp>
        <p:nvSpPr>
          <p:cNvPr id="7" name="bk object 16"/>
          <p:cNvSpPr/>
          <p:nvPr userDrawn="1"/>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8" name="object 2"/>
          <p:cNvSpPr/>
          <p:nvPr userDrawn="1"/>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p:nvPr userDrawn="1"/>
        </p:nvSpPr>
        <p:spPr>
          <a:xfrm>
            <a:off x="4856816" y="2432904"/>
            <a:ext cx="5212586" cy="3416300"/>
          </a:xfrm>
          <a:prstGeom prst="rect">
            <a:avLst/>
          </a:prstGeom>
          <a:blipFill>
            <a:blip r:embed="rId3" cstate="print"/>
            <a:stretch>
              <a:fillRect/>
            </a:stretch>
          </a:blipFill>
        </p:spPr>
        <p:txBody>
          <a:bodyPr wrap="square" lIns="0" tIns="0" rIns="0" bIns="0" rtlCol="0"/>
          <a:lstStyle/>
          <a:p>
            <a:endParaRPr dirty="0">
              <a:latin typeface="Arial" pitchFamily="34" charset="0"/>
            </a:endParaRPr>
          </a:p>
        </p:txBody>
      </p:sp>
      <p:sp>
        <p:nvSpPr>
          <p:cNvPr id="11" name="object 5"/>
          <p:cNvSpPr/>
          <p:nvPr userDrawn="1"/>
        </p:nvSpPr>
        <p:spPr>
          <a:xfrm>
            <a:off x="5012995" y="6677025"/>
            <a:ext cx="4067506"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20" name="object 6"/>
          <p:cNvSpPr/>
          <p:nvPr userDrawn="1"/>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0"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baseline="0" dirty="0">
                <a:solidFill>
                  <a:srgbClr val="6BB4B5"/>
                </a:solidFill>
                <a:latin typeface="Arial"/>
                <a:ea typeface="+mn-ea"/>
                <a:cs typeface="Arial"/>
              </a:defRPr>
            </a:lvl1pPr>
          </a:lstStyle>
          <a:p>
            <a:pPr marL="12700">
              <a:lnSpc>
                <a:spcPts val="1655"/>
              </a:lnSpc>
            </a:pPr>
            <a:r>
              <a:rPr lang="en-GB" sz="1400" b="1" spc="-15" dirty="0" smtClean="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2"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transition>
    <p:sndAc>
      <p:end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_magenta">
    <p:bg>
      <p:bgPr>
        <a:solidFill>
          <a:schemeClr val="bg1"/>
        </a:solidFill>
        <a:effectLst/>
      </p:bgPr>
    </p:bg>
    <p:spTree>
      <p:nvGrpSpPr>
        <p:cNvPr id="1" name=""/>
        <p:cNvGrpSpPr/>
        <p:nvPr/>
      </p:nvGrpSpPr>
      <p:grpSpPr>
        <a:xfrm>
          <a:off x="0" y="0"/>
          <a:ext cx="0" cy="0"/>
          <a:chOff x="0" y="0"/>
          <a:chExt cx="0" cy="0"/>
        </a:xfrm>
      </p:grpSpPr>
      <p:sp>
        <p:nvSpPr>
          <p:cNvPr id="2" name="object 2"/>
          <p:cNvSpPr/>
          <p:nvPr userDrawn="1"/>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EB3C8C">
              <a:alpha val="25000"/>
            </a:srgbClr>
          </a:solidFill>
        </p:spPr>
        <p:txBody>
          <a:bodyPr wrap="square" lIns="0" tIns="0" rIns="0" bIns="0" rtlCol="0"/>
          <a:lstStyle/>
          <a:p>
            <a:endParaRPr dirty="0">
              <a:latin typeface="Arial" pitchFamily="34" charset="0"/>
            </a:endParaRPr>
          </a:p>
        </p:txBody>
      </p:sp>
      <p:sp>
        <p:nvSpPr>
          <p:cNvPr id="3" name="object 3"/>
          <p:cNvSpPr/>
          <p:nvPr userDrawn="1"/>
        </p:nvSpPr>
        <p:spPr>
          <a:xfrm>
            <a:off x="4856816" y="2432904"/>
            <a:ext cx="5212586" cy="341630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4" name="object 4"/>
          <p:cNvSpPr/>
          <p:nvPr userDrawn="1"/>
        </p:nvSpPr>
        <p:spPr>
          <a:xfrm>
            <a:off x="252006" y="270008"/>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5" name="object 5"/>
          <p:cNvSpPr/>
          <p:nvPr userDrawn="1"/>
        </p:nvSpPr>
        <p:spPr>
          <a:xfrm>
            <a:off x="5012994" y="6651002"/>
            <a:ext cx="4559935"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6" name="object 6"/>
          <p:cNvSpPr/>
          <p:nvPr userDrawn="1"/>
        </p:nvSpPr>
        <p:spPr>
          <a:xfrm>
            <a:off x="252006" y="6642004"/>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7" name="object 7"/>
          <p:cNvSpPr/>
          <p:nvPr userDrawn="1"/>
        </p:nvSpPr>
        <p:spPr>
          <a:xfrm>
            <a:off x="9305946" y="6878774"/>
            <a:ext cx="1143342" cy="436430"/>
          </a:xfrm>
          <a:prstGeom prst="rect">
            <a:avLst/>
          </a:prstGeom>
          <a:blipFill>
            <a:blip r:embed="rId3" cstate="print"/>
            <a:stretch>
              <a:fillRect/>
            </a:stretch>
          </a:blipFill>
        </p:spPr>
        <p:txBody>
          <a:bodyPr wrap="square" lIns="0" tIns="0" rIns="0" bIns="0" rtlCol="0"/>
          <a:lstStyle/>
          <a:p>
            <a:endParaRPr dirty="0">
              <a:latin typeface="Arial" pitchFamily="34" charset="0"/>
            </a:endParaRPr>
          </a:p>
        </p:txBody>
      </p:sp>
      <p:sp>
        <p:nvSpPr>
          <p:cNvPr id="18" name="Text Placeholder 17"/>
          <p:cNvSpPr>
            <a:spLocks noGrp="1"/>
          </p:cNvSpPr>
          <p:nvPr>
            <p:ph type="body" sz="quarter" idx="10" hasCustomPrompt="1"/>
          </p:nvPr>
        </p:nvSpPr>
        <p:spPr>
          <a:xfrm>
            <a:off x="774700" y="5686425"/>
            <a:ext cx="3352800" cy="609600"/>
          </a:xfrm>
          <a:prstGeom prst="rect">
            <a:avLst/>
          </a:prstGeom>
        </p:spPr>
        <p:txBody>
          <a:bodyPr/>
          <a:lstStyle>
            <a:lvl1pPr marL="0" marR="0" indent="0" defTabSz="914400" eaLnBrk="1" fontAlgn="auto" latinLnBrk="0" hangingPunct="1">
              <a:lnSpc>
                <a:spcPct val="130000"/>
              </a:lnSpc>
              <a:spcBef>
                <a:spcPts val="0"/>
              </a:spcBef>
              <a:spcAft>
                <a:spcPts val="1800"/>
              </a:spcAft>
              <a:buClrTx/>
              <a:buSzTx/>
              <a:buFontTx/>
              <a:buNone/>
              <a:tabLst>
                <a:tab pos="360000" algn="l"/>
                <a:tab pos="720000" algn="l"/>
                <a:tab pos="1080000" algn="l"/>
                <a:tab pos="1440000" algn="l"/>
                <a:tab pos="1800000" algn="l"/>
              </a:tabLst>
              <a:defRPr lang="en-GB" sz="1400" b="0" baseline="0" dirty="0" smtClean="0">
                <a:solidFill>
                  <a:srgbClr val="C8337E"/>
                </a:solidFill>
                <a:latin typeface="Arial" pitchFamily="34" charset="0"/>
                <a:ea typeface="+mn-ea"/>
                <a:cs typeface="Arial" pitchFamily="34" charset="0"/>
              </a:defRPr>
            </a:lvl1pPr>
            <a:lvl2pPr>
              <a:defRPr sz="2200">
                <a:solidFill>
                  <a:srgbClr val="C8337E"/>
                </a:solidFill>
                <a:latin typeface="Arial" pitchFamily="34" charset="0"/>
                <a:cs typeface="Arial" pitchFamily="34" charset="0"/>
              </a:defRPr>
            </a:lvl2pPr>
            <a:lvl3pPr>
              <a:defRPr sz="2200">
                <a:solidFill>
                  <a:srgbClr val="C8337E"/>
                </a:solidFill>
                <a:latin typeface="Arial" pitchFamily="34" charset="0"/>
                <a:cs typeface="Arial" pitchFamily="34" charset="0"/>
              </a:defRPr>
            </a:lvl3pPr>
            <a:lvl4pPr>
              <a:defRPr sz="2200">
                <a:solidFill>
                  <a:srgbClr val="C8337E"/>
                </a:solidFill>
                <a:latin typeface="Arial" pitchFamily="34" charset="0"/>
                <a:cs typeface="Arial" pitchFamily="34" charset="0"/>
              </a:defRPr>
            </a:lvl4pPr>
            <a:lvl5pPr>
              <a:defRPr sz="2200">
                <a:solidFill>
                  <a:srgbClr val="C8337E"/>
                </a:solidFill>
                <a:latin typeface="Arial" pitchFamily="34" charset="0"/>
                <a:cs typeface="Arial" pitchFamily="34" charset="0"/>
              </a:defRPr>
            </a:lvl5pPr>
          </a:lstStyle>
          <a:p>
            <a:pPr lvl="0"/>
            <a:r>
              <a:rPr lang="en-US" dirty="0" smtClean="0"/>
              <a:t>Date or name etc here</a:t>
            </a:r>
            <a:endParaRPr lang="en-GB" dirty="0"/>
          </a:p>
        </p:txBody>
      </p:sp>
      <p:sp>
        <p:nvSpPr>
          <p:cNvPr id="10" name="Title 11"/>
          <p:cNvSpPr>
            <a:spLocks noGrp="1"/>
          </p:cNvSpPr>
          <p:nvPr>
            <p:ph type="title" hasCustomPrompt="1"/>
          </p:nvPr>
        </p:nvSpPr>
        <p:spPr>
          <a:xfrm>
            <a:off x="774000" y="4316400"/>
            <a:ext cx="3312000" cy="1368000"/>
          </a:xfrm>
          <a:prstGeom prst="rect">
            <a:avLst/>
          </a:prstGeom>
        </p:spPr>
        <p:txBody>
          <a:bodyPr/>
          <a:lstStyle>
            <a:lvl1pPr marL="12700" marR="5080">
              <a:lnSpc>
                <a:spcPts val="3200"/>
              </a:lnSpc>
              <a:defRPr lang="en-GB" sz="2800" b="1" spc="-30" baseline="0" dirty="0" smtClean="0">
                <a:solidFill>
                  <a:srgbClr val="C8337E"/>
                </a:solidFill>
                <a:latin typeface="Arial"/>
                <a:ea typeface="+mn-ea"/>
                <a:cs typeface="Arial"/>
              </a:defRPr>
            </a:lvl1pPr>
          </a:lstStyle>
          <a:p>
            <a:pPr marL="12700" marR="5080">
              <a:lnSpc>
                <a:spcPts val="3200"/>
              </a:lnSpc>
            </a:pPr>
            <a:r>
              <a:rPr lang="en-GB" sz="2800" b="1" spc="-30" dirty="0" smtClean="0">
                <a:solidFill>
                  <a:srgbClr val="EB3C8C"/>
                </a:solidFill>
                <a:latin typeface="Arial"/>
                <a:cs typeface="Arial"/>
              </a:rPr>
              <a:t>Section divide</a:t>
            </a:r>
            <a:r>
              <a:rPr lang="en-GB" sz="2800" b="1" dirty="0" smtClean="0">
                <a:solidFill>
                  <a:srgbClr val="EB3C8C"/>
                </a:solidFill>
                <a:latin typeface="Arial"/>
                <a:cs typeface="Arial"/>
              </a:rPr>
              <a:t>r</a:t>
            </a:r>
            <a:r>
              <a:rPr lang="en-GB" sz="2800" b="1" spc="-60" dirty="0" smtClean="0">
                <a:solidFill>
                  <a:srgbClr val="EB3C8C"/>
                </a:solidFill>
                <a:latin typeface="Arial"/>
                <a:cs typeface="Arial"/>
              </a:rPr>
              <a:t>,</a:t>
            </a:r>
            <a:br>
              <a:rPr lang="en-GB" sz="2800" b="1" spc="-60" dirty="0" smtClean="0">
                <a:solidFill>
                  <a:srgbClr val="EB3C8C"/>
                </a:solidFill>
                <a:latin typeface="Arial"/>
                <a:cs typeface="Arial"/>
              </a:rPr>
            </a:br>
            <a:r>
              <a:rPr lang="en-GB" sz="2800" b="1" spc="-30" dirty="0" smtClean="0">
                <a:solidFill>
                  <a:srgbClr val="EB3C8C"/>
                </a:solidFill>
                <a:latin typeface="Arial"/>
                <a:cs typeface="Arial"/>
              </a:rPr>
              <a:t>i</a:t>
            </a:r>
            <a:r>
              <a:rPr lang="en-GB" sz="2800" b="1" dirty="0" smtClean="0">
                <a:solidFill>
                  <a:srgbClr val="EB3C8C"/>
                </a:solidFill>
                <a:latin typeface="Arial"/>
                <a:cs typeface="Arial"/>
              </a:rPr>
              <a:t>f</a:t>
            </a:r>
            <a:r>
              <a:rPr lang="en-GB" sz="2800" b="1" spc="-60" dirty="0" smtClean="0">
                <a:solidFill>
                  <a:srgbClr val="EB3C8C"/>
                </a:solidFill>
                <a:latin typeface="Arial"/>
                <a:cs typeface="Arial"/>
              </a:rPr>
              <a:t> </a:t>
            </a:r>
            <a:r>
              <a:rPr lang="en-GB" sz="2800" b="1" spc="-30" dirty="0" smtClean="0">
                <a:solidFill>
                  <a:srgbClr val="EB3C8C"/>
                </a:solidFill>
                <a:latin typeface="Arial"/>
                <a:cs typeface="Arial"/>
              </a:rPr>
              <a:t>required.</a:t>
            </a:r>
            <a:endParaRPr lang="en-GB" sz="2800" dirty="0">
              <a:latin typeface="Arial"/>
              <a:cs typeface="Arial"/>
            </a:endParaRPr>
          </a:p>
        </p:txBody>
      </p:sp>
    </p:spTree>
  </p:cSld>
  <p:clrMapOvr>
    <a:masterClrMapping/>
  </p:clrMapOvr>
  <p:transition>
    <p:sndAc>
      <p:end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_green">
    <p:spTree>
      <p:nvGrpSpPr>
        <p:cNvPr id="1" name=""/>
        <p:cNvGrpSpPr/>
        <p:nvPr/>
      </p:nvGrpSpPr>
      <p:grpSpPr>
        <a:xfrm>
          <a:off x="0" y="0"/>
          <a:ext cx="0" cy="0"/>
          <a:chOff x="0" y="0"/>
          <a:chExt cx="0" cy="0"/>
        </a:xfrm>
      </p:grpSpPr>
      <p:sp>
        <p:nvSpPr>
          <p:cNvPr id="7" name="bk object 16"/>
          <p:cNvSpPr/>
          <p:nvPr userDrawn="1"/>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8" name="object 2"/>
          <p:cNvSpPr/>
          <p:nvPr userDrawn="1"/>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p:nvPr userDrawn="1"/>
        </p:nvSpPr>
        <p:spPr>
          <a:xfrm>
            <a:off x="4856816" y="2432904"/>
            <a:ext cx="5212586" cy="3416300"/>
          </a:xfrm>
          <a:prstGeom prst="rect">
            <a:avLst/>
          </a:prstGeom>
          <a:blipFill>
            <a:blip r:embed="rId3" cstate="print"/>
            <a:stretch>
              <a:fillRect/>
            </a:stretch>
          </a:blipFill>
        </p:spPr>
        <p:txBody>
          <a:bodyPr wrap="square" lIns="0" tIns="0" rIns="0" bIns="0" rtlCol="0"/>
          <a:lstStyle/>
          <a:p>
            <a:endParaRPr dirty="0">
              <a:latin typeface="Arial" pitchFamily="34" charset="0"/>
            </a:endParaRPr>
          </a:p>
        </p:txBody>
      </p:sp>
      <p:sp>
        <p:nvSpPr>
          <p:cNvPr id="11" name="object 5"/>
          <p:cNvSpPr/>
          <p:nvPr userDrawn="1"/>
        </p:nvSpPr>
        <p:spPr>
          <a:xfrm>
            <a:off x="5012995" y="6677025"/>
            <a:ext cx="4067506"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20" name="object 6"/>
          <p:cNvSpPr/>
          <p:nvPr userDrawn="1"/>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6" name="Title 23"/>
          <p:cNvSpPr>
            <a:spLocks noGrp="1"/>
          </p:cNvSpPr>
          <p:nvPr>
            <p:ph type="title" hasCustomPrompt="1"/>
          </p:nvPr>
        </p:nvSpPr>
        <p:spPr>
          <a:xfrm>
            <a:off x="774700" y="4314825"/>
            <a:ext cx="3312000" cy="1368000"/>
          </a:xfrm>
          <a:prstGeom prst="rect">
            <a:avLst/>
          </a:prstGeom>
        </p:spPr>
        <p:txBody>
          <a:bodyPr lIns="90000" tIns="46800" rIns="90000" bIns="46800">
            <a:normAutofit/>
          </a:bodyPr>
          <a:lstStyle>
            <a:lvl1pPr marL="12700" marR="5080">
              <a:lnSpc>
                <a:spcPts val="3200"/>
              </a:lnSpc>
              <a:defRPr lang="en-GB" sz="2800" b="1" spc="-30" baseline="0" dirty="0">
                <a:solidFill>
                  <a:srgbClr val="008988"/>
                </a:solidFill>
                <a:latin typeface="Arial"/>
                <a:ea typeface="+mn-ea"/>
                <a:cs typeface="Arial"/>
              </a:defRPr>
            </a:lvl1pPr>
          </a:lstStyle>
          <a:p>
            <a:r>
              <a:rPr lang="en-GB" dirty="0" smtClean="0"/>
              <a:t>Section divider, </a:t>
            </a:r>
            <a:br>
              <a:rPr lang="en-GB" dirty="0" smtClean="0"/>
            </a:br>
            <a:r>
              <a:rPr lang="en-GB" dirty="0" smtClean="0"/>
              <a:t>if required</a:t>
            </a:r>
            <a:endParaRPr lang="en-GB" dirty="0"/>
          </a:p>
        </p:txBody>
      </p:sp>
      <p:sp>
        <p:nvSpPr>
          <p:cNvPr id="13" name="Text Placeholder 12"/>
          <p:cNvSpPr>
            <a:spLocks noGrp="1"/>
          </p:cNvSpPr>
          <p:nvPr>
            <p:ph type="body" sz="quarter" idx="12" hasCustomPrompt="1"/>
          </p:nvPr>
        </p:nvSpPr>
        <p:spPr>
          <a:xfrm>
            <a:off x="774699" y="5686425"/>
            <a:ext cx="3311525" cy="762000"/>
          </a:xfrm>
        </p:spPr>
        <p:txBody>
          <a:bodyPr>
            <a:noAutofit/>
          </a:bodyPr>
          <a:lstStyle>
            <a:lvl1pPr>
              <a:defRPr sz="1400" baseline="0">
                <a:solidFill>
                  <a:srgbClr val="6BB4B5"/>
                </a:solidFill>
              </a:defRPr>
            </a:lvl1pPr>
          </a:lstStyle>
          <a:p>
            <a:pPr lvl="0"/>
            <a:r>
              <a:rPr lang="en-US" dirty="0" smtClean="0"/>
              <a:t>Date or name etc here</a:t>
            </a:r>
            <a:endParaRPr lang="en-GB" dirty="0"/>
          </a:p>
        </p:txBody>
      </p:sp>
    </p:spTree>
  </p:cSld>
  <p:clrMapOvr>
    <a:masterClrMapping/>
  </p:clrMapOvr>
  <p:transition>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object 2"/>
          <p:cNvSpPr/>
          <p:nvPr userDrawn="1"/>
        </p:nvSpPr>
        <p:spPr>
          <a:xfrm>
            <a:off x="243840" y="-257175"/>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4" name="object 3"/>
          <p:cNvSpPr/>
          <p:nvPr userDrawn="1"/>
        </p:nvSpPr>
        <p:spPr>
          <a:xfrm>
            <a:off x="1212126" y="0"/>
            <a:ext cx="5658574" cy="276225"/>
          </a:xfrm>
          <a:custGeom>
            <a:avLst/>
            <a:gdLst/>
            <a:ahLst/>
            <a:cxnLst/>
            <a:rect l="l" t="t" r="r" b="b"/>
            <a:pathLst>
              <a:path w="4559935" h="288290">
                <a:moveTo>
                  <a:pt x="0" y="287997"/>
                </a:moveTo>
                <a:lnTo>
                  <a:pt x="4559731" y="287997"/>
                </a:lnTo>
                <a:lnTo>
                  <a:pt x="4559731" y="0"/>
                </a:lnTo>
                <a:lnTo>
                  <a:pt x="0" y="0"/>
                </a:lnTo>
                <a:lnTo>
                  <a:pt x="0" y="287997"/>
                </a:lnTo>
                <a:close/>
              </a:path>
            </a:pathLst>
          </a:custGeom>
          <a:solidFill>
            <a:srgbClr val="FFFFFF"/>
          </a:solidFill>
        </p:spPr>
        <p:txBody>
          <a:bodyPr wrap="square" lIns="0" tIns="0" rIns="0" bIns="0" rtlCol="0"/>
          <a:lstStyle/>
          <a:p>
            <a:endParaRPr dirty="0">
              <a:latin typeface="Arial" pitchFamily="34" charset="0"/>
            </a:endParaRPr>
          </a:p>
        </p:txBody>
      </p:sp>
      <p:sp>
        <p:nvSpPr>
          <p:cNvPr id="5" name="object 4"/>
          <p:cNvSpPr/>
          <p:nvPr userDrawn="1"/>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6" name="object 7"/>
          <p:cNvSpPr txBox="1"/>
          <p:nvPr userDrawn="1"/>
        </p:nvSpPr>
        <p:spPr>
          <a:xfrm>
            <a:off x="7367300" y="3904083"/>
            <a:ext cx="2399000" cy="2073966"/>
          </a:xfrm>
          <a:prstGeom prst="rect">
            <a:avLst/>
          </a:prstGeom>
        </p:spPr>
        <p:txBody>
          <a:bodyPr vert="horz" wrap="square" lIns="0" tIns="0" rIns="0" bIns="0" rtlCol="0">
            <a:spAutoFit/>
          </a:bodyPr>
          <a:lstStyle/>
          <a:p>
            <a:pPr marL="12700" marR="244475">
              <a:lnSpc>
                <a:spcPct val="107200"/>
              </a:lnSpc>
            </a:pPr>
            <a:r>
              <a:rPr sz="1400" b="1" spc="-30" dirty="0">
                <a:solidFill>
                  <a:srgbClr val="008988"/>
                </a:solidFill>
                <a:latin typeface="Arial"/>
                <a:cs typeface="Arial"/>
              </a:rPr>
              <a:t>Hea</a:t>
            </a:r>
            <a:r>
              <a:rPr sz="1400" b="1" dirty="0">
                <a:solidFill>
                  <a:srgbClr val="008988"/>
                </a:solidFill>
                <a:latin typeface="Arial"/>
                <a:cs typeface="Arial"/>
              </a:rPr>
              <a:t>d</a:t>
            </a:r>
            <a:r>
              <a:rPr sz="1400" b="1" spc="-60" dirty="0">
                <a:solidFill>
                  <a:srgbClr val="008988"/>
                </a:solidFill>
                <a:latin typeface="Arial"/>
                <a:cs typeface="Arial"/>
              </a:rPr>
              <a:t> </a:t>
            </a:r>
            <a:r>
              <a:rPr sz="1400" b="1" spc="-30" dirty="0">
                <a:solidFill>
                  <a:srgbClr val="008988"/>
                </a:solidFill>
                <a:latin typeface="Arial"/>
                <a:cs typeface="Arial"/>
              </a:rPr>
              <a:t>Office: </a:t>
            </a:r>
            <a:r>
              <a:rPr lang="en-GB" sz="1400" b="1" spc="-30" dirty="0" smtClean="0">
                <a:solidFill>
                  <a:srgbClr val="009A97"/>
                </a:solidFill>
                <a:latin typeface="Arial"/>
                <a:cs typeface="Arial"/>
              </a:rPr>
              <a:t/>
            </a:r>
            <a:br>
              <a:rPr lang="en-GB" sz="1400" b="1" spc="-30" dirty="0" smtClean="0">
                <a:solidFill>
                  <a:srgbClr val="009A97"/>
                </a:solidFill>
                <a:latin typeface="Arial"/>
                <a:cs typeface="Arial"/>
              </a:rPr>
            </a:br>
            <a:r>
              <a:rPr sz="1400" spc="-30" dirty="0" err="1" smtClean="0">
                <a:solidFill>
                  <a:srgbClr val="6BB4B5"/>
                </a:solidFill>
                <a:latin typeface="Arial"/>
                <a:cs typeface="Arial"/>
              </a:rPr>
              <a:t>Whitechape</a:t>
            </a:r>
            <a:r>
              <a:rPr sz="1400" dirty="0" err="1" smtClean="0">
                <a:solidFill>
                  <a:srgbClr val="6BB4B5"/>
                </a:solidFill>
                <a:latin typeface="Arial"/>
                <a:cs typeface="Arial"/>
              </a:rPr>
              <a:t>l</a:t>
            </a:r>
            <a:r>
              <a:rPr sz="1400" spc="-60" dirty="0" smtClean="0">
                <a:solidFill>
                  <a:srgbClr val="6BB4B5"/>
                </a:solidFill>
                <a:latin typeface="Arial"/>
                <a:cs typeface="Arial"/>
              </a:rPr>
              <a:t> </a:t>
            </a:r>
            <a:r>
              <a:rPr sz="1400" spc="-80" dirty="0">
                <a:solidFill>
                  <a:srgbClr val="6BB4B5"/>
                </a:solidFill>
                <a:latin typeface="Arial"/>
                <a:cs typeface="Arial"/>
              </a:rPr>
              <a:t>W</a:t>
            </a:r>
            <a:r>
              <a:rPr sz="1400" spc="-30" dirty="0">
                <a:solidFill>
                  <a:srgbClr val="6BB4B5"/>
                </a:solidFill>
                <a:latin typeface="Arial"/>
                <a:cs typeface="Arial"/>
              </a:rPr>
              <a:t>ay </a:t>
            </a:r>
            <a:r>
              <a:rPr lang="en-GB" sz="1400" spc="-30" dirty="0" smtClean="0">
                <a:solidFill>
                  <a:srgbClr val="6BB4B5"/>
                </a:solidFill>
                <a:latin typeface="Arial"/>
                <a:cs typeface="Arial"/>
              </a:rPr>
              <a:t/>
            </a:r>
            <a:br>
              <a:rPr lang="en-GB" sz="1400" spc="-30" dirty="0" smtClean="0">
                <a:solidFill>
                  <a:srgbClr val="6BB4B5"/>
                </a:solidFill>
                <a:latin typeface="Arial"/>
                <a:cs typeface="Arial"/>
              </a:rPr>
            </a:br>
            <a:r>
              <a:rPr sz="1400" spc="-30" dirty="0" err="1" smtClean="0">
                <a:solidFill>
                  <a:srgbClr val="6BB4B5"/>
                </a:solidFill>
                <a:latin typeface="Arial"/>
                <a:cs typeface="Arial"/>
              </a:rPr>
              <a:t>Priorslee</a:t>
            </a:r>
            <a:endParaRPr sz="1400" dirty="0">
              <a:solidFill>
                <a:srgbClr val="6BB4B5"/>
              </a:solidFill>
              <a:latin typeface="Arial"/>
              <a:cs typeface="Arial"/>
            </a:endParaRPr>
          </a:p>
          <a:p>
            <a:pPr marL="12700">
              <a:lnSpc>
                <a:spcPct val="100000"/>
              </a:lnSpc>
              <a:spcBef>
                <a:spcPts val="120"/>
              </a:spcBef>
            </a:pPr>
            <a:r>
              <a:rPr sz="1400" spc="-185" dirty="0">
                <a:solidFill>
                  <a:srgbClr val="6BB4B5"/>
                </a:solidFill>
                <a:latin typeface="Arial"/>
                <a:cs typeface="Arial"/>
              </a:rPr>
              <a:t>T</a:t>
            </a:r>
            <a:r>
              <a:rPr sz="1400" spc="-30" dirty="0">
                <a:solidFill>
                  <a:srgbClr val="6BB4B5"/>
                </a:solidFill>
                <a:latin typeface="Arial"/>
                <a:cs typeface="Arial"/>
              </a:rPr>
              <a:t>elford</a:t>
            </a:r>
            <a:endParaRPr sz="1400" dirty="0">
              <a:solidFill>
                <a:srgbClr val="6BB4B5"/>
              </a:solidFill>
              <a:latin typeface="Arial"/>
              <a:cs typeface="Arial"/>
            </a:endParaRPr>
          </a:p>
          <a:p>
            <a:pPr marL="12700">
              <a:lnSpc>
                <a:spcPct val="100000"/>
              </a:lnSpc>
              <a:spcBef>
                <a:spcPts val="120"/>
              </a:spcBef>
            </a:pPr>
            <a:r>
              <a:rPr sz="1400" spc="-30" dirty="0">
                <a:solidFill>
                  <a:srgbClr val="6BB4B5"/>
                </a:solidFill>
                <a:latin typeface="Arial"/>
                <a:cs typeface="Arial"/>
              </a:rPr>
              <a:t>Shropshir</a:t>
            </a:r>
            <a:r>
              <a:rPr sz="1400" dirty="0">
                <a:solidFill>
                  <a:srgbClr val="6BB4B5"/>
                </a:solidFill>
                <a:latin typeface="Arial"/>
                <a:cs typeface="Arial"/>
              </a:rPr>
              <a:t>e</a:t>
            </a:r>
            <a:r>
              <a:rPr sz="1400" spc="-85" dirty="0">
                <a:solidFill>
                  <a:srgbClr val="6BB4B5"/>
                </a:solidFill>
                <a:latin typeface="Arial"/>
                <a:cs typeface="Arial"/>
              </a:rPr>
              <a:t> </a:t>
            </a:r>
            <a:r>
              <a:rPr sz="1400" spc="-30" dirty="0">
                <a:solidFill>
                  <a:srgbClr val="6BB4B5"/>
                </a:solidFill>
                <a:latin typeface="Arial"/>
                <a:cs typeface="Arial"/>
              </a:rPr>
              <a:t>TF</a:t>
            </a:r>
            <a:r>
              <a:rPr sz="1400" dirty="0">
                <a:solidFill>
                  <a:srgbClr val="6BB4B5"/>
                </a:solidFill>
                <a:latin typeface="Arial"/>
                <a:cs typeface="Arial"/>
              </a:rPr>
              <a:t>2</a:t>
            </a:r>
            <a:r>
              <a:rPr sz="1400" spc="-60" dirty="0">
                <a:solidFill>
                  <a:srgbClr val="6BB4B5"/>
                </a:solidFill>
                <a:latin typeface="Arial"/>
                <a:cs typeface="Arial"/>
              </a:rPr>
              <a:t> </a:t>
            </a:r>
            <a:r>
              <a:rPr sz="1400" spc="-30" dirty="0">
                <a:solidFill>
                  <a:srgbClr val="6BB4B5"/>
                </a:solidFill>
                <a:latin typeface="Arial"/>
                <a:cs typeface="Arial"/>
              </a:rPr>
              <a:t>9PQ</a:t>
            </a:r>
            <a:endParaRPr sz="1400" dirty="0">
              <a:solidFill>
                <a:srgbClr val="6BB4B5"/>
              </a:solidFill>
              <a:latin typeface="Arial"/>
              <a:cs typeface="Arial"/>
            </a:endParaRPr>
          </a:p>
          <a:p>
            <a:pPr>
              <a:lnSpc>
                <a:spcPct val="100000"/>
              </a:lnSpc>
              <a:spcBef>
                <a:spcPts val="22"/>
              </a:spcBef>
            </a:pPr>
            <a:endParaRPr sz="1650" dirty="0">
              <a:solidFill>
                <a:srgbClr val="6BB4B5"/>
              </a:solidFill>
              <a:latin typeface="Arial" pitchFamily="34" charset="0"/>
              <a:cs typeface="Arial" pitchFamily="34" charset="0"/>
            </a:endParaRPr>
          </a:p>
          <a:p>
            <a:pPr marL="12700">
              <a:lnSpc>
                <a:spcPct val="100000"/>
              </a:lnSpc>
              <a:tabLst>
                <a:tab pos="361950" algn="l"/>
              </a:tabLst>
            </a:pPr>
            <a:r>
              <a:rPr sz="1400" spc="-185" dirty="0">
                <a:solidFill>
                  <a:srgbClr val="6BB4B5"/>
                </a:solidFill>
                <a:latin typeface="Arial"/>
                <a:cs typeface="Arial"/>
              </a:rPr>
              <a:t>T</a:t>
            </a:r>
            <a:r>
              <a:rPr sz="1400" dirty="0">
                <a:solidFill>
                  <a:srgbClr val="6BB4B5"/>
                </a:solidFill>
                <a:latin typeface="Arial"/>
                <a:cs typeface="Arial"/>
              </a:rPr>
              <a:t>:</a:t>
            </a:r>
            <a:r>
              <a:rPr sz="1400" spc="-60" dirty="0">
                <a:solidFill>
                  <a:srgbClr val="6BB4B5"/>
                </a:solidFill>
                <a:latin typeface="Arial"/>
                <a:cs typeface="Arial"/>
              </a:rPr>
              <a:t> </a:t>
            </a:r>
            <a:r>
              <a:rPr lang="en-GB" sz="1400" spc="-60" dirty="0" smtClean="0">
                <a:solidFill>
                  <a:srgbClr val="6BB4B5"/>
                </a:solidFill>
                <a:latin typeface="Arial"/>
                <a:cs typeface="Arial"/>
              </a:rPr>
              <a:t>	0</a:t>
            </a:r>
            <a:r>
              <a:rPr sz="1400" spc="-130" dirty="0" smtClean="0">
                <a:solidFill>
                  <a:srgbClr val="6BB4B5"/>
                </a:solidFill>
                <a:latin typeface="Arial"/>
                <a:cs typeface="Arial"/>
              </a:rPr>
              <a:t>1</a:t>
            </a:r>
            <a:r>
              <a:rPr sz="1400" spc="-30" dirty="0" smtClean="0">
                <a:solidFill>
                  <a:srgbClr val="6BB4B5"/>
                </a:solidFill>
                <a:latin typeface="Arial"/>
                <a:cs typeface="Arial"/>
              </a:rPr>
              <a:t>95</a:t>
            </a:r>
            <a:r>
              <a:rPr sz="1400" dirty="0" smtClean="0">
                <a:solidFill>
                  <a:srgbClr val="6BB4B5"/>
                </a:solidFill>
                <a:latin typeface="Arial"/>
                <a:cs typeface="Arial"/>
              </a:rPr>
              <a:t>2 </a:t>
            </a:r>
            <a:r>
              <a:rPr sz="1400" spc="-30" dirty="0" smtClean="0">
                <a:solidFill>
                  <a:srgbClr val="6BB4B5"/>
                </a:solidFill>
                <a:latin typeface="Arial"/>
                <a:cs typeface="Arial"/>
              </a:rPr>
              <a:t>290</a:t>
            </a:r>
            <a:r>
              <a:rPr lang="en-GB" sz="1400" spc="-30" dirty="0" smtClean="0">
                <a:solidFill>
                  <a:srgbClr val="6BB4B5"/>
                </a:solidFill>
                <a:latin typeface="Arial"/>
                <a:cs typeface="Arial"/>
              </a:rPr>
              <a:t> </a:t>
            </a:r>
            <a:r>
              <a:rPr sz="1400" spc="-30" dirty="0" smtClean="0">
                <a:solidFill>
                  <a:srgbClr val="6BB4B5"/>
                </a:solidFill>
                <a:latin typeface="Arial"/>
                <a:cs typeface="Arial"/>
              </a:rPr>
              <a:t>999</a:t>
            </a:r>
            <a:endParaRPr sz="1400" dirty="0">
              <a:solidFill>
                <a:srgbClr val="6BB4B5"/>
              </a:solidFill>
              <a:latin typeface="Arial"/>
              <a:cs typeface="Arial"/>
            </a:endParaRPr>
          </a:p>
          <a:p>
            <a:pPr marL="12700">
              <a:lnSpc>
                <a:spcPct val="100000"/>
              </a:lnSpc>
              <a:spcBef>
                <a:spcPts val="120"/>
              </a:spcBef>
              <a:tabLst>
                <a:tab pos="361950" algn="l"/>
              </a:tabLst>
            </a:pPr>
            <a:r>
              <a:rPr sz="1400" spc="-30" dirty="0">
                <a:solidFill>
                  <a:srgbClr val="6BB4B5"/>
                </a:solidFill>
                <a:latin typeface="Arial"/>
                <a:cs typeface="Arial"/>
              </a:rPr>
              <a:t>F</a:t>
            </a:r>
            <a:r>
              <a:rPr sz="1400" dirty="0">
                <a:solidFill>
                  <a:srgbClr val="6BB4B5"/>
                </a:solidFill>
                <a:latin typeface="Arial"/>
                <a:cs typeface="Arial"/>
              </a:rPr>
              <a:t>:</a:t>
            </a:r>
            <a:r>
              <a:rPr sz="1400" spc="-60" dirty="0">
                <a:solidFill>
                  <a:srgbClr val="6BB4B5"/>
                </a:solidFill>
                <a:latin typeface="Arial"/>
                <a:cs typeface="Arial"/>
              </a:rPr>
              <a:t> </a:t>
            </a:r>
            <a:r>
              <a:rPr lang="en-GB" sz="1400" spc="-60" dirty="0" smtClean="0">
                <a:solidFill>
                  <a:srgbClr val="6BB4B5"/>
                </a:solidFill>
                <a:latin typeface="Arial"/>
                <a:cs typeface="Arial"/>
              </a:rPr>
              <a:t>	</a:t>
            </a:r>
            <a:r>
              <a:rPr sz="1400" spc="-30" dirty="0" smtClean="0">
                <a:solidFill>
                  <a:srgbClr val="6BB4B5"/>
                </a:solidFill>
                <a:latin typeface="Arial"/>
                <a:cs typeface="Arial"/>
              </a:rPr>
              <a:t>084</a:t>
            </a:r>
            <a:r>
              <a:rPr sz="1400" dirty="0" smtClean="0">
                <a:solidFill>
                  <a:srgbClr val="6BB4B5"/>
                </a:solidFill>
                <a:latin typeface="Arial"/>
                <a:cs typeface="Arial"/>
              </a:rPr>
              <a:t>5</a:t>
            </a:r>
            <a:r>
              <a:rPr sz="1400" spc="-60" dirty="0" smtClean="0">
                <a:solidFill>
                  <a:srgbClr val="6BB4B5"/>
                </a:solidFill>
                <a:latin typeface="Arial"/>
                <a:cs typeface="Arial"/>
              </a:rPr>
              <a:t> </a:t>
            </a:r>
            <a:r>
              <a:rPr sz="1400" spc="-30" dirty="0">
                <a:solidFill>
                  <a:srgbClr val="6BB4B5"/>
                </a:solidFill>
                <a:latin typeface="Arial"/>
                <a:cs typeface="Arial"/>
              </a:rPr>
              <a:t>55</a:t>
            </a:r>
            <a:r>
              <a:rPr sz="1400" dirty="0">
                <a:solidFill>
                  <a:srgbClr val="6BB4B5"/>
                </a:solidFill>
                <a:latin typeface="Arial"/>
                <a:cs typeface="Arial"/>
              </a:rPr>
              <a:t>6</a:t>
            </a:r>
            <a:r>
              <a:rPr sz="1400" spc="-60" dirty="0">
                <a:solidFill>
                  <a:srgbClr val="6BB4B5"/>
                </a:solidFill>
                <a:latin typeface="Arial"/>
                <a:cs typeface="Arial"/>
              </a:rPr>
              <a:t> </a:t>
            </a:r>
            <a:r>
              <a:rPr sz="1400" spc="-30" dirty="0">
                <a:solidFill>
                  <a:srgbClr val="6BB4B5"/>
                </a:solidFill>
                <a:latin typeface="Arial"/>
                <a:cs typeface="Arial"/>
              </a:rPr>
              <a:t>4906</a:t>
            </a:r>
            <a:endParaRPr sz="1400" dirty="0">
              <a:solidFill>
                <a:srgbClr val="6BB4B5"/>
              </a:solidFill>
              <a:latin typeface="Arial"/>
              <a:cs typeface="Arial"/>
            </a:endParaRPr>
          </a:p>
          <a:p>
            <a:pPr marL="12700">
              <a:lnSpc>
                <a:spcPct val="100000"/>
              </a:lnSpc>
              <a:spcBef>
                <a:spcPts val="120"/>
              </a:spcBef>
            </a:pPr>
            <a:r>
              <a:rPr sz="1400" b="1" spc="-30" dirty="0">
                <a:solidFill>
                  <a:srgbClr val="008988"/>
                </a:solidFill>
                <a:latin typeface="Arial"/>
                <a:cs typeface="Arial"/>
              </a:rPr>
              <a:t>pdsa.org.uk</a:t>
            </a:r>
            <a:endParaRPr sz="1400" dirty="0">
              <a:solidFill>
                <a:srgbClr val="008988"/>
              </a:solidFill>
              <a:latin typeface="Arial"/>
              <a:cs typeface="Arial"/>
            </a:endParaRPr>
          </a:p>
        </p:txBody>
      </p:sp>
      <p:sp>
        <p:nvSpPr>
          <p:cNvPr id="9" name="object 3"/>
          <p:cNvSpPr/>
          <p:nvPr userDrawn="1"/>
        </p:nvSpPr>
        <p:spPr>
          <a:xfrm>
            <a:off x="774700" y="1190625"/>
            <a:ext cx="5212586" cy="341630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Tree>
  </p:cSld>
  <p:clrMapOvr>
    <a:masterClrMapping/>
  </p:clrMapOvr>
  <p:transition>
    <p:sndAc>
      <p:end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88" y="2349500"/>
            <a:ext cx="9090025" cy="1620838"/>
          </a:xfrm>
        </p:spPr>
        <p:txBody>
          <a:bodyPr/>
          <a:lstStyle/>
          <a:p>
            <a:r>
              <a:rPr lang="en-US" smtClean="0"/>
              <a:t>Click to edit Master title style</a:t>
            </a:r>
            <a:endParaRPr lang="en-GB"/>
          </a:p>
        </p:txBody>
      </p:sp>
      <p:sp>
        <p:nvSpPr>
          <p:cNvPr id="3" name="Subtitle 2"/>
          <p:cNvSpPr>
            <a:spLocks noGrp="1"/>
          </p:cNvSpPr>
          <p:nvPr>
            <p:ph type="subTitle" idx="1"/>
          </p:nvPr>
        </p:nvSpPr>
        <p:spPr>
          <a:xfrm>
            <a:off x="1603375" y="4286250"/>
            <a:ext cx="7486650"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9338"/>
            <a:ext cx="9090025" cy="15017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44550" y="3205163"/>
            <a:ext cx="9090025"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4988" y="1765300"/>
            <a:ext cx="4735512"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422900" y="1765300"/>
            <a:ext cx="4735513"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34988" y="1692275"/>
            <a:ext cx="4724400"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4988" y="2398713"/>
            <a:ext cx="4724400"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432425" y="1692275"/>
            <a:ext cx="4725988"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32425" y="2398713"/>
            <a:ext cx="4725988"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nd choice">
    <p:spTree>
      <p:nvGrpSpPr>
        <p:cNvPr id="1" name=""/>
        <p:cNvGrpSpPr/>
        <p:nvPr/>
      </p:nvGrpSpPr>
      <p:grpSpPr>
        <a:xfrm>
          <a:off x="0" y="0"/>
          <a:ext cx="0" cy="0"/>
          <a:chOff x="0" y="0"/>
          <a:chExt cx="0" cy="0"/>
        </a:xfrm>
      </p:grpSpPr>
      <p:sp>
        <p:nvSpPr>
          <p:cNvPr id="7" name="bk object 16"/>
          <p:cNvSpPr/>
          <p:nvPr userDrawn="1"/>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0" name="object 4"/>
          <p:cNvSpPr/>
          <p:nvPr userDrawn="1"/>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1" name="object 5"/>
          <p:cNvSpPr/>
          <p:nvPr userDrawn="1"/>
        </p:nvSpPr>
        <p:spPr>
          <a:xfrm>
            <a:off x="5012994" y="6651002"/>
            <a:ext cx="4559935"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2" name="object 6"/>
          <p:cNvSpPr/>
          <p:nvPr userDrawn="1"/>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3" name="object 7"/>
          <p:cNvSpPr/>
          <p:nvPr userDrawn="1"/>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5"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smtClean="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6"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transition>
    <p:sndAc>
      <p:end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81113"/>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181475" y="301625"/>
            <a:ext cx="5976938" cy="6454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34988" y="1582738"/>
            <a:ext cx="3517900" cy="5173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4313"/>
            <a:ext cx="6416675" cy="623887"/>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95500" y="676275"/>
            <a:ext cx="64166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095500" y="5918200"/>
            <a:ext cx="6416675" cy="88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3350" y="303213"/>
            <a:ext cx="2405063" cy="6453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4988" y="303213"/>
            <a:ext cx="7065962" cy="645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3rd choice">
    <p:spTree>
      <p:nvGrpSpPr>
        <p:cNvPr id="1" name=""/>
        <p:cNvGrpSpPr/>
        <p:nvPr/>
      </p:nvGrpSpPr>
      <p:grpSpPr>
        <a:xfrm>
          <a:off x="0" y="0"/>
          <a:ext cx="0" cy="0"/>
          <a:chOff x="0" y="0"/>
          <a:chExt cx="0" cy="0"/>
        </a:xfrm>
      </p:grpSpPr>
      <p:sp>
        <p:nvSpPr>
          <p:cNvPr id="7" name="bk object 16"/>
          <p:cNvSpPr/>
          <p:nvPr userDrawn="1"/>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0" name="object 4"/>
          <p:cNvSpPr/>
          <p:nvPr userDrawn="1"/>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1" name="object 5"/>
          <p:cNvSpPr/>
          <p:nvPr userDrawn="1"/>
        </p:nvSpPr>
        <p:spPr>
          <a:xfrm>
            <a:off x="5012994" y="6651002"/>
            <a:ext cx="4559935"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3" name="object 7"/>
          <p:cNvSpPr/>
          <p:nvPr userDrawn="1"/>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6" name="object 2"/>
          <p:cNvSpPr/>
          <p:nvPr userDrawn="1"/>
        </p:nvSpPr>
        <p:spPr>
          <a:xfrm>
            <a:off x="4346714" y="1014069"/>
            <a:ext cx="6093282" cy="5650179"/>
          </a:xfrm>
          <a:prstGeom prst="rect">
            <a:avLst/>
          </a:prstGeom>
          <a:blipFill>
            <a:blip r:embed="rId3" cstate="print"/>
            <a:stretch>
              <a:fillRect/>
            </a:stretch>
          </a:blipFill>
        </p:spPr>
        <p:txBody>
          <a:bodyPr wrap="square" lIns="0" tIns="0" rIns="0" bIns="0" rtlCol="0"/>
          <a:lstStyle/>
          <a:p>
            <a:endParaRPr dirty="0">
              <a:latin typeface="Arial" pitchFamily="34" charset="0"/>
            </a:endParaRPr>
          </a:p>
        </p:txBody>
      </p:sp>
      <p:sp>
        <p:nvSpPr>
          <p:cNvPr id="12" name="object 6"/>
          <p:cNvSpPr/>
          <p:nvPr userDrawn="1"/>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smtClean="0">
                <a:solidFill>
                  <a:srgbClr val="6BB4B5"/>
                </a:solidFill>
                <a:latin typeface="Arial"/>
                <a:cs typeface="Arial"/>
              </a:rPr>
              <a:t>Date or name etc here</a:t>
            </a:r>
            <a:endParaRPr lang="en-GB" sz="1400" dirty="0">
              <a:solidFill>
                <a:srgbClr val="6BB4B5"/>
              </a:solidFill>
              <a:latin typeface="Arial"/>
              <a:cs typeface="Arial"/>
            </a:endParaRPr>
          </a:p>
        </p:txBody>
      </p:sp>
      <p:sp>
        <p:nvSpPr>
          <p:cNvPr id="24"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transition>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endParaRPr dirty="0"/>
          </a:p>
        </p:txBody>
      </p:sp>
      <p:sp>
        <p:nvSpPr>
          <p:cNvPr id="3" name="Holder 3"/>
          <p:cNvSpPr>
            <a:spLocks noGrp="1"/>
          </p:cNvSpPr>
          <p:nvPr>
            <p:ph type="body" idx="1"/>
          </p:nvPr>
        </p:nvSpPr>
        <p:spPr>
          <a:xfrm>
            <a:off x="491299" y="2714625"/>
            <a:ext cx="9710800" cy="3414672"/>
          </a:xfrm>
          <a:prstGeom prst="rect">
            <a:avLst/>
          </a:prstGeom>
        </p:spPr>
        <p:txBody>
          <a:bodyPr lIns="0" tIns="0" rIns="0" bIns="0">
            <a:normAutofit/>
          </a:bodyPr>
          <a:lstStyle>
            <a:lvl1pPr>
              <a:lnSpc>
                <a:spcPct val="130000"/>
              </a:lnSpc>
              <a:tabLst>
                <a:tab pos="360000" algn="l"/>
                <a:tab pos="720000" algn="l"/>
                <a:tab pos="1080000" algn="l"/>
                <a:tab pos="1440000" algn="l"/>
                <a:tab pos="2160000" algn="l"/>
                <a:tab pos="2880000" algn="l"/>
                <a:tab pos="3600000" algn="l"/>
              </a:tabLst>
              <a:defRPr sz="2200" b="0" i="0">
                <a:solidFill>
                  <a:srgbClr val="008988"/>
                </a:solidFill>
                <a:latin typeface="Arial" pitchFamily="34" charset="0"/>
                <a:cs typeface="Arial" pitchFamily="34" charset="0"/>
              </a:defRPr>
            </a:lvl1pPr>
          </a:lstStyle>
          <a:p>
            <a:endParaRPr lang="en-GB" dirty="0" smtClean="0"/>
          </a:p>
          <a:p>
            <a:endParaRPr dirty="0"/>
          </a:p>
        </p:txBody>
      </p:sp>
    </p:spTree>
  </p:cSld>
  <p:clrMapOvr>
    <a:masterClrMapping/>
  </p:clrMapOvr>
  <p:transition>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2 columns">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endParaRPr dirty="0"/>
          </a:p>
        </p:txBody>
      </p:sp>
      <p:sp>
        <p:nvSpPr>
          <p:cNvPr id="3" name="Holder 3"/>
          <p:cNvSpPr>
            <a:spLocks noGrp="1"/>
          </p:cNvSpPr>
          <p:nvPr>
            <p:ph type="body" idx="1"/>
          </p:nvPr>
        </p:nvSpPr>
        <p:spPr>
          <a:xfrm>
            <a:off x="491298"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endParaRPr dirty="0"/>
          </a:p>
        </p:txBody>
      </p:sp>
      <p:sp>
        <p:nvSpPr>
          <p:cNvPr id="11" name="Holder 3"/>
          <p:cNvSpPr>
            <a:spLocks noGrp="1"/>
          </p:cNvSpPr>
          <p:nvPr>
            <p:ph type="body" idx="10"/>
          </p:nvPr>
        </p:nvSpPr>
        <p:spPr>
          <a:xfrm>
            <a:off x="5467300"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endParaRPr dirty="0"/>
          </a:p>
        </p:txBody>
      </p:sp>
    </p:spTree>
  </p:cSld>
  <p:clrMapOvr>
    <a:masterClrMapping/>
  </p:clrMapOvr>
  <p:transition>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High 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69900" y="885190"/>
            <a:ext cx="9710800" cy="915035"/>
          </a:xfrm>
          <a:prstGeom prst="rect">
            <a:avLst/>
          </a:prstGeom>
        </p:spPr>
        <p:txBody>
          <a:bodyPr lIns="0" tIns="0" rIns="0" bIns="0"/>
          <a:lstStyle>
            <a:lvl1pPr>
              <a:defRPr sz="2800" b="1" i="0">
                <a:solidFill>
                  <a:srgbClr val="008988"/>
                </a:solidFill>
                <a:latin typeface="Arial"/>
                <a:cs typeface="Arial"/>
              </a:defRPr>
            </a:lvl1pPr>
          </a:lstStyle>
          <a:p>
            <a:endParaRPr dirty="0"/>
          </a:p>
        </p:txBody>
      </p:sp>
      <p:sp>
        <p:nvSpPr>
          <p:cNvPr id="3" name="Holder 3"/>
          <p:cNvSpPr>
            <a:spLocks noGrp="1"/>
          </p:cNvSpPr>
          <p:nvPr>
            <p:ph type="body" idx="1"/>
          </p:nvPr>
        </p:nvSpPr>
        <p:spPr>
          <a:xfrm>
            <a:off x="491299" y="1952625"/>
            <a:ext cx="9710800" cy="4176672"/>
          </a:xfrm>
          <a:prstGeom prst="rect">
            <a:avLst/>
          </a:prstGeom>
        </p:spPr>
        <p:txBody>
          <a:bodyPr lIns="0" tIns="0" rIns="0" bIns="0">
            <a:normAutofit/>
          </a:bodyPr>
          <a:lstStyle>
            <a:lvl1pPr marL="0">
              <a:lnSpc>
                <a:spcPct val="130000"/>
              </a:lnSpc>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endParaRPr dirty="0"/>
          </a:p>
        </p:txBody>
      </p:sp>
    </p:spTree>
  </p:cSld>
  <p:clrMapOvr>
    <a:masterClrMapping/>
  </p:clrMapOvr>
  <p:transition>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sndAc>
      <p:endSnd/>
    </p:sndAc>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05946"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69900" y="1571625"/>
            <a:ext cx="2819400" cy="3581400"/>
          </a:xfrm>
          <a:prstGeom prst="rect">
            <a:avLst/>
          </a:prstGeom>
        </p:spPr>
        <p:txBody>
          <a:bodyPr lIns="0" tIns="0" rIns="0" bIns="0"/>
          <a:lstStyle>
            <a:lvl1pPr>
              <a:defRPr sz="2800" b="1" i="0">
                <a:solidFill>
                  <a:srgbClr val="008988"/>
                </a:solidFill>
                <a:latin typeface="Arial"/>
                <a:cs typeface="Arial"/>
              </a:defRPr>
            </a:lvl1pPr>
          </a:lstStyle>
          <a:p>
            <a:endParaRPr dirty="0"/>
          </a:p>
        </p:txBody>
      </p:sp>
      <p:sp>
        <p:nvSpPr>
          <p:cNvPr id="12" name="Picture Placeholder 11"/>
          <p:cNvSpPr>
            <a:spLocks noGrp="1"/>
          </p:cNvSpPr>
          <p:nvPr>
            <p:ph type="pic" sz="quarter" idx="10"/>
          </p:nvPr>
        </p:nvSpPr>
        <p:spPr>
          <a:xfrm>
            <a:off x="3975100" y="504825"/>
            <a:ext cx="6477000" cy="6019800"/>
          </a:xfrm>
          <a:prstGeom prst="rect">
            <a:avLst/>
          </a:prstGeom>
        </p:spPr>
        <p:txBody>
          <a:bodyPr/>
          <a:lstStyle/>
          <a:p>
            <a:endParaRPr lang="en-GB" dirty="0"/>
          </a:p>
        </p:txBody>
      </p:sp>
    </p:spTree>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3" name="Picture Placeholder 22"/>
          <p:cNvSpPr>
            <a:spLocks noGrp="1"/>
          </p:cNvSpPr>
          <p:nvPr>
            <p:ph type="pic" sz="quarter" idx="10"/>
          </p:nvPr>
        </p:nvSpPr>
        <p:spPr>
          <a:xfrm>
            <a:off x="774700" y="581025"/>
            <a:ext cx="9296400" cy="5867400"/>
          </a:xfrm>
          <a:prstGeom prst="rect">
            <a:avLst/>
          </a:prstGeom>
        </p:spPr>
        <p:txBody>
          <a:bodyPr/>
          <a:lstStyle/>
          <a:p>
            <a:endParaRPr lang="en-GB"/>
          </a:p>
        </p:txBody>
      </p:sp>
    </p:spTree>
  </p:cSld>
  <p:clrMapOvr>
    <a:masterClrMapping/>
  </p:clrMapOvr>
  <p:transition>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object 4"/>
          <p:cNvSpPr/>
          <p:nvPr userDrawn="1"/>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object 7"/>
          <p:cNvSpPr/>
          <p:nvPr userDrawn="1"/>
        </p:nvSpPr>
        <p:spPr>
          <a:xfrm>
            <a:off x="9305946" y="6878774"/>
            <a:ext cx="1143342" cy="436430"/>
          </a:xfrm>
          <a:prstGeom prst="rect">
            <a:avLst/>
          </a:prstGeom>
          <a:blipFill>
            <a:blip r:embed="rId15" cstate="print"/>
            <a:stretch>
              <a:fillRect/>
            </a:stretch>
          </a:blipFill>
        </p:spPr>
        <p:txBody>
          <a:bodyPr wrap="square" lIns="0" tIns="0" rIns="0" bIns="0" rtlCol="0"/>
          <a:lstStyle/>
          <a:p>
            <a:endParaRPr dirty="0">
              <a:latin typeface="Arial" pitchFamily="34" charset="0"/>
            </a:endParaRPr>
          </a:p>
        </p:txBody>
      </p:sp>
      <p:sp>
        <p:nvSpPr>
          <p:cNvPr id="20" name="object 6"/>
          <p:cNvSpPr/>
          <p:nvPr userDrawn="1"/>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idx="1"/>
          </p:nvPr>
        </p:nvSpPr>
        <p:spPr>
          <a:xfrm>
            <a:off x="534988" y="1765300"/>
            <a:ext cx="9623425" cy="49911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itle Placeholder 22"/>
          <p:cNvSpPr>
            <a:spLocks noGrp="1"/>
          </p:cNvSpPr>
          <p:nvPr>
            <p:ph type="title"/>
          </p:nvPr>
        </p:nvSpPr>
        <p:spPr>
          <a:xfrm>
            <a:off x="534988" y="303213"/>
            <a:ext cx="9623425" cy="12604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7" r:id="rId2"/>
    <p:sldLayoutId id="2147483666" r:id="rId3"/>
    <p:sldLayoutId id="2147483662" r:id="rId4"/>
    <p:sldLayoutId id="2147483668" r:id="rId5"/>
    <p:sldLayoutId id="2147483669" r:id="rId6"/>
    <p:sldLayoutId id="2147483675" r:id="rId7"/>
    <p:sldLayoutId id="2147483670" r:id="rId8"/>
    <p:sldLayoutId id="2147483663" r:id="rId9"/>
    <p:sldLayoutId id="2147483665" r:id="rId10"/>
    <p:sldLayoutId id="2147483673" r:id="rId11"/>
    <p:sldLayoutId id="2147483674" r:id="rId12"/>
    <p:sldLayoutId id="2147483671" r:id="rId13"/>
  </p:sldLayoutIdLst>
  <p:transition>
    <p:sndAc>
      <p:endSnd/>
    </p:sndAc>
  </p:transition>
  <p:txStyles>
    <p:titleStyle>
      <a:lvl1pPr>
        <a:defRPr sz="2800" b="1">
          <a:solidFill>
            <a:srgbClr val="008988"/>
          </a:solidFill>
          <a:latin typeface="+mj-lt"/>
          <a:ea typeface="+mj-ea"/>
          <a:cs typeface="+mj-cs"/>
        </a:defRPr>
      </a:lvl1pPr>
    </p:titleStyle>
    <p:bodyStyle>
      <a:lvl1pPr marL="0">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1pPr>
      <a:lvl2pPr marL="457200">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2pPr>
      <a:lvl3pPr marL="914400">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3pPr>
      <a:lvl4pPr marL="1371600">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4pPr>
      <a:lvl5pPr marL="1828800">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988" y="303213"/>
            <a:ext cx="9623425" cy="1260475"/>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534988" y="1765300"/>
            <a:ext cx="9623425" cy="4991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534988" y="7010400"/>
            <a:ext cx="2495550"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CD6FAD5E-814E-4652-B153-5DD984B2D0C6}" type="datetimeFigureOut">
              <a:rPr lang="en-GB" smtClean="0"/>
              <a:pPr/>
              <a:t>18/02/2019</a:t>
            </a:fld>
            <a:endParaRPr lang="en-GB"/>
          </a:p>
        </p:txBody>
      </p:sp>
      <p:sp>
        <p:nvSpPr>
          <p:cNvPr id="5" name="Footer Placeholder 4"/>
          <p:cNvSpPr>
            <a:spLocks noGrp="1"/>
          </p:cNvSpPr>
          <p:nvPr>
            <p:ph type="ftr" sz="quarter" idx="3"/>
          </p:nvPr>
        </p:nvSpPr>
        <p:spPr>
          <a:xfrm>
            <a:off x="3652838" y="7010400"/>
            <a:ext cx="3387725"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662863" y="7010400"/>
            <a:ext cx="2495550"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4010F1EE-AC03-4F75-8863-4FE73CFB45C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sndAc>
      <p:endSnd/>
    </p:sndAc>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 Id="rId9"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youtube.com/watch?v=_dgMU4OD_bI&amp;t=1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cUY4_nVpdj4&amp;t=2s"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ideo" Target="file:///\\localhost\Volumes\user_data\SHARING%20FOLDER\!Temporary%20Sharing%20-%20Items%20will%20be%20deleted%20when%207%20days%20old!\Adam%20P\Videos%20to%20edit\Videos\Dog%20Body%20Language%20-%20What%20your%20dog%20is%20desperately%20trying%20to%20tell%20you!%20www.thefamilydog.avi" TargetMode="External"/><Relationship Id="rId6" Type="http://schemas.openxmlformats.org/officeDocument/2006/relationships/image" Target="../media/image4.png"/><Relationship Id="rId5" Type="http://schemas.openxmlformats.org/officeDocument/2006/relationships/image" Target="../media/image56.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0.jp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94100" y="428625"/>
            <a:ext cx="6858000" cy="369332"/>
          </a:xfrm>
          <a:prstGeom prst="rect">
            <a:avLst/>
          </a:prstGeom>
          <a:noFill/>
        </p:spPr>
        <p:txBody>
          <a:bodyPr wrap="square" rtlCol="0">
            <a:spAutoFit/>
          </a:bodyPr>
          <a:lstStyle/>
          <a:p>
            <a:endParaRPr lang="en-GB" dirty="0"/>
          </a:p>
        </p:txBody>
      </p:sp>
      <p:sp>
        <p:nvSpPr>
          <p:cNvPr id="12" name="Title 5"/>
          <p:cNvSpPr>
            <a:spLocks noGrp="1"/>
          </p:cNvSpPr>
          <p:nvPr>
            <p:ph type="title"/>
          </p:nvPr>
        </p:nvSpPr>
        <p:spPr>
          <a:xfrm>
            <a:off x="1663700" y="428625"/>
            <a:ext cx="7632700" cy="567829"/>
          </a:xfrm>
        </p:spPr>
        <p:txBody>
          <a:bodyPr>
            <a:normAutofit fontScale="90000"/>
          </a:bodyPr>
          <a:lstStyle/>
          <a:p>
            <a:pPr algn="ctr"/>
            <a:r>
              <a:rPr lang="en-GB" sz="4400" dirty="0" smtClean="0"/>
              <a:t> </a:t>
            </a:r>
            <a:r>
              <a:rPr lang="en-GB" sz="4400" dirty="0" smtClean="0">
                <a:latin typeface="Comic Sans MS" panose="030F0702030302020204" pitchFamily="66" charset="0"/>
              </a:rPr>
              <a:t>Animal Communication </a:t>
            </a:r>
            <a:endParaRPr lang="en-GB" sz="4400" dirty="0">
              <a:latin typeface="Comic Sans MS" panose="030F0702030302020204" pitchFamily="66" charset="0"/>
            </a:endParaRPr>
          </a:p>
        </p:txBody>
      </p:sp>
      <p:sp>
        <p:nvSpPr>
          <p:cNvPr id="6" name="TextBox 5"/>
          <p:cNvSpPr txBox="1"/>
          <p:nvPr/>
        </p:nvSpPr>
        <p:spPr>
          <a:xfrm>
            <a:off x="7404100" y="5229225"/>
            <a:ext cx="184731" cy="369332"/>
          </a:xfrm>
          <a:prstGeom prst="rect">
            <a:avLst/>
          </a:prstGeom>
          <a:noFill/>
        </p:spPr>
        <p:txBody>
          <a:bodyPr wrap="none" rtlCol="0">
            <a:spAutoFit/>
          </a:bodyPr>
          <a:lstStyle/>
          <a:p>
            <a:endParaRPr lang="en-GB"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28100" y="6744814"/>
            <a:ext cx="1657877" cy="757022"/>
          </a:xfrm>
          <a:prstGeom prst="rect">
            <a:avLst/>
          </a:prstGeom>
          <a:noFill/>
        </p:spPr>
      </p:pic>
      <p:pic>
        <p:nvPicPr>
          <p:cNvPr id="8" name="Picture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700" y="1293081"/>
            <a:ext cx="7632078" cy="5285046"/>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899" y="6744159"/>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Anxious or worried</a:t>
            </a:r>
            <a:endParaRPr lang="en-GB" sz="4000" dirty="0">
              <a:latin typeface="Comic Sans MS" panose="030F0702030302020204" pitchFamily="66" charset="0"/>
            </a:endParaRPr>
          </a:p>
        </p:txBody>
      </p:sp>
      <p:pic>
        <p:nvPicPr>
          <p:cNvPr id="6" name="Picture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300" y="2409825"/>
            <a:ext cx="4692414" cy="3276600"/>
          </a:xfrm>
          <a:prstGeom prst="rect">
            <a:avLst/>
          </a:prstGeom>
          <a:effectLst>
            <a:softEdge rad="63500"/>
          </a:effectLst>
        </p:spPr>
      </p:pic>
      <p:pic>
        <p:nvPicPr>
          <p:cNvPr id="7"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291" b="12405"/>
          <a:stretch/>
        </p:blipFill>
        <p:spPr bwMode="auto">
          <a:xfrm>
            <a:off x="5410262" y="1575549"/>
            <a:ext cx="4270576" cy="4182746"/>
          </a:xfrm>
          <a:prstGeom prst="rect">
            <a:avLst/>
          </a:prstGeom>
          <a:noFill/>
        </p:spPr>
      </p:pic>
    </p:spTree>
    <p:extLst>
      <p:ext uri="{BB962C8B-B14F-4D97-AF65-F5344CB8AC3E}">
        <p14:creationId xmlns:p14="http://schemas.microsoft.com/office/powerpoint/2010/main" val="3439300674"/>
      </p:ext>
    </p:extLst>
  </p:cSld>
  <p:clrMapOvr>
    <a:masterClrMapping/>
  </p:clrMapOvr>
  <p:transition>
    <p:sndAc>
      <p:end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28100" y="6744159"/>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3200" dirty="0" smtClean="0">
                <a:latin typeface="Comic Sans MS" panose="030F0702030302020204" pitchFamily="66" charset="0"/>
              </a:rPr>
              <a:t>Scared</a:t>
            </a:r>
            <a:endParaRPr lang="en-GB" sz="3200" dirty="0">
              <a:latin typeface="Comic Sans MS" panose="030F0702030302020204" pitchFamily="66" charset="0"/>
            </a:endParaRPr>
          </a:p>
        </p:txBody>
      </p:sp>
      <p:pic>
        <p:nvPicPr>
          <p:cNvPr id="7" name="Picture Placeholder 2"/>
          <p:cNvPicPr>
            <a:picLocks noChangeAspect="1"/>
          </p:cNvPicPr>
          <p:nvPr/>
        </p:nvPicPr>
        <p:blipFill rotWithShape="1">
          <a:blip r:embed="rId4" cstate="print">
            <a:extLst>
              <a:ext uri="{28A0092B-C50C-407E-A947-70E740481C1C}">
                <a14:useLocalDpi xmlns:a14="http://schemas.microsoft.com/office/drawing/2010/main" val="0"/>
              </a:ext>
            </a:extLst>
          </a:blip>
          <a:srcRect t="20515" r="18210"/>
          <a:stretch/>
        </p:blipFill>
        <p:spPr>
          <a:xfrm>
            <a:off x="212436" y="1266825"/>
            <a:ext cx="4965699" cy="366206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8780" t="7691" r="2758" b="7693"/>
          <a:stretch/>
        </p:blipFill>
        <p:spPr>
          <a:xfrm>
            <a:off x="5178135" y="3097857"/>
            <a:ext cx="5257801" cy="3352800"/>
          </a:xfrm>
          <a:prstGeom prst="rect">
            <a:avLst/>
          </a:prstGeom>
        </p:spPr>
      </p:pic>
    </p:spTree>
    <p:extLst>
      <p:ext uri="{BB962C8B-B14F-4D97-AF65-F5344CB8AC3E}">
        <p14:creationId xmlns:p14="http://schemas.microsoft.com/office/powerpoint/2010/main" val="3621950629"/>
      </p:ext>
    </p:extLst>
  </p:cSld>
  <p:clrMapOvr>
    <a:masterClrMapping/>
  </p:clrMapOvr>
  <p:transition>
    <p:sndAc>
      <p:end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About to react &amp; possibly bite</a:t>
            </a:r>
            <a:endParaRPr lang="en-GB" sz="4000" dirty="0">
              <a:latin typeface="Comic Sans MS" panose="030F0702030302020204" pitchFamily="66" charset="0"/>
            </a:endParaRPr>
          </a:p>
        </p:txBody>
      </p:sp>
      <p:pic>
        <p:nvPicPr>
          <p:cNvPr id="5" name="Picture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970" y="1952625"/>
            <a:ext cx="4897703" cy="359695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838" y="1939290"/>
            <a:ext cx="5195939" cy="3610287"/>
          </a:xfrm>
          <a:prstGeom prst="rect">
            <a:avLst/>
          </a:prstGeom>
        </p:spPr>
      </p:pic>
    </p:spTree>
    <p:extLst>
      <p:ext uri="{BB962C8B-B14F-4D97-AF65-F5344CB8AC3E}">
        <p14:creationId xmlns:p14="http://schemas.microsoft.com/office/powerpoint/2010/main" val="330803618"/>
      </p:ext>
    </p:extLst>
  </p:cSld>
  <p:clrMapOvr>
    <a:masterClrMapping/>
  </p:clrMapOvr>
  <p:transition>
    <p:sndAc>
      <p:end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Which is worse?</a:t>
            </a:r>
            <a:endParaRPr lang="en-GB" sz="4000" dirty="0">
              <a:latin typeface="Comic Sans MS" panose="030F0702030302020204" pitchFamily="66" charset="0"/>
            </a:endParaRPr>
          </a:p>
        </p:txBody>
      </p:sp>
      <p:sp>
        <p:nvSpPr>
          <p:cNvPr id="3" name="TextBox 2"/>
          <p:cNvSpPr txBox="1"/>
          <p:nvPr/>
        </p:nvSpPr>
        <p:spPr>
          <a:xfrm>
            <a:off x="696015" y="1876425"/>
            <a:ext cx="4117285" cy="3077766"/>
          </a:xfrm>
          <a:prstGeom prst="rect">
            <a:avLst/>
          </a:prstGeom>
          <a:noFill/>
        </p:spPr>
        <p:txBody>
          <a:bodyPr wrap="square" rtlCol="0">
            <a:spAutoFit/>
          </a:bodyPr>
          <a:lstStyle/>
          <a:p>
            <a:endParaRPr lang="en-GB" dirty="0" smtClean="0"/>
          </a:p>
          <a:p>
            <a:pPr marL="285750" indent="-285750">
              <a:buFont typeface="Arial" panose="020B0604020202020204" pitchFamily="34" charset="0"/>
              <a:buChar char="•"/>
            </a:pPr>
            <a:r>
              <a:rPr lang="en-GB" sz="3600" dirty="0" smtClean="0">
                <a:solidFill>
                  <a:srgbClr val="008988"/>
                </a:solidFill>
                <a:latin typeface="Comic Sans MS" panose="030F0702030302020204" pitchFamily="66" charset="0"/>
              </a:rPr>
              <a:t>Cat bites</a:t>
            </a:r>
          </a:p>
          <a:p>
            <a:pPr marL="285750" indent="-285750">
              <a:buFont typeface="Arial" panose="020B0604020202020204" pitchFamily="34" charset="0"/>
              <a:buChar char="•"/>
            </a:pPr>
            <a:r>
              <a:rPr lang="en-GB" sz="3600" dirty="0" smtClean="0">
                <a:solidFill>
                  <a:srgbClr val="008988"/>
                </a:solidFill>
                <a:latin typeface="Comic Sans MS" panose="030F0702030302020204" pitchFamily="66" charset="0"/>
              </a:rPr>
              <a:t>Dog bites</a:t>
            </a:r>
          </a:p>
          <a:p>
            <a:pPr marL="285750" indent="-285750">
              <a:buFont typeface="Arial" panose="020B0604020202020204" pitchFamily="34" charset="0"/>
              <a:buChar char="•"/>
            </a:pPr>
            <a:r>
              <a:rPr lang="en-GB" sz="3600" dirty="0" smtClean="0">
                <a:solidFill>
                  <a:srgbClr val="008988"/>
                </a:solidFill>
                <a:latin typeface="Comic Sans MS" panose="030F0702030302020204" pitchFamily="66" charset="0"/>
              </a:rPr>
              <a:t>Cat scratches</a:t>
            </a:r>
          </a:p>
          <a:p>
            <a:pPr marL="285750" indent="-285750">
              <a:buFont typeface="Arial" panose="020B0604020202020204" pitchFamily="34" charset="0"/>
              <a:buChar char="•"/>
            </a:pPr>
            <a:r>
              <a:rPr lang="en-GB" sz="3600" dirty="0" smtClean="0">
                <a:solidFill>
                  <a:srgbClr val="008988"/>
                </a:solidFill>
                <a:latin typeface="Comic Sans MS" panose="030F0702030302020204" pitchFamily="66" charset="0"/>
              </a:rPr>
              <a:t>Dog scratches</a:t>
            </a:r>
          </a:p>
          <a:p>
            <a:pPr marL="285750" indent="-285750">
              <a:buFont typeface="Arial" panose="020B0604020202020204" pitchFamily="34" charset="0"/>
              <a:buChar char="•"/>
            </a:pPr>
            <a:endParaRPr lang="en-GB" sz="3200" dirty="0">
              <a:solidFill>
                <a:srgbClr val="008988"/>
              </a:solidFill>
              <a:latin typeface="Comic Sans MS" panose="030F0702030302020204" pitchFamily="66"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727700" y="1724025"/>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469171"/>
      </p:ext>
    </p:extLst>
  </p:cSld>
  <p:clrMapOvr>
    <a:masterClrMapping/>
  </p:clrMapOvr>
  <p:transition>
    <p:sndAc>
      <p:end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Cats </a:t>
            </a:r>
            <a:endParaRPr lang="en-GB" sz="4000" dirty="0">
              <a:latin typeface="Comic Sans MS" panose="030F0702030302020204" pitchFamily="66"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42700" y="1343025"/>
            <a:ext cx="7565200" cy="505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713914"/>
      </p:ext>
    </p:extLst>
  </p:cSld>
  <p:clrMapOvr>
    <a:masterClrMapping/>
  </p:clrMapOvr>
  <p:transition>
    <p:sndAc>
      <p:end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Dogs </a:t>
            </a:r>
            <a:endParaRPr lang="en-GB" sz="4000" dirty="0">
              <a:latin typeface="Comic Sans MS" panose="030F0702030302020204" pitchFamily="66" charset="0"/>
            </a:endParaRP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36700" y="1344930"/>
            <a:ext cx="7861955" cy="512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481457"/>
      </p:ext>
    </p:extLst>
  </p:cSld>
  <p:clrMapOvr>
    <a:masterClrMapping/>
  </p:clrMapOvr>
  <p:transition>
    <p:sndAc>
      <p:end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Interspecies interaction </a:t>
            </a:r>
            <a:endParaRPr lang="en-GB" sz="4000" dirty="0">
              <a:latin typeface="Comic Sans MS" panose="030F0702030302020204" pitchFamily="66"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36700" y="1343025"/>
            <a:ext cx="8001000" cy="498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801355"/>
      </p:ext>
    </p:extLst>
  </p:cSld>
  <p:clrMapOvr>
    <a:masterClrMapping/>
  </p:clrMapOvr>
  <p:transition>
    <p:sndAc>
      <p:end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How do these animals feel?</a:t>
            </a:r>
            <a:endParaRPr lang="en-GB" sz="4000" dirty="0">
              <a:latin typeface="Comic Sans MS" panose="030F0702030302020204" pitchFamily="66"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72722" y="4182426"/>
            <a:ext cx="3311949" cy="2207966"/>
          </a:xfrm>
          <a:prstGeom prst="rect">
            <a:avLst/>
          </a:prstGeom>
          <a:noFill/>
        </p:spPr>
      </p:pic>
      <p:pic>
        <p:nvPicPr>
          <p:cNvPr id="14" name="Picture Placeholder 2" descr="shutterstock_262709969.jpg"/>
          <p:cNvPicPr>
            <a:picLocks noChangeAspect="1"/>
          </p:cNvPicPr>
          <p:nvPr/>
        </p:nvPicPr>
        <p:blipFill>
          <a:blip r:embed="rId5" cstate="print"/>
          <a:srcRect t="2664" b="2664"/>
          <a:stretch>
            <a:fillRect/>
          </a:stretch>
        </p:blipFill>
        <p:spPr>
          <a:xfrm>
            <a:off x="7007348" y="4333296"/>
            <a:ext cx="3259295" cy="2057096"/>
          </a:xfrm>
          <a:prstGeom prst="rect">
            <a:avLst/>
          </a:prstGeom>
        </p:spPr>
      </p:pic>
      <p:pic>
        <p:nvPicPr>
          <p:cNvPr id="15" name="Picture Placeholder 2"/>
          <p:cNvPicPr>
            <a:picLocks noChangeAspect="1"/>
          </p:cNvPicPr>
          <p:nvPr/>
        </p:nvPicPr>
        <p:blipFill rotWithShape="1">
          <a:blip r:embed="rId6" cstate="print">
            <a:extLst>
              <a:ext uri="{28A0092B-C50C-407E-A947-70E740481C1C}">
                <a14:useLocalDpi xmlns:a14="http://schemas.microsoft.com/office/drawing/2010/main" val="0"/>
              </a:ext>
            </a:extLst>
          </a:blip>
          <a:srcRect l="20371" r="15432"/>
          <a:stretch/>
        </p:blipFill>
        <p:spPr>
          <a:xfrm>
            <a:off x="555294" y="3705225"/>
            <a:ext cx="2806089" cy="2914015"/>
          </a:xfrm>
          <a:prstGeom prst="rect">
            <a:avLst/>
          </a:prstGeom>
          <a:ln>
            <a:noFill/>
          </a:ln>
          <a:effectLst>
            <a:softEdge rad="112500"/>
          </a:effectLst>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418820" y="1448466"/>
            <a:ext cx="2717704" cy="23700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falcon\user_data\SHARING FOLDER\!Temporary Sharing - Items will be deleted when 7 days old!\Jenna\shutterstock_137762162.jpg"/>
          <p:cNvPicPr>
            <a:picLocks noChangeAspect="1" noChangeArrowheads="1"/>
          </p:cNvPicPr>
          <p:nvPr/>
        </p:nvPicPr>
        <p:blipFill>
          <a:blip r:embed="rId8" cstate="print"/>
          <a:srcRect/>
          <a:stretch>
            <a:fillRect/>
          </a:stretch>
        </p:blipFill>
        <p:spPr bwMode="auto">
          <a:xfrm>
            <a:off x="7556500" y="1070030"/>
            <a:ext cx="2695355" cy="2748467"/>
          </a:xfrm>
          <a:prstGeom prst="rect">
            <a:avLst/>
          </a:prstGeom>
          <a:noFill/>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3464" t="41007" r="3004" b="4432"/>
          <a:stretch/>
        </p:blipFill>
        <p:spPr>
          <a:xfrm>
            <a:off x="200794" y="2247582"/>
            <a:ext cx="3973274" cy="1545162"/>
          </a:xfrm>
          <a:prstGeom prst="rect">
            <a:avLst/>
          </a:prstGeom>
        </p:spPr>
      </p:pic>
    </p:spTree>
    <p:extLst>
      <p:ext uri="{BB962C8B-B14F-4D97-AF65-F5344CB8AC3E}">
        <p14:creationId xmlns:p14="http://schemas.microsoft.com/office/powerpoint/2010/main" val="2657478817"/>
      </p:ext>
    </p:extLst>
  </p:cSld>
  <p:clrMapOvr>
    <a:masterClrMapping/>
  </p:clrMapOvr>
  <p:transition>
    <p:sndAc>
      <p:end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Rabbits</a:t>
            </a:r>
            <a:endParaRPr lang="en-GB" sz="4000" dirty="0">
              <a:latin typeface="Comic Sans MS" panose="030F0702030302020204" pitchFamily="66" charset="0"/>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12900" y="1322719"/>
            <a:ext cx="7391400" cy="5144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569448"/>
      </p:ext>
    </p:extLst>
  </p:cSld>
  <p:clrMapOvr>
    <a:masterClrMapping/>
  </p:clrMapOvr>
  <p:transition>
    <p:sndAc>
      <p:end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What else is going on?</a:t>
            </a:r>
            <a:endParaRPr lang="en-GB" sz="4000" dirty="0">
              <a:latin typeface="Comic Sans MS" panose="030F0702030302020204" pitchFamily="66" charset="0"/>
            </a:endParaRPr>
          </a:p>
        </p:txBody>
      </p:sp>
      <p:pic>
        <p:nvPicPr>
          <p:cNvPr id="5" name="Picture 1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41500" y="1344930"/>
            <a:ext cx="74676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91048"/>
      </p:ext>
    </p:extLst>
  </p:cSld>
  <p:clrMapOvr>
    <a:masterClrMapping/>
  </p:clrMapOvr>
  <p:transition>
    <p:sndAc>
      <p:end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W images_money.JPG"/>
          <p:cNvPicPr>
            <a:picLocks noChangeAspect="1"/>
          </p:cNvPicPr>
          <p:nvPr/>
        </p:nvPicPr>
        <p:blipFill rotWithShape="1">
          <a:blip r:embed="rId3" cstate="print"/>
          <a:srcRect r="54852"/>
          <a:stretch/>
        </p:blipFill>
        <p:spPr>
          <a:xfrm>
            <a:off x="9167047" y="4019651"/>
            <a:ext cx="1103001" cy="2590800"/>
          </a:xfrm>
          <a:prstGeom prst="rect">
            <a:avLst/>
          </a:prstGeom>
        </p:spPr>
      </p:pic>
      <p:sp>
        <p:nvSpPr>
          <p:cNvPr id="2" name="Title 1"/>
          <p:cNvSpPr>
            <a:spLocks noGrp="1"/>
          </p:cNvSpPr>
          <p:nvPr>
            <p:ph type="title"/>
          </p:nvPr>
        </p:nvSpPr>
        <p:spPr>
          <a:xfrm>
            <a:off x="4104029" y="225883"/>
            <a:ext cx="6511525" cy="692564"/>
          </a:xfrm>
        </p:spPr>
        <p:txBody>
          <a:bodyPr>
            <a:normAutofit fontScale="90000"/>
          </a:bodyPr>
          <a:lstStyle/>
          <a:p>
            <a:r>
              <a:rPr lang="en-GB" sz="3529" i="1" dirty="0">
                <a:latin typeface="Comic Sans MS" panose="030F0702030302020204" pitchFamily="66" charset="0"/>
              </a:rPr>
              <a:t>The UK’s leading vet charity..</a:t>
            </a:r>
          </a:p>
        </p:txBody>
      </p:sp>
      <p:pic>
        <p:nvPicPr>
          <p:cNvPr id="7" name="Picture 6" descr="old faithful.jpg"/>
          <p:cNvPicPr>
            <a:picLocks noChangeAspect="1"/>
          </p:cNvPicPr>
          <p:nvPr/>
        </p:nvPicPr>
        <p:blipFill>
          <a:blip r:embed="rId4" cstate="print"/>
          <a:stretch>
            <a:fillRect/>
          </a:stretch>
        </p:blipFill>
        <p:spPr>
          <a:xfrm rot="20852158">
            <a:off x="822647" y="730898"/>
            <a:ext cx="3244929" cy="2893008"/>
          </a:xfrm>
          <a:prstGeom prst="rect">
            <a:avLst/>
          </a:prstGeom>
          <a:ln>
            <a:noFill/>
          </a:ln>
          <a:effectLst>
            <a:outerShdw blurRad="292100" dist="139700" dir="2700000" algn="tl" rotWithShape="0">
              <a:srgbClr val="333333">
                <a:alpha val="65000"/>
              </a:srgbClr>
            </a:outerShdw>
            <a:softEdge rad="3175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806" y="4078749"/>
            <a:ext cx="3297200" cy="2472900"/>
          </a:xfrm>
          <a:prstGeom prst="rect">
            <a:avLst/>
          </a:prstGeom>
          <a:ln>
            <a:noFill/>
          </a:ln>
          <a:effectLst>
            <a:outerShdw blurRad="292100" dist="139700" dir="2700000" algn="tl" rotWithShape="0">
              <a:srgbClr val="333333">
                <a:alpha val="65000"/>
              </a:srgbClr>
            </a:outerShdw>
            <a:softEdge rad="31750"/>
          </a:effectLst>
        </p:spPr>
      </p:pic>
      <p:sp>
        <p:nvSpPr>
          <p:cNvPr id="12" name="TextBox 11"/>
          <p:cNvSpPr txBox="1"/>
          <p:nvPr/>
        </p:nvSpPr>
        <p:spPr>
          <a:xfrm>
            <a:off x="4589688" y="1111975"/>
            <a:ext cx="5680361" cy="1209171"/>
          </a:xfrm>
          <a:prstGeom prst="rect">
            <a:avLst/>
          </a:prstGeom>
          <a:noFill/>
        </p:spPr>
        <p:txBody>
          <a:bodyPr wrap="square" lIns="88384" tIns="44193" rIns="88384" bIns="44193" rtlCol="0">
            <a:spAutoFit/>
          </a:bodyPr>
          <a:lstStyle/>
          <a:p>
            <a:pPr>
              <a:buClr>
                <a:srgbClr val="008988"/>
              </a:buClr>
              <a:buFont typeface="Arial" pitchFamily="34" charset="0"/>
              <a:buChar char="•"/>
            </a:pPr>
            <a:r>
              <a:rPr lang="en-GB" sz="1985" dirty="0">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Our charity is </a:t>
            </a:r>
            <a:r>
              <a:rPr lang="en-GB" sz="2426" b="1" dirty="0">
                <a:solidFill>
                  <a:srgbClr val="008988"/>
                </a:solidFill>
                <a:latin typeface="Comic Sans MS" panose="030F0702030302020204" pitchFamily="66" charset="0"/>
                <a:cs typeface="Arial" pitchFamily="34" charset="0"/>
              </a:rPr>
              <a:t>100</a:t>
            </a:r>
            <a:r>
              <a:rPr lang="en-GB" sz="2426" dirty="0">
                <a:solidFill>
                  <a:srgbClr val="008988"/>
                </a:solidFill>
                <a:latin typeface="Comic Sans MS" panose="030F0702030302020204" pitchFamily="66" charset="0"/>
                <a:cs typeface="Arial" pitchFamily="34" charset="0"/>
              </a:rPr>
              <a:t> years old, we’ve been treating sick and injured pets </a:t>
            </a:r>
          </a:p>
          <a:p>
            <a:pPr>
              <a:buClr>
                <a:srgbClr val="008988"/>
              </a:buClr>
            </a:pPr>
            <a:r>
              <a:rPr lang="en-GB" sz="2426" dirty="0">
                <a:solidFill>
                  <a:srgbClr val="008988"/>
                </a:solidFill>
                <a:latin typeface="Comic Sans MS" panose="030F0702030302020204" pitchFamily="66" charset="0"/>
                <a:cs typeface="Arial" pitchFamily="34" charset="0"/>
              </a:rPr>
              <a:t>since 1917</a:t>
            </a:r>
          </a:p>
        </p:txBody>
      </p:sp>
      <p:sp>
        <p:nvSpPr>
          <p:cNvPr id="13" name="TextBox 12"/>
          <p:cNvSpPr txBox="1"/>
          <p:nvPr/>
        </p:nvSpPr>
        <p:spPr>
          <a:xfrm>
            <a:off x="4506563" y="3595036"/>
            <a:ext cx="5461060" cy="835864"/>
          </a:xfrm>
          <a:prstGeom prst="rect">
            <a:avLst/>
          </a:prstGeom>
          <a:noFill/>
        </p:spPr>
        <p:txBody>
          <a:bodyPr wrap="square" lIns="88384" tIns="44193" rIns="88384" bIns="44193" rtlCol="0">
            <a:spAutoFit/>
          </a:bodyPr>
          <a:lstStyle/>
          <a:p>
            <a:pPr>
              <a:buClr>
                <a:srgbClr val="008988"/>
              </a:buClr>
              <a:buFont typeface="Arial" pitchFamily="34" charset="0"/>
              <a:buChar char="•"/>
            </a:pPr>
            <a:r>
              <a:rPr lang="en-GB" sz="2426" dirty="0">
                <a:solidFill>
                  <a:srgbClr val="008988"/>
                </a:solidFill>
                <a:latin typeface="Comic Sans MS" panose="030F0702030302020204" pitchFamily="66" charset="0"/>
                <a:cs typeface="Arial" panose="020B0604020202020204" pitchFamily="34" charset="0"/>
              </a:rPr>
              <a:t> We help a sick or injured pet every 5 seconds!</a:t>
            </a:r>
          </a:p>
        </p:txBody>
      </p:sp>
      <p:sp>
        <p:nvSpPr>
          <p:cNvPr id="14" name="TextBox 13"/>
          <p:cNvSpPr txBox="1"/>
          <p:nvPr/>
        </p:nvSpPr>
        <p:spPr>
          <a:xfrm>
            <a:off x="4589688" y="2541889"/>
            <a:ext cx="5461060" cy="835864"/>
          </a:xfrm>
          <a:prstGeom prst="rect">
            <a:avLst/>
          </a:prstGeom>
          <a:noFill/>
        </p:spPr>
        <p:txBody>
          <a:bodyPr wrap="square" lIns="88384" tIns="44193" rIns="88384" bIns="44193" rtlCol="0">
            <a:spAutoFit/>
          </a:bodyPr>
          <a:lstStyle/>
          <a:p>
            <a:pPr>
              <a:buClr>
                <a:srgbClr val="008988"/>
              </a:buClr>
              <a:buFont typeface="Arial" pitchFamily="34" charset="0"/>
              <a:buChar char="•"/>
            </a:pPr>
            <a:r>
              <a:rPr lang="en-GB" sz="1985" dirty="0">
                <a:solidFill>
                  <a:srgbClr val="008988"/>
                </a:solidFill>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We have Pet Hospitals all over the UK</a:t>
            </a:r>
          </a:p>
        </p:txBody>
      </p:sp>
      <p:sp>
        <p:nvSpPr>
          <p:cNvPr id="17" name="Rectangle 16"/>
          <p:cNvSpPr/>
          <p:nvPr/>
        </p:nvSpPr>
        <p:spPr>
          <a:xfrm>
            <a:off x="4053291" y="3781426"/>
            <a:ext cx="5041900" cy="394717"/>
          </a:xfrm>
          <a:prstGeom prst="rect">
            <a:avLst/>
          </a:prstGeom>
        </p:spPr>
        <p:txBody>
          <a:bodyPr lIns="88384" tIns="44193" rIns="88384" bIns="44193">
            <a:spAutoFit/>
          </a:bodyPr>
          <a:lstStyle/>
          <a:p>
            <a:r>
              <a:rPr lang="en-GB" sz="1985" dirty="0"/>
              <a:t>  </a:t>
            </a:r>
          </a:p>
        </p:txBody>
      </p:sp>
      <p:sp>
        <p:nvSpPr>
          <p:cNvPr id="18" name="Rectangle 17"/>
          <p:cNvSpPr/>
          <p:nvPr/>
        </p:nvSpPr>
        <p:spPr>
          <a:xfrm>
            <a:off x="4509774" y="4817957"/>
            <a:ext cx="5041900" cy="835864"/>
          </a:xfrm>
          <a:prstGeom prst="rect">
            <a:avLst/>
          </a:prstGeom>
        </p:spPr>
        <p:txBody>
          <a:bodyPr wrap="square" lIns="88384" tIns="44193" rIns="88384" bIns="44193">
            <a:spAutoFit/>
          </a:bodyPr>
          <a:lstStyle/>
          <a:p>
            <a:pPr>
              <a:buFont typeface="Arial" pitchFamily="34" charset="0"/>
              <a:buChar char="•"/>
            </a:pPr>
            <a:r>
              <a:rPr lang="en-GB" sz="1985" dirty="0">
                <a:solidFill>
                  <a:srgbClr val="008988"/>
                </a:solidFill>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It costs more than </a:t>
            </a:r>
            <a:r>
              <a:rPr lang="en-GB" sz="2426" b="1" dirty="0">
                <a:solidFill>
                  <a:srgbClr val="008988"/>
                </a:solidFill>
                <a:latin typeface="Comic Sans MS" panose="030F0702030302020204" pitchFamily="66" charset="0"/>
                <a:cs typeface="Arial" pitchFamily="34" charset="0"/>
              </a:rPr>
              <a:t>£1 million </a:t>
            </a:r>
            <a:r>
              <a:rPr lang="en-GB" sz="2426" dirty="0">
                <a:solidFill>
                  <a:srgbClr val="008988"/>
                </a:solidFill>
                <a:latin typeface="Comic Sans MS" panose="030F0702030302020204" pitchFamily="66" charset="0"/>
                <a:cs typeface="Arial" pitchFamily="34" charset="0"/>
              </a:rPr>
              <a:t>every week to do our work</a:t>
            </a:r>
          </a:p>
        </p:txBody>
      </p:sp>
      <p:sp>
        <p:nvSpPr>
          <p:cNvPr id="3" name="TextBox 2"/>
          <p:cNvSpPr txBox="1"/>
          <p:nvPr/>
        </p:nvSpPr>
        <p:spPr>
          <a:xfrm>
            <a:off x="2027861" y="428625"/>
            <a:ext cx="2114268" cy="397801"/>
          </a:xfrm>
          <a:prstGeom prst="rect">
            <a:avLst/>
          </a:prstGeom>
          <a:noFill/>
        </p:spPr>
        <p:txBody>
          <a:bodyPr wrap="square" rtlCol="0">
            <a:spAutoFit/>
          </a:bodyPr>
          <a:lstStyle/>
          <a:p>
            <a:endParaRPr lang="en-GB" sz="1985"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0000">
            <a:off x="519066" y="681675"/>
            <a:ext cx="3643931" cy="2996681"/>
          </a:xfrm>
          <a:prstGeom prst="rect">
            <a:avLst/>
          </a:prstGeom>
        </p:spPr>
      </p:pic>
      <p:pic>
        <p:nvPicPr>
          <p:cNvPr id="15"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652330" y="6741531"/>
            <a:ext cx="1798688" cy="821319"/>
          </a:xfrm>
          <a:prstGeom prst="rect">
            <a:avLst/>
          </a:prstGeom>
          <a:noFill/>
        </p:spPr>
      </p:pic>
    </p:spTree>
    <p:extLst>
      <p:ext uri="{BB962C8B-B14F-4D97-AF65-F5344CB8AC3E}">
        <p14:creationId xmlns:p14="http://schemas.microsoft.com/office/powerpoint/2010/main" val="98157236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6"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10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6"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Relaxed &amp; resting</a:t>
            </a:r>
            <a:endParaRPr lang="en-GB" sz="4000" dirty="0">
              <a:latin typeface="Comic Sans MS" panose="030F0702030302020204" pitchFamily="66" charset="0"/>
            </a:endParaRPr>
          </a:p>
        </p:txBody>
      </p:sp>
      <p:pic>
        <p:nvPicPr>
          <p:cNvPr id="11"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76970" y="2257425"/>
            <a:ext cx="4861856" cy="33438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46700" y="2409825"/>
            <a:ext cx="4997485" cy="33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24635"/>
      </p:ext>
    </p:extLst>
  </p:cSld>
  <p:clrMapOvr>
    <a:masterClrMapping/>
  </p:clrMapOvr>
  <p:transition>
    <p:sndAc>
      <p:end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Alert &amp; interested</a:t>
            </a:r>
            <a:endParaRPr lang="en-GB" sz="4000" dirty="0">
              <a:latin typeface="Comic Sans MS" panose="030F0702030302020204" pitchFamily="66" charset="0"/>
            </a:endParaRP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94588" y="1921515"/>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234" b="11042"/>
          <a:stretch/>
        </p:blipFill>
        <p:spPr bwMode="auto">
          <a:xfrm>
            <a:off x="469900" y="1647825"/>
            <a:ext cx="3910832" cy="455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696170"/>
      </p:ext>
    </p:extLst>
  </p:cSld>
  <p:clrMapOvr>
    <a:masterClrMapping/>
  </p:clrMapOvr>
  <p:transition>
    <p:sndAc>
      <p:end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22500" y="1361095"/>
            <a:ext cx="7671131" cy="51140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Angry or unhappy</a:t>
            </a:r>
            <a:endParaRPr lang="en-GB" sz="4000" dirty="0">
              <a:latin typeface="Comic Sans MS" panose="030F0702030302020204" pitchFamily="66" charset="0"/>
            </a:endParaRPr>
          </a:p>
        </p:txBody>
      </p:sp>
    </p:spTree>
    <p:extLst>
      <p:ext uri="{BB962C8B-B14F-4D97-AF65-F5344CB8AC3E}">
        <p14:creationId xmlns:p14="http://schemas.microsoft.com/office/powerpoint/2010/main" val="3676038314"/>
      </p:ext>
    </p:extLst>
  </p:cSld>
  <p:clrMapOvr>
    <a:masterClrMapping/>
  </p:clrMapOvr>
  <p:transition>
    <p:sndAc>
      <p:end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Happy - binky</a:t>
            </a:r>
            <a:endParaRPr lang="en-GB" sz="4000" dirty="0">
              <a:latin typeface="Comic Sans MS" panose="030F0702030302020204" pitchFamily="66" charset="0"/>
            </a:endParaRPr>
          </a:p>
        </p:txBody>
      </p:sp>
      <p:pic>
        <p:nvPicPr>
          <p:cNvPr id="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65300" y="1343025"/>
            <a:ext cx="7579567" cy="505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36647"/>
      </p:ext>
    </p:extLst>
  </p:cSld>
  <p:clrMapOvr>
    <a:masterClrMapping/>
  </p:clrMapOvr>
  <p:transition>
    <p:sndAc>
      <p:end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Social</a:t>
            </a:r>
            <a:endParaRPr lang="en-GB" sz="4000" dirty="0">
              <a:latin typeface="Comic Sans MS" panose="030F0702030302020204" pitchFamily="66" charset="0"/>
            </a:endParaRPr>
          </a:p>
        </p:txBody>
      </p:sp>
      <p:pic>
        <p:nvPicPr>
          <p:cNvPr id="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35516" y="1375410"/>
            <a:ext cx="7579567" cy="505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99737"/>
      </p:ext>
    </p:extLst>
  </p:cSld>
  <p:clrMapOvr>
    <a:masterClrMapping/>
  </p:clrMapOvr>
  <p:transition>
    <p:sndAc>
      <p:end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Guinea pigs</a:t>
            </a:r>
            <a:endParaRPr lang="en-GB" sz="4000" dirty="0">
              <a:latin typeface="Comic Sans MS" panose="030F0702030302020204" pitchFamily="66" charset="0"/>
            </a:endParaRP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33342" y="1800225"/>
            <a:ext cx="6844229"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635517"/>
      </p:ext>
    </p:extLst>
  </p:cSld>
  <p:clrMapOvr>
    <a:masterClrMapping/>
  </p:clrMapOvr>
  <p:transition>
    <p:sndAc>
      <p:end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168715"/>
            <a:ext cx="9710800" cy="914399"/>
          </a:xfrm>
        </p:spPr>
        <p:txBody>
          <a:bodyPr>
            <a:normAutofit/>
          </a:bodyPr>
          <a:lstStyle/>
          <a:p>
            <a:pPr algn="ctr"/>
            <a:r>
              <a:rPr lang="en-GB" sz="4000" dirty="0" smtClean="0">
                <a:latin typeface="Comic Sans MS" panose="030F0702030302020204" pitchFamily="66" charset="0"/>
              </a:rPr>
              <a:t>Guinea pig vocalisations</a:t>
            </a:r>
            <a:endParaRPr lang="en-GB" sz="4000" dirty="0">
              <a:latin typeface="Comic Sans MS" panose="030F0702030302020204" pitchFamily="66" charset="0"/>
            </a:endParaRPr>
          </a:p>
        </p:txBody>
      </p:sp>
      <p:sp>
        <p:nvSpPr>
          <p:cNvPr id="3" name="TextBox 2"/>
          <p:cNvSpPr txBox="1"/>
          <p:nvPr/>
        </p:nvSpPr>
        <p:spPr>
          <a:xfrm>
            <a:off x="27336" y="1054539"/>
            <a:ext cx="10670297" cy="5909310"/>
          </a:xfrm>
          <a:prstGeom prst="rect">
            <a:avLst/>
          </a:prstGeom>
          <a:noFill/>
        </p:spPr>
        <p:txBody>
          <a:bodyPr wrap="square" rtlCol="0">
            <a:spAutoFit/>
          </a:bodyPr>
          <a:lstStyle/>
          <a:p>
            <a:pPr marL="285750" indent="-285750">
              <a:buFont typeface="Arial" panose="020B0604020202020204" pitchFamily="34" charset="0"/>
              <a:buChar char="•"/>
            </a:pPr>
            <a:r>
              <a:rPr lang="en-GB" sz="2800" dirty="0" err="1" smtClean="0">
                <a:solidFill>
                  <a:srgbClr val="008988"/>
                </a:solidFill>
                <a:latin typeface="Comic Sans MS" panose="030F0702030302020204" pitchFamily="66" charset="0"/>
              </a:rPr>
              <a:t>Wheeking</a:t>
            </a:r>
            <a:r>
              <a:rPr lang="en-GB" sz="2800" dirty="0" smtClean="0">
                <a:solidFill>
                  <a:srgbClr val="008988"/>
                </a:solidFill>
                <a:latin typeface="Comic Sans MS" panose="030F0702030302020204" pitchFamily="66" charset="0"/>
              </a:rPr>
              <a:t> – most common – anticipation /excitement</a:t>
            </a:r>
          </a:p>
          <a:p>
            <a:endParaRPr lang="en-GB" sz="1000" dirty="0" smtClean="0">
              <a:latin typeface="Comic Sans MS" panose="030F0702030302020204" pitchFamily="66" charset="0"/>
            </a:endParaRPr>
          </a:p>
          <a:p>
            <a:pPr marL="285750" indent="-285750">
              <a:buFont typeface="Arial" panose="020B0604020202020204" pitchFamily="34" charset="0"/>
              <a:buChar char="•"/>
            </a:pPr>
            <a:r>
              <a:rPr lang="en-GB" sz="2800" dirty="0" smtClean="0">
                <a:solidFill>
                  <a:srgbClr val="C8337E"/>
                </a:solidFill>
                <a:latin typeface="Comic Sans MS" panose="030F0702030302020204" pitchFamily="66" charset="0"/>
              </a:rPr>
              <a:t>Purring – differ depending on how they are feeling</a:t>
            </a:r>
          </a:p>
          <a:p>
            <a:endParaRPr lang="en-GB" sz="1000" dirty="0" smtClean="0">
              <a:latin typeface="Comic Sans MS" panose="030F0702030302020204" pitchFamily="66" charset="0"/>
            </a:endParaRPr>
          </a:p>
          <a:p>
            <a:pPr marL="285750" indent="-285750">
              <a:buFont typeface="Arial" panose="020B0604020202020204" pitchFamily="34" charset="0"/>
              <a:buChar char="•"/>
            </a:pPr>
            <a:r>
              <a:rPr lang="en-GB" sz="2800" dirty="0" smtClean="0">
                <a:solidFill>
                  <a:srgbClr val="008988"/>
                </a:solidFill>
                <a:latin typeface="Comic Sans MS" panose="030F0702030302020204" pitchFamily="66" charset="0"/>
              </a:rPr>
              <a:t>Rumbling – Deeper than a purr noise – associated with mating</a:t>
            </a:r>
          </a:p>
          <a:p>
            <a:endParaRPr lang="en-GB" sz="1000" dirty="0" smtClean="0">
              <a:latin typeface="Comic Sans MS" panose="030F0702030302020204" pitchFamily="66" charset="0"/>
            </a:endParaRPr>
          </a:p>
          <a:p>
            <a:pPr marL="285750" indent="-285750">
              <a:buFont typeface="Arial" panose="020B0604020202020204" pitchFamily="34" charset="0"/>
              <a:buChar char="•"/>
            </a:pPr>
            <a:r>
              <a:rPr lang="en-GB" sz="2800" dirty="0" smtClean="0">
                <a:solidFill>
                  <a:srgbClr val="C8337E"/>
                </a:solidFill>
                <a:latin typeface="Comic Sans MS" panose="030F0702030302020204" pitchFamily="66" charset="0"/>
              </a:rPr>
              <a:t>Teeth chattering – Aggressive  - often show teeth as a warning</a:t>
            </a:r>
          </a:p>
          <a:p>
            <a:endParaRPr lang="en-GB" sz="1000" dirty="0" smtClean="0">
              <a:latin typeface="Comic Sans MS" panose="030F0702030302020204" pitchFamily="66" charset="0"/>
            </a:endParaRPr>
          </a:p>
          <a:p>
            <a:pPr marL="285750" indent="-285750">
              <a:buFont typeface="Arial" panose="020B0604020202020204" pitchFamily="34" charset="0"/>
              <a:buChar char="•"/>
            </a:pPr>
            <a:r>
              <a:rPr lang="en-GB" sz="2800" dirty="0" smtClean="0">
                <a:solidFill>
                  <a:srgbClr val="008988"/>
                </a:solidFill>
                <a:latin typeface="Comic Sans MS" panose="030F0702030302020204" pitchFamily="66" charset="0"/>
              </a:rPr>
              <a:t>Hissing – Aggressive – like teeth chattering</a:t>
            </a:r>
          </a:p>
          <a:p>
            <a:endParaRPr lang="en-GB" sz="1000" dirty="0" smtClean="0">
              <a:latin typeface="Comic Sans MS" panose="030F0702030302020204" pitchFamily="66" charset="0"/>
            </a:endParaRPr>
          </a:p>
          <a:p>
            <a:pPr marL="285750" indent="-285750">
              <a:buFont typeface="Arial" panose="020B0604020202020204" pitchFamily="34" charset="0"/>
              <a:buChar char="•"/>
            </a:pPr>
            <a:r>
              <a:rPr lang="en-GB" sz="2800" dirty="0" smtClean="0">
                <a:solidFill>
                  <a:srgbClr val="C8337E"/>
                </a:solidFill>
                <a:latin typeface="Comic Sans MS" panose="030F0702030302020204" pitchFamily="66" charset="0"/>
              </a:rPr>
              <a:t>Cooing – made by mother to young – reassurance noise</a:t>
            </a:r>
          </a:p>
          <a:p>
            <a:endParaRPr lang="en-GB" sz="1000" dirty="0" smtClean="0">
              <a:latin typeface="Comic Sans MS" panose="030F0702030302020204" pitchFamily="66" charset="0"/>
            </a:endParaRPr>
          </a:p>
          <a:p>
            <a:pPr marL="285750" indent="-285750">
              <a:buFont typeface="Arial" panose="020B0604020202020204" pitchFamily="34" charset="0"/>
              <a:buChar char="•"/>
            </a:pPr>
            <a:r>
              <a:rPr lang="en-GB" sz="2800" dirty="0" smtClean="0">
                <a:solidFill>
                  <a:srgbClr val="008988"/>
                </a:solidFill>
                <a:latin typeface="Comic Sans MS" panose="030F0702030302020204" pitchFamily="66" charset="0"/>
              </a:rPr>
              <a:t>Shrieking – High pitched squeak – alarm, fear or pain</a:t>
            </a:r>
          </a:p>
          <a:p>
            <a:endParaRPr lang="en-GB" sz="1000" dirty="0" smtClean="0">
              <a:latin typeface="Comic Sans MS" panose="030F0702030302020204" pitchFamily="66" charset="0"/>
            </a:endParaRPr>
          </a:p>
          <a:p>
            <a:pPr marL="285750" indent="-285750">
              <a:buFont typeface="Arial" panose="020B0604020202020204" pitchFamily="34" charset="0"/>
              <a:buChar char="•"/>
            </a:pPr>
            <a:r>
              <a:rPr lang="en-GB" sz="2800" dirty="0" smtClean="0">
                <a:solidFill>
                  <a:srgbClr val="C8337E"/>
                </a:solidFill>
                <a:latin typeface="Comic Sans MS" panose="030F0702030302020204" pitchFamily="66" charset="0"/>
              </a:rPr>
              <a:t>Whining – annoyance</a:t>
            </a:r>
          </a:p>
          <a:p>
            <a:endParaRPr lang="en-GB" sz="1000" dirty="0" smtClean="0">
              <a:latin typeface="Comic Sans MS" panose="030F0702030302020204" pitchFamily="66" charset="0"/>
            </a:endParaRPr>
          </a:p>
          <a:p>
            <a:pPr marL="285750" indent="-285750">
              <a:buFont typeface="Arial" panose="020B0604020202020204" pitchFamily="34" charset="0"/>
              <a:buChar char="•"/>
            </a:pPr>
            <a:r>
              <a:rPr lang="en-GB" sz="2800" dirty="0" smtClean="0">
                <a:solidFill>
                  <a:srgbClr val="008988"/>
                </a:solidFill>
                <a:latin typeface="Comic Sans MS" panose="030F0702030302020204" pitchFamily="66" charset="0"/>
              </a:rPr>
              <a:t>Chirping – not very well understood why they do this – ‘song</a:t>
            </a:r>
            <a:r>
              <a:rPr lang="en-GB" sz="2800" dirty="0" smtClean="0">
                <a:solidFill>
                  <a:srgbClr val="008988"/>
                </a:solidFill>
              </a:rPr>
              <a: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0481616"/>
      </p:ext>
    </p:extLst>
  </p:cSld>
  <p:clrMapOvr>
    <a:masterClrMapping/>
  </p:clrMapOvr>
  <p:transition>
    <p:sndAc>
      <p:end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Guinea pigs</a:t>
            </a:r>
            <a:endParaRPr lang="en-GB" sz="4000" dirty="0">
              <a:latin typeface="Comic Sans MS" panose="030F0702030302020204" pitchFamily="66" charset="0"/>
            </a:endParaRPr>
          </a:p>
        </p:txBody>
      </p:sp>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2300" y="1820976"/>
            <a:ext cx="4298051" cy="424741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032500" y="2077784"/>
            <a:ext cx="3733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37300" y="1513264"/>
            <a:ext cx="3124200" cy="584775"/>
          </a:xfrm>
          <a:prstGeom prst="rect">
            <a:avLst/>
          </a:prstGeom>
          <a:noFill/>
        </p:spPr>
        <p:txBody>
          <a:bodyPr wrap="square" rtlCol="0">
            <a:spAutoFit/>
          </a:bodyPr>
          <a:lstStyle/>
          <a:p>
            <a:pPr algn="ctr"/>
            <a:r>
              <a:rPr lang="en-GB" sz="3200" dirty="0" smtClean="0">
                <a:solidFill>
                  <a:srgbClr val="008988"/>
                </a:solidFill>
                <a:latin typeface="Comic Sans MS" panose="030F0702030302020204" pitchFamily="66" charset="0"/>
              </a:rPr>
              <a:t>Freezing</a:t>
            </a:r>
            <a:endParaRPr lang="en-GB" sz="3200" dirty="0">
              <a:solidFill>
                <a:srgbClr val="008988"/>
              </a:solidFill>
            </a:endParaRPr>
          </a:p>
        </p:txBody>
      </p:sp>
      <p:sp>
        <p:nvSpPr>
          <p:cNvPr id="4" name="TextBox 3"/>
          <p:cNvSpPr txBox="1"/>
          <p:nvPr/>
        </p:nvSpPr>
        <p:spPr>
          <a:xfrm>
            <a:off x="681518" y="1513265"/>
            <a:ext cx="4419600" cy="584775"/>
          </a:xfrm>
          <a:prstGeom prst="rect">
            <a:avLst/>
          </a:prstGeom>
          <a:noFill/>
        </p:spPr>
        <p:txBody>
          <a:bodyPr wrap="square" rtlCol="0">
            <a:spAutoFit/>
          </a:bodyPr>
          <a:lstStyle/>
          <a:p>
            <a:r>
              <a:rPr lang="en-GB" sz="3200" dirty="0" smtClean="0">
                <a:solidFill>
                  <a:srgbClr val="008988"/>
                </a:solidFill>
                <a:latin typeface="Comic Sans MS" panose="030F0702030302020204" pitchFamily="66" charset="0"/>
              </a:rPr>
              <a:t>Aggressive actions</a:t>
            </a:r>
            <a:endParaRPr lang="en-GB" sz="3200" dirty="0">
              <a:solidFill>
                <a:srgbClr val="008988"/>
              </a:solidFill>
              <a:latin typeface="Comic Sans MS" panose="030F0702030302020204" pitchFamily="66" charset="0"/>
            </a:endParaRPr>
          </a:p>
        </p:txBody>
      </p:sp>
    </p:spTree>
    <p:extLst>
      <p:ext uri="{BB962C8B-B14F-4D97-AF65-F5344CB8AC3E}">
        <p14:creationId xmlns:p14="http://schemas.microsoft.com/office/powerpoint/2010/main" val="61550833"/>
      </p:ext>
    </p:extLst>
  </p:cSld>
  <p:clrMapOvr>
    <a:masterClrMapping/>
  </p:clrMapOvr>
  <p:transition>
    <p:sndAc>
      <p:end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6406" y="2243777"/>
            <a:ext cx="5791200" cy="646331"/>
          </a:xfrm>
          <a:prstGeom prst="rect">
            <a:avLst/>
          </a:prstGeom>
          <a:noFill/>
        </p:spPr>
        <p:txBody>
          <a:bodyPr wrap="square" rtlCol="0">
            <a:spAutoFit/>
          </a:bodyPr>
          <a:lstStyle/>
          <a:p>
            <a:pPr algn="ctr"/>
            <a:r>
              <a:rPr lang="en-GB" sz="3600" b="1" dirty="0" smtClean="0">
                <a:solidFill>
                  <a:srgbClr val="008988"/>
                </a:solidFill>
                <a:latin typeface="Comic Sans MS" panose="030F0702030302020204" pitchFamily="66" charset="0"/>
              </a:rPr>
              <a:t>Diesel</a:t>
            </a:r>
            <a:endParaRPr lang="en-GB" sz="3600" b="1" dirty="0">
              <a:solidFill>
                <a:srgbClr val="008988"/>
              </a:solidFill>
              <a:latin typeface="Comic Sans MS" panose="030F0702030302020204" pitchFamily="66" charset="0"/>
            </a:endParaRPr>
          </a:p>
        </p:txBody>
      </p:sp>
      <p:sp>
        <p:nvSpPr>
          <p:cNvPr id="5" name="TextBox 4"/>
          <p:cNvSpPr txBox="1"/>
          <p:nvPr/>
        </p:nvSpPr>
        <p:spPr>
          <a:xfrm>
            <a:off x="4813300" y="3181260"/>
            <a:ext cx="2616232" cy="1200329"/>
          </a:xfrm>
          <a:prstGeom prst="rect">
            <a:avLst/>
          </a:prstGeom>
          <a:noFill/>
        </p:spPr>
        <p:txBody>
          <a:bodyPr wrap="square" rtlCol="0">
            <a:spAutoFit/>
          </a:bodyPr>
          <a:lstStyle/>
          <a:p>
            <a:pPr algn="ctr"/>
            <a:r>
              <a:rPr lang="en-GB" sz="3600" dirty="0">
                <a:solidFill>
                  <a:srgbClr val="008988"/>
                </a:solidFill>
                <a:latin typeface="Comic Sans MS" panose="030F0702030302020204" pitchFamily="66" charset="0"/>
              </a:rPr>
              <a:t>Gold Medal</a:t>
            </a:r>
          </a:p>
          <a:p>
            <a:pPr algn="ctr"/>
            <a:r>
              <a:rPr lang="en-GB" sz="3600" dirty="0" smtClean="0">
                <a:solidFill>
                  <a:srgbClr val="008988"/>
                </a:solidFill>
                <a:latin typeface="Comic Sans MS" panose="030F0702030302020204" pitchFamily="66" charset="0"/>
              </a:rPr>
              <a:t>2017</a:t>
            </a:r>
            <a:endParaRPr lang="en-GB" sz="3600" dirty="0">
              <a:solidFill>
                <a:srgbClr val="008988"/>
              </a:solidFill>
              <a:latin typeface="Comic Sans MS" panose="030F0702030302020204" pitchFamily="66"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29532" y="1547555"/>
            <a:ext cx="2616231" cy="405911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0" y="782522"/>
            <a:ext cx="3726669" cy="5589183"/>
          </a:xfrm>
          <a:prstGeom prst="rect">
            <a:avLst/>
          </a:prstGeom>
        </p:spPr>
      </p:pic>
    </p:spTree>
    <p:extLst>
      <p:ext uri="{BB962C8B-B14F-4D97-AF65-F5344CB8AC3E}">
        <p14:creationId xmlns:p14="http://schemas.microsoft.com/office/powerpoint/2010/main" val="339173323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sp>
        <p:nvSpPr>
          <p:cNvPr id="4" name="TextBox 3"/>
          <p:cNvSpPr txBox="1"/>
          <p:nvPr/>
        </p:nvSpPr>
        <p:spPr>
          <a:xfrm>
            <a:off x="2527300" y="3248025"/>
            <a:ext cx="5929893" cy="369332"/>
          </a:xfrm>
          <a:prstGeom prst="rect">
            <a:avLst/>
          </a:prstGeom>
          <a:noFill/>
        </p:spPr>
        <p:txBody>
          <a:bodyPr wrap="none" rtlCol="0">
            <a:spAutoFit/>
          </a:bodyPr>
          <a:lstStyle/>
          <a:p>
            <a:r>
              <a:rPr lang="en-GB" dirty="0">
                <a:hlinkClick r:id="rId4"/>
              </a:rPr>
              <a:t>https://www.youtube.com/watch?v=_dgMU4OD_bI&amp;t=1s</a:t>
            </a:r>
            <a:endParaRPr lang="en-GB" dirty="0"/>
          </a:p>
        </p:txBody>
      </p:sp>
    </p:spTree>
    <p:extLst>
      <p:ext uri="{BB962C8B-B14F-4D97-AF65-F5344CB8AC3E}">
        <p14:creationId xmlns:p14="http://schemas.microsoft.com/office/powerpoint/2010/main" val="2049278072"/>
      </p:ext>
    </p:extLst>
  </p:cSld>
  <p:clrMapOvr>
    <a:masterClrMapping/>
  </p:clrMapOvr>
  <p:transition>
    <p:sndAc>
      <p:end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900" y="6647815"/>
            <a:ext cx="9710800" cy="915035"/>
          </a:xfrm>
        </p:spPr>
        <p:txBody>
          <a:bodyPr>
            <a:normAutofit/>
          </a:bodyPr>
          <a:lstStyle/>
          <a:p>
            <a:pPr algn="ctr"/>
            <a:r>
              <a:rPr lang="en-GB" sz="4000" dirty="0" smtClean="0">
                <a:latin typeface="Comic Sans MS" panose="030F0702030302020204" pitchFamily="66" charset="0"/>
              </a:rPr>
              <a:t>Emotions &amp; body language</a:t>
            </a:r>
            <a:endParaRPr lang="en-GB" sz="4000" dirty="0">
              <a:latin typeface="Comic Sans MS" panose="030F0702030302020204" pitchFamily="66" charset="0"/>
            </a:endParaRP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796087"/>
            <a:ext cx="1657877" cy="757022"/>
          </a:xfrm>
          <a:prstGeom prst="rect">
            <a:avLst/>
          </a:prstGeom>
          <a:noFill/>
        </p:spPr>
      </p:pic>
      <p:sp>
        <p:nvSpPr>
          <p:cNvPr id="6" name="Rounded Rectangular Callout 5"/>
          <p:cNvSpPr/>
          <p:nvPr/>
        </p:nvSpPr>
        <p:spPr>
          <a:xfrm>
            <a:off x="1191696" y="625863"/>
            <a:ext cx="2133600" cy="1371600"/>
          </a:xfrm>
          <a:prstGeom prst="wedgeRoundRectCallout">
            <a:avLst/>
          </a:prstGeom>
          <a:solidFill>
            <a:schemeClr val="bg1"/>
          </a:solidFill>
          <a:ln>
            <a:solidFill>
              <a:srgbClr val="C83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8988"/>
                </a:solidFill>
                <a:latin typeface="Comic Sans MS" panose="030F0702030302020204" pitchFamily="66" charset="0"/>
              </a:rPr>
              <a:t>I’m  angry    </a:t>
            </a:r>
            <a:endParaRPr lang="en-GB" sz="3200" dirty="0">
              <a:solidFill>
                <a:srgbClr val="008988"/>
              </a:solidFill>
              <a:latin typeface="Comic Sans MS" panose="030F0702030302020204" pitchFamily="66" charset="0"/>
            </a:endParaRPr>
          </a:p>
        </p:txBody>
      </p:sp>
      <p:sp>
        <p:nvSpPr>
          <p:cNvPr id="7" name="Rounded Rectangular Callout 6"/>
          <p:cNvSpPr/>
          <p:nvPr/>
        </p:nvSpPr>
        <p:spPr>
          <a:xfrm>
            <a:off x="456871" y="2641599"/>
            <a:ext cx="2122988" cy="1371600"/>
          </a:xfrm>
          <a:prstGeom prst="wedgeRoundRectCallout">
            <a:avLst/>
          </a:prstGeom>
          <a:solidFill>
            <a:schemeClr val="bg1"/>
          </a:solidFill>
          <a:ln>
            <a:solidFill>
              <a:srgbClr val="C83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8988"/>
                </a:solidFill>
                <a:latin typeface="Comic Sans MS" panose="030F0702030302020204" pitchFamily="66" charset="0"/>
              </a:rPr>
              <a:t>I’m excited </a:t>
            </a:r>
            <a:endParaRPr lang="en-GB" sz="3200" dirty="0">
              <a:solidFill>
                <a:srgbClr val="008988"/>
              </a:solidFill>
              <a:latin typeface="Comic Sans MS" panose="030F0702030302020204" pitchFamily="66" charset="0"/>
            </a:endParaRPr>
          </a:p>
        </p:txBody>
      </p:sp>
      <p:sp>
        <p:nvSpPr>
          <p:cNvPr id="8" name="Rounded Rectangular Callout 7"/>
          <p:cNvSpPr/>
          <p:nvPr/>
        </p:nvSpPr>
        <p:spPr>
          <a:xfrm>
            <a:off x="4208699" y="625863"/>
            <a:ext cx="2133600" cy="1371600"/>
          </a:xfrm>
          <a:prstGeom prst="wedgeRoundRectCallout">
            <a:avLst/>
          </a:prstGeom>
          <a:solidFill>
            <a:schemeClr val="bg1"/>
          </a:solidFill>
          <a:ln>
            <a:solidFill>
              <a:srgbClr val="C83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8988"/>
                </a:solidFill>
                <a:latin typeface="Comic Sans MS" panose="030F0702030302020204" pitchFamily="66" charset="0"/>
              </a:rPr>
              <a:t>I’m  confused    </a:t>
            </a:r>
            <a:endParaRPr lang="en-GB" sz="3200" dirty="0" smtClean="0">
              <a:solidFill>
                <a:srgbClr val="008988"/>
              </a:solidFill>
              <a:latin typeface="Comic Sans MS" panose="030F0702030302020204" pitchFamily="66" charset="0"/>
              <a:sym typeface="Wingdings" panose="05000000000000000000" pitchFamily="2" charset="2"/>
            </a:endParaRPr>
          </a:p>
        </p:txBody>
      </p:sp>
      <p:sp>
        <p:nvSpPr>
          <p:cNvPr id="9" name="Rounded Rectangular Callout 8"/>
          <p:cNvSpPr/>
          <p:nvPr/>
        </p:nvSpPr>
        <p:spPr>
          <a:xfrm>
            <a:off x="456871" y="4783330"/>
            <a:ext cx="2161516" cy="1367305"/>
          </a:xfrm>
          <a:prstGeom prst="wedgeRoundRectCallout">
            <a:avLst>
              <a:gd name="adj1" fmla="val -22007"/>
              <a:gd name="adj2" fmla="val 65813"/>
              <a:gd name="adj3" fmla="val 16667"/>
            </a:avLst>
          </a:prstGeom>
          <a:solidFill>
            <a:schemeClr val="bg1"/>
          </a:solidFill>
          <a:ln>
            <a:solidFill>
              <a:srgbClr val="C83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8988"/>
                </a:solidFill>
                <a:latin typeface="Comic Sans MS" panose="030F0702030302020204" pitchFamily="66" charset="0"/>
              </a:rPr>
              <a:t>I’m stressed </a:t>
            </a:r>
            <a:endParaRPr lang="en-GB" sz="3200" dirty="0">
              <a:solidFill>
                <a:srgbClr val="008988"/>
              </a:solidFill>
              <a:latin typeface="Comic Sans MS" panose="030F0702030302020204" pitchFamily="66" charset="0"/>
            </a:endParaRPr>
          </a:p>
        </p:txBody>
      </p:sp>
      <p:sp>
        <p:nvSpPr>
          <p:cNvPr id="11" name="Rounded Rectangular Callout 10"/>
          <p:cNvSpPr/>
          <p:nvPr/>
        </p:nvSpPr>
        <p:spPr>
          <a:xfrm>
            <a:off x="3325296" y="4779035"/>
            <a:ext cx="2133600" cy="1371600"/>
          </a:xfrm>
          <a:prstGeom prst="wedgeRoundRectCallout">
            <a:avLst/>
          </a:prstGeom>
          <a:solidFill>
            <a:schemeClr val="bg1"/>
          </a:solidFill>
          <a:ln>
            <a:solidFill>
              <a:srgbClr val="C83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8988"/>
                </a:solidFill>
                <a:latin typeface="Comic Sans MS" panose="030F0702030302020204" pitchFamily="66" charset="0"/>
              </a:rPr>
              <a:t>I’m  happy    </a:t>
            </a:r>
            <a:endParaRPr lang="en-GB" sz="3200" dirty="0">
              <a:solidFill>
                <a:srgbClr val="008988"/>
              </a:solidFill>
              <a:latin typeface="Comic Sans MS" panose="030F0702030302020204" pitchFamily="66" charset="0"/>
            </a:endParaRPr>
          </a:p>
        </p:txBody>
      </p:sp>
      <p:sp>
        <p:nvSpPr>
          <p:cNvPr id="12" name="Rounded Rectangular Callout 11"/>
          <p:cNvSpPr/>
          <p:nvPr/>
        </p:nvSpPr>
        <p:spPr>
          <a:xfrm>
            <a:off x="3612239" y="2641599"/>
            <a:ext cx="2133600" cy="1371600"/>
          </a:xfrm>
          <a:prstGeom prst="wedgeRoundRectCallout">
            <a:avLst/>
          </a:prstGeom>
          <a:solidFill>
            <a:schemeClr val="bg1"/>
          </a:solidFill>
          <a:ln>
            <a:solidFill>
              <a:srgbClr val="C83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8988"/>
                </a:solidFill>
                <a:latin typeface="Comic Sans MS" panose="030F0702030302020204" pitchFamily="66" charset="0"/>
              </a:rPr>
              <a:t>I’m  lonely</a:t>
            </a:r>
            <a:endParaRPr lang="en-GB" sz="3200" dirty="0">
              <a:solidFill>
                <a:srgbClr val="008988"/>
              </a:solidFill>
              <a:latin typeface="Comic Sans MS" panose="030F0702030302020204" pitchFamily="66"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0063" y="730884"/>
            <a:ext cx="3816350" cy="5724525"/>
          </a:xfrm>
          <a:prstGeom prst="rect">
            <a:avLst/>
          </a:prstGeom>
        </p:spPr>
      </p:pic>
    </p:spTree>
    <p:extLst>
      <p:ext uri="{BB962C8B-B14F-4D97-AF65-F5344CB8AC3E}">
        <p14:creationId xmlns:p14="http://schemas.microsoft.com/office/powerpoint/2010/main" val="2477756341"/>
      </p:ext>
    </p:extLst>
  </p:cSld>
  <p:clrMapOvr>
    <a:masterClrMapping/>
  </p:clrMapOvr>
  <p:transition>
    <p:sndAc>
      <p:end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3350" y="3458260"/>
            <a:ext cx="5873750" cy="369332"/>
          </a:xfrm>
          <a:prstGeom prst="rect">
            <a:avLst/>
          </a:prstGeom>
        </p:spPr>
        <p:txBody>
          <a:bodyPr wrap="square">
            <a:spAutoFit/>
          </a:bodyPr>
          <a:lstStyle/>
          <a:p>
            <a:r>
              <a:rPr lang="en-GB" dirty="0">
                <a:hlinkClick r:id="rId3"/>
              </a:rPr>
              <a:t>https://www.youtube.com/watch?v=cUY4_nVpdj4&amp;t=2s</a:t>
            </a:r>
            <a:endParaRPr lang="en-GB" dirty="0"/>
          </a:p>
        </p:txBody>
      </p:sp>
    </p:spTree>
    <p:extLst>
      <p:ext uri="{BB962C8B-B14F-4D97-AF65-F5344CB8AC3E}">
        <p14:creationId xmlns:p14="http://schemas.microsoft.com/office/powerpoint/2010/main" val="3965615349"/>
      </p:ext>
    </p:extLst>
  </p:cSld>
  <p:clrMapOvr>
    <a:masterClrMapping/>
  </p:clrMapOvr>
  <p:transition>
    <p:sndAc>
      <p:end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885825"/>
            <a:ext cx="9710800" cy="915035"/>
          </a:xfrm>
        </p:spPr>
        <p:txBody>
          <a:bodyPr>
            <a:normAutofit fontScale="90000"/>
          </a:bodyPr>
          <a:lstStyle/>
          <a:p>
            <a:pPr algn="ct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Thank you!</a:t>
            </a:r>
            <a:endParaRPr lang="en-GB" sz="4000" dirty="0"/>
          </a:p>
        </p:txBody>
      </p:sp>
      <p:pic>
        <p:nvPicPr>
          <p:cNvPr id="8" name="Dog Body Language - What your dog is desperately trying to tell you! www.thefamilydog.avi">
            <a:hlinkClick r:id="" action="ppaction://media"/>
          </p:cNvPr>
          <p:cNvPicPr>
            <a:picLocks noRot="1" noChangeAspect="1"/>
          </p:cNvPicPr>
          <p:nvPr>
            <a:videoFile r:link="rId1"/>
            <p:extLst/>
          </p:nvPr>
        </p:nvPicPr>
        <p:blipFill>
          <a:blip r:embed="rId4" cstate="print"/>
          <a:stretch>
            <a:fillRect/>
          </a:stretch>
        </p:blipFill>
        <p:spPr>
          <a:xfrm>
            <a:off x="2222500" y="2028825"/>
            <a:ext cx="6096000" cy="3429000"/>
          </a:xfrm>
          <a:prstGeom prst="rect">
            <a:avLst/>
          </a:prstGeom>
        </p:spPr>
      </p:pic>
      <p:pic>
        <p:nvPicPr>
          <p:cNvPr id="3074" name="Picture 2" descr="\\falcon\user_data\SHARING FOLDER\!Temporary Sharing - Items will be deleted when 7 days old!\Jenna\shutterstock_162290225.jpg"/>
          <p:cNvPicPr>
            <a:picLocks noChangeAspect="1" noChangeArrowheads="1"/>
          </p:cNvPicPr>
          <p:nvPr/>
        </p:nvPicPr>
        <p:blipFill rotWithShape="1">
          <a:blip r:embed="rId5" cstate="print"/>
          <a:srcRect l="16216" t="6008" r="17568" b="5063"/>
          <a:stretch/>
        </p:blipFill>
        <p:spPr bwMode="auto">
          <a:xfrm>
            <a:off x="850900" y="352425"/>
            <a:ext cx="4164226" cy="6288832"/>
          </a:xfrm>
          <a:prstGeom prst="rect">
            <a:avLst/>
          </a:prstGeom>
          <a:noFill/>
        </p:spPr>
      </p:pic>
      <p:sp>
        <p:nvSpPr>
          <p:cNvPr id="6" name="TextBox 5"/>
          <p:cNvSpPr txBox="1"/>
          <p:nvPr/>
        </p:nvSpPr>
        <p:spPr>
          <a:xfrm>
            <a:off x="5575300" y="3171825"/>
            <a:ext cx="3352800" cy="1107996"/>
          </a:xfrm>
          <a:prstGeom prst="rect">
            <a:avLst/>
          </a:prstGeom>
          <a:noFill/>
        </p:spPr>
        <p:txBody>
          <a:bodyPr wrap="square" rtlCol="0">
            <a:spAutoFit/>
          </a:bodyPr>
          <a:lstStyle/>
          <a:p>
            <a:r>
              <a:rPr lang="en-GB" sz="6600" b="1" dirty="0" smtClean="0">
                <a:solidFill>
                  <a:srgbClr val="6BB4B5"/>
                </a:solidFill>
                <a:latin typeface="Comic Sans MS" panose="030F0702030302020204" pitchFamily="66" charset="0"/>
              </a:rPr>
              <a:t>Thanks! </a:t>
            </a:r>
            <a:endParaRPr lang="en-GB" sz="6600" b="1" dirty="0">
              <a:solidFill>
                <a:srgbClr val="6BB4B5"/>
              </a:solidFill>
              <a:latin typeface="Comic Sans MS" panose="030F0702030302020204" pitchFamily="66" charset="0"/>
            </a:endParaRPr>
          </a:p>
        </p:txBody>
      </p:sp>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928100" y="6753224"/>
            <a:ext cx="1657877" cy="695405"/>
          </a:xfrm>
          <a:prstGeom prst="rect">
            <a:avLst/>
          </a:prstGeom>
          <a:noFill/>
        </p:spPr>
      </p:pic>
    </p:spTree>
  </p:cSld>
  <p:clrMapOvr>
    <a:masterClrMapping/>
  </p:clrMapOvr>
  <p:transition>
    <p:sndAc>
      <p:endSnd/>
    </p:sndAc>
  </p:transition>
  <p:timing>
    <p:tnLst>
      <p:par>
        <p:cTn id="1" dur="indefinite" restart="never" nodeType="tmRoot">
          <p:childTnLst>
            <p:video fullScrn="1">
              <p:cMediaNode>
                <p:cTn id="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62518" y="1281168"/>
            <a:ext cx="3629405" cy="2419603"/>
          </a:xfrm>
          <a:prstGeom prst="rect">
            <a:avLst/>
          </a:prstGeom>
          <a:noFill/>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9130" y="1417983"/>
            <a:ext cx="3428999" cy="22884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29302" y="4391329"/>
            <a:ext cx="3233216" cy="21554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10" t="7359" r="22012"/>
          <a:stretch/>
        </p:blipFill>
        <p:spPr bwMode="auto">
          <a:xfrm>
            <a:off x="4051300" y="4004206"/>
            <a:ext cx="2362200" cy="2542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396" b="29781"/>
          <a:stretch/>
        </p:blipFill>
        <p:spPr bwMode="auto">
          <a:xfrm>
            <a:off x="7010807" y="3895921"/>
            <a:ext cx="3004336" cy="26508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183"/>
          <a:stretch/>
        </p:blipFill>
        <p:spPr bwMode="auto">
          <a:xfrm>
            <a:off x="6745435" y="1392020"/>
            <a:ext cx="3592443" cy="22947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How do these people feel?</a:t>
            </a:r>
            <a:endParaRPr lang="en-GB" sz="4000" dirty="0">
              <a:latin typeface="Comic Sans MS" panose="030F0702030302020204" pitchFamily="66" charset="0"/>
            </a:endParaRPr>
          </a:p>
        </p:txBody>
      </p:sp>
    </p:spTree>
  </p:cSld>
  <p:clrMapOvr>
    <a:masterClrMapping/>
  </p:clrMapOvr>
  <p:transition>
    <p:sndAc>
      <p:end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758203"/>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How do these animals feel?</a:t>
            </a:r>
            <a:endParaRPr lang="en-GB" sz="4000" dirty="0">
              <a:latin typeface="Comic Sans MS" panose="030F0702030302020204" pitchFamily="66"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72722" y="4182426"/>
            <a:ext cx="3311949" cy="2207966"/>
          </a:xfrm>
          <a:prstGeom prst="rect">
            <a:avLst/>
          </a:prstGeom>
          <a:noFill/>
        </p:spPr>
      </p:pic>
      <p:pic>
        <p:nvPicPr>
          <p:cNvPr id="14" name="Picture Placeholder 2" descr="shutterstock_262709969.jpg"/>
          <p:cNvPicPr>
            <a:picLocks noChangeAspect="1"/>
          </p:cNvPicPr>
          <p:nvPr/>
        </p:nvPicPr>
        <p:blipFill>
          <a:blip r:embed="rId5" cstate="print"/>
          <a:srcRect t="2664" b="2664"/>
          <a:stretch>
            <a:fillRect/>
          </a:stretch>
        </p:blipFill>
        <p:spPr>
          <a:xfrm>
            <a:off x="7007348" y="4333296"/>
            <a:ext cx="3259295" cy="2057096"/>
          </a:xfrm>
          <a:prstGeom prst="rect">
            <a:avLst/>
          </a:prstGeom>
        </p:spPr>
      </p:pic>
      <p:pic>
        <p:nvPicPr>
          <p:cNvPr id="15" name="Picture Placeholder 2"/>
          <p:cNvPicPr>
            <a:picLocks noChangeAspect="1"/>
          </p:cNvPicPr>
          <p:nvPr/>
        </p:nvPicPr>
        <p:blipFill rotWithShape="1">
          <a:blip r:embed="rId6" cstate="print">
            <a:extLst>
              <a:ext uri="{28A0092B-C50C-407E-A947-70E740481C1C}">
                <a14:useLocalDpi xmlns:a14="http://schemas.microsoft.com/office/drawing/2010/main" val="0"/>
              </a:ext>
            </a:extLst>
          </a:blip>
          <a:srcRect l="20371" r="15432"/>
          <a:stretch/>
        </p:blipFill>
        <p:spPr>
          <a:xfrm>
            <a:off x="555294" y="3705225"/>
            <a:ext cx="2806089" cy="2914015"/>
          </a:xfrm>
          <a:prstGeom prst="rect">
            <a:avLst/>
          </a:prstGeom>
          <a:ln>
            <a:noFill/>
          </a:ln>
          <a:effectLst>
            <a:softEdge rad="112500"/>
          </a:effectLst>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418820" y="1448466"/>
            <a:ext cx="2717704" cy="23700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falcon\user_data\SHARING FOLDER\!Temporary Sharing - Items will be deleted when 7 days old!\Jenna\shutterstock_137762162.jpg"/>
          <p:cNvPicPr>
            <a:picLocks noChangeAspect="1" noChangeArrowheads="1"/>
          </p:cNvPicPr>
          <p:nvPr/>
        </p:nvPicPr>
        <p:blipFill>
          <a:blip r:embed="rId8" cstate="print"/>
          <a:srcRect/>
          <a:stretch>
            <a:fillRect/>
          </a:stretch>
        </p:blipFill>
        <p:spPr bwMode="auto">
          <a:xfrm>
            <a:off x="7556500" y="1070030"/>
            <a:ext cx="2695355" cy="2748467"/>
          </a:xfrm>
          <a:prstGeom prst="rect">
            <a:avLst/>
          </a:prstGeom>
          <a:noFill/>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3464" t="41007" r="3004" b="4432"/>
          <a:stretch/>
        </p:blipFill>
        <p:spPr>
          <a:xfrm>
            <a:off x="200794" y="2247582"/>
            <a:ext cx="3973274" cy="1545162"/>
          </a:xfrm>
          <a:prstGeom prst="rect">
            <a:avLst/>
          </a:prstGeom>
        </p:spPr>
      </p:pic>
    </p:spTree>
    <p:extLst>
      <p:ext uri="{BB962C8B-B14F-4D97-AF65-F5344CB8AC3E}">
        <p14:creationId xmlns:p14="http://schemas.microsoft.com/office/powerpoint/2010/main" val="2410111218"/>
      </p:ext>
    </p:extLst>
  </p:cSld>
  <p:clrMapOvr>
    <a:masterClrMapping/>
  </p:clrMapOvr>
  <p:transition>
    <p:sndAc>
      <p:end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76676" y="1226689"/>
            <a:ext cx="7876910" cy="5254767"/>
          </a:xfrm>
          <a:prstGeom prst="rect">
            <a:avLst/>
          </a:prstGeom>
          <a:noFill/>
        </p:spPr>
      </p:pic>
      <p:sp>
        <p:nvSpPr>
          <p:cNvPr id="5" name="Title 2"/>
          <p:cNvSpPr>
            <a:spLocks noGrp="1"/>
          </p:cNvSpPr>
          <p:nvPr>
            <p:ph type="title"/>
          </p:nvPr>
        </p:nvSpPr>
        <p:spPr>
          <a:xfrm>
            <a:off x="774700" y="257772"/>
            <a:ext cx="10515600" cy="762000"/>
          </a:xfrm>
        </p:spPr>
        <p:txBody>
          <a:bodyPr>
            <a:noAutofit/>
          </a:bodyPr>
          <a:lstStyle/>
          <a:p>
            <a:r>
              <a:rPr lang="en-GB" sz="3600" dirty="0" smtClean="0">
                <a:latin typeface="Comic Sans MS" panose="030F0702030302020204" pitchFamily="66" charset="0"/>
              </a:rPr>
              <a:t>How would you feel if people didn’t listen?</a:t>
            </a:r>
            <a:endParaRPr lang="en-GB" sz="3600" dirty="0">
              <a:latin typeface="Comic Sans MS" panose="030F0702030302020204" pitchFamily="66" charset="0"/>
            </a:endParaRPr>
          </a:p>
        </p:txBody>
      </p:sp>
      <p:pic>
        <p:nvPicPr>
          <p:cNvPr id="4" name="Picture 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51798" y="1226689"/>
            <a:ext cx="7989153" cy="532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880210" y="6753332"/>
            <a:ext cx="1657877" cy="757022"/>
          </a:xfrm>
          <a:prstGeom prst="rect">
            <a:avLst/>
          </a:prstGeom>
          <a:noFill/>
        </p:spPr>
      </p:pic>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 playful Dalmatian Dog bowing with open mouth while looking forward."/>
          <p:cNvPicPr>
            <a:picLocks noChangeAspect="1" noChangeArrowheads="1"/>
          </p:cNvPicPr>
          <p:nvPr/>
        </p:nvPicPr>
        <p:blipFill>
          <a:blip r:embed="rId3" cstate="print"/>
          <a:stretch>
            <a:fillRect/>
          </a:stretch>
        </p:blipFill>
        <p:spPr bwMode="auto">
          <a:xfrm>
            <a:off x="4616988" y="1038225"/>
            <a:ext cx="5892789" cy="5166280"/>
          </a:xfrm>
          <a:prstGeom prst="rect">
            <a:avLst/>
          </a:prstGeom>
          <a:noFill/>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469900" y="428626"/>
            <a:ext cx="9710800" cy="914399"/>
          </a:xfrm>
        </p:spPr>
        <p:txBody>
          <a:bodyPr>
            <a:normAutofit/>
          </a:bodyPr>
          <a:lstStyle/>
          <a:p>
            <a:pPr algn="ctr"/>
            <a:r>
              <a:rPr lang="en-GB" sz="4000" dirty="0" smtClean="0">
                <a:latin typeface="Comic Sans MS" panose="030F0702030302020204" pitchFamily="66" charset="0"/>
              </a:rPr>
              <a:t>Relaxed &amp; playful</a:t>
            </a:r>
            <a:endParaRPr lang="en-GB" sz="4000" dirty="0">
              <a:latin typeface="Comic Sans MS" panose="030F0702030302020204" pitchFamily="66" charset="0"/>
            </a:endParaRPr>
          </a:p>
        </p:txBody>
      </p:sp>
      <p:pic>
        <p:nvPicPr>
          <p:cNvPr id="17" name="Picture Placeholder 2" descr="shutterstock_262709969.jpg"/>
          <p:cNvPicPr>
            <a:picLocks noChangeAspect="1"/>
          </p:cNvPicPr>
          <p:nvPr/>
        </p:nvPicPr>
        <p:blipFill>
          <a:blip r:embed="rId5" cstate="print"/>
          <a:srcRect t="2664" b="2664"/>
          <a:stretch>
            <a:fillRect/>
          </a:stretch>
        </p:blipFill>
        <p:spPr>
          <a:xfrm>
            <a:off x="12700" y="2714625"/>
            <a:ext cx="5191496" cy="3276600"/>
          </a:xfrm>
          <a:prstGeom prst="rect">
            <a:avLst/>
          </a:prstGeom>
        </p:spPr>
      </p:pic>
    </p:spTree>
    <p:extLst>
      <p:ext uri="{BB962C8B-B14F-4D97-AF65-F5344CB8AC3E}">
        <p14:creationId xmlns:p14="http://schemas.microsoft.com/office/powerpoint/2010/main" val="658573850"/>
      </p:ext>
    </p:extLst>
  </p:cSld>
  <p:clrMapOvr>
    <a:masterClrMapping/>
  </p:clrMapOvr>
  <p:transition>
    <p:sndAc>
      <p:end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51900" y="6805828"/>
            <a:ext cx="1657877" cy="757022"/>
          </a:xfrm>
          <a:prstGeom prst="rect">
            <a:avLst/>
          </a:prstGeom>
          <a:noFill/>
        </p:spPr>
      </p:pic>
      <p:sp>
        <p:nvSpPr>
          <p:cNvPr id="2" name="Title 1"/>
          <p:cNvSpPr>
            <a:spLocks noGrp="1"/>
          </p:cNvSpPr>
          <p:nvPr>
            <p:ph type="title"/>
          </p:nvPr>
        </p:nvSpPr>
        <p:spPr>
          <a:xfrm>
            <a:off x="393700" y="735663"/>
            <a:ext cx="9710800" cy="914399"/>
          </a:xfrm>
        </p:spPr>
        <p:txBody>
          <a:bodyPr>
            <a:noAutofit/>
          </a:bodyPr>
          <a:lstStyle/>
          <a:p>
            <a:pPr algn="ctr"/>
            <a:r>
              <a:rPr lang="en-GB" sz="4000" dirty="0" smtClean="0">
                <a:latin typeface="Comic Sans MS" panose="030F0702030302020204" pitchFamily="66" charset="0"/>
              </a:rPr>
              <a:t>Not everything that </a:t>
            </a:r>
            <a:r>
              <a:rPr lang="en-GB" sz="4000" dirty="0" smtClean="0">
                <a:solidFill>
                  <a:srgbClr val="C8337E"/>
                </a:solidFill>
                <a:latin typeface="Comic Sans MS" panose="030F0702030302020204" pitchFamily="66" charset="0"/>
              </a:rPr>
              <a:t>looks</a:t>
            </a:r>
            <a:r>
              <a:rPr lang="en-GB" sz="4000" dirty="0" smtClean="0">
                <a:latin typeface="Comic Sans MS" panose="030F0702030302020204" pitchFamily="66" charset="0"/>
              </a:rPr>
              <a:t> the same </a:t>
            </a:r>
            <a:r>
              <a:rPr lang="en-GB" sz="4000" dirty="0" smtClean="0">
                <a:solidFill>
                  <a:srgbClr val="C8337E"/>
                </a:solidFill>
                <a:latin typeface="Comic Sans MS" panose="030F0702030302020204" pitchFamily="66" charset="0"/>
              </a:rPr>
              <a:t>means</a:t>
            </a:r>
            <a:r>
              <a:rPr lang="en-GB" sz="4000" dirty="0" smtClean="0">
                <a:latin typeface="Comic Sans MS" panose="030F0702030302020204" pitchFamily="66" charset="0"/>
              </a:rPr>
              <a:t> the same to all… </a:t>
            </a:r>
            <a:endParaRPr lang="en-GB" sz="4000" dirty="0">
              <a:latin typeface="Comic Sans MS" panose="030F0702030302020204" pitchFamily="66" charset="0"/>
            </a:endParaRPr>
          </a:p>
        </p:txBody>
      </p:sp>
      <p:pic>
        <p:nvPicPr>
          <p:cNvPr id="5" name="Picture Placeholder 2" descr="shutterstock_262709969.jpg"/>
          <p:cNvPicPr>
            <a:picLocks noChangeAspect="1"/>
          </p:cNvPicPr>
          <p:nvPr/>
        </p:nvPicPr>
        <p:blipFill rotWithShape="1">
          <a:blip r:embed="rId4" cstate="print"/>
          <a:srcRect t="2664" r="7304" b="2664"/>
          <a:stretch/>
        </p:blipFill>
        <p:spPr>
          <a:xfrm>
            <a:off x="165100" y="2388370"/>
            <a:ext cx="4812269" cy="3276600"/>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76"/>
          <a:stretch/>
        </p:blipFill>
        <p:spPr bwMode="auto">
          <a:xfrm>
            <a:off x="5041900" y="2355985"/>
            <a:ext cx="5502498" cy="358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275091"/>
      </p:ext>
    </p:extLst>
  </p:cSld>
  <p:clrMapOvr>
    <a:masterClrMapping/>
  </p:clrMapOvr>
  <p:transition>
    <p:sndAc>
      <p:end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r="23777" b="20368"/>
          <a:stretch/>
        </p:blipFill>
        <p:spPr>
          <a:xfrm>
            <a:off x="349250" y="2183822"/>
            <a:ext cx="4876800" cy="3581401"/>
          </a:xfrm>
          <a:prstGeom prst="rect">
            <a:avLst/>
          </a:prstGeom>
        </p:spPr>
      </p:pic>
      <p:sp>
        <p:nvSpPr>
          <p:cNvPr id="4" name="TextBox 3"/>
          <p:cNvSpPr txBox="1"/>
          <p:nvPr/>
        </p:nvSpPr>
        <p:spPr>
          <a:xfrm>
            <a:off x="2584450" y="507603"/>
            <a:ext cx="5257800" cy="707886"/>
          </a:xfrm>
          <a:prstGeom prst="rect">
            <a:avLst/>
          </a:prstGeom>
          <a:noFill/>
        </p:spPr>
        <p:txBody>
          <a:bodyPr wrap="square" rtlCol="0">
            <a:spAutoFit/>
          </a:bodyPr>
          <a:lstStyle/>
          <a:p>
            <a:pPr algn="ctr"/>
            <a:r>
              <a:rPr lang="en-GB" sz="4000" b="1" dirty="0" smtClean="0">
                <a:solidFill>
                  <a:srgbClr val="008988"/>
                </a:solidFill>
              </a:rPr>
              <a:t>Alert &amp; focused</a:t>
            </a:r>
            <a:endParaRPr lang="en-GB" sz="4000" b="1" dirty="0">
              <a:solidFill>
                <a:srgbClr val="008988"/>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9500" y="6767326"/>
            <a:ext cx="1752600" cy="76070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2413" t="32702" r="20579" b="11599"/>
          <a:stretch/>
        </p:blipFill>
        <p:spPr>
          <a:xfrm>
            <a:off x="5803900" y="2183822"/>
            <a:ext cx="4533900" cy="3581401"/>
          </a:xfrm>
          <a:prstGeom prst="rect">
            <a:avLst/>
          </a:prstGeom>
        </p:spPr>
      </p:pic>
    </p:spTree>
    <p:extLst>
      <p:ext uri="{BB962C8B-B14F-4D97-AF65-F5344CB8AC3E}">
        <p14:creationId xmlns:p14="http://schemas.microsoft.com/office/powerpoint/2010/main" val="2740641146"/>
      </p:ext>
    </p:extLst>
  </p:cSld>
  <p:clrMapOvr>
    <a:masterClrMapping/>
  </p:clrMapOvr>
  <p:transition>
    <p:sndAc>
      <p:endSnd/>
    </p:sndAc>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DS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10263</TotalTime>
  <Words>3912</Words>
  <Application>Microsoft Office PowerPoint</Application>
  <PresentationFormat>Custom</PresentationFormat>
  <Paragraphs>267</Paragraphs>
  <Slides>31</Slides>
  <Notes>31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Comic Sans MS</vt:lpstr>
      <vt:lpstr>Wingdings</vt:lpstr>
      <vt:lpstr>Office Theme</vt:lpstr>
      <vt:lpstr>Custom Design</vt:lpstr>
      <vt:lpstr> Animal Communication </vt:lpstr>
      <vt:lpstr>The UK’s leading vet charity..</vt:lpstr>
      <vt:lpstr>Emotions &amp; body language</vt:lpstr>
      <vt:lpstr>How do these people feel?</vt:lpstr>
      <vt:lpstr>How do these animals feel?</vt:lpstr>
      <vt:lpstr>How would you feel if people didn’t listen?</vt:lpstr>
      <vt:lpstr>Relaxed &amp; playful</vt:lpstr>
      <vt:lpstr>Not everything that looks the same means the same to all… </vt:lpstr>
      <vt:lpstr>PowerPoint Presentation</vt:lpstr>
      <vt:lpstr>Anxious or worried</vt:lpstr>
      <vt:lpstr>Scared</vt:lpstr>
      <vt:lpstr>About to react &amp; possibly bite</vt:lpstr>
      <vt:lpstr>Which is worse?</vt:lpstr>
      <vt:lpstr>Cats </vt:lpstr>
      <vt:lpstr>Dogs </vt:lpstr>
      <vt:lpstr>Interspecies interaction </vt:lpstr>
      <vt:lpstr>How do these animals feel?</vt:lpstr>
      <vt:lpstr>Rabbits</vt:lpstr>
      <vt:lpstr>What else is going on?</vt:lpstr>
      <vt:lpstr>Relaxed &amp; resting</vt:lpstr>
      <vt:lpstr>Alert &amp; interested</vt:lpstr>
      <vt:lpstr>Angry or unhappy</vt:lpstr>
      <vt:lpstr>Happy - binky</vt:lpstr>
      <vt:lpstr>Social</vt:lpstr>
      <vt:lpstr>Guinea pigs</vt:lpstr>
      <vt:lpstr>Guinea pig vocalisations</vt:lpstr>
      <vt:lpstr>Guinea pigs</vt:lpstr>
      <vt:lpstr>PowerPoint Presentation</vt:lpstr>
      <vt:lpstr>PowerPoint Presentation</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 Small</dc:creator>
  <cp:lastModifiedBy>Jordan Reynolds</cp:lastModifiedBy>
  <cp:revision>467</cp:revision>
  <dcterms:created xsi:type="dcterms:W3CDTF">2014-12-03T14:49:38Z</dcterms:created>
  <dcterms:modified xsi:type="dcterms:W3CDTF">2019-02-18T10:06:28Z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2014-12-03T00:00:00Z</vt:filetime>
  </property>
  <property fmtid="{D5CDD505-2E9C-101B-9397-08002B2CF9AE}" pid="3" name="LastSaved">
    <vt:filetime>2014-12-03T00:00:00Z</vt:filetime>
  </property>
</Properties>
</file>