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67" r:id="rId2"/>
    <p:sldId id="321" r:id="rId3"/>
    <p:sldId id="291" r:id="rId4"/>
    <p:sldId id="260" r:id="rId5"/>
    <p:sldId id="315" r:id="rId6"/>
    <p:sldId id="262" r:id="rId7"/>
    <p:sldId id="274" r:id="rId8"/>
    <p:sldId id="330" r:id="rId9"/>
    <p:sldId id="339" r:id="rId10"/>
    <p:sldId id="340" r:id="rId11"/>
    <p:sldId id="266" r:id="rId12"/>
    <p:sldId id="331" r:id="rId13"/>
    <p:sldId id="337" r:id="rId14"/>
    <p:sldId id="341" r:id="rId15"/>
    <p:sldId id="264" r:id="rId16"/>
    <p:sldId id="271" r:id="rId17"/>
    <p:sldId id="332" r:id="rId18"/>
    <p:sldId id="338" r:id="rId19"/>
    <p:sldId id="342" r:id="rId20"/>
    <p:sldId id="335" r:id="rId21"/>
    <p:sldId id="307" r:id="rId22"/>
    <p:sldId id="308" r:id="rId23"/>
    <p:sldId id="311" r:id="rId24"/>
    <p:sldId id="334" r:id="rId25"/>
    <p:sldId id="299"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2D82"/>
    <a:srgbClr val="008A89"/>
    <a:srgbClr val="DE277B"/>
    <a:srgbClr val="BC008B"/>
    <a:srgbClr val="A20078"/>
    <a:srgbClr val="DE00A4"/>
    <a:srgbClr val="BF0F91"/>
    <a:srgbClr val="FF33CC"/>
    <a:srgbClr val="008080"/>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28" autoAdjust="0"/>
    <p:restoredTop sz="86425" autoAdjust="0"/>
  </p:normalViewPr>
  <p:slideViewPr>
    <p:cSldViewPr>
      <p:cViewPr varScale="1">
        <p:scale>
          <a:sx n="96" d="100"/>
          <a:sy n="96" d="100"/>
        </p:scale>
        <p:origin x="1836"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706"/>
    </p:cViewPr>
  </p:sorterViewPr>
  <p:notesViewPr>
    <p:cSldViewPr>
      <p:cViewPr varScale="1">
        <p:scale>
          <a:sx n="69" d="100"/>
          <a:sy n="69" d="100"/>
        </p:scale>
        <p:origin x="326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533E74-6509-4BA2-A031-B2C893577C8F}" type="datetimeFigureOut">
              <a:rPr lang="en-GB" smtClean="0"/>
              <a:pPr/>
              <a:t>18/02/2019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EFA93C-652C-41A1-B038-E478FEC9B3B5}"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smtClean="0">
              <a:latin typeface="Comic Sans MS" panose="030F0702030302020204" pitchFamily="66" charset="0"/>
            </a:endParaRPr>
          </a:p>
          <a:p>
            <a:pPr marL="171450" indent="-171450">
              <a:buFont typeface="Arial" panose="020B0604020202020204" pitchFamily="34" charset="0"/>
              <a:buChar char="•"/>
            </a:pPr>
            <a:r>
              <a:rPr lang="en-GB" sz="1400" dirty="0" smtClean="0">
                <a:latin typeface="Comic Sans MS" panose="030F0702030302020204" pitchFamily="66" charset="0"/>
                <a:cs typeface="Arial" panose="020B0604020202020204" pitchFamily="34" charset="0"/>
              </a:rPr>
              <a:t>Introduce PDSA</a:t>
            </a:r>
          </a:p>
          <a:p>
            <a:endParaRPr lang="en-GB" sz="1400" dirty="0" smtClean="0">
              <a:latin typeface="Comic Sans MS" panose="030F0702030302020204" pitchFamily="66" charset="0"/>
              <a:cs typeface="Arial" panose="020B0604020202020204" pitchFamily="34" charset="0"/>
            </a:endParaRPr>
          </a:p>
          <a:p>
            <a:pPr marL="171450" indent="-171450">
              <a:buFont typeface="Arial" panose="020B0604020202020204" pitchFamily="34" charset="0"/>
              <a:buChar char="•"/>
            </a:pPr>
            <a:r>
              <a:rPr lang="en-GB" sz="1400" baseline="0" dirty="0" smtClean="0">
                <a:latin typeface="Comic Sans MS" panose="030F0702030302020204" pitchFamily="66" charset="0"/>
                <a:cs typeface="Arial" panose="020B0604020202020204" pitchFamily="34" charset="0"/>
              </a:rPr>
              <a:t> Explain that PDSA is a </a:t>
            </a:r>
            <a:r>
              <a:rPr lang="en-GB" sz="1400" dirty="0" smtClean="0">
                <a:latin typeface="Comic Sans MS" panose="030F0702030302020204" pitchFamily="66" charset="0"/>
                <a:cs typeface="Arial" panose="020B0604020202020204" pitchFamily="34" charset="0"/>
              </a:rPr>
              <a:t>not a private vet practice</a:t>
            </a:r>
            <a:r>
              <a:rPr lang="en-GB" sz="1400" dirty="0">
                <a:latin typeface="Comic Sans MS" panose="030F0702030302020204" pitchFamily="66" charset="0"/>
                <a:cs typeface="Arial" panose="020B0604020202020204" pitchFamily="34" charset="0"/>
              </a:rPr>
              <a:t> </a:t>
            </a:r>
            <a:r>
              <a:rPr lang="en-GB" sz="1400" dirty="0" smtClean="0">
                <a:latin typeface="Comic Sans MS" panose="030F0702030302020204" pitchFamily="66" charset="0"/>
                <a:cs typeface="Arial" panose="020B0604020202020204" pitchFamily="34" charset="0"/>
              </a:rPr>
              <a:t>and</a:t>
            </a:r>
            <a:r>
              <a:rPr lang="en-GB" sz="1400" baseline="0" dirty="0" smtClean="0">
                <a:latin typeface="Comic Sans MS" panose="030F0702030302020204" pitchFamily="66" charset="0"/>
                <a:cs typeface="Arial" panose="020B0604020202020204" pitchFamily="34" charset="0"/>
              </a:rPr>
              <a:t> </a:t>
            </a:r>
            <a:r>
              <a:rPr lang="en-GB" sz="1400" dirty="0" smtClean="0">
                <a:latin typeface="Comic Sans MS" panose="030F0702030302020204" pitchFamily="66" charset="0"/>
                <a:cs typeface="Arial" panose="020B0604020202020204" pitchFamily="34" charset="0"/>
              </a:rPr>
              <a:t>is </a:t>
            </a:r>
            <a:r>
              <a:rPr lang="en-GB" sz="1400" baseline="0" dirty="0" smtClean="0">
                <a:latin typeface="Comic Sans MS" panose="030F0702030302020204" pitchFamily="66" charset="0"/>
                <a:cs typeface="Arial" panose="020B0604020202020204" pitchFamily="34" charset="0"/>
              </a:rPr>
              <a:t>a charity. </a:t>
            </a:r>
          </a:p>
          <a:p>
            <a:pPr marL="171450" indent="-171450">
              <a:buFont typeface="Arial" panose="020B0604020202020204" pitchFamily="34" charset="0"/>
              <a:buChar char="•"/>
            </a:pPr>
            <a:r>
              <a:rPr lang="en-GB" sz="1400" baseline="0" dirty="0" smtClean="0">
                <a:latin typeface="Comic Sans MS" panose="030F0702030302020204" pitchFamily="66" charset="0"/>
                <a:cs typeface="Arial" panose="020B0604020202020204" pitchFamily="34" charset="0"/>
              </a:rPr>
              <a:t>Ask them what a charity does and explain </a:t>
            </a:r>
            <a:r>
              <a:rPr lang="en-GB" sz="1400" dirty="0" smtClean="0">
                <a:latin typeface="Comic Sans MS" panose="030F0702030302020204" pitchFamily="66" charset="0"/>
                <a:cs typeface="Arial" panose="020B0604020202020204" pitchFamily="34" charset="0"/>
              </a:rPr>
              <a:t>that we look after pets when owners can’t afford to take their pets to the vet.</a:t>
            </a:r>
            <a:endParaRPr lang="en-GB" sz="1400" dirty="0">
              <a:latin typeface="Comic Sans MS" panose="030F0702030302020204" pitchFamily="66" charset="0"/>
              <a:cs typeface="Arial" panose="020B0604020202020204" pitchFamily="34" charset="0"/>
            </a:endParaRPr>
          </a:p>
          <a:p>
            <a:pPr marL="171450" indent="-171450">
              <a:buFont typeface="Arial" panose="020B0604020202020204" pitchFamily="34" charset="0"/>
              <a:buChar char="•"/>
            </a:pPr>
            <a:r>
              <a:rPr lang="en-GB" sz="1400" baseline="0" dirty="0" smtClean="0">
                <a:latin typeface="Comic Sans MS" panose="030F0702030302020204" pitchFamily="66" charset="0"/>
                <a:cs typeface="Arial" panose="020B0604020202020204" pitchFamily="34" charset="0"/>
              </a:rPr>
              <a:t> Ask them what would happen to all the sick and injured pets we treat if PDSA weren’t around.</a:t>
            </a:r>
          </a:p>
          <a:p>
            <a:r>
              <a:rPr lang="en-GB" sz="1400" baseline="0" dirty="0" smtClean="0">
                <a:latin typeface="Comic Sans MS" panose="030F0702030302020204" pitchFamily="66" charset="0"/>
                <a:cs typeface="Arial" panose="020B0604020202020204" pitchFamily="34" charset="0"/>
              </a:rPr>
              <a:t>. </a:t>
            </a:r>
            <a:endParaRPr lang="en-GB" sz="1400" dirty="0" smtClean="0">
              <a:latin typeface="Comic Sans MS" panose="030F0702030302020204" pitchFamily="66" charset="0"/>
              <a:cs typeface="Arial" panose="020B0604020202020204" pitchFamily="34" charset="0"/>
            </a:endParaRPr>
          </a:p>
          <a:p>
            <a:pPr marL="285750" indent="-285750">
              <a:buFont typeface="Arial" panose="020B0604020202020204" pitchFamily="34" charset="0"/>
              <a:buChar char="•"/>
            </a:pPr>
            <a:r>
              <a:rPr lang="en-GB" sz="1400" dirty="0" smtClean="0">
                <a:latin typeface="Comic Sans MS" panose="030F0702030302020204" pitchFamily="66" charset="0"/>
                <a:cs typeface="Arial" panose="020B0604020202020204" pitchFamily="34" charset="0"/>
              </a:rPr>
              <a:t>Explain that today, you’re going to learn about what all pets need to be healthy and happy and also about one of the pets that PDSA has helped in our Pet Hospitals.</a:t>
            </a:r>
            <a:endParaRPr lang="en-GB" sz="1400" dirty="0">
              <a:latin typeface="Comic Sans MS" panose="030F0702030302020204" pitchFamily="66"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15ACF62-1582-49BD-BD06-BE2866F5FC23}" type="slidenum">
              <a:rPr lang="en-GB" smtClean="0"/>
              <a:pPr/>
              <a:t>1</a:t>
            </a:fld>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GB" baseline="0" dirty="0" smtClean="0"/>
              <a:t>Ask the pupils to work in groups to decide how we’d meet each need for a cat. You could divide the class in to 5 groups and give them a Welfare need each. Hear feedback from the class before moving on.</a:t>
            </a:r>
          </a:p>
          <a:p>
            <a:pPr>
              <a:buFont typeface="Arial" pitchFamily="34" charset="0"/>
              <a:buNone/>
            </a:pPr>
            <a:endParaRPr lang="en-GB" baseline="0" dirty="0" smtClean="0"/>
          </a:p>
          <a:p>
            <a:pPr>
              <a:buFont typeface="Arial" pitchFamily="34" charset="0"/>
              <a:buNone/>
            </a:pPr>
            <a:r>
              <a:rPr lang="en-GB" baseline="0" dirty="0" smtClean="0"/>
              <a:t>Example answers:</a:t>
            </a:r>
          </a:p>
          <a:p>
            <a:pPr>
              <a:buFont typeface="Arial" pitchFamily="34" charset="0"/>
              <a:buNone/>
            </a:pPr>
            <a:r>
              <a:rPr lang="en-GB" baseline="0" dirty="0" smtClean="0"/>
              <a:t>Environment – A home with people rather than other pets</a:t>
            </a:r>
          </a:p>
          <a:p>
            <a:pPr>
              <a:buFont typeface="Arial" pitchFamily="34" charset="0"/>
              <a:buNone/>
            </a:pPr>
            <a:r>
              <a:rPr lang="en-GB" baseline="0" dirty="0" smtClean="0"/>
              <a:t>Diet – Meat or a mixture of dry food and meat. It’s important that cats are given cat food rather than human food as it contains all the right nutrients for them to stay fit and healthy.</a:t>
            </a:r>
          </a:p>
          <a:p>
            <a:pPr>
              <a:buFont typeface="Arial" pitchFamily="34" charset="0"/>
              <a:buNone/>
            </a:pPr>
            <a:r>
              <a:rPr lang="en-GB" baseline="0" dirty="0" smtClean="0"/>
              <a:t>Health – It’s important to take cats to the vets for check ups and keep them up to date with their vaccinations/flea and worm treatments.</a:t>
            </a:r>
          </a:p>
          <a:p>
            <a:pPr>
              <a:buFont typeface="Arial" pitchFamily="34" charset="0"/>
              <a:buNone/>
            </a:pPr>
            <a:r>
              <a:rPr lang="en-GB" baseline="0" dirty="0" smtClean="0"/>
              <a:t>Behaviour – Cats need toys that encourage them to use their natural hunting skills.</a:t>
            </a:r>
          </a:p>
          <a:p>
            <a:pPr>
              <a:buFont typeface="Arial" pitchFamily="34" charset="0"/>
              <a:buNone/>
            </a:pPr>
            <a:r>
              <a:rPr lang="en-GB" baseline="0" dirty="0" smtClean="0"/>
              <a:t>Companionship – Cats like human company but may struggle with the company of another cat.</a:t>
            </a:r>
          </a:p>
        </p:txBody>
      </p:sp>
      <p:sp>
        <p:nvSpPr>
          <p:cNvPr id="4" name="Slide Number Placeholder 3"/>
          <p:cNvSpPr>
            <a:spLocks noGrp="1"/>
          </p:cNvSpPr>
          <p:nvPr>
            <p:ph type="sldNum" sz="quarter" idx="10"/>
          </p:nvPr>
        </p:nvSpPr>
        <p:spPr/>
        <p:txBody>
          <a:bodyPr/>
          <a:lstStyle/>
          <a:p>
            <a:fld id="{2CF8F773-EE7B-415C-9670-94845D9FC280}" type="slidenum">
              <a:rPr lang="en-GB" smtClean="0"/>
              <a:pPr/>
              <a:t>10</a:t>
            </a:fld>
            <a:endParaRPr lang="en-GB" dirty="0"/>
          </a:p>
        </p:txBody>
      </p:sp>
    </p:spTree>
    <p:extLst>
      <p:ext uri="{BB962C8B-B14F-4D97-AF65-F5344CB8AC3E}">
        <p14:creationId xmlns:p14="http://schemas.microsoft.com/office/powerpoint/2010/main" val="2046060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Following the video complete a spider diagram based on what they think rabbits need to be healthy and happy.</a:t>
            </a:r>
            <a:endParaRPr lang="en-GB" dirty="0"/>
          </a:p>
        </p:txBody>
      </p:sp>
      <p:sp>
        <p:nvSpPr>
          <p:cNvPr id="4" name="Slide Number Placeholder 3"/>
          <p:cNvSpPr>
            <a:spLocks noGrp="1"/>
          </p:cNvSpPr>
          <p:nvPr>
            <p:ph type="sldNum" sz="quarter" idx="10"/>
          </p:nvPr>
        </p:nvSpPr>
        <p:spPr/>
        <p:txBody>
          <a:bodyPr/>
          <a:lstStyle/>
          <a:p>
            <a:fld id="{C3EFA93C-652C-41A1-B038-E478FEC9B3B5}" type="slidenum">
              <a:rPr lang="en-GB" smtClean="0"/>
              <a:pPr/>
              <a:t>11</a:t>
            </a:fld>
            <a:endParaRPr lang="en-GB"/>
          </a:p>
        </p:txBody>
      </p:sp>
    </p:spTree>
    <p:extLst>
      <p:ext uri="{BB962C8B-B14F-4D97-AF65-F5344CB8AC3E}">
        <p14:creationId xmlns:p14="http://schemas.microsoft.com/office/powerpoint/2010/main" val="1110263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Comic Sans MS" panose="030F0702030302020204" pitchFamily="66" charset="0"/>
              </a:rPr>
              <a:t>Ask the group what they think</a:t>
            </a:r>
            <a:r>
              <a:rPr lang="en-GB" baseline="0" dirty="0" smtClean="0">
                <a:latin typeface="Comic Sans MS" panose="030F0702030302020204" pitchFamily="66" charset="0"/>
              </a:rPr>
              <a:t> </a:t>
            </a:r>
            <a:r>
              <a:rPr lang="en-GB" dirty="0" smtClean="0">
                <a:latin typeface="Comic Sans MS" panose="030F0702030302020204" pitchFamily="66" charset="0"/>
              </a:rPr>
              <a:t>pet rabbits need</a:t>
            </a:r>
            <a:r>
              <a:rPr lang="en-GB" baseline="0" dirty="0" smtClean="0">
                <a:latin typeface="Comic Sans MS" panose="030F0702030302020204" pitchFamily="66" charset="0"/>
              </a:rPr>
              <a:t>?</a:t>
            </a:r>
          </a:p>
          <a:p>
            <a:pPr marL="171450" indent="-171450">
              <a:buFont typeface="Arial" panose="020B0604020202020204" pitchFamily="34" charset="0"/>
              <a:buChar char="•"/>
            </a:pPr>
            <a:r>
              <a:rPr lang="en-GB" baseline="0" dirty="0" smtClean="0">
                <a:latin typeface="Comic Sans MS" panose="030F0702030302020204" pitchFamily="66" charset="0"/>
              </a:rPr>
              <a:t>Big hutch with plenty of room to run around – reflect on the video at just how much space a rabbit needs – a hutch alone is not enough – they are not ‘easy’ pets to care for as people think. You could get one of them to do 3 big hops and stand as tall as possible to show how much space they need.</a:t>
            </a:r>
          </a:p>
          <a:p>
            <a:pPr marL="171450" indent="-171450">
              <a:buFont typeface="Arial" panose="020B0604020202020204" pitchFamily="34" charset="0"/>
              <a:buChar char="•"/>
            </a:pPr>
            <a:r>
              <a:rPr lang="en-GB" baseline="0" dirty="0" smtClean="0">
                <a:latin typeface="Comic Sans MS" panose="030F0702030302020204" pitchFamily="66" charset="0"/>
              </a:rPr>
              <a:t>Food – pellets are better than muesli as they contain all nutrients, lots of hay &amp; grass, small amount of greens, &amp; unlimited water.</a:t>
            </a:r>
          </a:p>
          <a:p>
            <a:pPr marL="171450" indent="-171450">
              <a:buFont typeface="Arial" panose="020B0604020202020204" pitchFamily="34" charset="0"/>
              <a:buChar char="•"/>
            </a:pPr>
            <a:r>
              <a:rPr lang="en-GB" baseline="0" dirty="0" smtClean="0">
                <a:latin typeface="Comic Sans MS" panose="030F0702030302020204" pitchFamily="66" charset="0"/>
              </a:rPr>
              <a:t>Hay – explain importance of right amount of hay in their diet for their tummies and their teeth.</a:t>
            </a:r>
          </a:p>
          <a:p>
            <a:pPr marL="171450" indent="-171450">
              <a:buFont typeface="Arial" panose="020B0604020202020204" pitchFamily="34" charset="0"/>
              <a:buChar char="•"/>
            </a:pPr>
            <a:r>
              <a:rPr lang="en-GB" baseline="0" dirty="0" smtClean="0">
                <a:latin typeface="Comic Sans MS" panose="030F0702030302020204" pitchFamily="66" charset="0"/>
              </a:rPr>
              <a:t>Toys to play with and tunnel </a:t>
            </a:r>
            <a:r>
              <a:rPr lang="en-GB" baseline="0" dirty="0" err="1" smtClean="0">
                <a:latin typeface="Comic Sans MS" panose="030F0702030302020204" pitchFamily="66" charset="0"/>
              </a:rPr>
              <a:t>etc</a:t>
            </a:r>
            <a:r>
              <a:rPr lang="en-GB" baseline="0" dirty="0" smtClean="0">
                <a:latin typeface="Comic Sans MS" panose="030F0702030302020204" pitchFamily="66" charset="0"/>
              </a:rPr>
              <a:t> to run through and hide in.</a:t>
            </a:r>
          </a:p>
          <a:p>
            <a:pPr marL="171450" indent="-171450">
              <a:buFont typeface="Arial" panose="020B0604020202020204" pitchFamily="34" charset="0"/>
              <a:buChar char="•"/>
            </a:pPr>
            <a:r>
              <a:rPr lang="en-GB" baseline="0" dirty="0" smtClean="0">
                <a:latin typeface="Comic Sans MS" panose="030F0702030302020204" pitchFamily="66" charset="0"/>
              </a:rPr>
              <a:t>Friends – rabbits hate being alone – remember how they live in the wild – in groups – they look out for each other – a lone bunny will be a very worried</a:t>
            </a:r>
            <a:r>
              <a:rPr lang="en-GB" dirty="0" smtClean="0">
                <a:latin typeface="Comic Sans MS" panose="030F0702030302020204" pitchFamily="66" charset="0"/>
              </a:rPr>
              <a:t> and</a:t>
            </a:r>
            <a:r>
              <a:rPr lang="en-GB" baseline="0" dirty="0" smtClean="0">
                <a:latin typeface="Comic Sans MS" panose="030F0702030302020204" pitchFamily="66" charset="0"/>
              </a:rPr>
              <a:t> lonely bunny!</a:t>
            </a:r>
            <a:endParaRPr lang="en-GB" dirty="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C3EFA93C-652C-41A1-B038-E478FEC9B3B5}" type="slidenum">
              <a:rPr lang="en-GB" smtClean="0"/>
              <a:pPr/>
              <a:t>12</a:t>
            </a:fld>
            <a:endParaRPr lang="en-GB"/>
          </a:p>
        </p:txBody>
      </p:sp>
    </p:spTree>
    <p:extLst>
      <p:ext uri="{BB962C8B-B14F-4D97-AF65-F5344CB8AC3E}">
        <p14:creationId xmlns:p14="http://schemas.microsoft.com/office/powerpoint/2010/main" val="1616388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Comic Sans MS" panose="030F0702030302020204" pitchFamily="66" charset="0"/>
              </a:rPr>
              <a:t>Discuss:</a:t>
            </a:r>
          </a:p>
          <a:p>
            <a:endParaRPr lang="en-GB" dirty="0" smtClean="0">
              <a:latin typeface="Comic Sans MS" panose="030F0702030302020204" pitchFamily="66" charset="0"/>
            </a:endParaRPr>
          </a:p>
          <a:p>
            <a:r>
              <a:rPr lang="en-GB" dirty="0" smtClean="0">
                <a:latin typeface="Comic Sans MS" panose="030F0702030302020204" pitchFamily="66" charset="0"/>
              </a:rPr>
              <a:t>Based on what we’ve just learnt</a:t>
            </a:r>
            <a:r>
              <a:rPr lang="en-GB" baseline="0" dirty="0" smtClean="0">
                <a:latin typeface="Comic Sans MS" panose="030F0702030302020204" pitchFamily="66" charset="0"/>
              </a:rPr>
              <a:t> about rabbits, what is this rabbit missing in terms</a:t>
            </a:r>
            <a:r>
              <a:rPr lang="en-GB" dirty="0" smtClean="0">
                <a:latin typeface="Comic Sans MS" panose="030F0702030302020204" pitchFamily="66" charset="0"/>
              </a:rPr>
              <a:t> </a:t>
            </a:r>
            <a:r>
              <a:rPr lang="en-GB" baseline="0" dirty="0" smtClean="0">
                <a:latin typeface="Comic Sans MS" panose="030F0702030302020204" pitchFamily="66" charset="0"/>
              </a:rPr>
              <a:t>of his five welfare needs being met?</a:t>
            </a:r>
            <a:endParaRPr lang="en-GB" dirty="0" smtClean="0">
              <a:latin typeface="Comic Sans MS" panose="030F0702030302020204" pitchFamily="66" charset="0"/>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C3EFA93C-652C-41A1-B038-E478FEC9B3B5}" type="slidenum">
              <a:rPr lang="en-GB" smtClean="0"/>
              <a:pPr/>
              <a:t>13</a:t>
            </a:fld>
            <a:endParaRPr lang="en-GB"/>
          </a:p>
        </p:txBody>
      </p:sp>
    </p:spTree>
    <p:extLst>
      <p:ext uri="{BB962C8B-B14F-4D97-AF65-F5344CB8AC3E}">
        <p14:creationId xmlns:p14="http://schemas.microsoft.com/office/powerpoint/2010/main" val="3435003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GB" baseline="0" dirty="0" smtClean="0"/>
              <a:t>Ask the pupils to work in groups to decide how we’d meet each need for a rabbit. You could divide the class in to 5 groups and give them a Welfare need each. Hear feedback from the class before moving on.</a:t>
            </a:r>
          </a:p>
          <a:p>
            <a:pPr>
              <a:buFont typeface="Arial" pitchFamily="34" charset="0"/>
              <a:buNone/>
            </a:pPr>
            <a:endParaRPr lang="en-GB" baseline="0" dirty="0" smtClean="0"/>
          </a:p>
          <a:p>
            <a:pPr>
              <a:buFont typeface="Arial" pitchFamily="34" charset="0"/>
              <a:buNone/>
            </a:pPr>
            <a:r>
              <a:rPr lang="en-GB" baseline="0" dirty="0" smtClean="0"/>
              <a:t>Example answers:</a:t>
            </a:r>
          </a:p>
          <a:p>
            <a:pPr>
              <a:buFont typeface="Arial" pitchFamily="34" charset="0"/>
              <a:buNone/>
            </a:pPr>
            <a:r>
              <a:rPr lang="en-GB" baseline="0" dirty="0" smtClean="0"/>
              <a:t>Environment – A large hutch with an even bigger rabbit run attached. Rabbits need to be able to jump without their ears touching the roof. They can also live in the house. Demonstrate how big the hutch would need to be by asking a volunteer to do three large jumps across the room with their arms up.</a:t>
            </a:r>
          </a:p>
          <a:p>
            <a:pPr>
              <a:buFont typeface="Arial" pitchFamily="34" charset="0"/>
              <a:buNone/>
            </a:pPr>
            <a:r>
              <a:rPr lang="en-GB" baseline="0" dirty="0" smtClean="0"/>
              <a:t>Diet – Mixed greens and hay. Rabbits need to eat their body weight in hay each day. Rabbits can eat carrots but only in small amounts as carrots contain a large amount of sugar (as previously addressed).</a:t>
            </a:r>
          </a:p>
          <a:p>
            <a:pPr>
              <a:buFont typeface="Arial" pitchFamily="34" charset="0"/>
              <a:buNone/>
            </a:pPr>
            <a:r>
              <a:rPr lang="en-GB" baseline="0" dirty="0" smtClean="0"/>
              <a:t>Health – It’s important to take rabbits to the vets for check ups and keep them up to date with their vaccinations/flea and worm treatments.</a:t>
            </a:r>
          </a:p>
          <a:p>
            <a:pPr>
              <a:buFont typeface="Arial" pitchFamily="34" charset="0"/>
              <a:buNone/>
            </a:pPr>
            <a:r>
              <a:rPr lang="en-GB" baseline="0" dirty="0" smtClean="0"/>
              <a:t>Behaviour – Rabbits like to dig and burrow so it’s important that they’re given the opportunity to do this.</a:t>
            </a:r>
          </a:p>
          <a:p>
            <a:pPr>
              <a:buFont typeface="Arial" pitchFamily="34" charset="0"/>
              <a:buNone/>
            </a:pPr>
            <a:r>
              <a:rPr lang="en-GB" baseline="0" dirty="0" smtClean="0"/>
              <a:t>Companionship – Ideally, rabbits need to live with another rabbit. If a rabbit is kept on it’s own it will be lonely and may display negative behaviour or even get sick. You can take a single rabbit to a rehoming centre to find a friend. This is often called Bunny Bonding. Rabbits don’t like to be paired with Guinea Pigs – compare to two people speaking different languages and not understanding each other. </a:t>
            </a:r>
          </a:p>
        </p:txBody>
      </p:sp>
      <p:sp>
        <p:nvSpPr>
          <p:cNvPr id="4" name="Slide Number Placeholder 3"/>
          <p:cNvSpPr>
            <a:spLocks noGrp="1"/>
          </p:cNvSpPr>
          <p:nvPr>
            <p:ph type="sldNum" sz="quarter" idx="10"/>
          </p:nvPr>
        </p:nvSpPr>
        <p:spPr/>
        <p:txBody>
          <a:bodyPr/>
          <a:lstStyle/>
          <a:p>
            <a:fld id="{2CF8F773-EE7B-415C-9670-94845D9FC280}" type="slidenum">
              <a:rPr lang="en-GB" smtClean="0"/>
              <a:pPr/>
              <a:t>14</a:t>
            </a:fld>
            <a:endParaRPr lang="en-GB" dirty="0"/>
          </a:p>
        </p:txBody>
      </p:sp>
    </p:spTree>
    <p:extLst>
      <p:ext uri="{BB962C8B-B14F-4D97-AF65-F5344CB8AC3E}">
        <p14:creationId xmlns:p14="http://schemas.microsoft.com/office/powerpoint/2010/main" val="3049698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1438" y="652463"/>
            <a:ext cx="4572000" cy="3429000"/>
          </a:xfrm>
        </p:spPr>
      </p:sp>
      <p:sp>
        <p:nvSpPr>
          <p:cNvPr id="3" name="Notes Placeholder 2"/>
          <p:cNvSpPr>
            <a:spLocks noGrp="1"/>
          </p:cNvSpPr>
          <p:nvPr>
            <p:ph type="body" idx="1"/>
          </p:nvPr>
        </p:nvSpPr>
        <p:spPr/>
        <p:txBody>
          <a:bodyPr>
            <a:normAutofit fontScale="32500" lnSpcReduction="20000"/>
          </a:bodyPr>
          <a:lstStyle/>
          <a:p>
            <a:pPr marL="0" indent="0">
              <a:buFont typeface="Arial" panose="020B0604020202020204" pitchFamily="34" charset="0"/>
              <a:buNone/>
            </a:pPr>
            <a:endParaRPr lang="en-GB" sz="2800" baseline="0" dirty="0" smtClean="0">
              <a:latin typeface="Comic Sans MS" panose="030F0702030302020204" pitchFamily="66" charset="0"/>
              <a:cs typeface="Arial" panose="020B0604020202020204" pitchFamily="34" charset="0"/>
            </a:endParaRPr>
          </a:p>
          <a:p>
            <a:pPr marL="171450" indent="-171450">
              <a:buFont typeface="Arial" panose="020B0604020202020204" pitchFamily="34" charset="0"/>
              <a:buChar char="•"/>
            </a:pPr>
            <a:r>
              <a:rPr lang="en-GB" sz="2800" b="1" baseline="0" dirty="0" smtClean="0">
                <a:latin typeface="Comic Sans MS" panose="030F0702030302020204" pitchFamily="66" charset="0"/>
                <a:cs typeface="Arial" panose="020B0604020202020204" pitchFamily="34" charset="0"/>
              </a:rPr>
              <a:t>Sniffing/smelling</a:t>
            </a:r>
            <a:r>
              <a:rPr lang="en-GB" sz="2800" baseline="0" dirty="0" smtClean="0">
                <a:latin typeface="Comic Sans MS" panose="030F0702030302020204" pitchFamily="66" charset="0"/>
                <a:cs typeface="Arial" panose="020B0604020202020204" pitchFamily="34" charset="0"/>
              </a:rPr>
              <a:t> –Explain that dogs use their great sense of smell to sniff people, other dogs and the environment. Explain that some dogs use their great sense of smell to help people, by sniffing out drugs, weapons, people buried by earthquakes etc. Tell them amazing facts of dogs sniffing out cancer and being able to tell a person’s mood by how they smell.</a:t>
            </a:r>
          </a:p>
          <a:p>
            <a:pPr marL="171450" indent="-171450">
              <a:buFont typeface="Arial" panose="020B0604020202020204" pitchFamily="34" charset="0"/>
              <a:buChar char="•"/>
            </a:pPr>
            <a:endParaRPr lang="en-GB" sz="2800" dirty="0">
              <a:latin typeface="Comic Sans MS" panose="030F0702030302020204" pitchFamily="66" charset="0"/>
              <a:cs typeface="Arial" panose="020B0604020202020204" pitchFamily="34" charset="0"/>
            </a:endParaRPr>
          </a:p>
          <a:p>
            <a:pPr marL="171450" indent="-171450">
              <a:buFont typeface="Arial" panose="020B0604020202020204" pitchFamily="34" charset="0"/>
              <a:buChar char="•"/>
            </a:pPr>
            <a:r>
              <a:rPr lang="en-GB" sz="2800" b="1" dirty="0">
                <a:latin typeface="Comic Sans MS" panose="030F0702030302020204" pitchFamily="66" charset="0"/>
                <a:cs typeface="Arial" panose="020B0604020202020204" pitchFamily="34" charset="0"/>
              </a:rPr>
              <a:t> Eat/Drink – </a:t>
            </a:r>
            <a:r>
              <a:rPr lang="en-GB" sz="2800" dirty="0">
                <a:latin typeface="Comic Sans MS" panose="030F0702030302020204" pitchFamily="66" charset="0"/>
                <a:cs typeface="Arial" panose="020B0604020202020204" pitchFamily="34" charset="0"/>
              </a:rPr>
              <a:t>Explain that </a:t>
            </a:r>
            <a:r>
              <a:rPr lang="en-GB" sz="2800" dirty="0" smtClean="0">
                <a:latin typeface="Comic Sans MS" panose="030F0702030302020204" pitchFamily="66" charset="0"/>
                <a:cs typeface="Arial" panose="020B0604020202020204" pitchFamily="34" charset="0"/>
              </a:rPr>
              <a:t>dogs </a:t>
            </a:r>
            <a:r>
              <a:rPr lang="en-GB" sz="2800" dirty="0">
                <a:latin typeface="Comic Sans MS" panose="030F0702030302020204" pitchFamily="66" charset="0"/>
                <a:cs typeface="Arial" panose="020B0604020202020204" pitchFamily="34" charset="0"/>
              </a:rPr>
              <a:t>are omnivores. Check if anyone knows what this means. Confirm that omnivores can survive on eating either meat or plant material (or a mixture of both) We provide them with their food which must be a complete balanced diet that gives them everything they need – not our food! Explain that some human foods can be dangerous to dogs. Explain that they need unlimited fresh water</a:t>
            </a:r>
            <a:r>
              <a:rPr lang="en-GB" sz="2800" dirty="0" smtClean="0">
                <a:latin typeface="Comic Sans MS" panose="030F0702030302020204" pitchFamily="66" charset="0"/>
                <a:cs typeface="Arial" panose="020B0604020202020204" pitchFamily="34" charset="0"/>
              </a:rPr>
              <a:t>.</a:t>
            </a:r>
          </a:p>
          <a:p>
            <a:pPr marL="171450" indent="-171450">
              <a:buFont typeface="Arial" panose="020B0604020202020204" pitchFamily="34" charset="0"/>
              <a:buChar char="•"/>
            </a:pPr>
            <a:endParaRPr lang="en-GB" sz="2800" dirty="0">
              <a:latin typeface="Comic Sans MS" panose="030F0702030302020204" pitchFamily="66" charset="0"/>
              <a:cs typeface="Arial" panose="020B0604020202020204" pitchFamily="34" charset="0"/>
            </a:endParaRPr>
          </a:p>
          <a:p>
            <a:pPr marL="171450" indent="-171450">
              <a:buFont typeface="Arial" panose="020B0604020202020204" pitchFamily="34" charset="0"/>
              <a:buChar char="•"/>
            </a:pPr>
            <a:r>
              <a:rPr lang="en-GB" sz="2800" b="1" dirty="0">
                <a:latin typeface="Comic Sans MS" panose="030F0702030302020204" pitchFamily="66" charset="0"/>
                <a:cs typeface="Arial" panose="020B0604020202020204" pitchFamily="34" charset="0"/>
              </a:rPr>
              <a:t>Exercise/Socialise </a:t>
            </a:r>
            <a:r>
              <a:rPr lang="en-GB" sz="2800" dirty="0">
                <a:latin typeface="Comic Sans MS" panose="030F0702030302020204" pitchFamily="66" charset="0"/>
                <a:cs typeface="Arial" panose="020B0604020202020204" pitchFamily="34" charset="0"/>
              </a:rPr>
              <a:t>- Explain that </a:t>
            </a:r>
            <a:r>
              <a:rPr lang="en-GB" sz="2800" dirty="0" smtClean="0">
                <a:latin typeface="Comic Sans MS" panose="030F0702030302020204" pitchFamily="66" charset="0"/>
                <a:cs typeface="Arial" panose="020B0604020202020204" pitchFamily="34" charset="0"/>
              </a:rPr>
              <a:t>dogs </a:t>
            </a:r>
            <a:r>
              <a:rPr lang="en-GB" sz="2800" dirty="0">
                <a:latin typeface="Comic Sans MS" panose="030F0702030302020204" pitchFamily="66" charset="0"/>
                <a:cs typeface="Arial" panose="020B0604020202020204" pitchFamily="34" charset="0"/>
              </a:rPr>
              <a:t>are very social and don’t like to be left alone. People have developed such a strong bond with dogs that we’ve replaced their ‘wolf pack’ – which is why we should make sure that our dogs are only left alone for up to four hours at a time. Wolves will exercise naturally by hunting and covering large distances. Our pet dogs need lots of exercise too – at least two walks a day, with time off the lead to run</a:t>
            </a:r>
            <a:r>
              <a:rPr lang="en-GB" sz="2800" dirty="0" smtClean="0">
                <a:latin typeface="Comic Sans MS" panose="030F0702030302020204" pitchFamily="66" charset="0"/>
                <a:cs typeface="Arial" panose="020B0604020202020204" pitchFamily="34" charset="0"/>
              </a:rPr>
              <a:t>.</a:t>
            </a:r>
          </a:p>
          <a:p>
            <a:pPr marL="171450" indent="-171450">
              <a:buFont typeface="Arial" panose="020B0604020202020204" pitchFamily="34" charset="0"/>
              <a:buChar char="•"/>
            </a:pPr>
            <a:endParaRPr lang="en-GB" sz="2800" dirty="0">
              <a:latin typeface="Comic Sans MS" panose="030F0702030302020204" pitchFamily="66" charset="0"/>
              <a:cs typeface="Arial" panose="020B0604020202020204" pitchFamily="34" charset="0"/>
            </a:endParaRPr>
          </a:p>
          <a:p>
            <a:pPr marL="171450" indent="-171450">
              <a:buFont typeface="Arial" panose="020B0604020202020204" pitchFamily="34" charset="0"/>
              <a:buChar char="•"/>
            </a:pPr>
            <a:r>
              <a:rPr lang="en-GB" sz="2800" dirty="0" smtClean="0">
                <a:latin typeface="Comic Sans MS" panose="030F0702030302020204" pitchFamily="66" charset="0"/>
                <a:cs typeface="Arial" panose="020B0604020202020204" pitchFamily="34" charset="0"/>
              </a:rPr>
              <a:t> </a:t>
            </a:r>
            <a:r>
              <a:rPr lang="en-GB" sz="2800" b="1" dirty="0">
                <a:latin typeface="Comic Sans MS" panose="030F0702030302020204" pitchFamily="66" charset="0"/>
                <a:cs typeface="Arial" panose="020B0604020202020204" pitchFamily="34" charset="0"/>
              </a:rPr>
              <a:t>Sleep – </a:t>
            </a:r>
            <a:r>
              <a:rPr lang="en-GB" sz="2800" dirty="0">
                <a:latin typeface="Comic Sans MS" panose="030F0702030302020204" pitchFamily="66" charset="0"/>
                <a:cs typeface="Arial" panose="020B0604020202020204" pitchFamily="34" charset="0"/>
              </a:rPr>
              <a:t>Explain that it’s important to make sure that dogs have their own bed and that they’re not approached when they’re on it – give explanation and safety advice.</a:t>
            </a:r>
          </a:p>
          <a:p>
            <a:pPr marL="0" indent="0">
              <a:buFont typeface="Arial" panose="020B0604020202020204" pitchFamily="34" charset="0"/>
              <a:buNone/>
            </a:pPr>
            <a:endParaRPr lang="en-GB" sz="2800" dirty="0">
              <a:latin typeface="Comic Sans MS" panose="030F0702030302020204" pitchFamily="66" charset="0"/>
              <a:cs typeface="Arial" panose="020B0604020202020204" pitchFamily="34" charset="0"/>
            </a:endParaRPr>
          </a:p>
          <a:p>
            <a:pPr marL="171450" indent="-171450">
              <a:buFont typeface="Arial" panose="020B0604020202020204" pitchFamily="34" charset="0"/>
              <a:buChar char="•"/>
            </a:pPr>
            <a:r>
              <a:rPr lang="en-GB" sz="2800" b="1" dirty="0">
                <a:latin typeface="Comic Sans MS" panose="030F0702030302020204" pitchFamily="66" charset="0"/>
                <a:cs typeface="Arial" panose="020B0604020202020204" pitchFamily="34" charset="0"/>
              </a:rPr>
              <a:t>Hunt/Play </a:t>
            </a:r>
            <a:r>
              <a:rPr lang="en-GB" sz="2800" dirty="0">
                <a:latin typeface="Comic Sans MS" panose="030F0702030302020204" pitchFamily="66" charset="0"/>
                <a:cs typeface="Arial" panose="020B0604020202020204" pitchFamily="34" charset="0"/>
              </a:rPr>
              <a:t>– Explain that play is a huge part of </a:t>
            </a:r>
            <a:r>
              <a:rPr lang="en-GB" sz="2800" dirty="0" smtClean="0">
                <a:latin typeface="Comic Sans MS" panose="030F0702030302020204" pitchFamily="66" charset="0"/>
                <a:cs typeface="Arial" panose="020B0604020202020204" pitchFamily="34" charset="0"/>
              </a:rPr>
              <a:t>a dog’s </a:t>
            </a:r>
            <a:r>
              <a:rPr lang="en-GB" sz="2800" dirty="0">
                <a:latin typeface="Comic Sans MS" panose="030F0702030302020204" pitchFamily="66" charset="0"/>
                <a:cs typeface="Arial" panose="020B0604020202020204" pitchFamily="34" charset="0"/>
              </a:rPr>
              <a:t>life. </a:t>
            </a:r>
            <a:r>
              <a:rPr lang="en-GB" sz="2800" dirty="0" smtClean="0">
                <a:latin typeface="Comic Sans MS" panose="030F0702030302020204" pitchFamily="66" charset="0"/>
                <a:cs typeface="Arial" panose="020B0604020202020204" pitchFamily="34" charset="0"/>
              </a:rPr>
              <a:t>Dogs </a:t>
            </a:r>
            <a:r>
              <a:rPr lang="en-GB" sz="2800" dirty="0">
                <a:latin typeface="Comic Sans MS" panose="030F0702030302020204" pitchFamily="66" charset="0"/>
                <a:cs typeface="Arial" panose="020B0604020202020204" pitchFamily="34" charset="0"/>
              </a:rPr>
              <a:t>love to play but it’s no fun playing on their own, so make sure your dog gets plenty of chance to play with other dogs and also has lots of toys that you can help him play with at home. </a:t>
            </a:r>
            <a:r>
              <a:rPr lang="en-GB" sz="2800" dirty="0" smtClean="0">
                <a:latin typeface="Comic Sans MS" panose="030F0702030302020204" pitchFamily="66" charset="0"/>
                <a:cs typeface="Arial" panose="020B0604020202020204" pitchFamily="34" charset="0"/>
              </a:rPr>
              <a:t>Remember, </a:t>
            </a:r>
            <a:r>
              <a:rPr lang="en-GB" sz="2800" dirty="0">
                <a:latin typeface="Comic Sans MS" panose="030F0702030302020204" pitchFamily="66" charset="0"/>
                <a:cs typeface="Arial" panose="020B0604020202020204" pitchFamily="34" charset="0"/>
              </a:rPr>
              <a:t>dogs use their mouths to play – they don’t mean to hurt, but sometimes their teeth can hurt our delicate skin – other dogs with fur coats make a much better play mate. Unlike cats, our domestic dogs don’t hunt </a:t>
            </a:r>
            <a:r>
              <a:rPr lang="en-GB" sz="2800" dirty="0" smtClean="0">
                <a:latin typeface="Comic Sans MS" panose="030F0702030302020204" pitchFamily="66" charset="0"/>
                <a:cs typeface="Arial" panose="020B0604020202020204" pitchFamily="34" charset="0"/>
              </a:rPr>
              <a:t>but </a:t>
            </a:r>
            <a:r>
              <a:rPr lang="en-GB" sz="2800" dirty="0">
                <a:latin typeface="Comic Sans MS" panose="030F0702030302020204" pitchFamily="66" charset="0"/>
                <a:cs typeface="Arial" panose="020B0604020202020204" pitchFamily="34" charset="0"/>
              </a:rPr>
              <a:t>they still have some natural desires – they love to chase and catch </a:t>
            </a:r>
            <a:r>
              <a:rPr lang="en-GB" sz="2800" dirty="0" smtClean="0">
                <a:latin typeface="Comic Sans MS" panose="030F0702030302020204" pitchFamily="66" charset="0"/>
                <a:cs typeface="Arial" panose="020B0604020202020204" pitchFamily="34" charset="0"/>
              </a:rPr>
              <a:t>with </a:t>
            </a:r>
            <a:r>
              <a:rPr lang="en-GB" sz="2800" dirty="0">
                <a:latin typeface="Comic Sans MS" panose="030F0702030302020204" pitchFamily="66" charset="0"/>
                <a:cs typeface="Arial" panose="020B0604020202020204" pitchFamily="34" charset="0"/>
              </a:rPr>
              <a:t>toys – just like in the picture</a:t>
            </a:r>
          </a:p>
          <a:p>
            <a:pPr marL="171450" indent="-171450">
              <a:buFont typeface="Arial" panose="020B0604020202020204" pitchFamily="34" charset="0"/>
              <a:buChar char="•"/>
            </a:pPr>
            <a:endParaRPr lang="en-GB" sz="2800" dirty="0">
              <a:latin typeface="Comic Sans MS" panose="030F0702030302020204" pitchFamily="66" charset="0"/>
              <a:cs typeface="Arial" panose="020B0604020202020204" pitchFamily="34" charset="0"/>
            </a:endParaRPr>
          </a:p>
          <a:p>
            <a:endParaRPr lang="en-GB" sz="2800" baseline="0" dirty="0" smtClean="0">
              <a:latin typeface="Comic Sans MS" panose="030F0702030302020204" pitchFamily="66" charset="0"/>
              <a:cs typeface="Arial" panose="020B0604020202020204" pitchFamily="34" charset="0"/>
            </a:endParaRPr>
          </a:p>
          <a:p>
            <a:pPr marL="171450" indent="-171450">
              <a:buFont typeface="Arial" panose="020B0604020202020204" pitchFamily="34" charset="0"/>
              <a:buChar char="•"/>
            </a:pPr>
            <a:r>
              <a:rPr lang="en-GB" sz="2800" b="1" baseline="0" dirty="0" smtClean="0">
                <a:latin typeface="Comic Sans MS" panose="030F0702030302020204" pitchFamily="66" charset="0"/>
                <a:cs typeface="Arial" panose="020B0604020202020204" pitchFamily="34" charset="0"/>
              </a:rPr>
              <a:t>Toileting/Scent marking </a:t>
            </a:r>
            <a:r>
              <a:rPr lang="en-GB" sz="2800" b="0" baseline="0" dirty="0" smtClean="0">
                <a:latin typeface="Comic Sans MS" panose="030F0702030302020204" pitchFamily="66" charset="0"/>
                <a:cs typeface="Arial" panose="020B0604020202020204" pitchFamily="34" charset="0"/>
              </a:rPr>
              <a:t>Explain that this is something that dogs do.</a:t>
            </a:r>
            <a:r>
              <a:rPr lang="en-GB" sz="2800" b="0" i="0" kern="1200" baseline="0" dirty="0" smtClean="0">
                <a:solidFill>
                  <a:schemeClr val="tx1"/>
                </a:solidFill>
                <a:effectLst/>
                <a:latin typeface="Comic Sans MS" panose="030F0702030302020204" pitchFamily="66" charset="0"/>
                <a:cs typeface="Arial" panose="020B0604020202020204" pitchFamily="34" charset="0"/>
              </a:rPr>
              <a:t> They’ll </a:t>
            </a:r>
            <a:r>
              <a:rPr lang="en-GB" sz="2800" b="0" i="0" kern="1200" dirty="0" smtClean="0">
                <a:solidFill>
                  <a:schemeClr val="tx1"/>
                </a:solidFill>
                <a:effectLst/>
                <a:latin typeface="Comic Sans MS" panose="030F0702030302020204" pitchFamily="66" charset="0"/>
                <a:cs typeface="Arial" panose="020B0604020202020204" pitchFamily="34" charset="0"/>
              </a:rPr>
              <a:t>often seek out spots that another dog, or many dogs, have used to pee on, to make their mark on the world and mask the scent markers left by other dogs.</a:t>
            </a:r>
            <a:r>
              <a:rPr lang="en-GB" sz="2800" b="0" baseline="0" dirty="0" smtClean="0">
                <a:latin typeface="Comic Sans MS" panose="030F0702030302020204" pitchFamily="66" charset="0"/>
                <a:cs typeface="Arial" panose="020B0604020202020204" pitchFamily="34" charset="0"/>
              </a:rPr>
              <a:t> </a:t>
            </a:r>
            <a:r>
              <a:rPr lang="en-GB" sz="2800" b="0" i="0" kern="1200" baseline="0" dirty="0" smtClean="0">
                <a:solidFill>
                  <a:schemeClr val="tx1"/>
                </a:solidFill>
                <a:effectLst/>
                <a:latin typeface="Comic Sans MS" panose="030F0702030302020204" pitchFamily="66" charset="0"/>
                <a:cs typeface="Arial" panose="020B0604020202020204" pitchFamily="34" charset="0"/>
              </a:rPr>
              <a:t>F</a:t>
            </a:r>
            <a:r>
              <a:rPr lang="en-GB" sz="2800" b="0" i="0" kern="1200" dirty="0" smtClean="0">
                <a:solidFill>
                  <a:schemeClr val="tx1"/>
                </a:solidFill>
                <a:effectLst/>
                <a:latin typeface="Comic Sans MS" panose="030F0702030302020204" pitchFamily="66" charset="0"/>
                <a:cs typeface="Arial" panose="020B0604020202020204" pitchFamily="34" charset="0"/>
              </a:rPr>
              <a:t>emale dogs in heat will pee at every chance they get, to try to attract a mate.</a:t>
            </a:r>
            <a:r>
              <a:rPr lang="en-GB" sz="2800" b="0" i="0" kern="1200" baseline="0" dirty="0" smtClean="0">
                <a:solidFill>
                  <a:schemeClr val="tx1"/>
                </a:solidFill>
                <a:effectLst/>
                <a:latin typeface="Comic Sans MS" panose="030F0702030302020204" pitchFamily="66" charset="0"/>
                <a:cs typeface="Arial" panose="020B0604020202020204" pitchFamily="34" charset="0"/>
              </a:rPr>
              <a:t> Explain that scent marking and sniffing are like doggy Facebook. Explain the importance of poop scooping from a public health angle.</a:t>
            </a:r>
            <a:endParaRPr lang="en-GB" sz="2800" b="0" i="0" kern="1200" dirty="0" smtClean="0">
              <a:solidFill>
                <a:schemeClr val="tx1"/>
              </a:solidFill>
              <a:effectLst/>
              <a:latin typeface="Comic Sans MS" panose="030F0702030302020204" pitchFamily="66"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500" dirty="0">
              <a:latin typeface="Comic Sans MS" panose="030F0702030302020204" pitchFamily="66" charset="0"/>
              <a:cs typeface="Arial" panose="020B0604020202020204" pitchFamily="34" charset="0"/>
            </a:endParaRPr>
          </a:p>
          <a:p>
            <a:pPr marL="0" indent="0">
              <a:buFont typeface="Arial" panose="020B0604020202020204" pitchFamily="34" charset="0"/>
              <a:buNone/>
            </a:pPr>
            <a:r>
              <a:rPr lang="en-GB" b="1" u="sng" baseline="0" dirty="0" smtClean="0">
                <a:latin typeface="Comic Sans MS" panose="030F0702030302020204" pitchFamily="66" charset="0"/>
              </a:rPr>
              <a:t>Here are some dogs doing some great doggy things and a few tricks too</a:t>
            </a:r>
          </a:p>
        </p:txBody>
      </p:sp>
      <p:sp>
        <p:nvSpPr>
          <p:cNvPr id="4" name="Slide Number Placeholder 3"/>
          <p:cNvSpPr>
            <a:spLocks noGrp="1"/>
          </p:cNvSpPr>
          <p:nvPr>
            <p:ph type="sldNum" sz="quarter" idx="10"/>
          </p:nvPr>
        </p:nvSpPr>
        <p:spPr/>
        <p:txBody>
          <a:bodyPr/>
          <a:lstStyle/>
          <a:p>
            <a:fld id="{C3EFA93C-652C-41A1-B038-E478FEC9B3B5}" type="slidenum">
              <a:rPr lang="en-GB" smtClean="0"/>
              <a:pPr/>
              <a:t>15</a:t>
            </a:fld>
            <a:endParaRPr lang="en-GB"/>
          </a:p>
        </p:txBody>
      </p:sp>
    </p:spTree>
    <p:extLst>
      <p:ext uri="{BB962C8B-B14F-4D97-AF65-F5344CB8AC3E}">
        <p14:creationId xmlns:p14="http://schemas.microsoft.com/office/powerpoint/2010/main" val="351884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hhttps://www.youtube.com/watch?v=ZHwlmvuW4NY (3.24-3.30)</a:t>
            </a:r>
          </a:p>
          <a:p>
            <a:r>
              <a:rPr lang="en-GB" dirty="0" smtClean="0"/>
              <a:t>https://www.youtube.com/watch?v=plFCDMQLGpw (36-39) (107-113)</a:t>
            </a:r>
          </a:p>
          <a:p>
            <a:r>
              <a:rPr lang="en-GB" dirty="0" smtClean="0"/>
              <a:t>https://www.youtube.com/watch?v=cSd5gYfRgoY (300-311)</a:t>
            </a:r>
          </a:p>
          <a:p>
            <a:r>
              <a:rPr lang="en-GB" dirty="0" smtClean="0"/>
              <a:t>https://www.youtube.com/watch?v=2cJNGf3os-0 (10-24)</a:t>
            </a:r>
          </a:p>
          <a:p>
            <a:r>
              <a:rPr lang="en-GB" dirty="0" smtClean="0"/>
              <a:t>https://www.youtube.com/watch?v=q8FfNQ_E0l0 (4-6) put at</a:t>
            </a:r>
            <a:r>
              <a:rPr lang="en-GB" baseline="0" dirty="0" smtClean="0"/>
              <a:t> beg of video) 37-38, 42-43, 112-114, 125</a:t>
            </a:r>
          </a:p>
          <a:p>
            <a:r>
              <a:rPr lang="en-GB" dirty="0" smtClean="0"/>
              <a:t>https://www.youtube.com/watch?v=GF60Iuh643I (2.03-2.10)</a:t>
            </a:r>
            <a:r>
              <a:rPr lang="en-GB" baseline="0" dirty="0" smtClean="0"/>
              <a:t> (4.29-4.34)</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C3EFA93C-652C-41A1-B038-E478FEC9B3B5}"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Comic Sans MS" panose="030F0702030302020204" pitchFamily="66" charset="0"/>
              </a:rPr>
              <a:t>What do</a:t>
            </a:r>
            <a:r>
              <a:rPr lang="en-GB" baseline="0" dirty="0" smtClean="0">
                <a:latin typeface="Comic Sans MS" panose="030F0702030302020204" pitchFamily="66" charset="0"/>
              </a:rPr>
              <a:t> they need -Based on what we’ve just spoken about?</a:t>
            </a:r>
          </a:p>
          <a:p>
            <a:r>
              <a:rPr lang="en-GB" baseline="0" dirty="0" smtClean="0">
                <a:latin typeface="Comic Sans MS" panose="030F0702030302020204" pitchFamily="66" charset="0"/>
              </a:rPr>
              <a:t>Explain the needs of dogs</a:t>
            </a:r>
            <a:r>
              <a:rPr lang="en-GB" dirty="0" smtClean="0">
                <a:latin typeface="Comic Sans MS" panose="030F0702030302020204" pitchFamily="66" charset="0"/>
              </a:rPr>
              <a:t> and discuss the danger of feeding chocolate or bones.</a:t>
            </a:r>
          </a:p>
          <a:p>
            <a:endParaRPr lang="en-GB" baseline="0" dirty="0">
              <a:latin typeface="Comic Sans MS" panose="030F0702030302020204" pitchFamily="66" charset="0"/>
            </a:endParaRPr>
          </a:p>
          <a:p>
            <a:r>
              <a:rPr lang="en-GB" dirty="0" smtClean="0">
                <a:latin typeface="Comic Sans MS" panose="030F0702030302020204" pitchFamily="66" charset="0"/>
              </a:rPr>
              <a:t>Also, check if they know the following items are also poisonous for dogs:</a:t>
            </a:r>
          </a:p>
          <a:p>
            <a:endParaRPr lang="en-GB" baseline="0" dirty="0">
              <a:latin typeface="Comic Sans MS" panose="030F0702030302020204" pitchFamily="66" charset="0"/>
            </a:endParaRPr>
          </a:p>
          <a:p>
            <a:r>
              <a:rPr lang="en-GB" dirty="0" smtClean="0">
                <a:latin typeface="Comic Sans MS" panose="030F0702030302020204" pitchFamily="66" charset="0"/>
              </a:rPr>
              <a:t>Onions</a:t>
            </a:r>
          </a:p>
          <a:p>
            <a:r>
              <a:rPr lang="en-GB" baseline="0" dirty="0" smtClean="0">
                <a:latin typeface="Comic Sans MS" panose="030F0702030302020204" pitchFamily="66" charset="0"/>
              </a:rPr>
              <a:t>Garlic</a:t>
            </a:r>
          </a:p>
          <a:p>
            <a:r>
              <a:rPr lang="en-GB" dirty="0" smtClean="0">
                <a:latin typeface="Comic Sans MS" panose="030F0702030302020204" pitchFamily="66" charset="0"/>
              </a:rPr>
              <a:t>Chives</a:t>
            </a:r>
            <a:endParaRPr lang="en-GB" baseline="0" dirty="0" smtClean="0">
              <a:latin typeface="Comic Sans MS" panose="030F0702030302020204" pitchFamily="66" charset="0"/>
            </a:endParaRPr>
          </a:p>
          <a:p>
            <a:r>
              <a:rPr lang="en-GB" dirty="0" smtClean="0">
                <a:latin typeface="Comic Sans MS" panose="030F0702030302020204" pitchFamily="66" charset="0"/>
              </a:rPr>
              <a:t>Grapes and raisins</a:t>
            </a:r>
          </a:p>
          <a:p>
            <a:r>
              <a:rPr lang="en-GB" baseline="0" dirty="0" smtClean="0">
                <a:latin typeface="Comic Sans MS" panose="030F0702030302020204" pitchFamily="66" charset="0"/>
              </a:rPr>
              <a:t>Alcohol</a:t>
            </a:r>
          </a:p>
          <a:p>
            <a:r>
              <a:rPr lang="en-GB" dirty="0" smtClean="0">
                <a:latin typeface="Comic Sans MS" panose="030F0702030302020204" pitchFamily="66" charset="0"/>
              </a:rPr>
              <a:t>Mouldy foods</a:t>
            </a:r>
            <a:endParaRPr lang="en-GB" baseline="0" dirty="0" smtClean="0">
              <a:latin typeface="Comic Sans MS" panose="030F0702030302020204" pitchFamily="66" charset="0"/>
            </a:endParaRPr>
          </a:p>
          <a:p>
            <a:r>
              <a:rPr lang="en-GB" baseline="0" dirty="0" smtClean="0">
                <a:latin typeface="Comic Sans MS" panose="030F0702030302020204" pitchFamily="66" charset="0"/>
              </a:rPr>
              <a:t>Macadamia nuts</a:t>
            </a:r>
          </a:p>
          <a:p>
            <a:r>
              <a:rPr lang="en-GB" dirty="0" smtClean="0">
                <a:latin typeface="Comic Sans MS" panose="030F0702030302020204" pitchFamily="66" charset="0"/>
              </a:rPr>
              <a:t>Sugar free items containing xylitol, such as chewing gum</a:t>
            </a:r>
            <a:endParaRPr lang="en-GB" baseline="0" dirty="0" smtClean="0">
              <a:latin typeface="Comic Sans MS" panose="030F0702030302020204" pitchFamily="66" charset="0"/>
            </a:endParaRPr>
          </a:p>
          <a:p>
            <a:endParaRPr lang="en-GB" baseline="0" dirty="0" smtClean="0"/>
          </a:p>
        </p:txBody>
      </p:sp>
      <p:sp>
        <p:nvSpPr>
          <p:cNvPr id="4" name="Slide Number Placeholder 3"/>
          <p:cNvSpPr>
            <a:spLocks noGrp="1"/>
          </p:cNvSpPr>
          <p:nvPr>
            <p:ph type="sldNum" sz="quarter" idx="10"/>
          </p:nvPr>
        </p:nvSpPr>
        <p:spPr/>
        <p:txBody>
          <a:bodyPr/>
          <a:lstStyle/>
          <a:p>
            <a:fld id="{C3EFA93C-652C-41A1-B038-E478FEC9B3B5}" type="slidenum">
              <a:rPr lang="en-GB" smtClean="0"/>
              <a:pPr/>
              <a:t>17</a:t>
            </a:fld>
            <a:endParaRPr lang="en-GB"/>
          </a:p>
        </p:txBody>
      </p:sp>
    </p:spTree>
    <p:extLst>
      <p:ext uri="{BB962C8B-B14F-4D97-AF65-F5344CB8AC3E}">
        <p14:creationId xmlns:p14="http://schemas.microsoft.com/office/powerpoint/2010/main" val="3403648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Comic Sans MS" panose="030F0702030302020204" pitchFamily="66" charset="0"/>
              </a:rPr>
              <a:t>Discuss:</a:t>
            </a:r>
          </a:p>
          <a:p>
            <a:endParaRPr lang="en-GB" dirty="0" smtClean="0">
              <a:latin typeface="Comic Sans MS" panose="030F0702030302020204" pitchFamily="66" charset="0"/>
            </a:endParaRPr>
          </a:p>
          <a:p>
            <a:r>
              <a:rPr lang="en-GB" dirty="0" smtClean="0">
                <a:latin typeface="Comic Sans MS" panose="030F0702030302020204" pitchFamily="66" charset="0"/>
              </a:rPr>
              <a:t>Based on what we’ve just learnt</a:t>
            </a:r>
            <a:r>
              <a:rPr lang="en-GB" baseline="0" dirty="0" smtClean="0">
                <a:latin typeface="Comic Sans MS" panose="030F0702030302020204" pitchFamily="66" charset="0"/>
              </a:rPr>
              <a:t> about dogs, what is this dog missing in terms</a:t>
            </a:r>
          </a:p>
          <a:p>
            <a:r>
              <a:rPr lang="en-GB" baseline="0" dirty="0" smtClean="0">
                <a:latin typeface="Comic Sans MS" panose="030F0702030302020204" pitchFamily="66" charset="0"/>
              </a:rPr>
              <a:t>of his five welfare needs being met?</a:t>
            </a:r>
            <a:endParaRPr lang="en-GB" dirty="0" smtClean="0">
              <a:latin typeface="Comic Sans MS" panose="030F0702030302020204" pitchFamily="66" charset="0"/>
            </a:endParaRP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C3EFA93C-652C-41A1-B038-E478FEC9B3B5}" type="slidenum">
              <a:rPr lang="en-GB" smtClean="0"/>
              <a:pPr/>
              <a:t>18</a:t>
            </a:fld>
            <a:endParaRPr lang="en-GB"/>
          </a:p>
        </p:txBody>
      </p:sp>
    </p:spTree>
    <p:extLst>
      <p:ext uri="{BB962C8B-B14F-4D97-AF65-F5344CB8AC3E}">
        <p14:creationId xmlns:p14="http://schemas.microsoft.com/office/powerpoint/2010/main" val="262267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GB" baseline="0" dirty="0" smtClean="0"/>
              <a:t>Ask the pupils to work in groups to decide how we’d meet each need for a dog. You could divide the class in to 5 groups and give them a Welfare need each. Hear feedback from the class before moving on.</a:t>
            </a:r>
          </a:p>
          <a:p>
            <a:pPr>
              <a:buFont typeface="Arial" pitchFamily="34" charset="0"/>
              <a:buNone/>
            </a:pPr>
            <a:endParaRPr lang="en-GB" baseline="0" dirty="0" smtClean="0"/>
          </a:p>
          <a:p>
            <a:pPr>
              <a:buFont typeface="Arial" pitchFamily="34" charset="0"/>
              <a:buNone/>
            </a:pPr>
            <a:r>
              <a:rPr lang="en-GB" baseline="0" dirty="0" smtClean="0"/>
              <a:t>Example answers:</a:t>
            </a:r>
          </a:p>
          <a:p>
            <a:pPr>
              <a:buFont typeface="Arial" pitchFamily="34" charset="0"/>
              <a:buNone/>
            </a:pPr>
            <a:r>
              <a:rPr lang="en-GB" baseline="0" dirty="0" smtClean="0"/>
              <a:t>Environment – A warm dog bed, within a home with humans and possibly another dog.</a:t>
            </a:r>
          </a:p>
          <a:p>
            <a:pPr>
              <a:buFont typeface="Arial" pitchFamily="34" charset="0"/>
              <a:buNone/>
            </a:pPr>
            <a:r>
              <a:rPr lang="en-GB" baseline="0" dirty="0" smtClean="0"/>
              <a:t>Diet – It is important to feed dogs specialist dog food so they get the nutrients they need and maintain a healthy weight. Feeding a dog off your plate may result in obesity and there are many human foods that are poisonous to our pets. It’s also important to avoid bones (as previously discussed)</a:t>
            </a:r>
          </a:p>
          <a:p>
            <a:pPr>
              <a:buFont typeface="Arial" pitchFamily="34" charset="0"/>
              <a:buNone/>
            </a:pPr>
            <a:r>
              <a:rPr lang="en-GB" baseline="0" dirty="0" smtClean="0"/>
              <a:t>Health – It’s important to take dogs to the vets for check ups and keep them up to date with their vaccinations/flea and worm treatments. They also need to be microchipped as you’ll find out about shortly.</a:t>
            </a:r>
          </a:p>
          <a:p>
            <a:pPr>
              <a:buFont typeface="Arial" pitchFamily="34" charset="0"/>
              <a:buNone/>
            </a:pPr>
            <a:r>
              <a:rPr lang="en-GB" baseline="0" dirty="0" smtClean="0"/>
              <a:t>Behaviour – Dogs like to be able to play either with humans, toys or other dogs and should be socialised from an early age. Dogs can be trained to do certain behaviours and need to be walked each day. A dog shouldn’t be left alone for more than four hours.</a:t>
            </a:r>
          </a:p>
          <a:p>
            <a:pPr>
              <a:buFont typeface="Arial" pitchFamily="34" charset="0"/>
              <a:buNone/>
            </a:pPr>
            <a:r>
              <a:rPr lang="en-GB" baseline="0" dirty="0" smtClean="0"/>
              <a:t>Companionship – Dogs love company. They’d be happy with human friends or canine friends. </a:t>
            </a:r>
          </a:p>
        </p:txBody>
      </p:sp>
      <p:sp>
        <p:nvSpPr>
          <p:cNvPr id="4" name="Slide Number Placeholder 3"/>
          <p:cNvSpPr>
            <a:spLocks noGrp="1"/>
          </p:cNvSpPr>
          <p:nvPr>
            <p:ph type="sldNum" sz="quarter" idx="10"/>
          </p:nvPr>
        </p:nvSpPr>
        <p:spPr/>
        <p:txBody>
          <a:bodyPr/>
          <a:lstStyle/>
          <a:p>
            <a:fld id="{2CF8F773-EE7B-415C-9670-94845D9FC280}" type="slidenum">
              <a:rPr lang="en-GB" smtClean="0"/>
              <a:pPr/>
              <a:t>19</a:t>
            </a:fld>
            <a:endParaRPr lang="en-GB" dirty="0"/>
          </a:p>
        </p:txBody>
      </p:sp>
    </p:spTree>
    <p:extLst>
      <p:ext uri="{BB962C8B-B14F-4D97-AF65-F5344CB8AC3E}">
        <p14:creationId xmlns:p14="http://schemas.microsoft.com/office/powerpoint/2010/main" val="2624756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400" dirty="0" smtClean="0">
                <a:latin typeface="Comic Sans MS" panose="030F0702030302020204" pitchFamily="66" charset="0"/>
                <a:cs typeface="Arial" panose="020B0604020202020204" pitchFamily="34" charset="0"/>
              </a:rPr>
              <a:t>Share the details on the slide and: </a:t>
            </a:r>
          </a:p>
          <a:p>
            <a:endParaRPr lang="en-GB" sz="1400" dirty="0" smtClean="0">
              <a:latin typeface="Comic Sans MS" panose="030F0702030302020204" pitchFamily="66" charset="0"/>
              <a:cs typeface="Arial" panose="020B0604020202020204" pitchFamily="34" charset="0"/>
            </a:endParaRPr>
          </a:p>
          <a:p>
            <a:endParaRPr lang="en-GB" sz="1400" dirty="0" smtClean="0">
              <a:latin typeface="Comic Sans MS" panose="030F0702030302020204" pitchFamily="66" charset="0"/>
              <a:cs typeface="Arial" panose="020B0604020202020204" pitchFamily="34" charset="0"/>
            </a:endParaRPr>
          </a:p>
          <a:p>
            <a:pPr marL="171450" indent="-171450">
              <a:buFont typeface="Arial" panose="020B0604020202020204" pitchFamily="34" charset="0"/>
              <a:buChar char="•"/>
            </a:pPr>
            <a:r>
              <a:rPr lang="en-GB" sz="1400" dirty="0" smtClean="0">
                <a:latin typeface="Comic Sans MS" panose="030F0702030302020204" pitchFamily="66" charset="0"/>
                <a:cs typeface="Arial" panose="020B0604020202020204" pitchFamily="34" charset="0"/>
              </a:rPr>
              <a:t>Explain that PDSA relies on </a:t>
            </a:r>
            <a:r>
              <a:rPr lang="en-GB" sz="1400" baseline="0" dirty="0" smtClean="0">
                <a:latin typeface="Comic Sans MS" panose="030F0702030302020204" pitchFamily="66" charset="0"/>
                <a:cs typeface="Arial" panose="020B0604020202020204" pitchFamily="34" charset="0"/>
              </a:rPr>
              <a:t>people doing fundraising and donating money to do</a:t>
            </a:r>
            <a:r>
              <a:rPr lang="en-GB" sz="1400" dirty="0" smtClean="0">
                <a:latin typeface="Comic Sans MS" panose="030F0702030302020204" pitchFamily="66" charset="0"/>
                <a:cs typeface="Arial" panose="020B0604020202020204" pitchFamily="34" charset="0"/>
              </a:rPr>
              <a:t> its work.</a:t>
            </a:r>
            <a:endParaRPr lang="en-GB" sz="1400" baseline="0" dirty="0" smtClean="0">
              <a:latin typeface="Comic Sans MS" panose="030F0702030302020204" pitchFamily="66" charset="0"/>
              <a:cs typeface="Arial" panose="020B0604020202020204" pitchFamily="34" charset="0"/>
            </a:endParaRPr>
          </a:p>
          <a:p>
            <a:pPr>
              <a:buFont typeface="Arial" pitchFamily="34" charset="0"/>
              <a:buChar char="•"/>
            </a:pPr>
            <a:endParaRPr lang="en-GB" sz="1400" dirty="0" smtClean="0">
              <a:latin typeface="Arial" panose="020B0604020202020204" pitchFamily="34" charset="0"/>
              <a:cs typeface="Arial" panose="020B0604020202020204" pitchFamily="34" charset="0"/>
            </a:endParaRPr>
          </a:p>
          <a:p>
            <a:pPr>
              <a:buFont typeface="Arial" pitchFamily="34" charset="0"/>
              <a:buNone/>
            </a:pPr>
            <a:endParaRPr lang="en-GB" sz="1400" baseline="0" dirty="0" smtClean="0">
              <a:latin typeface="Arial" panose="020B0604020202020204" pitchFamily="34" charset="0"/>
              <a:cs typeface="Arial" panose="020B0604020202020204" pitchFamily="34" charset="0"/>
            </a:endParaRPr>
          </a:p>
          <a:p>
            <a:pPr>
              <a:buFont typeface="Arial" pitchFamily="34" charset="0"/>
              <a:buNone/>
            </a:pPr>
            <a:endParaRPr lang="en-GB" sz="1400" baseline="0" dirty="0" smtClean="0">
              <a:latin typeface="Arial" panose="020B0604020202020204" pitchFamily="34" charset="0"/>
              <a:cs typeface="Arial" panose="020B0604020202020204" pitchFamily="34" charset="0"/>
            </a:endParaRPr>
          </a:p>
          <a:p>
            <a:pPr>
              <a:buFont typeface="Arial" pitchFamily="34" charset="0"/>
              <a:buNone/>
            </a:pPr>
            <a:endParaRPr lang="en-GB" baseline="0" dirty="0" smtClean="0"/>
          </a:p>
        </p:txBody>
      </p:sp>
      <p:sp>
        <p:nvSpPr>
          <p:cNvPr id="4" name="Slide Number Placeholder 3"/>
          <p:cNvSpPr>
            <a:spLocks noGrp="1"/>
          </p:cNvSpPr>
          <p:nvPr>
            <p:ph type="sldNum" sz="quarter" idx="10"/>
          </p:nvPr>
        </p:nvSpPr>
        <p:spPr/>
        <p:txBody>
          <a:bodyPr/>
          <a:lstStyle/>
          <a:p>
            <a:fld id="{2CF8F773-EE7B-415C-9670-94845D9FC280}" type="slidenum">
              <a:rPr lang="en-GB" smtClean="0"/>
              <a:pPr/>
              <a:t>2</a:t>
            </a:fld>
            <a:endParaRPr lang="en-GB" dirty="0"/>
          </a:p>
        </p:txBody>
      </p:sp>
    </p:spTree>
    <p:extLst>
      <p:ext uri="{BB962C8B-B14F-4D97-AF65-F5344CB8AC3E}">
        <p14:creationId xmlns:p14="http://schemas.microsoft.com/office/powerpoint/2010/main" val="1628732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Comic Sans MS" panose="030F0702030302020204" pitchFamily="66" charset="0"/>
              </a:rPr>
              <a:t>Explain</a:t>
            </a:r>
            <a:r>
              <a:rPr lang="en-GB" baseline="0" dirty="0" smtClean="0">
                <a:latin typeface="Comic Sans MS" panose="030F0702030302020204" pitchFamily="66" charset="0"/>
              </a:rPr>
              <a:t> each aspect of preventive healthcare </a:t>
            </a:r>
          </a:p>
          <a:p>
            <a:pPr marL="171450" indent="-171450">
              <a:buFont typeface="Arial" panose="020B0604020202020204" pitchFamily="34" charset="0"/>
              <a:buChar char="•"/>
            </a:pPr>
            <a:r>
              <a:rPr lang="en-GB" dirty="0" smtClean="0">
                <a:latin typeface="Comic Sans MS" panose="030F0702030302020204" pitchFamily="66" charset="0"/>
              </a:rPr>
              <a:t>V</a:t>
            </a:r>
            <a:r>
              <a:rPr lang="en-GB" baseline="0" dirty="0" smtClean="0">
                <a:latin typeface="Comic Sans MS" panose="030F0702030302020204" pitchFamily="66" charset="0"/>
              </a:rPr>
              <a:t>accinations – explain need to given every year to dogs, cats and rabbits to prevent disease</a:t>
            </a:r>
          </a:p>
          <a:p>
            <a:pPr marL="171450" indent="-171450">
              <a:buFont typeface="Arial" panose="020B0604020202020204" pitchFamily="34" charset="0"/>
              <a:buChar char="•"/>
            </a:pPr>
            <a:r>
              <a:rPr lang="en-GB" baseline="0" dirty="0" smtClean="0">
                <a:latin typeface="Comic Sans MS" panose="030F0702030302020204" pitchFamily="66" charset="0"/>
              </a:rPr>
              <a:t>Scan for chip – explain dog microchip law but also good to have other pets chipped too</a:t>
            </a:r>
          </a:p>
          <a:p>
            <a:pPr marL="171450" indent="-171450">
              <a:buFont typeface="Arial" panose="020B0604020202020204" pitchFamily="34" charset="0"/>
              <a:buChar char="•"/>
            </a:pPr>
            <a:r>
              <a:rPr lang="en-GB" baseline="0" dirty="0" smtClean="0">
                <a:latin typeface="Comic Sans MS" panose="030F0702030302020204" pitchFamily="66" charset="0"/>
              </a:rPr>
              <a:t>Grooming – </a:t>
            </a:r>
            <a:r>
              <a:rPr lang="en-GB" dirty="0" smtClean="0">
                <a:latin typeface="Comic Sans MS" panose="030F0702030302020204" pitchFamily="66" charset="0"/>
              </a:rPr>
              <a:t>explain that pets need to be groomed to keep their skin and coat healthy. Explain that it’s also a </a:t>
            </a:r>
            <a:r>
              <a:rPr lang="en-GB" baseline="0" dirty="0" smtClean="0">
                <a:latin typeface="Comic Sans MS" panose="030F0702030302020204" pitchFamily="66" charset="0"/>
              </a:rPr>
              <a:t>chance to check all is ok – look for parasites</a:t>
            </a:r>
          </a:p>
          <a:p>
            <a:pPr marL="171450" indent="-171450">
              <a:buFont typeface="Arial" panose="020B0604020202020204" pitchFamily="34" charset="0"/>
              <a:buChar char="•"/>
            </a:pPr>
            <a:r>
              <a:rPr lang="en-GB" baseline="0" dirty="0" smtClean="0">
                <a:latin typeface="Comic Sans MS" panose="030F0702030302020204" pitchFamily="66" charset="0"/>
              </a:rPr>
              <a:t>Parasites – explain internal and external </a:t>
            </a:r>
            <a:r>
              <a:rPr lang="en-GB" dirty="0" smtClean="0">
                <a:latin typeface="Comic Sans MS" panose="030F0702030302020204" pitchFamily="66" charset="0"/>
              </a:rPr>
              <a:t>and treatment – Use toy flea and worm.</a:t>
            </a:r>
          </a:p>
          <a:p>
            <a:pPr marL="171450" indent="-171450">
              <a:buFont typeface="Arial" panose="020B0604020202020204" pitchFamily="34" charset="0"/>
              <a:buChar char="•"/>
            </a:pPr>
            <a:r>
              <a:rPr lang="en-GB" dirty="0" smtClean="0">
                <a:latin typeface="Comic Sans MS" panose="030F0702030302020204" pitchFamily="66" charset="0"/>
              </a:rPr>
              <a:t>Neutering</a:t>
            </a:r>
            <a:r>
              <a:rPr lang="en-GB" baseline="0" dirty="0" smtClean="0">
                <a:latin typeface="Comic Sans MS" panose="030F0702030302020204" pitchFamily="66" charset="0"/>
              </a:rPr>
              <a:t> – explain the importance of neutering</a:t>
            </a:r>
            <a:endParaRPr lang="en-GB" dirty="0" smtClean="0">
              <a:latin typeface="Comic Sans MS" panose="030F0702030302020204" pitchFamily="66" charset="0"/>
            </a:endParaRPr>
          </a:p>
          <a:p>
            <a:pPr marL="171450" indent="-171450">
              <a:buFont typeface="Arial" panose="020B0604020202020204" pitchFamily="34" charset="0"/>
              <a:buChar char="•"/>
            </a:pPr>
            <a:endParaRPr lang="en-GB" baseline="0" dirty="0" smtClean="0">
              <a:latin typeface="Comic Sans MS" panose="030F0702030302020204" pitchFamily="66" charset="0"/>
            </a:endParaRPr>
          </a:p>
          <a:p>
            <a:pPr marL="171450" indent="-171450">
              <a:buFont typeface="Arial" panose="020B0604020202020204" pitchFamily="34" charset="0"/>
              <a:buChar char="•"/>
            </a:pPr>
            <a:r>
              <a:rPr lang="en-GB" baseline="0" dirty="0" smtClean="0">
                <a:latin typeface="Comic Sans MS" panose="030F0702030302020204" pitchFamily="66" charset="0"/>
              </a:rPr>
              <a:t>Ask  if they’d like to see</a:t>
            </a:r>
            <a:r>
              <a:rPr lang="en-GB" dirty="0" smtClean="0">
                <a:latin typeface="Comic Sans MS" panose="030F0702030302020204" pitchFamily="66" charset="0"/>
              </a:rPr>
              <a:t> one</a:t>
            </a:r>
            <a:r>
              <a:rPr lang="en-GB" baseline="0" dirty="0" smtClean="0">
                <a:latin typeface="Comic Sans MS" panose="030F0702030302020204" pitchFamily="66" charset="0"/>
              </a:rPr>
              <a:t> of the pets we’ve helped to get better at PDSA.</a:t>
            </a:r>
          </a:p>
          <a:p>
            <a:pPr marL="0" indent="0">
              <a:buFont typeface="Arial" panose="020B0604020202020204" pitchFamily="34" charset="0"/>
              <a:buNone/>
            </a:pPr>
            <a:endParaRPr lang="en-GB" b="1" u="sng" baseline="0" dirty="0" smtClean="0"/>
          </a:p>
          <a:p>
            <a:pPr marL="171450" indent="-171450">
              <a:buFont typeface="Arial" panose="020B0604020202020204" pitchFamily="34" charset="0"/>
              <a:buChar char="•"/>
            </a:pP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C3EFA93C-652C-41A1-B038-E478FEC9B3B5}" type="slidenum">
              <a:rPr lang="en-GB" smtClean="0"/>
              <a:pPr/>
              <a:t>20</a:t>
            </a:fld>
            <a:endParaRPr lang="en-GB"/>
          </a:p>
        </p:txBody>
      </p:sp>
    </p:spTree>
    <p:extLst>
      <p:ext uri="{BB962C8B-B14F-4D97-AF65-F5344CB8AC3E}">
        <p14:creationId xmlns:p14="http://schemas.microsoft.com/office/powerpoint/2010/main" val="1188584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600" kern="1200" dirty="0" smtClean="0">
                <a:solidFill>
                  <a:schemeClr val="tx1"/>
                </a:solidFill>
                <a:effectLst/>
                <a:latin typeface="Comic Sans MS" panose="030F0702030302020204" pitchFamily="66" charset="0"/>
                <a:cs typeface="Arial" panose="020B0604020202020204" pitchFamily="34" charset="0"/>
              </a:rPr>
              <a:t>Chase the SBT gobbled down a chocolate egg with a plastic toy in it. </a:t>
            </a:r>
          </a:p>
          <a:p>
            <a:r>
              <a:rPr lang="en-GB" sz="1600" kern="1200" dirty="0" smtClean="0">
                <a:solidFill>
                  <a:schemeClr val="tx1"/>
                </a:solidFill>
                <a:effectLst/>
                <a:latin typeface="Comic Sans MS" panose="030F0702030302020204" pitchFamily="66" charset="0"/>
                <a:cs typeface="Arial" panose="020B0604020202020204" pitchFamily="34" charset="0"/>
              </a:rPr>
              <a:t>Although chocolate is poisonous to dogs, Chase didn’t show any signs of illness, as his owners saw him eat the chocolate egg and rushed him straight into our Pet Hospital.</a:t>
            </a:r>
          </a:p>
          <a:p>
            <a:r>
              <a:rPr lang="en-GB" sz="1600" b="1" kern="1200" dirty="0" smtClean="0">
                <a:solidFill>
                  <a:schemeClr val="tx1"/>
                </a:solidFill>
                <a:effectLst/>
                <a:latin typeface="Comic Sans MS" panose="030F0702030302020204" pitchFamily="66" charset="0"/>
                <a:cs typeface="Arial" panose="020B0604020202020204" pitchFamily="34" charset="0"/>
              </a:rPr>
              <a:t>Action taken:</a:t>
            </a:r>
            <a:endParaRPr lang="en-GB" sz="1600" kern="1200" dirty="0" smtClean="0">
              <a:solidFill>
                <a:schemeClr val="tx1"/>
              </a:solidFill>
              <a:effectLst/>
              <a:latin typeface="Comic Sans MS" panose="030F0702030302020204" pitchFamily="66" charset="0"/>
              <a:cs typeface="Arial" panose="020B0604020202020204" pitchFamily="34" charset="0"/>
            </a:endParaRPr>
          </a:p>
          <a:p>
            <a:r>
              <a:rPr lang="en-GB" sz="1600" kern="1200" dirty="0" smtClean="0">
                <a:solidFill>
                  <a:schemeClr val="tx1"/>
                </a:solidFill>
                <a:effectLst/>
                <a:latin typeface="Comic Sans MS" panose="030F0702030302020204" pitchFamily="66" charset="0"/>
                <a:cs typeface="Arial" panose="020B0604020202020204" pitchFamily="34" charset="0"/>
              </a:rPr>
              <a:t>The team at </a:t>
            </a:r>
            <a:r>
              <a:rPr lang="en-GB" sz="1600" dirty="0" smtClean="0">
                <a:latin typeface="Comic Sans MS" panose="030F0702030302020204" pitchFamily="66" charset="0"/>
                <a:cs typeface="Arial" panose="020B0604020202020204" pitchFamily="34" charset="0"/>
              </a:rPr>
              <a:t>the</a:t>
            </a:r>
            <a:r>
              <a:rPr lang="en-GB" sz="1600" kern="1200" dirty="0" smtClean="0">
                <a:solidFill>
                  <a:schemeClr val="tx1"/>
                </a:solidFill>
                <a:effectLst/>
                <a:latin typeface="Comic Sans MS" panose="030F0702030302020204" pitchFamily="66" charset="0"/>
                <a:cs typeface="Arial" panose="020B0604020202020204" pitchFamily="34" charset="0"/>
              </a:rPr>
              <a:t> PDSA Pet Hospital x-rayed Chase to find out where the egg was in his body before operating to remove it. Luckily, the toy was still in his stomach. If it had moved further down into his intestines it could have caused a blockage, which would have been much more dangerous for Chase, or could’ve even killed him.</a:t>
            </a: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3EFA93C-652C-41A1-B038-E478FEC9B3B5}" type="slidenum">
              <a:rPr lang="en-GB" smtClean="0"/>
              <a:pPr/>
              <a:t>21</a:t>
            </a:fld>
            <a:endParaRPr lang="en-GB"/>
          </a:p>
        </p:txBody>
      </p:sp>
    </p:spTree>
    <p:extLst>
      <p:ext uri="{BB962C8B-B14F-4D97-AF65-F5344CB8AC3E}">
        <p14:creationId xmlns:p14="http://schemas.microsoft.com/office/powerpoint/2010/main" val="3263943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400" dirty="0" smtClean="0">
                <a:latin typeface="Comic Sans MS" panose="030F0702030302020204" pitchFamily="66" charset="0"/>
                <a:cs typeface="Arial" panose="020B0604020202020204" pitchFamily="34" charset="0"/>
              </a:rPr>
              <a:t>Take a look at Chase’s X-Ray and explain.</a:t>
            </a:r>
            <a:endParaRPr lang="en-GB" sz="1400" dirty="0">
              <a:latin typeface="Comic Sans MS" panose="030F0702030302020204" pitchFamily="66"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3EFA93C-652C-41A1-B038-E478FEC9B3B5}" type="slidenum">
              <a:rPr lang="en-GB" smtClean="0"/>
              <a:pPr/>
              <a:t>22</a:t>
            </a:fld>
            <a:endParaRPr lang="en-GB"/>
          </a:p>
        </p:txBody>
      </p:sp>
    </p:spTree>
    <p:extLst>
      <p:ext uri="{BB962C8B-B14F-4D97-AF65-F5344CB8AC3E}">
        <p14:creationId xmlns:p14="http://schemas.microsoft.com/office/powerpoint/2010/main" val="1238516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400" dirty="0" smtClean="0">
                <a:latin typeface="Comic Sans MS" panose="030F0702030302020204" pitchFamily="66" charset="0"/>
                <a:cs typeface="Arial" panose="020B0604020202020204" pitchFamily="34" charset="0"/>
              </a:rPr>
              <a:t>Chase made a full recovery thanks to PDSA</a:t>
            </a:r>
            <a:r>
              <a:rPr lang="en-GB" sz="1400" dirty="0" smtClean="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3EFA93C-652C-41A1-B038-E478FEC9B3B5}" type="slidenum">
              <a:rPr lang="en-GB" smtClean="0"/>
              <a:pPr/>
              <a:t>23</a:t>
            </a:fld>
            <a:endParaRPr lang="en-GB"/>
          </a:p>
        </p:txBody>
      </p:sp>
    </p:spTree>
    <p:extLst>
      <p:ext uri="{BB962C8B-B14F-4D97-AF65-F5344CB8AC3E}">
        <p14:creationId xmlns:p14="http://schemas.microsoft.com/office/powerpoint/2010/main" val="662578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3EFA93C-652C-41A1-B038-E478FEC9B3B5}" type="slidenum">
              <a:rPr lang="en-GB" smtClean="0"/>
              <a:pPr/>
              <a:t>24</a:t>
            </a:fld>
            <a:endParaRPr lang="en-GB"/>
          </a:p>
        </p:txBody>
      </p:sp>
    </p:spTree>
    <p:extLst>
      <p:ext uri="{BB962C8B-B14F-4D97-AF65-F5344CB8AC3E}">
        <p14:creationId xmlns:p14="http://schemas.microsoft.com/office/powerpoint/2010/main" val="684857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baseline="0" dirty="0" smtClean="0"/>
          </a:p>
          <a:p>
            <a:pPr>
              <a:spcBef>
                <a:spcPct val="0"/>
              </a:spcBef>
            </a:pPr>
            <a:r>
              <a:rPr lang="en-GB" sz="1600" baseline="0" dirty="0" smtClean="0">
                <a:latin typeface="Comic Sans MS" panose="030F0702030302020204" pitchFamily="66" charset="0"/>
                <a:cs typeface="Arial" panose="020B0604020202020204" pitchFamily="34" charset="0"/>
              </a:rPr>
              <a:t>Thank them all for being fab, joining in</a:t>
            </a:r>
            <a:r>
              <a:rPr lang="en-GB" sz="1600" dirty="0" smtClean="0">
                <a:latin typeface="Comic Sans MS" panose="030F0702030302020204" pitchFamily="66" charset="0"/>
                <a:cs typeface="Arial" panose="020B0604020202020204" pitchFamily="34" charset="0"/>
              </a:rPr>
              <a:t> and answering questions.</a:t>
            </a:r>
            <a:r>
              <a:rPr lang="en-GB" sz="1600" baseline="0" dirty="0" smtClean="0">
                <a:latin typeface="Comic Sans MS" panose="030F0702030302020204" pitchFamily="66" charset="0"/>
                <a:cs typeface="Arial" panose="020B0604020202020204" pitchFamily="34" charset="0"/>
              </a:rPr>
              <a:t> </a:t>
            </a:r>
          </a:p>
          <a:p>
            <a:pPr>
              <a:spcBef>
                <a:spcPct val="0"/>
              </a:spcBef>
            </a:pPr>
            <a:endParaRPr lang="en-GB" sz="1600" dirty="0">
              <a:latin typeface="Comic Sans MS" panose="030F0702030302020204" pitchFamily="66" charset="0"/>
              <a:cs typeface="Arial" panose="020B0604020202020204" pitchFamily="34" charset="0"/>
            </a:endParaRPr>
          </a:p>
          <a:p>
            <a:pPr>
              <a:spcBef>
                <a:spcPct val="0"/>
              </a:spcBef>
            </a:pPr>
            <a:r>
              <a:rPr lang="en-GB" sz="1600" baseline="0" dirty="0" smtClean="0">
                <a:latin typeface="Comic Sans MS" panose="030F0702030302020204" pitchFamily="66" charset="0"/>
                <a:cs typeface="Arial" panose="020B0604020202020204" pitchFamily="34" charset="0"/>
              </a:rPr>
              <a:t>Remember:</a:t>
            </a:r>
          </a:p>
          <a:p>
            <a:pPr marL="285750" indent="-285750">
              <a:spcBef>
                <a:spcPct val="0"/>
              </a:spcBef>
              <a:buFont typeface="Arial" panose="020B0604020202020204" pitchFamily="34" charset="0"/>
              <a:buChar char="•"/>
            </a:pPr>
            <a:r>
              <a:rPr lang="en-GB" sz="1600" dirty="0">
                <a:latin typeface="Comic Sans MS" panose="030F0702030302020204" pitchFamily="66" charset="0"/>
                <a:cs typeface="Arial" panose="020B0604020202020204" pitchFamily="34" charset="0"/>
              </a:rPr>
              <a:t>T</a:t>
            </a:r>
            <a:r>
              <a:rPr lang="en-GB" sz="1600" baseline="0" dirty="0" smtClean="0">
                <a:latin typeface="Comic Sans MS" panose="030F0702030302020204" pitchFamily="66" charset="0"/>
                <a:cs typeface="Arial" panose="020B0604020202020204" pitchFamily="34" charset="0"/>
              </a:rPr>
              <a:t>o ask the teachers for their completed feedback forms back  before they leave the room.</a:t>
            </a:r>
          </a:p>
          <a:p>
            <a:pPr marL="285750" indent="-285750">
              <a:spcBef>
                <a:spcPct val="0"/>
              </a:spcBef>
              <a:buFont typeface="Arial" panose="020B0604020202020204" pitchFamily="34" charset="0"/>
              <a:buChar char="•"/>
            </a:pPr>
            <a:r>
              <a:rPr lang="en-GB" sz="1600" baseline="0" dirty="0" smtClean="0">
                <a:latin typeface="Comic Sans MS" panose="030F0702030302020204" pitchFamily="66" charset="0"/>
                <a:cs typeface="Arial" panose="020B0604020202020204" pitchFamily="34" charset="0"/>
              </a:rPr>
              <a:t> </a:t>
            </a:r>
            <a:r>
              <a:rPr lang="en-GB" sz="1600" dirty="0" smtClean="0">
                <a:latin typeface="Comic Sans MS" panose="030F0702030302020204" pitchFamily="66" charset="0"/>
                <a:cs typeface="Arial" panose="020B0604020202020204" pitchFamily="34" charset="0"/>
              </a:rPr>
              <a:t>To l</a:t>
            </a:r>
            <a:r>
              <a:rPr lang="en-GB" sz="1600" baseline="0" dirty="0" smtClean="0">
                <a:latin typeface="Comic Sans MS" panose="030F0702030302020204" pitchFamily="66" charset="0"/>
                <a:cs typeface="Arial" panose="020B0604020202020204" pitchFamily="34" charset="0"/>
              </a:rPr>
              <a:t>eave each teacher with</a:t>
            </a:r>
            <a:r>
              <a:rPr lang="en-GB" sz="1600" dirty="0" smtClean="0">
                <a:latin typeface="Comic Sans MS" panose="030F0702030302020204" pitchFamily="66" charset="0"/>
                <a:cs typeface="Arial" panose="020B0604020202020204" pitchFamily="34" charset="0"/>
              </a:rPr>
              <a:t> </a:t>
            </a:r>
            <a:r>
              <a:rPr lang="en-GB" sz="1600" baseline="0" dirty="0" smtClean="0">
                <a:latin typeface="Comic Sans MS" panose="030F0702030302020204" pitchFamily="66" charset="0"/>
                <a:cs typeface="Arial" panose="020B0604020202020204" pitchFamily="34" charset="0"/>
              </a:rPr>
              <a:t>a Pet</a:t>
            </a:r>
            <a:r>
              <a:rPr lang="en-GB" sz="1600" dirty="0" smtClean="0">
                <a:latin typeface="Comic Sans MS" panose="030F0702030302020204" pitchFamily="66" charset="0"/>
                <a:cs typeface="Arial" panose="020B0604020202020204" pitchFamily="34" charset="0"/>
              </a:rPr>
              <a:t> day flyer</a:t>
            </a:r>
          </a:p>
          <a:p>
            <a:pPr marL="285750" indent="-285750">
              <a:spcBef>
                <a:spcPct val="0"/>
              </a:spcBef>
              <a:buFont typeface="Arial" panose="020B0604020202020204" pitchFamily="34" charset="0"/>
              <a:buChar char="•"/>
            </a:pPr>
            <a:r>
              <a:rPr lang="en-GB" sz="1600" dirty="0" smtClean="0">
                <a:latin typeface="Comic Sans MS" panose="030F0702030302020204" pitchFamily="66" charset="0"/>
                <a:cs typeface="Arial" panose="020B0604020202020204" pitchFamily="34" charset="0"/>
              </a:rPr>
              <a:t>To give out the NCOP flyer</a:t>
            </a:r>
          </a:p>
        </p:txBody>
      </p:sp>
      <p:sp>
        <p:nvSpPr>
          <p:cNvPr id="41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A85B8F-1480-4E2E-974B-08C339A71111}" type="slidenum">
              <a:rPr lang="en-GB">
                <a:cs typeface="Arial" charset="0"/>
              </a:rPr>
              <a:pPr fontAlgn="base">
                <a:spcBef>
                  <a:spcPct val="0"/>
                </a:spcBef>
                <a:spcAft>
                  <a:spcPct val="0"/>
                </a:spcAft>
              </a:pPr>
              <a:t>25</a:t>
            </a:fld>
            <a:endParaRPr lang="en-GB">
              <a:cs typeface="Arial" charset="0"/>
            </a:endParaRPr>
          </a:p>
        </p:txBody>
      </p:sp>
    </p:spTree>
    <p:extLst>
      <p:ext uri="{BB962C8B-B14F-4D97-AF65-F5344CB8AC3E}">
        <p14:creationId xmlns:p14="http://schemas.microsoft.com/office/powerpoint/2010/main" val="103904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400" dirty="0" smtClean="0">
                <a:latin typeface="Comic Sans MS" panose="030F0702030302020204" pitchFamily="66" charset="0"/>
                <a:cs typeface="Arial" panose="020B0604020202020204" pitchFamily="34" charset="0"/>
              </a:rPr>
              <a:t>Add images of</a:t>
            </a:r>
            <a:r>
              <a:rPr lang="en-GB" sz="1400" baseline="0" dirty="0" smtClean="0">
                <a:latin typeface="Comic Sans MS" panose="030F0702030302020204" pitchFamily="66" charset="0"/>
                <a:cs typeface="Arial" panose="020B0604020202020204" pitchFamily="34" charset="0"/>
              </a:rPr>
              <a:t> your pets and share funny stories about them</a:t>
            </a:r>
          </a:p>
          <a:p>
            <a:endParaRPr lang="en-GB"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3EFA93C-652C-41A1-B038-E478FEC9B3B5}" type="slidenum">
              <a:rPr lang="en-GB" smtClean="0"/>
              <a:pPr/>
              <a:t>3</a:t>
            </a:fld>
            <a:endParaRPr lang="en-GB"/>
          </a:p>
        </p:txBody>
      </p:sp>
    </p:spTree>
    <p:extLst>
      <p:ext uri="{BB962C8B-B14F-4D97-AF65-F5344CB8AC3E}">
        <p14:creationId xmlns:p14="http://schemas.microsoft.com/office/powerpoint/2010/main" val="3684073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400" baseline="0" dirty="0" smtClean="0">
                <a:latin typeface="Comic Sans MS" panose="030F0702030302020204" pitchFamily="66" charset="0"/>
                <a:cs typeface="Arial" panose="020B0604020202020204" pitchFamily="34" charset="0"/>
              </a:rPr>
              <a:t>This slide sets up for the welfare needs – encourage the </a:t>
            </a:r>
            <a:r>
              <a:rPr lang="en-GB" sz="1400" dirty="0" smtClean="0">
                <a:latin typeface="Comic Sans MS" panose="030F0702030302020204" pitchFamily="66" charset="0"/>
                <a:cs typeface="Arial" panose="020B0604020202020204" pitchFamily="34" charset="0"/>
              </a:rPr>
              <a:t>group</a:t>
            </a:r>
            <a:r>
              <a:rPr lang="en-GB" sz="1400" baseline="0" dirty="0" smtClean="0">
                <a:latin typeface="Comic Sans MS" panose="030F0702030302020204" pitchFamily="66" charset="0"/>
                <a:cs typeface="Arial" panose="020B0604020202020204" pitchFamily="34" charset="0"/>
              </a:rPr>
              <a:t> to think about what</a:t>
            </a:r>
            <a:r>
              <a:rPr lang="en-GB" sz="1400" u="sng" dirty="0">
                <a:latin typeface="Comic Sans MS" panose="030F0702030302020204" pitchFamily="66" charset="0"/>
                <a:cs typeface="Arial" panose="020B0604020202020204" pitchFamily="34" charset="0"/>
              </a:rPr>
              <a:t> </a:t>
            </a:r>
            <a:r>
              <a:rPr lang="en-GB" sz="1400" u="sng" dirty="0" smtClean="0">
                <a:latin typeface="Comic Sans MS" panose="030F0702030302020204" pitchFamily="66" charset="0"/>
                <a:cs typeface="Arial" panose="020B0604020202020204" pitchFamily="34" charset="0"/>
              </a:rPr>
              <a:t>they </a:t>
            </a:r>
            <a:r>
              <a:rPr lang="en-GB" sz="1400" baseline="0" dirty="0" smtClean="0">
                <a:latin typeface="Comic Sans MS" panose="030F0702030302020204" pitchFamily="66" charset="0"/>
                <a:cs typeface="Arial" panose="020B0604020202020204" pitchFamily="34" charset="0"/>
              </a:rPr>
              <a:t>need to stay happy and healthy</a:t>
            </a:r>
            <a:r>
              <a:rPr lang="en-GB" sz="1400" dirty="0" smtClean="0">
                <a:latin typeface="Comic Sans MS" panose="030F0702030302020204" pitchFamily="66" charset="0"/>
                <a:cs typeface="Arial" panose="020B0604020202020204" pitchFamily="34" charset="0"/>
              </a:rPr>
              <a:t> and use the images as prompts or to give answer</a:t>
            </a:r>
            <a:endParaRPr lang="en-GB" sz="1400" baseline="0" dirty="0" smtClean="0">
              <a:latin typeface="Comic Sans MS" panose="030F0702030302020204" pitchFamily="66" charset="0"/>
              <a:cs typeface="Arial" panose="020B0604020202020204" pitchFamily="34" charset="0"/>
            </a:endParaRPr>
          </a:p>
          <a:p>
            <a:endParaRPr lang="en-GB" sz="1400" baseline="0" dirty="0" smtClean="0">
              <a:latin typeface="Comic Sans MS" panose="030F0702030302020204" pitchFamily="66" charset="0"/>
              <a:cs typeface="Arial" panose="020B0604020202020204" pitchFamily="34" charset="0"/>
            </a:endParaRPr>
          </a:p>
          <a:p>
            <a:r>
              <a:rPr lang="en-GB" sz="1400" dirty="0">
                <a:latin typeface="Comic Sans MS" panose="030F0702030302020204" pitchFamily="66" charset="0"/>
                <a:cs typeface="Arial" panose="020B0604020202020204" pitchFamily="34" charset="0"/>
              </a:rPr>
              <a:t>When you get to the health slide, talk about the things they do to keep themselves healthy: Brush their teeth, bathe, wash and brush their hair, trim their nails, have vaccinations etc. Also talk about where they go when they’re poorly – compare vets with doctors</a:t>
            </a:r>
            <a:r>
              <a:rPr lang="en-GB" sz="1400" dirty="0">
                <a:latin typeface="Arial" panose="020B0604020202020204" pitchFamily="34" charset="0"/>
                <a:cs typeface="Arial" panose="020B0604020202020204" pitchFamily="34" charset="0"/>
              </a:rPr>
              <a:t>.</a:t>
            </a:r>
          </a:p>
          <a:p>
            <a:endParaRPr lang="en-GB" sz="14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4</a:t>
            </a:fld>
            <a:endParaRPr lang="en-GB" dirty="0"/>
          </a:p>
        </p:txBody>
      </p:sp>
    </p:spTree>
    <p:extLst>
      <p:ext uri="{BB962C8B-B14F-4D97-AF65-F5344CB8AC3E}">
        <p14:creationId xmlns:p14="http://schemas.microsoft.com/office/powerpoint/2010/main" val="3445335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buFont typeface="Arial" pitchFamily="34" charset="0"/>
              <a:buNone/>
            </a:pPr>
            <a:r>
              <a:rPr lang="en-GB" sz="1400" baseline="0" dirty="0" smtClean="0">
                <a:latin typeface="Comic Sans MS" panose="030F0702030302020204" pitchFamily="66" charset="0"/>
                <a:cs typeface="Arial" panose="020B0604020202020204" pitchFamily="34" charset="0"/>
              </a:rPr>
              <a:t>Explain that pets are just like us and need a variety of things to keep them happy and healthy even though they are very different from us and from each other (different species)</a:t>
            </a:r>
          </a:p>
          <a:p>
            <a:pPr>
              <a:buFont typeface="Arial" pitchFamily="34" charset="0"/>
              <a:buNone/>
            </a:pPr>
            <a:r>
              <a:rPr lang="en-GB" sz="1400" baseline="0" dirty="0" smtClean="0">
                <a:latin typeface="Comic Sans MS" panose="030F0702030302020204" pitchFamily="66" charset="0"/>
                <a:cs typeface="Arial" panose="020B0604020202020204" pitchFamily="34" charset="0"/>
              </a:rPr>
              <a:t>For instance; you wouldn’t keep a dog in a rabbit hutch or a cat in a fish tank!</a:t>
            </a:r>
          </a:p>
          <a:p>
            <a:pPr>
              <a:buFont typeface="Arial" pitchFamily="34" charset="0"/>
              <a:buNone/>
            </a:pPr>
            <a:endParaRPr lang="en-GB" sz="1400" baseline="0" dirty="0" smtClean="0">
              <a:latin typeface="Comic Sans MS" panose="030F0702030302020204" pitchFamily="66" charset="0"/>
              <a:cs typeface="Arial" panose="020B0604020202020204" pitchFamily="34" charset="0"/>
            </a:endParaRPr>
          </a:p>
          <a:p>
            <a:pPr>
              <a:buFont typeface="Arial" pitchFamily="34" charset="0"/>
              <a:buNone/>
            </a:pPr>
            <a:r>
              <a:rPr lang="en-GB" sz="1400" b="1" baseline="0" dirty="0" smtClean="0">
                <a:latin typeface="Comic Sans MS" panose="030F0702030302020204" pitchFamily="66" charset="0"/>
                <a:cs typeface="Arial" panose="020B0604020202020204" pitchFamily="34" charset="0"/>
              </a:rPr>
              <a:t>Environment</a:t>
            </a:r>
            <a:r>
              <a:rPr lang="en-GB" sz="1400" baseline="0" dirty="0" smtClean="0">
                <a:latin typeface="Comic Sans MS" panose="030F0702030302020204" pitchFamily="66" charset="0"/>
                <a:cs typeface="Arial" panose="020B0604020202020204" pitchFamily="34" charset="0"/>
              </a:rPr>
              <a:t> – animals need a clean, safe environment with enough space</a:t>
            </a:r>
          </a:p>
          <a:p>
            <a:pPr>
              <a:buFont typeface="Arial" pitchFamily="34" charset="0"/>
              <a:buNone/>
            </a:pPr>
            <a:r>
              <a:rPr lang="en-GB" sz="1400" b="1" baseline="0" dirty="0" smtClean="0">
                <a:latin typeface="Comic Sans MS" panose="030F0702030302020204" pitchFamily="66" charset="0"/>
                <a:cs typeface="Arial" panose="020B0604020202020204" pitchFamily="34" charset="0"/>
              </a:rPr>
              <a:t>Diet</a:t>
            </a:r>
            <a:r>
              <a:rPr lang="en-GB" sz="1400" baseline="0" dirty="0" smtClean="0">
                <a:latin typeface="Comic Sans MS" panose="030F0702030302020204" pitchFamily="66" charset="0"/>
                <a:cs typeface="Arial" panose="020B0604020202020204" pitchFamily="34" charset="0"/>
              </a:rPr>
              <a:t> – animals need the right kind of food in the right amount and 24 hour access to fresh clean water</a:t>
            </a:r>
          </a:p>
          <a:p>
            <a:pPr>
              <a:buFont typeface="Arial" pitchFamily="34" charset="0"/>
              <a:buNone/>
            </a:pPr>
            <a:r>
              <a:rPr lang="en-GB" sz="1400" b="1" baseline="0" dirty="0" smtClean="0">
                <a:latin typeface="Comic Sans MS" panose="030F0702030302020204" pitchFamily="66" charset="0"/>
                <a:cs typeface="Arial" panose="020B0604020202020204" pitchFamily="34" charset="0"/>
              </a:rPr>
              <a:t>Behaviour</a:t>
            </a:r>
            <a:r>
              <a:rPr lang="en-GB" sz="1400" baseline="0" dirty="0" smtClean="0">
                <a:latin typeface="Comic Sans MS" panose="030F0702030302020204" pitchFamily="66" charset="0"/>
                <a:cs typeface="Arial" panose="020B0604020202020204" pitchFamily="34" charset="0"/>
              </a:rPr>
              <a:t> – animals need to be able to express their normal behaviour; they need to exercise, to play and do specific things, depending on the species</a:t>
            </a:r>
          </a:p>
          <a:p>
            <a:pPr>
              <a:buFont typeface="Arial" pitchFamily="34" charset="0"/>
              <a:buNone/>
            </a:pPr>
            <a:r>
              <a:rPr lang="en-GB" sz="1400" b="1" baseline="0" dirty="0" smtClean="0">
                <a:latin typeface="Comic Sans MS" panose="030F0702030302020204" pitchFamily="66" charset="0"/>
                <a:cs typeface="Arial" panose="020B0604020202020204" pitchFamily="34" charset="0"/>
              </a:rPr>
              <a:t>Health</a:t>
            </a:r>
            <a:r>
              <a:rPr lang="en-GB" sz="1400" baseline="0" dirty="0" smtClean="0">
                <a:latin typeface="Comic Sans MS" panose="030F0702030302020204" pitchFamily="66" charset="0"/>
                <a:cs typeface="Arial" panose="020B0604020202020204" pitchFamily="34" charset="0"/>
              </a:rPr>
              <a:t> – animals need to be kept in good health. This means taking them to the vet when they’re ill, but also making sure we keep them healthy.</a:t>
            </a:r>
          </a:p>
          <a:p>
            <a:pPr>
              <a:buFont typeface="Arial" pitchFamily="34" charset="0"/>
              <a:buNone/>
            </a:pPr>
            <a:r>
              <a:rPr lang="en-GB" sz="1400" b="1" baseline="0" dirty="0" smtClean="0">
                <a:latin typeface="Comic Sans MS" panose="030F0702030302020204" pitchFamily="66" charset="0"/>
                <a:cs typeface="Arial" panose="020B0604020202020204" pitchFamily="34" charset="0"/>
              </a:rPr>
              <a:t>Companionship</a:t>
            </a:r>
            <a:r>
              <a:rPr lang="en-GB" sz="1400" baseline="0" dirty="0" smtClean="0">
                <a:latin typeface="Comic Sans MS" panose="030F0702030302020204" pitchFamily="66" charset="0"/>
                <a:cs typeface="Arial" panose="020B0604020202020204" pitchFamily="34" charset="0"/>
              </a:rPr>
              <a:t> – animals need the company of people and sometimes other animals, depending on the species. Some animals also need to have their own territory,</a:t>
            </a:r>
            <a:r>
              <a:rPr lang="en-GB" sz="1400" dirty="0" smtClean="0">
                <a:latin typeface="Comic Sans MS" panose="030F0702030302020204" pitchFamily="66" charset="0"/>
                <a:cs typeface="Arial" panose="020B0604020202020204" pitchFamily="34" charset="0"/>
              </a:rPr>
              <a:t> like cats.</a:t>
            </a:r>
            <a:endParaRPr lang="en-GB" sz="1400" baseline="0" dirty="0" smtClean="0">
              <a:latin typeface="Comic Sans MS" panose="030F0702030302020204" pitchFamily="66" charset="0"/>
              <a:cs typeface="Arial" panose="020B0604020202020204" pitchFamily="34" charset="0"/>
            </a:endParaRPr>
          </a:p>
          <a:p>
            <a:pPr>
              <a:buFont typeface="Arial" pitchFamily="34" charset="0"/>
              <a:buNone/>
            </a:pPr>
            <a:endParaRPr lang="en-GB" sz="1400" baseline="0" dirty="0" smtClean="0">
              <a:latin typeface="Comic Sans MS" panose="030F0702030302020204" pitchFamily="66" charset="0"/>
              <a:cs typeface="Arial" panose="020B0604020202020204" pitchFamily="34" charset="0"/>
            </a:endParaRPr>
          </a:p>
          <a:p>
            <a:pPr>
              <a:buFont typeface="Arial" pitchFamily="34" charset="0"/>
              <a:buNone/>
            </a:pPr>
            <a:r>
              <a:rPr lang="en-GB" sz="1400" baseline="0" dirty="0" smtClean="0">
                <a:latin typeface="Comic Sans MS" panose="030F0702030302020204" pitchFamily="66" charset="0"/>
                <a:cs typeface="Arial" panose="020B0604020202020204" pitchFamily="34" charset="0"/>
              </a:rPr>
              <a:t>Responsibility: Stress to the </a:t>
            </a:r>
            <a:r>
              <a:rPr lang="en-GB" sz="1400" dirty="0" smtClean="0">
                <a:latin typeface="Comic Sans MS" panose="030F0702030302020204" pitchFamily="66" charset="0"/>
                <a:cs typeface="Arial" panose="020B0604020202020204" pitchFamily="34" charset="0"/>
              </a:rPr>
              <a:t>group</a:t>
            </a:r>
            <a:r>
              <a:rPr lang="en-GB" sz="1400" baseline="0" dirty="0" smtClean="0">
                <a:latin typeface="Comic Sans MS" panose="030F0702030302020204" pitchFamily="66" charset="0"/>
                <a:cs typeface="Arial" panose="020B0604020202020204" pitchFamily="34" charset="0"/>
              </a:rPr>
              <a:t> that if they have a pet, that it’s their responsibility to make sure that all these welfare needs are met.  People who don’t provide these needs are now breaking the law.</a:t>
            </a:r>
          </a:p>
          <a:p>
            <a:pPr>
              <a:buFont typeface="Arial" pitchFamily="34" charset="0"/>
              <a:buNone/>
            </a:pPr>
            <a:endParaRPr lang="en-GB" baseline="0" dirty="0" smtClean="0"/>
          </a:p>
          <a:p>
            <a:pPr>
              <a:buFont typeface="Arial" pitchFamily="34" charset="0"/>
              <a:buNone/>
            </a:pPr>
            <a:endParaRPr lang="en-GB" baseline="0" dirty="0" smtClean="0"/>
          </a:p>
        </p:txBody>
      </p:sp>
      <p:sp>
        <p:nvSpPr>
          <p:cNvPr id="4" name="Slide Number Placeholder 3"/>
          <p:cNvSpPr>
            <a:spLocks noGrp="1"/>
          </p:cNvSpPr>
          <p:nvPr>
            <p:ph type="sldNum" sz="quarter" idx="10"/>
          </p:nvPr>
        </p:nvSpPr>
        <p:spPr/>
        <p:txBody>
          <a:bodyPr/>
          <a:lstStyle/>
          <a:p>
            <a:fld id="{2CF8F773-EE7B-415C-9670-94845D9FC280}" type="slidenum">
              <a:rPr lang="en-GB" smtClean="0"/>
              <a:pPr/>
              <a:t>5</a:t>
            </a:fld>
            <a:endParaRPr lang="en-GB" dirty="0"/>
          </a:p>
        </p:txBody>
      </p:sp>
    </p:spTree>
    <p:extLst>
      <p:ext uri="{BB962C8B-B14F-4D97-AF65-F5344CB8AC3E}">
        <p14:creationId xmlns:p14="http://schemas.microsoft.com/office/powerpoint/2010/main" val="3197828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buFont typeface="Arial" pitchFamily="34" charset="0"/>
              <a:buNone/>
            </a:pPr>
            <a:r>
              <a:rPr lang="en-GB" sz="1300" baseline="0" dirty="0" smtClean="0">
                <a:latin typeface="Comic Sans MS" panose="030F0702030302020204" pitchFamily="66" charset="0"/>
                <a:cs typeface="Arial" panose="020B0604020202020204" pitchFamily="34" charset="0"/>
              </a:rPr>
              <a:t>So let’s start with cats – you can see from the headings that cats naturally do lots of different things.</a:t>
            </a:r>
          </a:p>
          <a:p>
            <a:pPr>
              <a:buFont typeface="Arial" pitchFamily="34" charset="0"/>
              <a:buNone/>
            </a:pPr>
            <a:endParaRPr lang="en-GB" sz="1300" baseline="0" dirty="0" smtClean="0">
              <a:latin typeface="Comic Sans MS" panose="030F0702030302020204" pitchFamily="66" charset="0"/>
              <a:cs typeface="Arial" panose="020B0604020202020204" pitchFamily="34" charset="0"/>
            </a:endParaRPr>
          </a:p>
          <a:p>
            <a:pPr>
              <a:buFont typeface="Arial" pitchFamily="34" charset="0"/>
              <a:buNone/>
            </a:pPr>
            <a:r>
              <a:rPr lang="en-GB" sz="1300" baseline="0" dirty="0" smtClean="0">
                <a:latin typeface="Comic Sans MS" panose="030F0702030302020204" pitchFamily="66" charset="0"/>
                <a:cs typeface="Arial" panose="020B0604020202020204" pitchFamily="34" charset="0"/>
              </a:rPr>
              <a:t>Explain each picture </a:t>
            </a:r>
          </a:p>
          <a:p>
            <a:pPr marL="171450" indent="-171450">
              <a:buFont typeface="Arial" panose="020B0604020202020204" pitchFamily="34" charset="0"/>
              <a:buChar char="•"/>
            </a:pPr>
            <a:r>
              <a:rPr lang="en-GB" sz="1300" b="1" baseline="0" dirty="0" smtClean="0">
                <a:latin typeface="Comic Sans MS" panose="030F0702030302020204" pitchFamily="66" charset="0"/>
                <a:cs typeface="Arial" panose="020B0604020202020204" pitchFamily="34" charset="0"/>
              </a:rPr>
              <a:t>Scent mark/scratch </a:t>
            </a:r>
            <a:r>
              <a:rPr lang="en-GB" sz="1300" baseline="0" dirty="0" smtClean="0">
                <a:latin typeface="Comic Sans MS" panose="030F0702030302020204" pitchFamily="66" charset="0"/>
                <a:cs typeface="Arial" panose="020B0604020202020204" pitchFamily="34" charset="0"/>
              </a:rPr>
              <a:t>– </a:t>
            </a:r>
            <a:r>
              <a:rPr lang="en-GB" sz="1300" dirty="0" smtClean="0">
                <a:latin typeface="Comic Sans MS" panose="030F0702030302020204" pitchFamily="66" charset="0"/>
                <a:cs typeface="Arial" panose="020B0604020202020204" pitchFamily="34" charset="0"/>
              </a:rPr>
              <a:t>Cats leave</a:t>
            </a:r>
            <a:r>
              <a:rPr lang="en-GB" sz="1300" baseline="0" dirty="0" smtClean="0">
                <a:latin typeface="Comic Sans MS" panose="030F0702030302020204" pitchFamily="66" charset="0"/>
                <a:cs typeface="Arial" panose="020B0604020202020204" pitchFamily="34" charset="0"/>
              </a:rPr>
              <a:t> their individual scent behind from the pads of their feet and their faces, to let other cats know that this is their territory – cats naturally like to live alone, although some will </a:t>
            </a:r>
            <a:r>
              <a:rPr lang="en-GB" sz="1300" dirty="0" smtClean="0">
                <a:latin typeface="Comic Sans MS" panose="030F0702030302020204" pitchFamily="66" charset="0"/>
                <a:cs typeface="Arial" panose="020B0604020202020204" pitchFamily="34" charset="0"/>
              </a:rPr>
              <a:t>put up with </a:t>
            </a:r>
            <a:r>
              <a:rPr lang="en-GB" sz="1300" baseline="0" dirty="0" smtClean="0">
                <a:latin typeface="Comic Sans MS" panose="030F0702030302020204" pitchFamily="66" charset="0"/>
                <a:cs typeface="Arial" panose="020B0604020202020204" pitchFamily="34" charset="0"/>
              </a:rPr>
              <a:t>other</a:t>
            </a:r>
            <a:r>
              <a:rPr lang="en-GB" sz="1300" dirty="0" smtClean="0">
                <a:latin typeface="Comic Sans MS" panose="030F0702030302020204" pitchFamily="66" charset="0"/>
                <a:cs typeface="Arial" panose="020B0604020202020204" pitchFamily="34" charset="0"/>
              </a:rPr>
              <a:t> cats</a:t>
            </a:r>
            <a:r>
              <a:rPr lang="en-GB" sz="1300" baseline="0" dirty="0" smtClean="0">
                <a:latin typeface="Comic Sans MS" panose="030F0702030302020204" pitchFamily="66" charset="0"/>
                <a:cs typeface="Arial" panose="020B0604020202020204" pitchFamily="34" charset="0"/>
              </a:rPr>
              <a:t> if they have enough space around them</a:t>
            </a:r>
            <a:r>
              <a:rPr lang="en-GB" sz="1300" dirty="0" smtClean="0">
                <a:latin typeface="Comic Sans MS" panose="030F0702030302020204" pitchFamily="66" charset="0"/>
                <a:cs typeface="Arial" panose="020B0604020202020204" pitchFamily="34" charset="0"/>
              </a:rPr>
              <a:t> or if they’ve grown up together. Explain</a:t>
            </a:r>
            <a:r>
              <a:rPr lang="en-GB" sz="1300" baseline="0" dirty="0" smtClean="0">
                <a:latin typeface="Comic Sans MS" panose="030F0702030302020204" pitchFamily="66" charset="0"/>
                <a:cs typeface="Arial" panose="020B0604020202020204" pitchFamily="34" charset="0"/>
              </a:rPr>
              <a:t> that cats rub their faces on furniture and on people to leave their scent – explain that by rubbing their faces on you, they’re telling other cats that you belong to them!</a:t>
            </a:r>
          </a:p>
          <a:p>
            <a:pPr marL="171450" indent="-171450">
              <a:buFont typeface="Arial" panose="020B0604020202020204" pitchFamily="34" charset="0"/>
              <a:buChar char="•"/>
            </a:pPr>
            <a:r>
              <a:rPr lang="en-GB" sz="1300" b="1" baseline="0" dirty="0" smtClean="0">
                <a:latin typeface="Comic Sans MS" panose="030F0702030302020204" pitchFamily="66" charset="0"/>
                <a:cs typeface="Arial" panose="020B0604020202020204" pitchFamily="34" charset="0"/>
              </a:rPr>
              <a:t>Climb/Hide</a:t>
            </a:r>
            <a:r>
              <a:rPr lang="en-GB" sz="1300" baseline="0" dirty="0" smtClean="0">
                <a:latin typeface="Comic Sans MS" panose="030F0702030302020204" pitchFamily="66" charset="0"/>
                <a:cs typeface="Arial" panose="020B0604020202020204" pitchFamily="34" charset="0"/>
              </a:rPr>
              <a:t> – cats are great at climbing. They’re very agile creatures with great balancing skills. Explain that</a:t>
            </a:r>
            <a:r>
              <a:rPr lang="en-GB" sz="1300" dirty="0" smtClean="0">
                <a:latin typeface="Comic Sans MS" panose="030F0702030302020204" pitchFamily="66" charset="0"/>
                <a:cs typeface="Arial" panose="020B0604020202020204" pitchFamily="34" charset="0"/>
              </a:rPr>
              <a:t> cats climb so they can stay safe and see what’s going</a:t>
            </a:r>
            <a:r>
              <a:rPr lang="en-GB" sz="1300" baseline="0" dirty="0" smtClean="0">
                <a:latin typeface="Comic Sans MS" panose="030F0702030302020204" pitchFamily="66" charset="0"/>
                <a:cs typeface="Arial" panose="020B0604020202020204" pitchFamily="34" charset="0"/>
              </a:rPr>
              <a:t> on from above </a:t>
            </a:r>
            <a:r>
              <a:rPr lang="en-GB" sz="1300" dirty="0" smtClean="0">
                <a:latin typeface="Comic Sans MS" panose="030F0702030302020204" pitchFamily="66" charset="0"/>
                <a:cs typeface="Arial" panose="020B0604020202020204" pitchFamily="34" charset="0"/>
              </a:rPr>
              <a:t>and that if they’re scared they’ll hide.</a:t>
            </a:r>
            <a:endParaRPr lang="en-GB" sz="1300" baseline="0" dirty="0" smtClean="0">
              <a:latin typeface="Comic Sans MS" panose="030F0702030302020204" pitchFamily="66" charset="0"/>
              <a:cs typeface="Arial" panose="020B0604020202020204" pitchFamily="34" charset="0"/>
            </a:endParaRPr>
          </a:p>
          <a:p>
            <a:pPr marL="171450" indent="-171450">
              <a:buFont typeface="Arial" panose="020B0604020202020204" pitchFamily="34" charset="0"/>
              <a:buChar char="•"/>
            </a:pPr>
            <a:r>
              <a:rPr lang="en-GB" sz="1300" b="1" baseline="0" dirty="0" smtClean="0">
                <a:latin typeface="Comic Sans MS" panose="030F0702030302020204" pitchFamily="66" charset="0"/>
                <a:cs typeface="Arial" panose="020B0604020202020204" pitchFamily="34" charset="0"/>
              </a:rPr>
              <a:t>Eat/Drink – </a:t>
            </a:r>
            <a:r>
              <a:rPr lang="en-GB" sz="1300" dirty="0" smtClean="0">
                <a:latin typeface="Comic Sans MS" panose="030F0702030302020204" pitchFamily="66" charset="0"/>
                <a:cs typeface="Arial" panose="020B0604020202020204" pitchFamily="34" charset="0"/>
              </a:rPr>
              <a:t>A</a:t>
            </a:r>
            <a:r>
              <a:rPr lang="en-GB" sz="1300" b="0" baseline="0" dirty="0" smtClean="0">
                <a:latin typeface="Comic Sans MS" panose="030F0702030302020204" pitchFamily="66" charset="0"/>
                <a:cs typeface="Arial" panose="020B0604020202020204" pitchFamily="34" charset="0"/>
              </a:rPr>
              <a:t>ll living things need water to survive</a:t>
            </a:r>
            <a:r>
              <a:rPr lang="en-GB" sz="1300" b="0" dirty="0" smtClean="0">
                <a:latin typeface="Comic Sans MS" panose="030F0702030302020204" pitchFamily="66" charset="0"/>
                <a:cs typeface="Arial" panose="020B0604020202020204" pitchFamily="34" charset="0"/>
              </a:rPr>
              <a:t> and must have fresh water at all times.</a:t>
            </a:r>
            <a:r>
              <a:rPr lang="en-GB" sz="1300" b="0" baseline="0" dirty="0" smtClean="0">
                <a:latin typeface="Comic Sans MS" panose="030F0702030302020204" pitchFamily="66" charset="0"/>
                <a:cs typeface="Arial" panose="020B0604020202020204" pitchFamily="34" charset="0"/>
              </a:rPr>
              <a:t> Explain that cats often prefer to drink from running water or from pools. This means they prefer to drink from wide and flat bowls or fountains. Explain that cats have to eat meat to survive and can’t be vegetarian. Also explain that some cats still have wild behaviour and hunt. Explain that this is natural behaviour for a cat.</a:t>
            </a:r>
          </a:p>
          <a:p>
            <a:pPr marL="171450" indent="-171450">
              <a:buFont typeface="Arial" panose="020B0604020202020204" pitchFamily="34" charset="0"/>
              <a:buChar char="•"/>
            </a:pPr>
            <a:r>
              <a:rPr lang="en-GB" sz="1300" b="1" baseline="0" dirty="0" smtClean="0">
                <a:latin typeface="Comic Sans MS" panose="030F0702030302020204" pitchFamily="66" charset="0"/>
                <a:cs typeface="Arial" panose="020B0604020202020204" pitchFamily="34" charset="0"/>
              </a:rPr>
              <a:t>Sleep – </a:t>
            </a:r>
            <a:r>
              <a:rPr lang="en-GB" sz="1300" dirty="0" smtClean="0">
                <a:latin typeface="Comic Sans MS" panose="030F0702030302020204" pitchFamily="66" charset="0"/>
                <a:cs typeface="Arial" panose="020B0604020202020204" pitchFamily="34" charset="0"/>
              </a:rPr>
              <a:t> Explain that cats sleep a lot – for almost two thirds of their lives! They can spend up to 16 hours every day asleep. In the mammal</a:t>
            </a:r>
            <a:r>
              <a:rPr lang="en-GB" sz="1300" baseline="0" dirty="0" smtClean="0">
                <a:latin typeface="Comic Sans MS" panose="030F0702030302020204" pitchFamily="66" charset="0"/>
                <a:cs typeface="Arial" panose="020B0604020202020204" pitchFamily="34" charset="0"/>
              </a:rPr>
              <a:t> world, o</a:t>
            </a:r>
            <a:r>
              <a:rPr lang="en-GB" sz="1300" dirty="0" smtClean="0">
                <a:latin typeface="Comic Sans MS" panose="030F0702030302020204" pitchFamily="66" charset="0"/>
                <a:cs typeface="Arial" panose="020B0604020202020204" pitchFamily="34" charset="0"/>
              </a:rPr>
              <a:t>nly sloths and bats sleep for longer</a:t>
            </a:r>
            <a:r>
              <a:rPr lang="en-GB" sz="1300" baseline="0" dirty="0" smtClean="0">
                <a:latin typeface="Comic Sans MS" panose="030F0702030302020204" pitchFamily="66" charset="0"/>
                <a:cs typeface="Arial" panose="020B0604020202020204" pitchFamily="34" charset="0"/>
              </a:rPr>
              <a:t> than cats. Cats actually do have ‘catnaps’ and sleep for short periods of time very frequently. They tend to be awake early morning and when it’s going dark – the best time for hunting.</a:t>
            </a:r>
            <a:endParaRPr lang="en-GB" sz="1300" b="1" baseline="0" dirty="0" smtClean="0">
              <a:latin typeface="Comic Sans MS" panose="030F0702030302020204" pitchFamily="66" charset="0"/>
              <a:cs typeface="Arial" panose="020B0604020202020204" pitchFamily="34" charset="0"/>
            </a:endParaRPr>
          </a:p>
          <a:p>
            <a:pPr marL="171450" indent="-171450">
              <a:buFont typeface="Arial" panose="020B0604020202020204" pitchFamily="34" charset="0"/>
              <a:buChar char="•"/>
            </a:pPr>
            <a:r>
              <a:rPr lang="en-GB" sz="1300" b="1" baseline="0" dirty="0" smtClean="0">
                <a:latin typeface="Comic Sans MS" panose="030F0702030302020204" pitchFamily="66" charset="0"/>
                <a:cs typeface="Arial" panose="020B0604020202020204" pitchFamily="34" charset="0"/>
              </a:rPr>
              <a:t>Hunt/Play – </a:t>
            </a:r>
            <a:r>
              <a:rPr lang="en-GB" sz="1300" b="0" baseline="0" dirty="0" smtClean="0">
                <a:latin typeface="Comic Sans MS" panose="030F0702030302020204" pitchFamily="66" charset="0"/>
                <a:cs typeface="Arial" panose="020B0604020202020204" pitchFamily="34" charset="0"/>
              </a:rPr>
              <a:t>Cats </a:t>
            </a:r>
            <a:r>
              <a:rPr lang="en-GB" sz="1300" dirty="0" smtClean="0">
                <a:latin typeface="Comic Sans MS" panose="030F0702030302020204" pitchFamily="66" charset="0"/>
                <a:cs typeface="Arial" panose="020B0604020202020204" pitchFamily="34" charset="0"/>
              </a:rPr>
              <a:t>like to hunt and play at hunting.</a:t>
            </a:r>
            <a:r>
              <a:rPr lang="en-GB" sz="1300" b="0" baseline="0" dirty="0" smtClean="0">
                <a:latin typeface="Comic Sans MS" panose="030F0702030302020204" pitchFamily="66" charset="0"/>
                <a:cs typeface="Arial" panose="020B0604020202020204" pitchFamily="34" charset="0"/>
              </a:rPr>
              <a:t> </a:t>
            </a:r>
            <a:r>
              <a:rPr lang="en-GB" sz="1300" dirty="0" smtClean="0">
                <a:latin typeface="Comic Sans MS" panose="030F0702030302020204" pitchFamily="66" charset="0"/>
                <a:cs typeface="Arial" panose="020B0604020202020204" pitchFamily="34" charset="0"/>
              </a:rPr>
              <a:t>T</a:t>
            </a:r>
            <a:r>
              <a:rPr lang="en-GB" sz="1300" b="0" baseline="0" dirty="0" smtClean="0">
                <a:latin typeface="Comic Sans MS" panose="030F0702030302020204" pitchFamily="66" charset="0"/>
                <a:cs typeface="Arial" panose="020B0604020202020204" pitchFamily="34" charset="0"/>
              </a:rPr>
              <a:t>hey’ll try to stay hidden for as long as possible and sneak up on their prey or their toys – they’ll move very slowly so that they </a:t>
            </a:r>
            <a:r>
              <a:rPr lang="en-GB" sz="1300" dirty="0" smtClean="0">
                <a:latin typeface="Comic Sans MS" panose="030F0702030302020204" pitchFamily="66" charset="0"/>
                <a:cs typeface="Arial" panose="020B0604020202020204" pitchFamily="34" charset="0"/>
              </a:rPr>
              <a:t>won’t be seen</a:t>
            </a:r>
            <a:r>
              <a:rPr lang="en-GB" sz="1300" b="0" baseline="0" dirty="0" smtClean="0">
                <a:latin typeface="Comic Sans MS" panose="030F0702030302020204" pitchFamily="66" charset="0"/>
                <a:cs typeface="Arial" panose="020B0604020202020204" pitchFamily="34" charset="0"/>
              </a:rPr>
              <a:t> and when they get close enough they’ll sprint  as fast as they can to catch their prey. </a:t>
            </a:r>
          </a:p>
          <a:p>
            <a:pPr marL="171450" indent="-171450">
              <a:buFont typeface="Arial" panose="020B0604020202020204" pitchFamily="34" charset="0"/>
              <a:buChar char="•"/>
            </a:pPr>
            <a:r>
              <a:rPr lang="en-GB" sz="1300" b="1" dirty="0" smtClean="0">
                <a:latin typeface="Comic Sans MS" panose="030F0702030302020204" pitchFamily="66" charset="0"/>
                <a:cs typeface="Arial" panose="020B0604020202020204" pitchFamily="34" charset="0"/>
              </a:rPr>
              <a:t>Groom</a:t>
            </a:r>
            <a:r>
              <a:rPr lang="en-GB" sz="1300" dirty="0" smtClean="0">
                <a:latin typeface="Comic Sans MS" panose="030F0702030302020204" pitchFamily="66" charset="0"/>
                <a:cs typeface="Arial" panose="020B0604020202020204" pitchFamily="34" charset="0"/>
              </a:rPr>
              <a:t>– Cats love to be clean and spend a lot of time grooming themselves – their tongues have lots of hairs on them that act like little combs</a:t>
            </a:r>
            <a:r>
              <a:rPr lang="en-GB" sz="1300" b="0" baseline="0" dirty="0" smtClean="0">
                <a:latin typeface="Comic Sans MS" panose="030F0702030302020204" pitchFamily="66" charset="0"/>
                <a:cs typeface="Arial" panose="020B0604020202020204" pitchFamily="34" charset="0"/>
              </a:rPr>
              <a:t>. Ask if anyone has been licked by a cat and talk about how their tongues are rough</a:t>
            </a:r>
            <a:r>
              <a:rPr lang="en-GB" sz="1300" b="0" dirty="0" smtClean="0">
                <a:latin typeface="Comic Sans MS" panose="030F0702030302020204" pitchFamily="66" charset="0"/>
                <a:cs typeface="Arial" panose="020B0604020202020204" pitchFamily="34" charset="0"/>
              </a:rPr>
              <a:t> like sandpaper.</a:t>
            </a:r>
          </a:p>
          <a:p>
            <a:pPr marL="171450" indent="-171450">
              <a:buFont typeface="Arial" panose="020B0604020202020204" pitchFamily="34" charset="0"/>
              <a:buChar char="•"/>
            </a:pPr>
            <a:endParaRPr lang="en-GB" sz="1300" b="0" baseline="0" dirty="0" smtClean="0">
              <a:latin typeface="Comic Sans MS" panose="030F0702030302020204" pitchFamily="66" charset="0"/>
              <a:cs typeface="Arial" panose="020B0604020202020204" pitchFamily="34" charset="0"/>
            </a:endParaRPr>
          </a:p>
          <a:p>
            <a:pPr marL="171450" indent="-171450">
              <a:buFont typeface="Arial" panose="020B0604020202020204" pitchFamily="34" charset="0"/>
              <a:buChar char="•"/>
            </a:pPr>
            <a:r>
              <a:rPr lang="en-GB" sz="1300" b="0" baseline="0" dirty="0" smtClean="0">
                <a:latin typeface="Comic Sans MS" panose="030F0702030302020204" pitchFamily="66" charset="0"/>
                <a:cs typeface="Arial" panose="020B0604020202020204" pitchFamily="34" charset="0"/>
              </a:rPr>
              <a:t>Ask if they’d like to see some cats in action and introduce the video.</a:t>
            </a:r>
          </a:p>
          <a:p>
            <a:pPr marL="0" indent="0">
              <a:buFont typeface="Arial" panose="020B0604020202020204" pitchFamily="34" charset="0"/>
              <a:buNone/>
            </a:pPr>
            <a:endParaRPr lang="en-GB" sz="1300" b="0" baseline="0" dirty="0" smtClean="0">
              <a:latin typeface="Comic Sans MS" panose="030F0702030302020204" pitchFamily="66" charset="0"/>
              <a:cs typeface="Arial" panose="020B0604020202020204" pitchFamily="34" charset="0"/>
            </a:endParaRPr>
          </a:p>
          <a:p>
            <a:pPr marL="0" indent="0">
              <a:buFont typeface="Arial" panose="020B0604020202020204" pitchFamily="34" charset="0"/>
              <a:buNone/>
            </a:pPr>
            <a:r>
              <a:rPr lang="en-GB" sz="1300" b="1" u="sng" baseline="0" dirty="0" smtClean="0">
                <a:latin typeface="Comic Sans MS" panose="030F0702030302020204" pitchFamily="66" charset="0"/>
                <a:cs typeface="Arial" panose="020B0604020202020204" pitchFamily="34" charset="0"/>
              </a:rPr>
              <a:t>Here is a video of some  cats showing some cat behaviours</a:t>
            </a:r>
          </a:p>
          <a:p>
            <a:pPr>
              <a:buFont typeface="Arial" pitchFamily="34" charset="0"/>
              <a:buNone/>
            </a:pPr>
            <a:endParaRPr lang="en-GB" baseline="0" dirty="0" smtClean="0"/>
          </a:p>
        </p:txBody>
      </p:sp>
      <p:sp>
        <p:nvSpPr>
          <p:cNvPr id="4" name="Slide Number Placeholder 3"/>
          <p:cNvSpPr>
            <a:spLocks noGrp="1"/>
          </p:cNvSpPr>
          <p:nvPr>
            <p:ph type="sldNum" sz="quarter" idx="10"/>
          </p:nvPr>
        </p:nvSpPr>
        <p:spPr/>
        <p:txBody>
          <a:bodyPr/>
          <a:lstStyle/>
          <a:p>
            <a:fld id="{2CF8F773-EE7B-415C-9670-94845D9FC280}" type="slidenum">
              <a:rPr lang="en-GB" smtClean="0"/>
              <a:pPr/>
              <a:t>6</a:t>
            </a:fld>
            <a:endParaRPr lang="en-GB" dirty="0"/>
          </a:p>
        </p:txBody>
      </p:sp>
    </p:spTree>
    <p:extLst>
      <p:ext uri="{BB962C8B-B14F-4D97-AF65-F5344CB8AC3E}">
        <p14:creationId xmlns:p14="http://schemas.microsoft.com/office/powerpoint/2010/main" val="3445335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3EFA93C-652C-41A1-B038-E478FEC9B3B5}" type="slidenum">
              <a:rPr lang="en-GB" smtClean="0"/>
              <a:pPr/>
              <a:t>7</a:t>
            </a:fld>
            <a:endParaRPr lang="en-GB"/>
          </a:p>
        </p:txBody>
      </p:sp>
    </p:spTree>
    <p:extLst>
      <p:ext uri="{BB962C8B-B14F-4D97-AF65-F5344CB8AC3E}">
        <p14:creationId xmlns:p14="http://schemas.microsoft.com/office/powerpoint/2010/main" val="3691199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GB" sz="1400" baseline="0" dirty="0" smtClean="0">
                <a:latin typeface="Comic Sans MS" panose="030F0702030302020204" pitchFamily="66" charset="0"/>
              </a:rPr>
              <a:t>Ask </a:t>
            </a:r>
            <a:r>
              <a:rPr lang="en-GB" sz="1400" dirty="0" smtClean="0">
                <a:latin typeface="Comic Sans MS" panose="030F0702030302020204" pitchFamily="66" charset="0"/>
              </a:rPr>
              <a:t>the group</a:t>
            </a:r>
            <a:r>
              <a:rPr lang="en-GB" sz="1400" baseline="0" dirty="0" smtClean="0">
                <a:latin typeface="Comic Sans MS" panose="030F0702030302020204" pitchFamily="66" charset="0"/>
              </a:rPr>
              <a:t> if they can guess what things they’d need to provide a cat with to keep it happy. </a:t>
            </a:r>
          </a:p>
          <a:p>
            <a:pPr>
              <a:buFont typeface="Arial" pitchFamily="34" charset="0"/>
              <a:buNone/>
            </a:pPr>
            <a:r>
              <a:rPr lang="en-GB" sz="1400" baseline="0" dirty="0" smtClean="0">
                <a:latin typeface="Comic Sans MS" panose="030F0702030302020204" pitchFamily="66" charset="0"/>
              </a:rPr>
              <a:t>Show each picture and ask group to discuss why they need it:</a:t>
            </a:r>
          </a:p>
          <a:p>
            <a:pPr>
              <a:buFont typeface="Arial" pitchFamily="34" charset="0"/>
              <a:buNone/>
            </a:pPr>
            <a:r>
              <a:rPr lang="en-GB" sz="1400" baseline="0" dirty="0" smtClean="0">
                <a:latin typeface="Comic Sans MS" panose="030F0702030302020204" pitchFamily="66" charset="0"/>
              </a:rPr>
              <a:t>Scratch post – display natural scratching/scent marking/climbing behaviours – up high away from dangers</a:t>
            </a:r>
          </a:p>
          <a:p>
            <a:pPr>
              <a:buFont typeface="Arial" pitchFamily="34" charset="0"/>
              <a:buNone/>
            </a:pPr>
            <a:r>
              <a:rPr lang="en-GB" sz="1400" baseline="0" dirty="0" smtClean="0">
                <a:latin typeface="Comic Sans MS" panose="030F0702030302020204" pitchFamily="66" charset="0"/>
              </a:rPr>
              <a:t>Water fountain for fresh water or wide brimmed bowl – away from food and litter tray</a:t>
            </a:r>
          </a:p>
          <a:p>
            <a:pPr>
              <a:buFont typeface="Arial" pitchFamily="34" charset="0"/>
              <a:buNone/>
            </a:pPr>
            <a:r>
              <a:rPr lang="en-GB" sz="1400" baseline="0" dirty="0" smtClean="0">
                <a:latin typeface="Comic Sans MS" panose="030F0702030302020204" pitchFamily="66" charset="0"/>
              </a:rPr>
              <a:t>Food – complete balanced diet, either wet/dry or both. Many cats are overweight, which can lead to health problems such as joint problems, diabetes, heart disease and some cancers. It’s really important to make sure that cats get the correct amount of food and not too many treats, as well as lots of exercise.</a:t>
            </a:r>
          </a:p>
          <a:p>
            <a:pPr>
              <a:buFont typeface="Arial" pitchFamily="34" charset="0"/>
              <a:buNone/>
            </a:pPr>
            <a:r>
              <a:rPr lang="en-GB" sz="1400" baseline="0" dirty="0" smtClean="0">
                <a:latin typeface="Comic Sans MS" panose="030F0702030302020204" pitchFamily="66" charset="0"/>
              </a:rPr>
              <a:t>Litter tray – at least one per cat in household in different areas of house and away from food and water bowls.</a:t>
            </a:r>
          </a:p>
          <a:p>
            <a:pPr>
              <a:buFont typeface="Arial" pitchFamily="34" charset="0"/>
              <a:buNone/>
            </a:pPr>
            <a:r>
              <a:rPr lang="en-GB" sz="1400" baseline="0" dirty="0" smtClean="0">
                <a:latin typeface="Comic Sans MS" panose="030F0702030302020204" pitchFamily="66" charset="0"/>
              </a:rPr>
              <a:t>Toys – practice stalking/hunting behaviours</a:t>
            </a:r>
          </a:p>
          <a:p>
            <a:pPr>
              <a:buFont typeface="Arial" pitchFamily="34" charset="0"/>
              <a:buNone/>
            </a:pPr>
            <a:r>
              <a:rPr lang="en-GB" sz="1400" baseline="0" dirty="0" smtClean="0">
                <a:latin typeface="Comic Sans MS" panose="030F0702030302020204" pitchFamily="66" charset="0"/>
              </a:rPr>
              <a:t>Companionship – people rather than lots of cats</a:t>
            </a:r>
          </a:p>
          <a:p>
            <a:pPr>
              <a:buFont typeface="Arial" pitchFamily="34" charset="0"/>
              <a:buNone/>
            </a:pPr>
            <a:r>
              <a:rPr lang="en-GB" sz="1400" dirty="0" smtClean="0">
                <a:latin typeface="Comic Sans MS" panose="030F0702030302020204" pitchFamily="66" charset="0"/>
              </a:rPr>
              <a:t>Milk – Discuss that milk can cause digestive problems in cats as it contains lactose, something they can’t digest.</a:t>
            </a:r>
            <a:endParaRPr lang="en-GB" sz="1400" baseline="0" dirty="0" smtClean="0">
              <a:latin typeface="Comic Sans MS" panose="030F0702030302020204" pitchFamily="66" charset="0"/>
            </a:endParaRPr>
          </a:p>
          <a:p>
            <a:pPr>
              <a:buFont typeface="Arial" pitchFamily="34" charset="0"/>
              <a:buNone/>
            </a:pPr>
            <a:endParaRPr lang="en-GB" sz="14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8</a:t>
            </a:fld>
            <a:endParaRPr lang="en-GB" dirty="0"/>
          </a:p>
        </p:txBody>
      </p:sp>
    </p:spTree>
    <p:extLst>
      <p:ext uri="{BB962C8B-B14F-4D97-AF65-F5344CB8AC3E}">
        <p14:creationId xmlns:p14="http://schemas.microsoft.com/office/powerpoint/2010/main" val="980483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Comic Sans MS" panose="030F0702030302020204" pitchFamily="66" charset="0"/>
              </a:rPr>
              <a:t>Discuss:</a:t>
            </a:r>
          </a:p>
          <a:p>
            <a:endParaRPr lang="en-GB" dirty="0" smtClean="0">
              <a:latin typeface="Comic Sans MS" panose="030F0702030302020204" pitchFamily="66" charset="0"/>
            </a:endParaRPr>
          </a:p>
          <a:p>
            <a:r>
              <a:rPr lang="en-GB" dirty="0" smtClean="0">
                <a:latin typeface="Comic Sans MS" panose="030F0702030302020204" pitchFamily="66" charset="0"/>
              </a:rPr>
              <a:t>Based on what we’ve just learnt</a:t>
            </a:r>
            <a:r>
              <a:rPr lang="en-GB" baseline="0" dirty="0" smtClean="0">
                <a:latin typeface="Comic Sans MS" panose="030F0702030302020204" pitchFamily="66" charset="0"/>
              </a:rPr>
              <a:t> about cats, what </a:t>
            </a:r>
            <a:r>
              <a:rPr lang="en-GB" dirty="0" smtClean="0">
                <a:latin typeface="Comic Sans MS" panose="030F0702030302020204" pitchFamily="66" charset="0"/>
              </a:rPr>
              <a:t>are</a:t>
            </a:r>
            <a:r>
              <a:rPr lang="en-GB" baseline="0" dirty="0" smtClean="0">
                <a:latin typeface="Comic Sans MS" panose="030F0702030302020204" pitchFamily="66" charset="0"/>
              </a:rPr>
              <a:t> these cats are missing in terms</a:t>
            </a:r>
            <a:r>
              <a:rPr lang="en-GB" dirty="0" smtClean="0">
                <a:latin typeface="Comic Sans MS" panose="030F0702030302020204" pitchFamily="66" charset="0"/>
              </a:rPr>
              <a:t> </a:t>
            </a:r>
            <a:r>
              <a:rPr lang="en-GB" baseline="0" dirty="0" smtClean="0">
                <a:latin typeface="Comic Sans MS" panose="030F0702030302020204" pitchFamily="66" charset="0"/>
              </a:rPr>
              <a:t>of their five welfare needs being met?</a:t>
            </a:r>
          </a:p>
          <a:p>
            <a:r>
              <a:rPr lang="en-GB" dirty="0" smtClean="0">
                <a:latin typeface="Comic Sans MS" panose="030F0702030302020204" pitchFamily="66" charset="0"/>
              </a:rPr>
              <a:t>How to meet the cats needs - discuss</a:t>
            </a: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C3EFA93C-652C-41A1-B038-E478FEC9B3B5}" type="slidenum">
              <a:rPr lang="en-GB" smtClean="0"/>
              <a:pPr/>
              <a:t>9</a:t>
            </a:fld>
            <a:endParaRPr lang="en-GB"/>
          </a:p>
        </p:txBody>
      </p:sp>
    </p:spTree>
    <p:extLst>
      <p:ext uri="{BB962C8B-B14F-4D97-AF65-F5344CB8AC3E}">
        <p14:creationId xmlns:p14="http://schemas.microsoft.com/office/powerpoint/2010/main" val="563504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744DBBF-3EF4-4BB8-A974-B23632F4A325}" type="datetimeFigureOut">
              <a:rPr lang="en-GB" smtClean="0"/>
              <a:pPr/>
              <a:t>18/02/2019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87FF54-EFA0-4C26-B250-80E7A7919747}"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744DBBF-3EF4-4BB8-A974-B23632F4A325}" type="datetimeFigureOut">
              <a:rPr lang="en-GB" smtClean="0"/>
              <a:pPr/>
              <a:t>18/02/2019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87FF54-EFA0-4C26-B250-80E7A7919747}"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744DBBF-3EF4-4BB8-A974-B23632F4A325}" type="datetimeFigureOut">
              <a:rPr lang="en-GB" smtClean="0"/>
              <a:pPr/>
              <a:t>18/02/2019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87FF54-EFA0-4C26-B250-80E7A7919747}"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and pictur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7957578" y="6237679"/>
            <a:ext cx="977680" cy="395755"/>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7" name="bk object 17"/>
          <p:cNvSpPr/>
          <p:nvPr/>
        </p:nvSpPr>
        <p:spPr>
          <a:xfrm>
            <a:off x="215492" y="6080109"/>
            <a:ext cx="8712321"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p:nvPr/>
        </p:nvSpPr>
        <p:spPr>
          <a:xfrm>
            <a:off x="215492" y="244844"/>
            <a:ext cx="8712321"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9" name="bk object 19"/>
          <p:cNvSpPr/>
          <p:nvPr/>
        </p:nvSpPr>
        <p:spPr>
          <a:xfrm>
            <a:off x="227856" y="190758"/>
            <a:ext cx="292130" cy="30979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FFFFFF"/>
          </a:solidFill>
        </p:spPr>
        <p:txBody>
          <a:bodyPr wrap="square" lIns="0" tIns="0" rIns="0" bIns="0" rtlCol="0"/>
          <a:lstStyle/>
          <a:p>
            <a:endParaRPr dirty="0">
              <a:latin typeface="Arial" pitchFamily="34" charset="0"/>
            </a:endParaRPr>
          </a:p>
        </p:txBody>
      </p:sp>
      <p:sp>
        <p:nvSpPr>
          <p:cNvPr id="20" name="bk object 20"/>
          <p:cNvSpPr/>
          <p:nvPr/>
        </p:nvSpPr>
        <p:spPr>
          <a:xfrm>
            <a:off x="0" y="1"/>
            <a:ext cx="374122" cy="469292"/>
          </a:xfrm>
          <a:custGeom>
            <a:avLst/>
            <a:gdLst/>
            <a:ahLst/>
            <a:cxnLst/>
            <a:rect l="l" t="t" r="r" b="b"/>
            <a:pathLst>
              <a:path w="437515" h="517525">
                <a:moveTo>
                  <a:pt x="388600" y="0"/>
                </a:moveTo>
                <a:lnTo>
                  <a:pt x="0" y="0"/>
                </a:lnTo>
                <a:lnTo>
                  <a:pt x="0" y="503355"/>
                </a:lnTo>
                <a:lnTo>
                  <a:pt x="13539" y="507271"/>
                </a:lnTo>
                <a:lnTo>
                  <a:pt x="40223" y="512729"/>
                </a:lnTo>
                <a:lnTo>
                  <a:pt x="67619" y="516068"/>
                </a:lnTo>
                <a:lnTo>
                  <a:pt x="95639" y="517200"/>
                </a:lnTo>
                <a:lnTo>
                  <a:pt x="123659" y="516068"/>
                </a:lnTo>
                <a:lnTo>
                  <a:pt x="177740" y="507271"/>
                </a:lnTo>
                <a:lnTo>
                  <a:pt x="228622" y="490352"/>
                </a:lnTo>
                <a:lnTo>
                  <a:pt x="275602" y="466015"/>
                </a:lnTo>
                <a:lnTo>
                  <a:pt x="317977" y="434961"/>
                </a:lnTo>
                <a:lnTo>
                  <a:pt x="355043" y="397895"/>
                </a:lnTo>
                <a:lnTo>
                  <a:pt x="386096" y="355521"/>
                </a:lnTo>
                <a:lnTo>
                  <a:pt x="410434" y="308540"/>
                </a:lnTo>
                <a:lnTo>
                  <a:pt x="427353" y="257658"/>
                </a:lnTo>
                <a:lnTo>
                  <a:pt x="436150" y="203578"/>
                </a:lnTo>
                <a:lnTo>
                  <a:pt x="437282" y="175558"/>
                </a:lnTo>
                <a:lnTo>
                  <a:pt x="436150" y="147538"/>
                </a:lnTo>
                <a:lnTo>
                  <a:pt x="427353" y="93457"/>
                </a:lnTo>
                <a:lnTo>
                  <a:pt x="410434" y="42575"/>
                </a:lnTo>
                <a:lnTo>
                  <a:pt x="399149" y="18553"/>
                </a:lnTo>
                <a:lnTo>
                  <a:pt x="388600" y="0"/>
                </a:lnTo>
              </a:path>
            </a:pathLst>
          </a:custGeom>
          <a:solidFill>
            <a:srgbClr val="FFFFFF"/>
          </a:solidFill>
        </p:spPr>
        <p:txBody>
          <a:bodyPr wrap="square" lIns="0" tIns="0" rIns="0" bIns="0" rtlCol="0"/>
          <a:lstStyle/>
          <a:p>
            <a:endParaRPr dirty="0">
              <a:latin typeface="Arial" pitchFamily="34" charset="0"/>
            </a:endParaRPr>
          </a:p>
        </p:txBody>
      </p:sp>
      <p:sp>
        <p:nvSpPr>
          <p:cNvPr id="21" name="bk object 21"/>
          <p:cNvSpPr/>
          <p:nvPr/>
        </p:nvSpPr>
        <p:spPr>
          <a:xfrm>
            <a:off x="0" y="0"/>
            <a:ext cx="375207" cy="467565"/>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p:nvPr/>
        </p:nvSpPr>
        <p:spPr>
          <a:xfrm>
            <a:off x="227856" y="190758"/>
            <a:ext cx="292130" cy="30979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2" name="Holder 2"/>
          <p:cNvSpPr>
            <a:spLocks noGrp="1"/>
          </p:cNvSpPr>
          <p:nvPr>
            <p:ph type="title"/>
          </p:nvPr>
        </p:nvSpPr>
        <p:spPr>
          <a:xfrm>
            <a:off x="401815" y="1425151"/>
            <a:ext cx="2410888" cy="3247617"/>
          </a:xfrm>
          <a:prstGeom prst="rect">
            <a:avLst/>
          </a:prstGeom>
        </p:spPr>
        <p:txBody>
          <a:bodyPr lIns="0" tIns="0" rIns="0" bIns="0"/>
          <a:lstStyle>
            <a:lvl1pPr>
              <a:defRPr sz="2500" b="1" i="0">
                <a:solidFill>
                  <a:srgbClr val="008988"/>
                </a:solidFill>
                <a:latin typeface="Arial"/>
                <a:cs typeface="Arial"/>
              </a:defRPr>
            </a:lvl1pPr>
          </a:lstStyle>
          <a:p>
            <a:endParaRPr dirty="0"/>
          </a:p>
        </p:txBody>
      </p:sp>
      <p:sp>
        <p:nvSpPr>
          <p:cNvPr id="12" name="Picture Placeholder 11"/>
          <p:cNvSpPr>
            <a:spLocks noGrp="1"/>
          </p:cNvSpPr>
          <p:nvPr>
            <p:ph type="pic" sz="quarter" idx="10"/>
          </p:nvPr>
        </p:nvSpPr>
        <p:spPr>
          <a:xfrm>
            <a:off x="3399136" y="457776"/>
            <a:ext cx="5538527" cy="5458761"/>
          </a:xfrm>
          <a:prstGeom prst="rect">
            <a:avLst/>
          </a:prstGeom>
        </p:spPr>
        <p:txBody>
          <a:bodyPr/>
          <a:lstStyle/>
          <a:p>
            <a:endParaRPr lang="en-GB" dirty="0"/>
          </a:p>
        </p:txBody>
      </p:sp>
    </p:spTree>
  </p:cSld>
  <p:clrMapOvr>
    <a:masterClrMapping/>
  </p:clrMapOvr>
  <p:transition>
    <p:sndAc>
      <p:end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_2nd choice">
    <p:spTree>
      <p:nvGrpSpPr>
        <p:cNvPr id="1" name=""/>
        <p:cNvGrpSpPr/>
        <p:nvPr/>
      </p:nvGrpSpPr>
      <p:grpSpPr>
        <a:xfrm>
          <a:off x="0" y="0"/>
          <a:ext cx="0" cy="0"/>
          <a:chOff x="0" y="0"/>
          <a:chExt cx="0" cy="0"/>
        </a:xfrm>
      </p:grpSpPr>
      <p:sp>
        <p:nvSpPr>
          <p:cNvPr id="7" name="bk object 16"/>
          <p:cNvSpPr/>
          <p:nvPr userDrawn="1"/>
        </p:nvSpPr>
        <p:spPr>
          <a:xfrm>
            <a:off x="7957578" y="6237679"/>
            <a:ext cx="977680" cy="395755"/>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0" name="object 4"/>
          <p:cNvSpPr/>
          <p:nvPr userDrawn="1"/>
        </p:nvSpPr>
        <p:spPr>
          <a:xfrm>
            <a:off x="215492" y="244844"/>
            <a:ext cx="8712321"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1" name="object 5"/>
          <p:cNvSpPr/>
          <p:nvPr userDrawn="1"/>
        </p:nvSpPr>
        <p:spPr>
          <a:xfrm>
            <a:off x="4286646" y="6031136"/>
            <a:ext cx="3899232" cy="620732"/>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12" name="object 6"/>
          <p:cNvSpPr/>
          <p:nvPr userDrawn="1"/>
        </p:nvSpPr>
        <p:spPr>
          <a:xfrm>
            <a:off x="215492" y="6022976"/>
            <a:ext cx="8712321"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3" name="object 7"/>
          <p:cNvSpPr/>
          <p:nvPr userDrawn="1"/>
        </p:nvSpPr>
        <p:spPr>
          <a:xfrm>
            <a:off x="7957578" y="6237679"/>
            <a:ext cx="977680" cy="395755"/>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5" name="Text Placeholder 21"/>
          <p:cNvSpPr>
            <a:spLocks noGrp="1"/>
          </p:cNvSpPr>
          <p:nvPr>
            <p:ph type="body" sz="quarter" idx="11" hasCustomPrompt="1"/>
          </p:nvPr>
        </p:nvSpPr>
        <p:spPr>
          <a:xfrm>
            <a:off x="662451" y="5304257"/>
            <a:ext cx="3127639" cy="218008"/>
          </a:xfrm>
          <a:prstGeom prst="rect">
            <a:avLst/>
          </a:prstGeom>
        </p:spPr>
        <p:txBody>
          <a:bodyPr vert="horz" wrap="square" lIns="0" tIns="0" rIns="0" bIns="0" rtlCol="0">
            <a:spAutoFit/>
          </a:bodyPr>
          <a:lstStyle>
            <a:lvl1pPr marL="11132" algn="l" defTabSz="801472" rtl="0" eaLnBrk="1" latinLnBrk="0" hangingPunct="1">
              <a:lnSpc>
                <a:spcPts val="1451"/>
              </a:lnSpc>
              <a:defRPr lang="en-GB" sz="1200" b="1" kern="1200" spc="-13" dirty="0">
                <a:solidFill>
                  <a:srgbClr val="6BB4B5"/>
                </a:solidFill>
                <a:latin typeface="Arial"/>
                <a:ea typeface="+mn-ea"/>
                <a:cs typeface="Arial"/>
              </a:defRPr>
            </a:lvl1pPr>
          </a:lstStyle>
          <a:p>
            <a:pPr marL="12700">
              <a:lnSpc>
                <a:spcPts val="1655"/>
              </a:lnSpc>
            </a:pPr>
            <a:r>
              <a:rPr lang="en-GB" sz="1200" b="1" spc="-13" dirty="0" smtClean="0">
                <a:solidFill>
                  <a:srgbClr val="6BB4B5"/>
                </a:solidFill>
                <a:latin typeface="Arial"/>
                <a:cs typeface="Arial"/>
              </a:rPr>
              <a:t>Date or name etc here</a:t>
            </a:r>
            <a:endParaRPr lang="en-GB" sz="1200" dirty="0">
              <a:solidFill>
                <a:srgbClr val="6BB4B5"/>
              </a:solidFill>
              <a:latin typeface="Arial"/>
              <a:cs typeface="Arial"/>
            </a:endParaRPr>
          </a:p>
        </p:txBody>
      </p:sp>
      <p:sp>
        <p:nvSpPr>
          <p:cNvPr id="16" name="Title 23"/>
          <p:cNvSpPr>
            <a:spLocks noGrp="1"/>
          </p:cNvSpPr>
          <p:nvPr>
            <p:ph type="title" hasCustomPrompt="1"/>
          </p:nvPr>
        </p:nvSpPr>
        <p:spPr>
          <a:xfrm>
            <a:off x="662451" y="3912688"/>
            <a:ext cx="3127639" cy="1381965"/>
          </a:xfrm>
          <a:prstGeom prst="rect">
            <a:avLst/>
          </a:prstGeom>
        </p:spPr>
        <p:txBody>
          <a:bodyPr lIns="0"/>
          <a:lstStyle>
            <a:lvl1pPr>
              <a:defRPr sz="2500" b="1">
                <a:solidFill>
                  <a:srgbClr val="008988"/>
                </a:solidFill>
                <a:latin typeface="Arial" pitchFamily="34" charset="0"/>
                <a:cs typeface="Arial" pitchFamily="34" charset="0"/>
              </a:defRPr>
            </a:lvl1pPr>
          </a:lstStyle>
          <a:p>
            <a:r>
              <a:rPr lang="en-US" dirty="0" smtClean="0"/>
              <a:t>Title text here</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744DBBF-3EF4-4BB8-A974-B23632F4A325}" type="datetimeFigureOut">
              <a:rPr lang="en-GB" smtClean="0"/>
              <a:pPr/>
              <a:t>18/02/2019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87FF54-EFA0-4C26-B250-80E7A7919747}"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44DBBF-3EF4-4BB8-A974-B23632F4A325}" type="datetimeFigureOut">
              <a:rPr lang="en-GB" smtClean="0"/>
              <a:pPr/>
              <a:t>18/02/2019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87FF54-EFA0-4C26-B250-80E7A7919747}"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744DBBF-3EF4-4BB8-A974-B23632F4A325}" type="datetimeFigureOut">
              <a:rPr lang="en-GB" smtClean="0"/>
              <a:pPr/>
              <a:t>18/02/2019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87FF54-EFA0-4C26-B250-80E7A7919747}"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744DBBF-3EF4-4BB8-A974-B23632F4A325}" type="datetimeFigureOut">
              <a:rPr lang="en-GB" smtClean="0"/>
              <a:pPr/>
              <a:t>18/02/2019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887FF54-EFA0-4C26-B250-80E7A7919747}"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744DBBF-3EF4-4BB8-A974-B23632F4A325}" type="datetimeFigureOut">
              <a:rPr lang="en-GB" smtClean="0"/>
              <a:pPr/>
              <a:t>18/02/2019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887FF54-EFA0-4C26-B250-80E7A7919747}"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44DBBF-3EF4-4BB8-A974-B23632F4A325}" type="datetimeFigureOut">
              <a:rPr lang="en-GB" smtClean="0"/>
              <a:pPr/>
              <a:t>18/02/2019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87FF54-EFA0-4C26-B250-80E7A7919747}"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44DBBF-3EF4-4BB8-A974-B23632F4A325}" type="datetimeFigureOut">
              <a:rPr lang="en-GB" smtClean="0"/>
              <a:pPr/>
              <a:t>18/02/2019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87FF54-EFA0-4C26-B250-80E7A7919747}"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44DBBF-3EF4-4BB8-A974-B23632F4A325}" type="datetimeFigureOut">
              <a:rPr lang="en-GB" smtClean="0"/>
              <a:pPr/>
              <a:t>18/02/2019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87FF54-EFA0-4C26-B250-80E7A7919747}"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44DBBF-3EF4-4BB8-A974-B23632F4A325}" type="datetimeFigureOut">
              <a:rPr lang="en-GB" smtClean="0"/>
              <a:pPr/>
              <a:t>18/02/2019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7FF54-EFA0-4C26-B250-80E7A7919747}"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WPpBE_-ZxFA" TargetMode="External"/><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https://www.youtube.com/watch?v=2jzFteKLNbE" TargetMode="External"/><Relationship Id="rId5" Type="http://schemas.openxmlformats.org/officeDocument/2006/relationships/hyperlink" Target="https://www.youtube.com/watch?v=0ZewLSyvAxg" TargetMode="External"/><Relationship Id="rId4" Type="http://schemas.openxmlformats.org/officeDocument/2006/relationships/hyperlink" Target="https://www.youtube.com/watch?v=vzzCj_xK2x8"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image" Target="../media/image40.jpeg"/><Relationship Id="rId7" Type="http://schemas.openxmlformats.org/officeDocument/2006/relationships/image" Target="../media/image44.jpg"/><Relationship Id="rId12"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3.jpeg"/><Relationship Id="rId11" Type="http://schemas.openxmlformats.org/officeDocument/2006/relationships/image" Target="../media/image47.png"/><Relationship Id="rId5" Type="http://schemas.openxmlformats.org/officeDocument/2006/relationships/image" Target="../media/image42.jpeg"/><Relationship Id="rId15" Type="http://schemas.openxmlformats.org/officeDocument/2006/relationships/image" Target="../media/image49.jpeg"/><Relationship Id="rId10" Type="http://schemas.microsoft.com/office/2007/relationships/hdphoto" Target="../media/hdphoto1.wdp"/><Relationship Id="rId4" Type="http://schemas.openxmlformats.org/officeDocument/2006/relationships/image" Target="../media/image41.jpeg"/><Relationship Id="rId9" Type="http://schemas.openxmlformats.org/officeDocument/2006/relationships/image" Target="../media/image46.png"/><Relationship Id="rId1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jpg"/><Relationship Id="rId4" Type="http://schemas.openxmlformats.org/officeDocument/2006/relationships/image" Target="../media/image53.jp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51.png"/><Relationship Id="rId7"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jpeg"/></Relationships>
</file>

<file path=ppt/slides/_rels/slide2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s://www.youtube.com/watch?v=cUY4_nVpdj4&amp;t=8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82.jpeg"/><Relationship Id="rId5" Type="http://schemas.openxmlformats.org/officeDocument/2006/relationships/image" Target="../media/image37.png"/><Relationship Id="rId4" Type="http://schemas.openxmlformats.org/officeDocument/2006/relationships/image" Target="../media/image81.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e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7qZLVA_06ko"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hyperlink" Target="https://www.youtube.com/watch?v=Imeq3GeRttw"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72571" y="1216982"/>
            <a:ext cx="3571429" cy="4761905"/>
          </a:xfrm>
          <a:prstGeom prst="rect">
            <a:avLst/>
          </a:prstGeom>
        </p:spPr>
      </p:pic>
      <p:pic>
        <p:nvPicPr>
          <p:cNvPr id="1027" name="Picture 3" descr="W:\Veterinary_Services\Community and Education\IMAGES\1_Animal_Image_Library\Cats\Archive\Cat_white out.jpg"/>
          <p:cNvPicPr>
            <a:picLocks noChangeAspect="1" noChangeArrowheads="1"/>
          </p:cNvPicPr>
          <p:nvPr/>
        </p:nvPicPr>
        <p:blipFill>
          <a:blip r:embed="rId4" cstate="print"/>
          <a:srcRect/>
          <a:stretch>
            <a:fillRect/>
          </a:stretch>
        </p:blipFill>
        <p:spPr bwMode="auto">
          <a:xfrm flipH="1">
            <a:off x="0" y="1412776"/>
            <a:ext cx="2357847" cy="4526132"/>
          </a:xfrm>
          <a:prstGeom prst="rect">
            <a:avLst/>
          </a:prstGeom>
          <a:noFill/>
        </p:spPr>
      </p:pic>
      <p:pic>
        <p:nvPicPr>
          <p:cNvPr id="1029" name="Picture 5" descr="\\falcon\user_data\SHARING FOLDER\!Temporary Sharing - Items will be deleted when 7 days old!\Vicki from Sarah\shutterstock_127511270.jpg"/>
          <p:cNvPicPr>
            <a:picLocks noChangeAspect="1" noChangeArrowheads="1"/>
          </p:cNvPicPr>
          <p:nvPr/>
        </p:nvPicPr>
        <p:blipFill>
          <a:blip r:embed="rId5" cstate="print"/>
          <a:srcRect/>
          <a:stretch>
            <a:fillRect/>
          </a:stretch>
        </p:blipFill>
        <p:spPr bwMode="auto">
          <a:xfrm>
            <a:off x="2987824" y="3284984"/>
            <a:ext cx="2691657" cy="2590173"/>
          </a:xfrm>
          <a:prstGeom prst="rect">
            <a:avLst/>
          </a:prstGeom>
          <a:noFill/>
        </p:spPr>
      </p:pic>
      <p:pic>
        <p:nvPicPr>
          <p:cNvPr id="7"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306611" y="6041796"/>
            <a:ext cx="1818661" cy="830439"/>
          </a:xfrm>
          <a:prstGeom prst="rect">
            <a:avLst/>
          </a:prstGeom>
          <a:noFill/>
        </p:spPr>
      </p:pic>
      <p:sp>
        <p:nvSpPr>
          <p:cNvPr id="8" name="TextBox 7"/>
          <p:cNvSpPr txBox="1"/>
          <p:nvPr/>
        </p:nvSpPr>
        <p:spPr>
          <a:xfrm>
            <a:off x="625240" y="508758"/>
            <a:ext cx="7416824" cy="1754326"/>
          </a:xfrm>
          <a:prstGeom prst="rect">
            <a:avLst/>
          </a:prstGeom>
          <a:noFill/>
        </p:spPr>
        <p:txBody>
          <a:bodyPr wrap="square" rtlCol="0">
            <a:spAutoFit/>
          </a:bodyPr>
          <a:lstStyle/>
          <a:p>
            <a:pPr algn="ctr"/>
            <a:r>
              <a:rPr lang="en-GB" sz="5400" b="1" dirty="0" smtClean="0">
                <a:solidFill>
                  <a:srgbClr val="008080"/>
                </a:solidFill>
                <a:latin typeface="Comic Sans MS" panose="030F0702030302020204" pitchFamily="66" charset="0"/>
                <a:cs typeface="Arial" panose="020B0604020202020204" pitchFamily="34" charset="0"/>
              </a:rPr>
              <a:t>The Five Welfare Needs</a:t>
            </a:r>
            <a:endParaRPr lang="en-GB" sz="5400" b="1" dirty="0">
              <a:solidFill>
                <a:srgbClr val="008080"/>
              </a:solidFill>
              <a:latin typeface="Comic Sans MS" panose="030F0702030302020204" pitchFamily="66"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399135" y="3429000"/>
            <a:ext cx="4572000" cy="357930"/>
          </a:xfrm>
          <a:prstGeom prst="rect">
            <a:avLst/>
          </a:prstGeom>
        </p:spPr>
        <p:txBody>
          <a:bodyPr lIns="80147" tIns="40074" rIns="80147" bIns="40074">
            <a:spAutoFit/>
          </a:bodyPr>
          <a:lstStyle/>
          <a:p>
            <a:r>
              <a:rPr lang="en-GB" dirty="0" smtClean="0"/>
              <a:t>  </a:t>
            </a:r>
          </a:p>
        </p:txBody>
      </p:sp>
      <p:sp>
        <p:nvSpPr>
          <p:cNvPr id="5" name="TextBox 4"/>
          <p:cNvSpPr txBox="1"/>
          <p:nvPr/>
        </p:nvSpPr>
        <p:spPr>
          <a:xfrm>
            <a:off x="755576" y="313318"/>
            <a:ext cx="7776864" cy="1200329"/>
          </a:xfrm>
          <a:prstGeom prst="rect">
            <a:avLst/>
          </a:prstGeom>
          <a:noFill/>
        </p:spPr>
        <p:txBody>
          <a:bodyPr wrap="square" rtlCol="0">
            <a:spAutoFit/>
          </a:bodyPr>
          <a:lstStyle/>
          <a:p>
            <a:pPr algn="ctr"/>
            <a:r>
              <a:rPr lang="en-GB" sz="3600" b="1" i="1" dirty="0" smtClean="0">
                <a:solidFill>
                  <a:srgbClr val="008080"/>
                </a:solidFill>
                <a:latin typeface="Comic Sans MS" panose="030F0702030302020204" pitchFamily="66" charset="0"/>
                <a:cs typeface="Arial" pitchFamily="34" charset="0"/>
              </a:rPr>
              <a:t>How do we meet a cat’s </a:t>
            </a:r>
            <a:r>
              <a:rPr lang="en-GB" sz="3600" b="1" i="1" dirty="0">
                <a:solidFill>
                  <a:srgbClr val="008080"/>
                </a:solidFill>
                <a:latin typeface="Comic Sans MS" panose="030F0702030302020204" pitchFamily="66" charset="0"/>
                <a:cs typeface="Arial" pitchFamily="34" charset="0"/>
              </a:rPr>
              <a:t>w</a:t>
            </a:r>
            <a:r>
              <a:rPr lang="en-GB" sz="3600" b="1" i="1" dirty="0" smtClean="0">
                <a:solidFill>
                  <a:srgbClr val="008080"/>
                </a:solidFill>
                <a:latin typeface="Comic Sans MS" panose="030F0702030302020204" pitchFamily="66" charset="0"/>
                <a:cs typeface="Arial" pitchFamily="34" charset="0"/>
              </a:rPr>
              <a:t>elfare needs?</a:t>
            </a:r>
            <a:endParaRPr lang="en-GB" sz="3600" b="1" i="1" dirty="0">
              <a:solidFill>
                <a:srgbClr val="008080"/>
              </a:solidFill>
              <a:latin typeface="Comic Sans MS" panose="030F0702030302020204" pitchFamily="66" charset="0"/>
              <a:cs typeface="Arial" pitchFamily="34" charset="0"/>
            </a:endParaRPr>
          </a:p>
        </p:txBody>
      </p:sp>
      <p:pic>
        <p:nvPicPr>
          <p:cNvPr id="8" name="Picture 3" descr="C:\Documents and Settings\Henson_A\My Documents\Amy's\Talkies\New Welfare Symbols\Diet Icon.jpg"/>
          <p:cNvPicPr>
            <a:picLocks noChangeAspect="1" noChangeArrowheads="1"/>
          </p:cNvPicPr>
          <p:nvPr/>
        </p:nvPicPr>
        <p:blipFill>
          <a:blip r:embed="rId3" cstate="print"/>
          <a:srcRect/>
          <a:stretch>
            <a:fillRect/>
          </a:stretch>
        </p:blipFill>
        <p:spPr bwMode="auto">
          <a:xfrm>
            <a:off x="558821" y="3606357"/>
            <a:ext cx="1767606" cy="1767606"/>
          </a:xfrm>
          <a:prstGeom prst="ellipse">
            <a:avLst/>
          </a:prstGeom>
          <a:noFill/>
        </p:spPr>
      </p:pic>
      <p:pic>
        <p:nvPicPr>
          <p:cNvPr id="9" name="Picture 4" descr="C:\Documents and Settings\Henson_A\My Documents\Amy's\Talkies\New Welfare Symbols\Behaviour Icon.jpg"/>
          <p:cNvPicPr>
            <a:picLocks noChangeAspect="1" noChangeArrowheads="1"/>
          </p:cNvPicPr>
          <p:nvPr/>
        </p:nvPicPr>
        <p:blipFill>
          <a:blip r:embed="rId4" cstate="print"/>
          <a:srcRect/>
          <a:stretch>
            <a:fillRect/>
          </a:stretch>
        </p:blipFill>
        <p:spPr bwMode="auto">
          <a:xfrm>
            <a:off x="6500995" y="1131941"/>
            <a:ext cx="1758634" cy="1758634"/>
          </a:xfrm>
          <a:prstGeom prst="ellipse">
            <a:avLst/>
          </a:prstGeom>
          <a:noFill/>
        </p:spPr>
      </p:pic>
      <p:pic>
        <p:nvPicPr>
          <p:cNvPr id="10" name="Picture 5" descr="C:\Documents and Settings\Henson_A\My Documents\Amy's\Talkies\New Welfare Symbols\Companionship Icon.jpg"/>
          <p:cNvPicPr>
            <a:picLocks noChangeAspect="1" noChangeArrowheads="1"/>
          </p:cNvPicPr>
          <p:nvPr/>
        </p:nvPicPr>
        <p:blipFill>
          <a:blip r:embed="rId5" cstate="print"/>
          <a:srcRect/>
          <a:stretch>
            <a:fillRect/>
          </a:stretch>
        </p:blipFill>
        <p:spPr bwMode="auto">
          <a:xfrm>
            <a:off x="6580333" y="3648756"/>
            <a:ext cx="1676507" cy="1682807"/>
          </a:xfrm>
          <a:prstGeom prst="ellipse">
            <a:avLst/>
          </a:prstGeom>
          <a:noFill/>
        </p:spPr>
      </p:pic>
      <p:pic>
        <p:nvPicPr>
          <p:cNvPr id="11" name="Picture 10" descr="Health Icon.jpg"/>
          <p:cNvPicPr>
            <a:picLocks noChangeAspect="1"/>
          </p:cNvPicPr>
          <p:nvPr/>
        </p:nvPicPr>
        <p:blipFill>
          <a:blip r:embed="rId6" cstate="print"/>
          <a:srcRect/>
          <a:stretch>
            <a:fillRect/>
          </a:stretch>
        </p:blipFill>
        <p:spPr bwMode="auto">
          <a:xfrm>
            <a:off x="3436861" y="2184435"/>
            <a:ext cx="1933555" cy="1769434"/>
          </a:xfrm>
          <a:prstGeom prst="rect">
            <a:avLst/>
          </a:prstGeom>
          <a:noFill/>
          <a:ln w="9525">
            <a:noFill/>
            <a:miter lim="800000"/>
            <a:headEnd/>
            <a:tailEnd/>
          </a:ln>
        </p:spPr>
      </p:pic>
      <p:sp>
        <p:nvSpPr>
          <p:cNvPr id="12" name="TextBox 11"/>
          <p:cNvSpPr txBox="1"/>
          <p:nvPr/>
        </p:nvSpPr>
        <p:spPr>
          <a:xfrm>
            <a:off x="136523" y="2927739"/>
            <a:ext cx="2606046" cy="400110"/>
          </a:xfrm>
          <a:prstGeom prst="rect">
            <a:avLst/>
          </a:prstGeom>
          <a:noFill/>
        </p:spPr>
        <p:txBody>
          <a:bodyPr wrap="square" rtlCol="0">
            <a:spAutoFit/>
          </a:bodyPr>
          <a:lstStyle/>
          <a:p>
            <a:pPr algn="ctr"/>
            <a:r>
              <a:rPr lang="en-GB" sz="2000" b="1" dirty="0" smtClean="0">
                <a:solidFill>
                  <a:schemeClr val="accent4"/>
                </a:solidFill>
                <a:latin typeface="Comic Sans MS" panose="030F0702030302020204" pitchFamily="66" charset="0"/>
                <a:cs typeface="Arial" pitchFamily="34" charset="0"/>
              </a:rPr>
              <a:t>ENVIRONMENT</a:t>
            </a:r>
            <a:endParaRPr lang="en-GB" sz="2000" b="1" dirty="0">
              <a:solidFill>
                <a:schemeClr val="accent4"/>
              </a:solidFill>
              <a:latin typeface="Comic Sans MS" panose="030F0702030302020204" pitchFamily="66" charset="0"/>
              <a:cs typeface="Arial" pitchFamily="34" charset="0"/>
            </a:endParaRPr>
          </a:p>
        </p:txBody>
      </p:sp>
      <p:sp>
        <p:nvSpPr>
          <p:cNvPr id="13" name="TextBox 12"/>
          <p:cNvSpPr txBox="1"/>
          <p:nvPr/>
        </p:nvSpPr>
        <p:spPr>
          <a:xfrm>
            <a:off x="5864713" y="2887106"/>
            <a:ext cx="3031198" cy="400110"/>
          </a:xfrm>
          <a:prstGeom prst="rect">
            <a:avLst/>
          </a:prstGeom>
          <a:noFill/>
        </p:spPr>
        <p:txBody>
          <a:bodyPr wrap="square" rtlCol="0">
            <a:spAutoFit/>
          </a:bodyPr>
          <a:lstStyle/>
          <a:p>
            <a:pPr algn="ctr"/>
            <a:r>
              <a:rPr lang="en-GB" sz="2000" b="1" dirty="0" smtClean="0">
                <a:solidFill>
                  <a:schemeClr val="accent3"/>
                </a:solidFill>
                <a:latin typeface="Comic Sans MS" panose="030F0702030302020204" pitchFamily="66" charset="0"/>
                <a:cs typeface="Arial" pitchFamily="34" charset="0"/>
              </a:rPr>
              <a:t>BEHAVIOUR</a:t>
            </a:r>
            <a:endParaRPr lang="en-GB" sz="2000" b="1" dirty="0">
              <a:solidFill>
                <a:schemeClr val="accent3"/>
              </a:solidFill>
              <a:latin typeface="Comic Sans MS" panose="030F0702030302020204" pitchFamily="66" charset="0"/>
              <a:cs typeface="Arial" pitchFamily="34" charset="0"/>
            </a:endParaRPr>
          </a:p>
        </p:txBody>
      </p:sp>
      <p:sp>
        <p:nvSpPr>
          <p:cNvPr id="14" name="TextBox 13"/>
          <p:cNvSpPr txBox="1"/>
          <p:nvPr/>
        </p:nvSpPr>
        <p:spPr>
          <a:xfrm>
            <a:off x="6173391" y="5378742"/>
            <a:ext cx="2490390" cy="400110"/>
          </a:xfrm>
          <a:prstGeom prst="rect">
            <a:avLst/>
          </a:prstGeom>
          <a:noFill/>
        </p:spPr>
        <p:txBody>
          <a:bodyPr wrap="square" rtlCol="0">
            <a:spAutoFit/>
          </a:bodyPr>
          <a:lstStyle/>
          <a:p>
            <a:pPr algn="ctr"/>
            <a:r>
              <a:rPr lang="en-GB" sz="2000" b="1" dirty="0" smtClean="0">
                <a:solidFill>
                  <a:schemeClr val="accent2"/>
                </a:solidFill>
                <a:latin typeface="Comic Sans MS" panose="030F0702030302020204" pitchFamily="66" charset="0"/>
                <a:cs typeface="Arial" pitchFamily="34" charset="0"/>
              </a:rPr>
              <a:t>COMPANIONSHIP</a:t>
            </a:r>
            <a:endParaRPr lang="en-GB" sz="2000" b="1" dirty="0">
              <a:solidFill>
                <a:schemeClr val="accent2"/>
              </a:solidFill>
              <a:latin typeface="Comic Sans MS" panose="030F0702030302020204" pitchFamily="66" charset="0"/>
              <a:cs typeface="Arial" pitchFamily="34" charset="0"/>
            </a:endParaRPr>
          </a:p>
        </p:txBody>
      </p:sp>
      <p:sp>
        <p:nvSpPr>
          <p:cNvPr id="16" name="TextBox 15"/>
          <p:cNvSpPr txBox="1"/>
          <p:nvPr/>
        </p:nvSpPr>
        <p:spPr>
          <a:xfrm>
            <a:off x="534437" y="5378742"/>
            <a:ext cx="1728192" cy="400110"/>
          </a:xfrm>
          <a:prstGeom prst="rect">
            <a:avLst/>
          </a:prstGeom>
          <a:noFill/>
        </p:spPr>
        <p:txBody>
          <a:bodyPr wrap="square" rtlCol="0">
            <a:spAutoFit/>
          </a:bodyPr>
          <a:lstStyle/>
          <a:p>
            <a:pPr algn="ctr"/>
            <a:r>
              <a:rPr lang="en-GB" sz="2000" b="1" dirty="0" smtClean="0">
                <a:solidFill>
                  <a:schemeClr val="accent6"/>
                </a:solidFill>
                <a:latin typeface="Comic Sans MS" panose="030F0702030302020204" pitchFamily="66" charset="0"/>
                <a:cs typeface="Arial" pitchFamily="34" charset="0"/>
              </a:rPr>
              <a:t>DIET</a:t>
            </a:r>
            <a:endParaRPr lang="en-GB" sz="2000" b="1" dirty="0">
              <a:solidFill>
                <a:schemeClr val="accent6"/>
              </a:solidFill>
              <a:latin typeface="Comic Sans MS" panose="030F0702030302020204" pitchFamily="66" charset="0"/>
              <a:cs typeface="Arial" pitchFamily="34" charset="0"/>
            </a:endParaRPr>
          </a:p>
        </p:txBody>
      </p:sp>
      <p:sp>
        <p:nvSpPr>
          <p:cNvPr id="18" name="TextBox 17"/>
          <p:cNvSpPr txBox="1"/>
          <p:nvPr/>
        </p:nvSpPr>
        <p:spPr>
          <a:xfrm>
            <a:off x="3668428" y="4005064"/>
            <a:ext cx="1432696" cy="400110"/>
          </a:xfrm>
          <a:prstGeom prst="rect">
            <a:avLst/>
          </a:prstGeom>
          <a:noFill/>
        </p:spPr>
        <p:txBody>
          <a:bodyPr wrap="square" rtlCol="0">
            <a:spAutoFit/>
          </a:bodyPr>
          <a:lstStyle/>
          <a:p>
            <a:pPr algn="ctr"/>
            <a:r>
              <a:rPr lang="en-GB" sz="2000" b="1" dirty="0" smtClean="0">
                <a:solidFill>
                  <a:schemeClr val="accent1"/>
                </a:solidFill>
                <a:latin typeface="Comic Sans MS" panose="030F0702030302020204" pitchFamily="66" charset="0"/>
                <a:cs typeface="Arial" pitchFamily="34" charset="0"/>
              </a:rPr>
              <a:t>HEALTH</a:t>
            </a:r>
            <a:endParaRPr lang="en-GB" sz="2000" b="1" dirty="0">
              <a:solidFill>
                <a:schemeClr val="accent1"/>
              </a:solidFill>
              <a:latin typeface="Comic Sans MS" panose="030F0702030302020204" pitchFamily="66" charset="0"/>
              <a:cs typeface="Arial" pitchFamily="34" charset="0"/>
            </a:endParaRPr>
          </a:p>
        </p:txBody>
      </p:sp>
      <p:pic>
        <p:nvPicPr>
          <p:cNvPr id="19" name="Picture 2" descr="C:\Documents and Settings\Henson_A\My Documents\Amy's\Talkies\New Welfare Symbols\Environment Icon.jpg"/>
          <p:cNvPicPr>
            <a:picLocks noChangeAspect="1" noChangeArrowheads="1"/>
          </p:cNvPicPr>
          <p:nvPr/>
        </p:nvPicPr>
        <p:blipFill>
          <a:blip r:embed="rId7" cstate="print"/>
          <a:srcRect/>
          <a:stretch>
            <a:fillRect/>
          </a:stretch>
        </p:blipFill>
        <p:spPr bwMode="auto">
          <a:xfrm>
            <a:off x="557931" y="1211579"/>
            <a:ext cx="1767606" cy="1767606"/>
          </a:xfrm>
          <a:prstGeom prst="ellipse">
            <a:avLst/>
          </a:prstGeom>
          <a:noFill/>
        </p:spPr>
      </p:pic>
      <p:pic>
        <p:nvPicPr>
          <p:cNvPr id="20" name="Picture 4"/>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387773" y="6116065"/>
            <a:ext cx="1585869" cy="724141"/>
          </a:xfrm>
          <a:prstGeom prst="rect">
            <a:avLst/>
          </a:prstGeom>
          <a:noFill/>
        </p:spPr>
      </p:pic>
    </p:spTree>
    <p:extLst>
      <p:ext uri="{BB962C8B-B14F-4D97-AF65-F5344CB8AC3E}">
        <p14:creationId xmlns:p14="http://schemas.microsoft.com/office/powerpoint/2010/main" val="1543395097"/>
      </p:ext>
    </p:extLst>
  </p:cSld>
  <p:clrMapOvr>
    <a:masterClrMapping/>
  </p:clrMapOvr>
  <p:transition>
    <p:sndAc>
      <p:end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5736" y="2132856"/>
            <a:ext cx="4824536" cy="1077218"/>
          </a:xfrm>
          <a:prstGeom prst="rect">
            <a:avLst/>
          </a:prstGeom>
          <a:noFill/>
        </p:spPr>
        <p:txBody>
          <a:bodyPr wrap="square" rtlCol="0">
            <a:spAutoFit/>
          </a:bodyPr>
          <a:lstStyle/>
          <a:p>
            <a:r>
              <a:rPr lang="en-GB" sz="1600" u="sng" dirty="0">
                <a:hlinkClick r:id="rId3"/>
              </a:rPr>
              <a:t>https://www.youtube.com/watch?v=WPpBE_-ZxFA</a:t>
            </a:r>
            <a:endParaRPr lang="en-GB" sz="1600" dirty="0"/>
          </a:p>
          <a:p>
            <a:r>
              <a:rPr lang="en-GB" sz="1600" u="sng" dirty="0" smtClean="0">
                <a:hlinkClick r:id="rId4"/>
              </a:rPr>
              <a:t>https://www.youtube.com/watch?v=vzzCj_xK2x8</a:t>
            </a:r>
            <a:endParaRPr lang="en-GB" sz="1600" dirty="0" smtClean="0"/>
          </a:p>
          <a:p>
            <a:r>
              <a:rPr lang="en-GB" sz="1600" u="sng" dirty="0" smtClean="0">
                <a:hlinkClick r:id="rId5"/>
              </a:rPr>
              <a:t>https</a:t>
            </a:r>
            <a:r>
              <a:rPr lang="en-GB" sz="1600" u="sng" dirty="0">
                <a:hlinkClick r:id="rId5"/>
              </a:rPr>
              <a:t>://</a:t>
            </a:r>
            <a:r>
              <a:rPr lang="en-GB" sz="1600" u="sng" dirty="0" smtClean="0">
                <a:hlinkClick r:id="rId5"/>
              </a:rPr>
              <a:t>www.youtube.com/watch?v=0ZewLSyvAxg</a:t>
            </a:r>
            <a:endParaRPr lang="en-GB" sz="1600" dirty="0"/>
          </a:p>
          <a:p>
            <a:r>
              <a:rPr lang="en-GB" sz="1600" u="sng" dirty="0" smtClean="0">
                <a:hlinkClick r:id="rId6"/>
              </a:rPr>
              <a:t>https</a:t>
            </a:r>
            <a:r>
              <a:rPr lang="en-GB" sz="1600" u="sng" dirty="0">
                <a:hlinkClick r:id="rId6"/>
              </a:rPr>
              <a:t>://www.youtube.com/watch?v=2jzFteKLNbE</a:t>
            </a:r>
            <a:endParaRPr lang="en-GB" sz="1600" dirty="0"/>
          </a:p>
        </p:txBody>
      </p:sp>
      <p:pic>
        <p:nvPicPr>
          <p:cNvPr id="4" name="Picture 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452320" y="6133859"/>
            <a:ext cx="1585869" cy="724141"/>
          </a:xfrm>
          <a:prstGeom prst="rect">
            <a:avLst/>
          </a:prstGeom>
          <a:noFill/>
        </p:spPr>
      </p:pic>
    </p:spTree>
  </p:cSld>
  <p:clrMapOvr>
    <a:masterClrMapping/>
  </p:clrMapOvr>
  <p:transition>
    <p:sndAc>
      <p:end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26102" y="414691"/>
            <a:ext cx="3444447" cy="2195171"/>
          </a:xfrm>
          <a:prstGeom prst="rect">
            <a:avLst/>
          </a:prstGeom>
          <a:noFill/>
          <a:effectLst>
            <a:softEdge rad="508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3490168"/>
            <a:ext cx="2133877" cy="1422584"/>
          </a:xfrm>
          <a:prstGeom prst="rect">
            <a:avLst/>
          </a:prstGeom>
        </p:spPr>
      </p:pic>
      <p:pic>
        <p:nvPicPr>
          <p:cNvPr id="29712" name="Picture 16" descr="\\Falcon\user_data\Veterinary_Services\Pet Health\Community and Education\IMAGES\NONE BRAND\Wefare needs vet approved\VETS_shutterstock_180410333.jpg"/>
          <p:cNvPicPr>
            <a:picLocks noChangeAspect="1" noChangeArrowheads="1"/>
          </p:cNvPicPr>
          <p:nvPr/>
        </p:nvPicPr>
        <p:blipFill>
          <a:blip r:embed="rId5" cstate="print"/>
          <a:srcRect/>
          <a:stretch>
            <a:fillRect/>
          </a:stretch>
        </p:blipFill>
        <p:spPr bwMode="auto">
          <a:xfrm>
            <a:off x="561333" y="1268760"/>
            <a:ext cx="999627" cy="1499441"/>
          </a:xfrm>
          <a:prstGeom prst="rect">
            <a:avLst/>
          </a:prstGeom>
          <a:noFill/>
        </p:spPr>
      </p:pic>
      <p:sp>
        <p:nvSpPr>
          <p:cNvPr id="2" name="Title 1"/>
          <p:cNvSpPr>
            <a:spLocks noGrp="1"/>
          </p:cNvSpPr>
          <p:nvPr>
            <p:ph type="title"/>
          </p:nvPr>
        </p:nvSpPr>
        <p:spPr>
          <a:xfrm>
            <a:off x="3122061" y="2998487"/>
            <a:ext cx="2448272" cy="491681"/>
          </a:xfrm>
        </p:spPr>
        <p:txBody>
          <a:bodyPr>
            <a:noAutofit/>
          </a:bodyPr>
          <a:lstStyle/>
          <a:p>
            <a:r>
              <a:rPr lang="en-GB" sz="3600" dirty="0" smtClean="0">
                <a:solidFill>
                  <a:srgbClr val="E92D82"/>
                </a:solidFill>
                <a:latin typeface="Comic Sans MS" panose="030F0702030302020204" pitchFamily="66" charset="0"/>
              </a:rPr>
              <a:t>RABBITS</a:t>
            </a:r>
            <a:endParaRPr lang="en-GB" sz="3600" dirty="0">
              <a:solidFill>
                <a:srgbClr val="E92D82"/>
              </a:solidFill>
              <a:latin typeface="Comic Sans MS" panose="030F0702030302020204" pitchFamily="66" charset="0"/>
            </a:endParaRPr>
          </a:p>
        </p:txBody>
      </p:sp>
      <p:pic>
        <p:nvPicPr>
          <p:cNvPr id="29718" name="Picture 2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43406" y="718526"/>
            <a:ext cx="2002791" cy="1356405"/>
          </a:xfrm>
          <a:prstGeom prst="rect">
            <a:avLst/>
          </a:prstGeom>
          <a:noFill/>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7267"/>
          <a:stretch/>
        </p:blipFill>
        <p:spPr>
          <a:xfrm>
            <a:off x="454590" y="4175997"/>
            <a:ext cx="2728985" cy="1574748"/>
          </a:xfrm>
          <a:prstGeom prst="rect">
            <a:avLst/>
          </a:prstGeom>
        </p:spPr>
      </p:pic>
      <p:pic>
        <p:nvPicPr>
          <p:cNvPr id="11" name="Picture 4"/>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448077" y="6146204"/>
            <a:ext cx="1604929" cy="732845"/>
          </a:xfrm>
          <a:prstGeom prst="rect">
            <a:avLst/>
          </a:prstGeom>
          <a:noFill/>
        </p:spPr>
      </p:pic>
      <p:pic>
        <p:nvPicPr>
          <p:cNvPr id="12" name="Picture 20"/>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709" b="97009" l="3693" r="95739"/>
                    </a14:imgEffect>
                  </a14:imgLayer>
                </a14:imgProps>
              </a:ext>
              <a:ext uri="{28A0092B-C50C-407E-A947-70E740481C1C}">
                <a14:useLocalDpi xmlns:a14="http://schemas.microsoft.com/office/drawing/2010/main" val="0"/>
              </a:ext>
            </a:extLst>
          </a:blip>
          <a:stretch>
            <a:fillRect/>
          </a:stretch>
        </p:blipFill>
        <p:spPr bwMode="auto">
          <a:xfrm>
            <a:off x="3513294" y="3909158"/>
            <a:ext cx="1943671" cy="1294484"/>
          </a:xfrm>
          <a:prstGeom prst="rect">
            <a:avLst/>
          </a:prstGeom>
          <a:noFill/>
        </p:spPr>
      </p:pic>
      <p:pic>
        <p:nvPicPr>
          <p:cNvPr id="13" name="Picture 1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959" b="87967" l="9717" r="100000"/>
                    </a14:imgEffect>
                  </a14:imgLayer>
                </a14:imgProps>
              </a:ext>
              <a:ext uri="{28A0092B-C50C-407E-A947-70E740481C1C}">
                <a14:useLocalDpi xmlns:a14="http://schemas.microsoft.com/office/drawing/2010/main" val="0"/>
              </a:ext>
            </a:extLst>
          </a:blip>
          <a:stretch>
            <a:fillRect/>
          </a:stretch>
        </p:blipFill>
        <p:spPr bwMode="auto">
          <a:xfrm>
            <a:off x="1473160" y="4900077"/>
            <a:ext cx="970451" cy="947159"/>
          </a:xfrm>
          <a:prstGeom prst="rect">
            <a:avLst/>
          </a:prstGeom>
          <a:noFill/>
        </p:spPr>
      </p:pic>
      <p:pic>
        <p:nvPicPr>
          <p:cNvPr id="14" name="Picture 24"/>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7097" b="94194" l="4526" r="94397"/>
                    </a14:imgEffect>
                  </a14:imgLayer>
                </a14:imgProps>
              </a:ext>
              <a:ext uri="{28A0092B-C50C-407E-A947-70E740481C1C}">
                <a14:useLocalDpi xmlns:a14="http://schemas.microsoft.com/office/drawing/2010/main" val="0"/>
              </a:ext>
            </a:extLst>
          </a:blip>
          <a:stretch>
            <a:fillRect/>
          </a:stretch>
        </p:blipFill>
        <p:spPr bwMode="auto">
          <a:xfrm>
            <a:off x="3974931" y="4560714"/>
            <a:ext cx="1930112" cy="1289314"/>
          </a:xfrm>
          <a:prstGeom prst="rect">
            <a:avLst/>
          </a:prstGeom>
          <a:noFill/>
        </p:spPr>
      </p:pic>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900" t="17260" r="15350" b="12408"/>
          <a:stretch/>
        </p:blipFill>
        <p:spPr>
          <a:xfrm>
            <a:off x="7183647" y="4813685"/>
            <a:ext cx="1640783" cy="951654"/>
          </a:xfrm>
          <a:prstGeom prst="rect">
            <a:avLst/>
          </a:prstGeom>
        </p:spPr>
      </p:pic>
      <p:cxnSp>
        <p:nvCxnSpPr>
          <p:cNvPr id="16" name="Straight Connector 15"/>
          <p:cNvCxnSpPr/>
          <p:nvPr/>
        </p:nvCxnSpPr>
        <p:spPr>
          <a:xfrm flipH="1" flipV="1">
            <a:off x="7364142" y="4784458"/>
            <a:ext cx="1314485" cy="102830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289874" y="4766259"/>
            <a:ext cx="1358920" cy="104650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309322" y="3630780"/>
            <a:ext cx="1358920" cy="104650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7322833" y="3603848"/>
            <a:ext cx="1314485" cy="102830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635896" y="2110905"/>
            <a:ext cx="194610" cy="693270"/>
          </a:xfrm>
          <a:prstGeom prst="line">
            <a:avLst/>
          </a:prstGeom>
          <a:ln w="57150">
            <a:solidFill>
              <a:srgbClr val="008A8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391073" y="2441373"/>
            <a:ext cx="1657566" cy="684091"/>
          </a:xfrm>
          <a:prstGeom prst="line">
            <a:avLst/>
          </a:prstGeom>
          <a:ln w="57150">
            <a:solidFill>
              <a:srgbClr val="008A8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570333" y="2703380"/>
            <a:ext cx="587257" cy="470283"/>
          </a:xfrm>
          <a:prstGeom prst="line">
            <a:avLst/>
          </a:prstGeom>
          <a:ln w="57150">
            <a:solidFill>
              <a:srgbClr val="008A8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12" idx="0"/>
          </p:cNvCxnSpPr>
          <p:nvPr/>
        </p:nvCxnSpPr>
        <p:spPr>
          <a:xfrm>
            <a:off x="4485129" y="3508190"/>
            <a:ext cx="1" cy="400968"/>
          </a:xfrm>
          <a:prstGeom prst="line">
            <a:avLst/>
          </a:prstGeom>
          <a:ln w="57150">
            <a:solidFill>
              <a:srgbClr val="008A8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12758" y="3460763"/>
            <a:ext cx="1504858" cy="952961"/>
          </a:xfrm>
          <a:prstGeom prst="line">
            <a:avLst/>
          </a:prstGeom>
          <a:ln w="57150">
            <a:solidFill>
              <a:srgbClr val="008A8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720244" y="3562523"/>
            <a:ext cx="576274" cy="555478"/>
          </a:xfrm>
          <a:prstGeom prst="line">
            <a:avLst/>
          </a:prstGeom>
          <a:ln w="57150">
            <a:solidFill>
              <a:srgbClr val="008A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569586"/>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718"/>
                                        </p:tgtEl>
                                        <p:attrNameLst>
                                          <p:attrName>style.visibility</p:attrName>
                                        </p:attrNameLst>
                                      </p:cBhvr>
                                      <p:to>
                                        <p:strVal val="visible"/>
                                      </p:to>
                                    </p:set>
                                    <p:animEffect transition="in" filter="box(in)">
                                      <p:cBhvr>
                                        <p:cTn id="7" dur="500"/>
                                        <p:tgtEl>
                                          <p:spTgt spid="297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9712"/>
                                        </p:tgtEl>
                                        <p:attrNameLst>
                                          <p:attrName>style.visibility</p:attrName>
                                        </p:attrNameLst>
                                      </p:cBhvr>
                                      <p:to>
                                        <p:strVal val="visible"/>
                                      </p:to>
                                    </p:set>
                                    <p:animEffect transition="in" filter="box(in)">
                                      <p:cBhvr>
                                        <p:cTn id="12" dur="500"/>
                                        <p:tgtEl>
                                          <p:spTgt spid="297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500"/>
                                        <p:tgtEl>
                                          <p:spTgt spid="3"/>
                                        </p:tgtEl>
                                      </p:cBhvr>
                                    </p:animEffect>
                                  </p:childTnLst>
                                </p:cTn>
                              </p:par>
                              <p:par>
                                <p:cTn id="18" presetID="4"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ox(i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29701"/>
                                        </p:tgtEl>
                                        <p:attrNameLst>
                                          <p:attrName>style.visibility</p:attrName>
                                        </p:attrNameLst>
                                      </p:cBhvr>
                                      <p:to>
                                        <p:strVal val="visible"/>
                                      </p:to>
                                    </p:set>
                                    <p:animEffect transition="in" filter="box(in)">
                                      <p:cBhvr>
                                        <p:cTn id="25" dur="500"/>
                                        <p:tgtEl>
                                          <p:spTgt spid="29701"/>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ox(in)">
                                      <p:cBhvr>
                                        <p:cTn id="30" dur="500"/>
                                        <p:tgtEl>
                                          <p:spTgt spid="12"/>
                                        </p:tgtEl>
                                      </p:cBhvr>
                                    </p:animEffect>
                                  </p:childTnLst>
                                </p:cTn>
                              </p:par>
                              <p:par>
                                <p:cTn id="31" presetID="4" presetClass="entr" presetSubtype="16"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ox(in)">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ircle(in)">
                                      <p:cBhvr>
                                        <p:cTn id="38" dur="500"/>
                                        <p:tgtEl>
                                          <p:spTgt spid="17"/>
                                        </p:tgtEl>
                                      </p:cBhvr>
                                    </p:animEffect>
                                  </p:childTnLst>
                                </p:cTn>
                              </p:par>
                              <p:par>
                                <p:cTn id="39" presetID="6"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circle(in)">
                                      <p:cBhvr>
                                        <p:cTn id="41" dur="500"/>
                                        <p:tgtEl>
                                          <p:spTgt spid="16"/>
                                        </p:tgtEl>
                                      </p:cBhvr>
                                    </p:animEffect>
                                  </p:childTnLst>
                                </p:cTn>
                              </p:par>
                              <p:par>
                                <p:cTn id="42" presetID="6" presetClass="entr" presetSubtype="16"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circle(in)">
                                      <p:cBhvr>
                                        <p:cTn id="44" dur="500"/>
                                        <p:tgtEl>
                                          <p:spTgt spid="15"/>
                                        </p:tgtEl>
                                      </p:cBhvr>
                                    </p:animEffect>
                                  </p:childTnLst>
                                </p:cTn>
                              </p:par>
                              <p:par>
                                <p:cTn id="45" presetID="6" presetClass="entr" presetSubtype="16"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circle(in)">
                                      <p:cBhvr>
                                        <p:cTn id="47" dur="500"/>
                                        <p:tgtEl>
                                          <p:spTgt spid="6"/>
                                        </p:tgtEl>
                                      </p:cBhvr>
                                    </p:animEffect>
                                  </p:childTnLst>
                                </p:cTn>
                              </p:par>
                              <p:par>
                                <p:cTn id="48" presetID="6" presetClass="entr" presetSubtype="16"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ircle(in)">
                                      <p:cBhvr>
                                        <p:cTn id="50" dur="500"/>
                                        <p:tgtEl>
                                          <p:spTgt spid="19"/>
                                        </p:tgtEl>
                                      </p:cBhvr>
                                    </p:animEffect>
                                  </p:childTnLst>
                                </p:cTn>
                              </p:par>
                              <p:par>
                                <p:cTn id="51" presetID="6" presetClass="entr" presetSubtype="16"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circle(in)">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type="pic" sz="quarter" idx="10"/>
          </p:nvPr>
        </p:nvPicPr>
        <p:blipFill rotWithShape="1">
          <a:blip r:embed="rId3" cstate="print">
            <a:extLst>
              <a:ext uri="{28A0092B-C50C-407E-A947-70E740481C1C}">
                <a14:useLocalDpi xmlns:a14="http://schemas.microsoft.com/office/drawing/2010/main" val="0"/>
              </a:ext>
            </a:extLst>
          </a:blip>
          <a:srcRect t="19060" b="18317"/>
          <a:stretch/>
        </p:blipFill>
        <p:spPr bwMode="auto">
          <a:xfrm>
            <a:off x="1331640" y="1052736"/>
            <a:ext cx="6912768" cy="43289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509945" y="6135296"/>
            <a:ext cx="1481182" cy="676339"/>
          </a:xfrm>
          <a:prstGeom prst="rect">
            <a:avLst/>
          </a:prstGeom>
          <a:noFill/>
        </p:spPr>
      </p:pic>
    </p:spTree>
    <p:extLst>
      <p:ext uri="{BB962C8B-B14F-4D97-AF65-F5344CB8AC3E}">
        <p14:creationId xmlns:p14="http://schemas.microsoft.com/office/powerpoint/2010/main" val="1995114341"/>
      </p:ext>
    </p:extLst>
  </p:cSld>
  <p:clrMapOvr>
    <a:masterClrMapping/>
  </p:clrMapOvr>
  <p:transition>
    <p:sndAc>
      <p:end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399135" y="3429000"/>
            <a:ext cx="4572000" cy="357930"/>
          </a:xfrm>
          <a:prstGeom prst="rect">
            <a:avLst/>
          </a:prstGeom>
        </p:spPr>
        <p:txBody>
          <a:bodyPr lIns="80147" tIns="40074" rIns="80147" bIns="40074">
            <a:spAutoFit/>
          </a:bodyPr>
          <a:lstStyle/>
          <a:p>
            <a:r>
              <a:rPr lang="en-GB" dirty="0" smtClean="0"/>
              <a:t>  </a:t>
            </a:r>
          </a:p>
        </p:txBody>
      </p:sp>
      <p:sp>
        <p:nvSpPr>
          <p:cNvPr id="5" name="TextBox 4"/>
          <p:cNvSpPr txBox="1"/>
          <p:nvPr/>
        </p:nvSpPr>
        <p:spPr>
          <a:xfrm>
            <a:off x="755576" y="313318"/>
            <a:ext cx="7776864" cy="1200329"/>
          </a:xfrm>
          <a:prstGeom prst="rect">
            <a:avLst/>
          </a:prstGeom>
          <a:noFill/>
        </p:spPr>
        <p:txBody>
          <a:bodyPr wrap="square" rtlCol="0">
            <a:spAutoFit/>
          </a:bodyPr>
          <a:lstStyle/>
          <a:p>
            <a:pPr algn="ctr"/>
            <a:r>
              <a:rPr lang="en-GB" sz="3600" b="1" i="1" dirty="0" smtClean="0">
                <a:solidFill>
                  <a:srgbClr val="008080"/>
                </a:solidFill>
                <a:latin typeface="Comic Sans MS" panose="030F0702030302020204" pitchFamily="66" charset="0"/>
                <a:cs typeface="Arial" pitchFamily="34" charset="0"/>
              </a:rPr>
              <a:t>How do we meet a rabbit’s </a:t>
            </a:r>
            <a:r>
              <a:rPr lang="en-GB" sz="3600" b="1" i="1" dirty="0">
                <a:solidFill>
                  <a:srgbClr val="008080"/>
                </a:solidFill>
                <a:latin typeface="Comic Sans MS" panose="030F0702030302020204" pitchFamily="66" charset="0"/>
                <a:cs typeface="Arial" pitchFamily="34" charset="0"/>
              </a:rPr>
              <a:t>w</a:t>
            </a:r>
            <a:r>
              <a:rPr lang="en-GB" sz="3600" b="1" i="1" dirty="0" smtClean="0">
                <a:solidFill>
                  <a:srgbClr val="008080"/>
                </a:solidFill>
                <a:latin typeface="Comic Sans MS" panose="030F0702030302020204" pitchFamily="66" charset="0"/>
                <a:cs typeface="Arial" pitchFamily="34" charset="0"/>
              </a:rPr>
              <a:t>elfare needs?</a:t>
            </a:r>
            <a:endParaRPr lang="en-GB" sz="3600" b="1" i="1" dirty="0">
              <a:solidFill>
                <a:srgbClr val="008080"/>
              </a:solidFill>
              <a:latin typeface="Comic Sans MS" panose="030F0702030302020204" pitchFamily="66" charset="0"/>
              <a:cs typeface="Arial" pitchFamily="34" charset="0"/>
            </a:endParaRPr>
          </a:p>
        </p:txBody>
      </p:sp>
      <p:pic>
        <p:nvPicPr>
          <p:cNvPr id="8" name="Picture 3" descr="C:\Documents and Settings\Henson_A\My Documents\Amy's\Talkies\New Welfare Symbols\Diet Icon.jpg"/>
          <p:cNvPicPr>
            <a:picLocks noChangeAspect="1" noChangeArrowheads="1"/>
          </p:cNvPicPr>
          <p:nvPr/>
        </p:nvPicPr>
        <p:blipFill>
          <a:blip r:embed="rId3" cstate="print"/>
          <a:srcRect/>
          <a:stretch>
            <a:fillRect/>
          </a:stretch>
        </p:blipFill>
        <p:spPr bwMode="auto">
          <a:xfrm>
            <a:off x="558821" y="3606357"/>
            <a:ext cx="1767606" cy="1767606"/>
          </a:xfrm>
          <a:prstGeom prst="ellipse">
            <a:avLst/>
          </a:prstGeom>
          <a:noFill/>
        </p:spPr>
      </p:pic>
      <p:pic>
        <p:nvPicPr>
          <p:cNvPr id="9" name="Picture 4" descr="C:\Documents and Settings\Henson_A\My Documents\Amy's\Talkies\New Welfare Symbols\Behaviour Icon.jpg"/>
          <p:cNvPicPr>
            <a:picLocks noChangeAspect="1" noChangeArrowheads="1"/>
          </p:cNvPicPr>
          <p:nvPr/>
        </p:nvPicPr>
        <p:blipFill>
          <a:blip r:embed="rId4" cstate="print"/>
          <a:srcRect/>
          <a:stretch>
            <a:fillRect/>
          </a:stretch>
        </p:blipFill>
        <p:spPr bwMode="auto">
          <a:xfrm>
            <a:off x="6500995" y="1131941"/>
            <a:ext cx="1758634" cy="1758634"/>
          </a:xfrm>
          <a:prstGeom prst="ellipse">
            <a:avLst/>
          </a:prstGeom>
          <a:noFill/>
        </p:spPr>
      </p:pic>
      <p:pic>
        <p:nvPicPr>
          <p:cNvPr id="10" name="Picture 5" descr="C:\Documents and Settings\Henson_A\My Documents\Amy's\Talkies\New Welfare Symbols\Companionship Icon.jpg"/>
          <p:cNvPicPr>
            <a:picLocks noChangeAspect="1" noChangeArrowheads="1"/>
          </p:cNvPicPr>
          <p:nvPr/>
        </p:nvPicPr>
        <p:blipFill>
          <a:blip r:embed="rId5" cstate="print"/>
          <a:srcRect/>
          <a:stretch>
            <a:fillRect/>
          </a:stretch>
        </p:blipFill>
        <p:spPr bwMode="auto">
          <a:xfrm>
            <a:off x="6580333" y="3648756"/>
            <a:ext cx="1676507" cy="1682807"/>
          </a:xfrm>
          <a:prstGeom prst="ellipse">
            <a:avLst/>
          </a:prstGeom>
          <a:noFill/>
        </p:spPr>
      </p:pic>
      <p:pic>
        <p:nvPicPr>
          <p:cNvPr id="11" name="Picture 10" descr="Health Icon.jpg"/>
          <p:cNvPicPr>
            <a:picLocks noChangeAspect="1"/>
          </p:cNvPicPr>
          <p:nvPr/>
        </p:nvPicPr>
        <p:blipFill>
          <a:blip r:embed="rId6" cstate="print"/>
          <a:srcRect/>
          <a:stretch>
            <a:fillRect/>
          </a:stretch>
        </p:blipFill>
        <p:spPr bwMode="auto">
          <a:xfrm>
            <a:off x="3436861" y="2184435"/>
            <a:ext cx="1933555" cy="1769434"/>
          </a:xfrm>
          <a:prstGeom prst="rect">
            <a:avLst/>
          </a:prstGeom>
          <a:noFill/>
          <a:ln w="9525">
            <a:noFill/>
            <a:miter lim="800000"/>
            <a:headEnd/>
            <a:tailEnd/>
          </a:ln>
        </p:spPr>
      </p:pic>
      <p:sp>
        <p:nvSpPr>
          <p:cNvPr id="12" name="TextBox 11"/>
          <p:cNvSpPr txBox="1"/>
          <p:nvPr/>
        </p:nvSpPr>
        <p:spPr>
          <a:xfrm>
            <a:off x="136523" y="2927739"/>
            <a:ext cx="2606046" cy="400110"/>
          </a:xfrm>
          <a:prstGeom prst="rect">
            <a:avLst/>
          </a:prstGeom>
          <a:noFill/>
        </p:spPr>
        <p:txBody>
          <a:bodyPr wrap="square" rtlCol="0">
            <a:spAutoFit/>
          </a:bodyPr>
          <a:lstStyle/>
          <a:p>
            <a:pPr algn="ctr"/>
            <a:r>
              <a:rPr lang="en-GB" sz="2000" b="1" dirty="0" smtClean="0">
                <a:solidFill>
                  <a:schemeClr val="accent4"/>
                </a:solidFill>
                <a:latin typeface="Comic Sans MS" panose="030F0702030302020204" pitchFamily="66" charset="0"/>
                <a:cs typeface="Arial" pitchFamily="34" charset="0"/>
              </a:rPr>
              <a:t>ENVIRONMENT</a:t>
            </a:r>
            <a:endParaRPr lang="en-GB" sz="2000" b="1" dirty="0">
              <a:solidFill>
                <a:schemeClr val="accent4"/>
              </a:solidFill>
              <a:latin typeface="Comic Sans MS" panose="030F0702030302020204" pitchFamily="66" charset="0"/>
              <a:cs typeface="Arial" pitchFamily="34" charset="0"/>
            </a:endParaRPr>
          </a:p>
        </p:txBody>
      </p:sp>
      <p:sp>
        <p:nvSpPr>
          <p:cNvPr id="13" name="TextBox 12"/>
          <p:cNvSpPr txBox="1"/>
          <p:nvPr/>
        </p:nvSpPr>
        <p:spPr>
          <a:xfrm>
            <a:off x="5864713" y="2887106"/>
            <a:ext cx="3031198" cy="400110"/>
          </a:xfrm>
          <a:prstGeom prst="rect">
            <a:avLst/>
          </a:prstGeom>
          <a:noFill/>
        </p:spPr>
        <p:txBody>
          <a:bodyPr wrap="square" rtlCol="0">
            <a:spAutoFit/>
          </a:bodyPr>
          <a:lstStyle/>
          <a:p>
            <a:pPr algn="ctr"/>
            <a:r>
              <a:rPr lang="en-GB" sz="2000" b="1" dirty="0" smtClean="0">
                <a:solidFill>
                  <a:schemeClr val="accent3"/>
                </a:solidFill>
                <a:latin typeface="Comic Sans MS" panose="030F0702030302020204" pitchFamily="66" charset="0"/>
                <a:cs typeface="Arial" pitchFamily="34" charset="0"/>
              </a:rPr>
              <a:t>BEHAVIOUR</a:t>
            </a:r>
            <a:endParaRPr lang="en-GB" sz="2000" b="1" dirty="0">
              <a:solidFill>
                <a:schemeClr val="accent3"/>
              </a:solidFill>
              <a:latin typeface="Comic Sans MS" panose="030F0702030302020204" pitchFamily="66" charset="0"/>
              <a:cs typeface="Arial" pitchFamily="34" charset="0"/>
            </a:endParaRPr>
          </a:p>
        </p:txBody>
      </p:sp>
      <p:sp>
        <p:nvSpPr>
          <p:cNvPr id="14" name="TextBox 13"/>
          <p:cNvSpPr txBox="1"/>
          <p:nvPr/>
        </p:nvSpPr>
        <p:spPr>
          <a:xfrm>
            <a:off x="6173391" y="5378742"/>
            <a:ext cx="2490390" cy="400110"/>
          </a:xfrm>
          <a:prstGeom prst="rect">
            <a:avLst/>
          </a:prstGeom>
          <a:noFill/>
        </p:spPr>
        <p:txBody>
          <a:bodyPr wrap="square" rtlCol="0">
            <a:spAutoFit/>
          </a:bodyPr>
          <a:lstStyle/>
          <a:p>
            <a:pPr algn="ctr"/>
            <a:r>
              <a:rPr lang="en-GB" sz="2000" b="1" dirty="0" smtClean="0">
                <a:solidFill>
                  <a:schemeClr val="accent2"/>
                </a:solidFill>
                <a:latin typeface="Comic Sans MS" panose="030F0702030302020204" pitchFamily="66" charset="0"/>
                <a:cs typeface="Arial" pitchFamily="34" charset="0"/>
              </a:rPr>
              <a:t>COMPANIONSHIP</a:t>
            </a:r>
            <a:endParaRPr lang="en-GB" sz="2000" b="1" dirty="0">
              <a:solidFill>
                <a:schemeClr val="accent2"/>
              </a:solidFill>
              <a:latin typeface="Comic Sans MS" panose="030F0702030302020204" pitchFamily="66" charset="0"/>
              <a:cs typeface="Arial" pitchFamily="34" charset="0"/>
            </a:endParaRPr>
          </a:p>
        </p:txBody>
      </p:sp>
      <p:sp>
        <p:nvSpPr>
          <p:cNvPr id="16" name="TextBox 15"/>
          <p:cNvSpPr txBox="1"/>
          <p:nvPr/>
        </p:nvSpPr>
        <p:spPr>
          <a:xfrm>
            <a:off x="534437" y="5378742"/>
            <a:ext cx="1728192" cy="400110"/>
          </a:xfrm>
          <a:prstGeom prst="rect">
            <a:avLst/>
          </a:prstGeom>
          <a:noFill/>
        </p:spPr>
        <p:txBody>
          <a:bodyPr wrap="square" rtlCol="0">
            <a:spAutoFit/>
          </a:bodyPr>
          <a:lstStyle/>
          <a:p>
            <a:pPr algn="ctr"/>
            <a:r>
              <a:rPr lang="en-GB" sz="2000" b="1" dirty="0" smtClean="0">
                <a:solidFill>
                  <a:schemeClr val="accent6"/>
                </a:solidFill>
                <a:latin typeface="Comic Sans MS" panose="030F0702030302020204" pitchFamily="66" charset="0"/>
                <a:cs typeface="Arial" pitchFamily="34" charset="0"/>
              </a:rPr>
              <a:t>DIET</a:t>
            </a:r>
            <a:endParaRPr lang="en-GB" sz="2000" b="1" dirty="0">
              <a:solidFill>
                <a:schemeClr val="accent6"/>
              </a:solidFill>
              <a:latin typeface="Comic Sans MS" panose="030F0702030302020204" pitchFamily="66" charset="0"/>
              <a:cs typeface="Arial" pitchFamily="34" charset="0"/>
            </a:endParaRPr>
          </a:p>
        </p:txBody>
      </p:sp>
      <p:sp>
        <p:nvSpPr>
          <p:cNvPr id="18" name="TextBox 17"/>
          <p:cNvSpPr txBox="1"/>
          <p:nvPr/>
        </p:nvSpPr>
        <p:spPr>
          <a:xfrm>
            <a:off x="3668428" y="4005064"/>
            <a:ext cx="1432696" cy="400110"/>
          </a:xfrm>
          <a:prstGeom prst="rect">
            <a:avLst/>
          </a:prstGeom>
          <a:noFill/>
        </p:spPr>
        <p:txBody>
          <a:bodyPr wrap="square" rtlCol="0">
            <a:spAutoFit/>
          </a:bodyPr>
          <a:lstStyle/>
          <a:p>
            <a:pPr algn="ctr"/>
            <a:r>
              <a:rPr lang="en-GB" sz="2000" b="1" dirty="0" smtClean="0">
                <a:solidFill>
                  <a:schemeClr val="accent1"/>
                </a:solidFill>
                <a:latin typeface="Comic Sans MS" panose="030F0702030302020204" pitchFamily="66" charset="0"/>
                <a:cs typeface="Arial" pitchFamily="34" charset="0"/>
              </a:rPr>
              <a:t>HEALTH</a:t>
            </a:r>
            <a:endParaRPr lang="en-GB" sz="2000" b="1" dirty="0">
              <a:solidFill>
                <a:schemeClr val="accent1"/>
              </a:solidFill>
              <a:latin typeface="Comic Sans MS" panose="030F0702030302020204" pitchFamily="66" charset="0"/>
              <a:cs typeface="Arial" pitchFamily="34" charset="0"/>
            </a:endParaRPr>
          </a:p>
        </p:txBody>
      </p:sp>
      <p:pic>
        <p:nvPicPr>
          <p:cNvPr id="19" name="Picture 2" descr="C:\Documents and Settings\Henson_A\My Documents\Amy's\Talkies\New Welfare Symbols\Environment Icon.jpg"/>
          <p:cNvPicPr>
            <a:picLocks noChangeAspect="1" noChangeArrowheads="1"/>
          </p:cNvPicPr>
          <p:nvPr/>
        </p:nvPicPr>
        <p:blipFill>
          <a:blip r:embed="rId7" cstate="print"/>
          <a:srcRect/>
          <a:stretch>
            <a:fillRect/>
          </a:stretch>
        </p:blipFill>
        <p:spPr bwMode="auto">
          <a:xfrm>
            <a:off x="557931" y="1211579"/>
            <a:ext cx="1767606" cy="1767606"/>
          </a:xfrm>
          <a:prstGeom prst="ellipse">
            <a:avLst/>
          </a:prstGeom>
          <a:noFill/>
        </p:spPr>
      </p:pic>
      <p:pic>
        <p:nvPicPr>
          <p:cNvPr id="20" name="Picture 4"/>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380312" y="6149870"/>
            <a:ext cx="1585869" cy="724141"/>
          </a:xfrm>
          <a:prstGeom prst="rect">
            <a:avLst/>
          </a:prstGeom>
          <a:noFill/>
        </p:spPr>
      </p:pic>
    </p:spTree>
    <p:extLst>
      <p:ext uri="{BB962C8B-B14F-4D97-AF65-F5344CB8AC3E}">
        <p14:creationId xmlns:p14="http://schemas.microsoft.com/office/powerpoint/2010/main" val="1579136513"/>
      </p:ext>
    </p:extLst>
  </p:cSld>
  <p:clrMapOvr>
    <a:masterClrMapping/>
  </p:clrMapOvr>
  <p:transition>
    <p:sndAc>
      <p:end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23" y="360633"/>
            <a:ext cx="8964487" cy="576063"/>
          </a:xfrm>
        </p:spPr>
        <p:txBody>
          <a:bodyPr>
            <a:normAutofit/>
          </a:bodyPr>
          <a:lstStyle/>
          <a:p>
            <a:r>
              <a:rPr lang="en-GB" sz="3600" dirty="0" smtClean="0">
                <a:latin typeface="Comic Sans MS" panose="030F0702030302020204" pitchFamily="66" charset="0"/>
              </a:rPr>
              <a:t>Dogs – What do they do?</a:t>
            </a:r>
            <a:endParaRPr lang="en-GB" sz="3600" dirty="0">
              <a:latin typeface="Comic Sans MS" panose="030F0702030302020204" pitchFamily="66" charset="0"/>
            </a:endParaRPr>
          </a:p>
        </p:txBody>
      </p:sp>
      <p:sp>
        <p:nvSpPr>
          <p:cNvPr id="6" name="TextBox 5"/>
          <p:cNvSpPr txBox="1"/>
          <p:nvPr/>
        </p:nvSpPr>
        <p:spPr>
          <a:xfrm>
            <a:off x="337519" y="3017874"/>
            <a:ext cx="2328143" cy="461665"/>
          </a:xfrm>
          <a:prstGeom prst="rect">
            <a:avLst/>
          </a:prstGeom>
          <a:noFill/>
        </p:spPr>
        <p:txBody>
          <a:bodyPr wrap="square" rtlCol="0">
            <a:spAutoFit/>
          </a:bodyPr>
          <a:lstStyle/>
          <a:p>
            <a:pPr algn="ctr"/>
            <a:r>
              <a:rPr lang="en-GB" sz="2400" dirty="0" smtClean="0">
                <a:solidFill>
                  <a:srgbClr val="008080"/>
                </a:solidFill>
                <a:latin typeface="Comic Sans MS" panose="030F0702030302020204" pitchFamily="66" charset="0"/>
              </a:rPr>
              <a:t>Sniff/Smell</a:t>
            </a:r>
            <a:endParaRPr lang="en-GB" sz="2400" dirty="0">
              <a:solidFill>
                <a:srgbClr val="008080"/>
              </a:solidFill>
              <a:latin typeface="Comic Sans MS" panose="030F0702030302020204" pitchFamily="66" charset="0"/>
            </a:endParaRPr>
          </a:p>
        </p:txBody>
      </p:sp>
      <p:sp>
        <p:nvSpPr>
          <p:cNvPr id="8" name="TextBox 7"/>
          <p:cNvSpPr txBox="1"/>
          <p:nvPr/>
        </p:nvSpPr>
        <p:spPr>
          <a:xfrm>
            <a:off x="6149479" y="3066579"/>
            <a:ext cx="2935577" cy="461665"/>
          </a:xfrm>
          <a:prstGeom prst="rect">
            <a:avLst/>
          </a:prstGeom>
          <a:noFill/>
        </p:spPr>
        <p:txBody>
          <a:bodyPr wrap="square" rtlCol="0">
            <a:spAutoFit/>
          </a:bodyPr>
          <a:lstStyle/>
          <a:p>
            <a:pPr algn="ctr"/>
            <a:r>
              <a:rPr lang="en-GB" sz="2400" dirty="0" smtClean="0">
                <a:solidFill>
                  <a:srgbClr val="008080"/>
                </a:solidFill>
                <a:latin typeface="Comic Sans MS" panose="030F0702030302020204" pitchFamily="66" charset="0"/>
              </a:rPr>
              <a:t>Exercise/Socialise</a:t>
            </a:r>
            <a:endParaRPr lang="en-GB" sz="2400" dirty="0">
              <a:solidFill>
                <a:srgbClr val="008080"/>
              </a:solidFill>
              <a:latin typeface="Comic Sans MS" panose="030F0702030302020204" pitchFamily="66" charset="0"/>
            </a:endParaRPr>
          </a:p>
        </p:txBody>
      </p:sp>
      <p:sp>
        <p:nvSpPr>
          <p:cNvPr id="10" name="TextBox 9"/>
          <p:cNvSpPr txBox="1"/>
          <p:nvPr/>
        </p:nvSpPr>
        <p:spPr>
          <a:xfrm>
            <a:off x="320980" y="5521659"/>
            <a:ext cx="2335930" cy="461665"/>
          </a:xfrm>
          <a:prstGeom prst="rect">
            <a:avLst/>
          </a:prstGeom>
          <a:noFill/>
        </p:spPr>
        <p:txBody>
          <a:bodyPr wrap="square" rtlCol="0">
            <a:spAutoFit/>
          </a:bodyPr>
          <a:lstStyle/>
          <a:p>
            <a:pPr algn="ctr"/>
            <a:r>
              <a:rPr lang="en-GB" sz="2400" dirty="0" smtClean="0">
                <a:solidFill>
                  <a:srgbClr val="008080"/>
                </a:solidFill>
                <a:latin typeface="Comic Sans MS" panose="030F0702030302020204" pitchFamily="66" charset="0"/>
              </a:rPr>
              <a:t>Sleep</a:t>
            </a:r>
            <a:endParaRPr lang="en-GB" sz="2400" dirty="0">
              <a:solidFill>
                <a:srgbClr val="008080"/>
              </a:solidFill>
              <a:latin typeface="Comic Sans MS" panose="030F0702030302020204" pitchFamily="66" charset="0"/>
            </a:endParaRPr>
          </a:p>
        </p:txBody>
      </p:sp>
      <p:sp>
        <p:nvSpPr>
          <p:cNvPr id="11" name="TextBox 10"/>
          <p:cNvSpPr txBox="1"/>
          <p:nvPr/>
        </p:nvSpPr>
        <p:spPr>
          <a:xfrm>
            <a:off x="3458999" y="5517662"/>
            <a:ext cx="2216843" cy="461665"/>
          </a:xfrm>
          <a:prstGeom prst="rect">
            <a:avLst/>
          </a:prstGeom>
          <a:noFill/>
        </p:spPr>
        <p:txBody>
          <a:bodyPr wrap="square" rtlCol="0">
            <a:spAutoFit/>
          </a:bodyPr>
          <a:lstStyle/>
          <a:p>
            <a:pPr algn="ctr"/>
            <a:r>
              <a:rPr lang="en-GB" sz="2400" dirty="0" smtClean="0">
                <a:solidFill>
                  <a:srgbClr val="008080"/>
                </a:solidFill>
                <a:latin typeface="Comic Sans MS" panose="030F0702030302020204" pitchFamily="66" charset="0"/>
              </a:rPr>
              <a:t>Hunt/Play</a:t>
            </a:r>
            <a:endParaRPr lang="en-GB" sz="2400" dirty="0">
              <a:solidFill>
                <a:srgbClr val="008080"/>
              </a:solidFill>
              <a:latin typeface="Comic Sans MS" panose="030F0702030302020204" pitchFamily="66" charset="0"/>
            </a:endParaRPr>
          </a:p>
        </p:txBody>
      </p:sp>
      <p:sp>
        <p:nvSpPr>
          <p:cNvPr id="12" name="TextBox 11"/>
          <p:cNvSpPr txBox="1"/>
          <p:nvPr/>
        </p:nvSpPr>
        <p:spPr>
          <a:xfrm>
            <a:off x="6367844" y="5514967"/>
            <a:ext cx="2432867" cy="461665"/>
          </a:xfrm>
          <a:prstGeom prst="rect">
            <a:avLst/>
          </a:prstGeom>
          <a:noFill/>
        </p:spPr>
        <p:txBody>
          <a:bodyPr wrap="square" rtlCol="0">
            <a:spAutoFit/>
          </a:bodyPr>
          <a:lstStyle/>
          <a:p>
            <a:pPr algn="ctr"/>
            <a:r>
              <a:rPr lang="en-GB" sz="2400" dirty="0" smtClean="0">
                <a:solidFill>
                  <a:srgbClr val="008080"/>
                </a:solidFill>
                <a:latin typeface="Comic Sans MS" panose="030F0702030302020204" pitchFamily="66" charset="0"/>
              </a:rPr>
              <a:t>Toilet</a:t>
            </a:r>
            <a:endParaRPr lang="en-GB" sz="2400" dirty="0">
              <a:solidFill>
                <a:srgbClr val="008080"/>
              </a:solidFill>
              <a:latin typeface="Comic Sans MS" panose="030F0702030302020204" pitchFamily="66" charset="0"/>
            </a:endParaRPr>
          </a:p>
        </p:txBody>
      </p:sp>
      <p:pic>
        <p:nvPicPr>
          <p:cNvPr id="1048" name="Picture 2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9823" y="989894"/>
            <a:ext cx="2830979" cy="207668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17389" y="3498521"/>
            <a:ext cx="3008522" cy="2048864"/>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73631" y="992988"/>
            <a:ext cx="2736063" cy="209949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273631" y="3528244"/>
            <a:ext cx="2647539" cy="2005236"/>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117389" y="989894"/>
            <a:ext cx="3019655" cy="2102590"/>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47991" y="3626871"/>
            <a:ext cx="2856355" cy="190516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278339" y="3066579"/>
            <a:ext cx="2432867" cy="461665"/>
          </a:xfrm>
          <a:prstGeom prst="rect">
            <a:avLst/>
          </a:prstGeom>
          <a:noFill/>
        </p:spPr>
        <p:txBody>
          <a:bodyPr wrap="square" rtlCol="0">
            <a:spAutoFit/>
          </a:bodyPr>
          <a:lstStyle/>
          <a:p>
            <a:pPr algn="ctr"/>
            <a:r>
              <a:rPr lang="en-GB" sz="2400" dirty="0" smtClean="0">
                <a:solidFill>
                  <a:srgbClr val="008080"/>
                </a:solidFill>
                <a:latin typeface="Comic Sans MS" panose="030F0702030302020204" pitchFamily="66" charset="0"/>
              </a:rPr>
              <a:t>Eat/Drink</a:t>
            </a:r>
            <a:endParaRPr lang="en-GB" sz="2400" dirty="0">
              <a:solidFill>
                <a:srgbClr val="008080"/>
              </a:solidFill>
              <a:latin typeface="Comic Sans MS" panose="030F0702030302020204" pitchFamily="66" charset="0"/>
            </a:endParaRPr>
          </a:p>
        </p:txBody>
      </p:sp>
      <p:pic>
        <p:nvPicPr>
          <p:cNvPr id="21" name="Picture 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500951" y="6170770"/>
            <a:ext cx="1494100" cy="682238"/>
          </a:xfrm>
          <a:prstGeom prst="rect">
            <a:avLst/>
          </a:prstGeom>
          <a:noFill/>
        </p:spPr>
      </p:pic>
    </p:spTree>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48"/>
                                        </p:tgtEl>
                                        <p:attrNameLst>
                                          <p:attrName>style.visibility</p:attrName>
                                        </p:attrNameLst>
                                      </p:cBhvr>
                                      <p:to>
                                        <p:strVal val="visible"/>
                                      </p:to>
                                    </p:set>
                                    <p:animEffect transition="in" filter="checkerboard(across)">
                                      <p:cBhvr>
                                        <p:cTn id="12" dur="500"/>
                                        <p:tgtEl>
                                          <p:spTgt spid="10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70"/>
                                        </p:tgtEl>
                                        <p:attrNameLst>
                                          <p:attrName>style.visibility</p:attrName>
                                        </p:attrNameLst>
                                      </p:cBhvr>
                                      <p:to>
                                        <p:strVal val="visible"/>
                                      </p:to>
                                    </p:set>
                                    <p:animEffect transition="in" filter="checkerboard(across)">
                                      <p:cBhvr>
                                        <p:cTn id="22" dur="500"/>
                                        <p:tgtEl>
                                          <p:spTgt spid="107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058"/>
                                        </p:tgtEl>
                                        <p:attrNameLst>
                                          <p:attrName>style.visibility</p:attrName>
                                        </p:attrNameLst>
                                      </p:cBhvr>
                                      <p:to>
                                        <p:strVal val="visible"/>
                                      </p:to>
                                    </p:set>
                                    <p:animEffect transition="in" filter="checkerboard(across)">
                                      <p:cBhvr>
                                        <p:cTn id="32" dur="500"/>
                                        <p:tgtEl>
                                          <p:spTgt spid="105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066"/>
                                        </p:tgtEl>
                                        <p:attrNameLst>
                                          <p:attrName>style.visibility</p:attrName>
                                        </p:attrNameLst>
                                      </p:cBhvr>
                                      <p:to>
                                        <p:strVal val="visible"/>
                                      </p:to>
                                    </p:set>
                                    <p:animEffect transition="in" filter="checkerboard(across)">
                                      <p:cBhvr>
                                        <p:cTn id="42" dur="500"/>
                                        <p:tgtEl>
                                          <p:spTgt spid="106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054"/>
                                        </p:tgtEl>
                                        <p:attrNameLst>
                                          <p:attrName>style.visibility</p:attrName>
                                        </p:attrNameLst>
                                      </p:cBhvr>
                                      <p:to>
                                        <p:strVal val="visible"/>
                                      </p:to>
                                    </p:set>
                                    <p:animEffect transition="in" filter="checkerboard(across)">
                                      <p:cBhvr>
                                        <p:cTn id="52" dur="500"/>
                                        <p:tgtEl>
                                          <p:spTgt spid="105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1060"/>
                                        </p:tgtEl>
                                        <p:attrNameLst>
                                          <p:attrName>style.visibility</p:attrName>
                                        </p:attrNameLst>
                                      </p:cBhvr>
                                      <p:to>
                                        <p:strVal val="visible"/>
                                      </p:to>
                                    </p:set>
                                    <p:animEffect transition="in" filter="checkerboard(across)">
                                      <p:cBhvr>
                                        <p:cTn id="62" dur="500"/>
                                        <p:tgtEl>
                                          <p:spTgt spid="106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arn(inVertical)">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10" grpId="0"/>
      <p:bldP spid="11" grpId="0"/>
      <p:bldP spid="12"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3848" y="2060848"/>
            <a:ext cx="2232248" cy="646331"/>
          </a:xfrm>
          <a:prstGeom prst="rect">
            <a:avLst/>
          </a:prstGeom>
        </p:spPr>
        <p:txBody>
          <a:bodyPr wrap="square">
            <a:spAutoFit/>
          </a:bodyPr>
          <a:lstStyle/>
          <a:p>
            <a:r>
              <a:rPr lang="en-GB" sz="600" dirty="0">
                <a:solidFill>
                  <a:srgbClr val="008080"/>
                </a:solidFill>
              </a:rPr>
              <a:t>hhttps://www.youtube.com/watch?v=ZHwlmvuW4NY </a:t>
            </a:r>
            <a:endParaRPr lang="en-GB" sz="600" dirty="0" smtClean="0">
              <a:solidFill>
                <a:srgbClr val="008080"/>
              </a:solidFill>
            </a:endParaRPr>
          </a:p>
          <a:p>
            <a:r>
              <a:rPr lang="en-GB" sz="600" dirty="0" smtClean="0">
                <a:solidFill>
                  <a:srgbClr val="008080"/>
                </a:solidFill>
              </a:rPr>
              <a:t>https</a:t>
            </a:r>
            <a:r>
              <a:rPr lang="en-GB" sz="600" dirty="0">
                <a:solidFill>
                  <a:srgbClr val="008080"/>
                </a:solidFill>
              </a:rPr>
              <a:t>://</a:t>
            </a:r>
            <a:r>
              <a:rPr lang="en-GB" sz="600" dirty="0" smtClean="0">
                <a:solidFill>
                  <a:srgbClr val="008080"/>
                </a:solidFill>
              </a:rPr>
              <a:t>www.youtube.com/watch?v=plFCDMQLGpw</a:t>
            </a:r>
            <a:endParaRPr lang="en-GB" sz="600" dirty="0">
              <a:solidFill>
                <a:srgbClr val="008080"/>
              </a:solidFill>
            </a:endParaRPr>
          </a:p>
          <a:p>
            <a:r>
              <a:rPr lang="en-GB" sz="600" dirty="0">
                <a:solidFill>
                  <a:srgbClr val="008080"/>
                </a:solidFill>
              </a:rPr>
              <a:t>https://www.youtube.com/watch?v=cSd5gYfRgoY </a:t>
            </a:r>
            <a:endParaRPr lang="en-GB" sz="600" dirty="0" smtClean="0">
              <a:solidFill>
                <a:srgbClr val="008080"/>
              </a:solidFill>
            </a:endParaRPr>
          </a:p>
          <a:p>
            <a:r>
              <a:rPr lang="en-GB" sz="600" dirty="0" smtClean="0">
                <a:solidFill>
                  <a:srgbClr val="008080"/>
                </a:solidFill>
              </a:rPr>
              <a:t>https</a:t>
            </a:r>
            <a:r>
              <a:rPr lang="en-GB" sz="600" dirty="0">
                <a:solidFill>
                  <a:srgbClr val="008080"/>
                </a:solidFill>
              </a:rPr>
              <a:t>://www.youtube.com/watch?v=2cJNGf3os-0 </a:t>
            </a:r>
            <a:endParaRPr lang="en-GB" sz="600" dirty="0" smtClean="0">
              <a:solidFill>
                <a:srgbClr val="008080"/>
              </a:solidFill>
            </a:endParaRPr>
          </a:p>
          <a:p>
            <a:r>
              <a:rPr lang="en-GB" sz="600" dirty="0" smtClean="0">
                <a:solidFill>
                  <a:srgbClr val="008080"/>
                </a:solidFill>
              </a:rPr>
              <a:t>https</a:t>
            </a:r>
            <a:r>
              <a:rPr lang="en-GB" sz="600" dirty="0">
                <a:solidFill>
                  <a:srgbClr val="008080"/>
                </a:solidFill>
              </a:rPr>
              <a:t>://www.youtube.com/watch?v=q8FfNQ_E0l0 </a:t>
            </a:r>
            <a:endParaRPr lang="en-GB" sz="600" dirty="0" smtClean="0">
              <a:solidFill>
                <a:srgbClr val="008080"/>
              </a:solidFill>
            </a:endParaRPr>
          </a:p>
          <a:p>
            <a:r>
              <a:rPr lang="en-GB" sz="600" dirty="0" smtClean="0">
                <a:solidFill>
                  <a:srgbClr val="008080"/>
                </a:solidFill>
              </a:rPr>
              <a:t>https</a:t>
            </a:r>
            <a:r>
              <a:rPr lang="en-GB" sz="600" dirty="0">
                <a:solidFill>
                  <a:srgbClr val="008080"/>
                </a:solidFill>
              </a:rPr>
              <a:t>://</a:t>
            </a:r>
            <a:r>
              <a:rPr lang="en-GB" sz="600" dirty="0" smtClean="0">
                <a:solidFill>
                  <a:srgbClr val="008080"/>
                </a:solidFill>
              </a:rPr>
              <a:t>www.youtube.com/watch?v=GF60Iuh643I</a:t>
            </a:r>
            <a:endParaRPr lang="en-GB" sz="600" dirty="0">
              <a:solidFill>
                <a:srgbClr val="008080"/>
              </a:solidFill>
            </a:endParaRPr>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432815" y="6133859"/>
            <a:ext cx="1585869" cy="724141"/>
          </a:xfrm>
          <a:prstGeom prst="rect">
            <a:avLst/>
          </a:prstGeom>
          <a:noFill/>
        </p:spPr>
      </p:pic>
    </p:spTree>
  </p:cSld>
  <p:clrMapOvr>
    <a:masterClrMapping/>
  </p:clrMapOvr>
  <p:transition>
    <p:sndAc>
      <p:end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58244"/>
          <a:stretch/>
        </p:blipFill>
        <p:spPr>
          <a:xfrm rot="2220000">
            <a:off x="5110765" y="559152"/>
            <a:ext cx="1039351" cy="1659624"/>
          </a:xfrm>
          <a:prstGeom prst="rect">
            <a:avLst/>
          </a:prstGeom>
        </p:spPr>
      </p:pic>
      <p:pic>
        <p:nvPicPr>
          <p:cNvPr id="35850" name="Picture 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41" t="3876" r="16712" b="14841"/>
          <a:stretch/>
        </p:blipFill>
        <p:spPr bwMode="auto">
          <a:xfrm>
            <a:off x="6403836" y="2983053"/>
            <a:ext cx="2160240" cy="2592289"/>
          </a:xfrm>
          <a:prstGeom prst="rect">
            <a:avLst/>
          </a:prstGeom>
          <a:noFill/>
        </p:spPr>
      </p:pic>
      <p:pic>
        <p:nvPicPr>
          <p:cNvPr id="35856" name="Picture 1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458171" y="1299164"/>
            <a:ext cx="2140549" cy="1427032"/>
          </a:xfrm>
          <a:prstGeom prst="rect">
            <a:avLst/>
          </a:prstGeom>
          <a:noFill/>
        </p:spPr>
      </p:pic>
      <p:sp>
        <p:nvSpPr>
          <p:cNvPr id="4" name="TextBox 3"/>
          <p:cNvSpPr txBox="1"/>
          <p:nvPr/>
        </p:nvSpPr>
        <p:spPr>
          <a:xfrm>
            <a:off x="3582120" y="3005691"/>
            <a:ext cx="2592288" cy="646331"/>
          </a:xfrm>
          <a:prstGeom prst="rect">
            <a:avLst/>
          </a:prstGeom>
          <a:noFill/>
        </p:spPr>
        <p:txBody>
          <a:bodyPr wrap="square" rtlCol="0">
            <a:spAutoFit/>
          </a:bodyPr>
          <a:lstStyle/>
          <a:p>
            <a:r>
              <a:rPr lang="en-GB" sz="3600" b="1" dirty="0" smtClean="0">
                <a:solidFill>
                  <a:srgbClr val="E92D82"/>
                </a:solidFill>
                <a:latin typeface="Comic Sans MS" panose="030F0702030302020204" pitchFamily="66" charset="0"/>
                <a:cs typeface="Arial" panose="020B0604020202020204" pitchFamily="34" charset="0"/>
              </a:rPr>
              <a:t>DOGS</a:t>
            </a:r>
            <a:endParaRPr lang="en-GB" sz="3600" b="1" dirty="0">
              <a:solidFill>
                <a:srgbClr val="E92D82"/>
              </a:solidFill>
              <a:latin typeface="Comic Sans MS" panose="030F0702030302020204" pitchFamily="66" charset="0"/>
              <a:cs typeface="Arial" panose="020B0604020202020204" pitchFamily="34" charset="0"/>
            </a:endParaRP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7382"/>
          <a:stretch/>
        </p:blipFill>
        <p:spPr>
          <a:xfrm>
            <a:off x="212147" y="993599"/>
            <a:ext cx="2710617" cy="2264679"/>
          </a:xfrm>
          <a:prstGeom prst="rect">
            <a:avLst/>
          </a:prstGeom>
        </p:spPr>
      </p:pic>
      <p:pic>
        <p:nvPicPr>
          <p:cNvPr id="11" name="Picture 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410343" y="6112642"/>
            <a:ext cx="1632334" cy="745358"/>
          </a:xfrm>
          <a:prstGeom prst="rect">
            <a:avLst/>
          </a:prstGeom>
          <a:noFill/>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3365" y="3893592"/>
            <a:ext cx="2990271" cy="1992267"/>
          </a:xfrm>
          <a:prstGeom prst="rect">
            <a:avLst/>
          </a:prstGeom>
        </p:spPr>
      </p:pic>
      <p:pic>
        <p:nvPicPr>
          <p:cNvPr id="16"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88395" y="3552501"/>
            <a:ext cx="2184177" cy="16067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4635" y="4713735"/>
            <a:ext cx="1505643" cy="1172124"/>
          </a:xfrm>
          <a:prstGeom prst="rect">
            <a:avLst/>
          </a:prstGeom>
        </p:spPr>
      </p:pic>
      <p:cxnSp>
        <p:nvCxnSpPr>
          <p:cNvPr id="18" name="Straight Connector 17"/>
          <p:cNvCxnSpPr/>
          <p:nvPr/>
        </p:nvCxnSpPr>
        <p:spPr>
          <a:xfrm flipV="1">
            <a:off x="445204" y="3988536"/>
            <a:ext cx="1639576" cy="131448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572612" y="3961930"/>
            <a:ext cx="1512168" cy="136815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35844" name="Picture 4"/>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2974693" y="647133"/>
            <a:ext cx="1177383" cy="1177383"/>
          </a:xfrm>
          <a:prstGeom prst="rect">
            <a:avLst/>
          </a:prstGeom>
          <a:noFill/>
        </p:spPr>
      </p:pic>
      <p:cxnSp>
        <p:nvCxnSpPr>
          <p:cNvPr id="21" name="Straight Connector 20"/>
          <p:cNvCxnSpPr/>
          <p:nvPr/>
        </p:nvCxnSpPr>
        <p:spPr>
          <a:xfrm flipH="1">
            <a:off x="5097880" y="2417929"/>
            <a:ext cx="1562352" cy="768572"/>
          </a:xfrm>
          <a:prstGeom prst="line">
            <a:avLst/>
          </a:prstGeom>
          <a:ln w="57150">
            <a:solidFill>
              <a:srgbClr val="008A8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5097880" y="3532612"/>
            <a:ext cx="1360291" cy="684534"/>
          </a:xfrm>
          <a:prstGeom prst="line">
            <a:avLst/>
          </a:prstGeom>
          <a:ln w="57150">
            <a:solidFill>
              <a:srgbClr val="008A8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146170" y="3550298"/>
            <a:ext cx="1412654" cy="967025"/>
          </a:xfrm>
          <a:prstGeom prst="line">
            <a:avLst/>
          </a:prstGeom>
          <a:ln w="57150">
            <a:solidFill>
              <a:srgbClr val="008A8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559912" y="2890237"/>
            <a:ext cx="1018616" cy="296264"/>
          </a:xfrm>
          <a:prstGeom prst="line">
            <a:avLst/>
          </a:prstGeom>
          <a:ln w="57150">
            <a:solidFill>
              <a:srgbClr val="008A8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560132" y="1889861"/>
            <a:ext cx="396207" cy="1035361"/>
          </a:xfrm>
          <a:prstGeom prst="line">
            <a:avLst/>
          </a:prstGeom>
          <a:ln w="57150">
            <a:solidFill>
              <a:srgbClr val="008A8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579648" y="2137220"/>
            <a:ext cx="514640" cy="802688"/>
          </a:xfrm>
          <a:prstGeom prst="line">
            <a:avLst/>
          </a:prstGeom>
          <a:ln w="57150">
            <a:solidFill>
              <a:srgbClr val="008A8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08004" y="3604250"/>
            <a:ext cx="428964" cy="674947"/>
          </a:xfrm>
          <a:prstGeom prst="line">
            <a:avLst/>
          </a:prstGeom>
          <a:ln w="57150">
            <a:solidFill>
              <a:srgbClr val="008A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4624388"/>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5844"/>
                                        </p:tgtEl>
                                        <p:attrNameLst>
                                          <p:attrName>style.visibility</p:attrName>
                                        </p:attrNameLst>
                                      </p:cBhvr>
                                      <p:to>
                                        <p:strVal val="visible"/>
                                      </p:to>
                                    </p:set>
                                    <p:animEffect transition="in" filter="circle(in)">
                                      <p:cBhvr>
                                        <p:cTn id="12" dur="1000"/>
                                        <p:tgtEl>
                                          <p:spTgt spid="3584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5856"/>
                                        </p:tgtEl>
                                        <p:attrNameLst>
                                          <p:attrName>style.visibility</p:attrName>
                                        </p:attrNameLst>
                                      </p:cBhvr>
                                      <p:to>
                                        <p:strVal val="visible"/>
                                      </p:to>
                                    </p:set>
                                    <p:animEffect transition="in" filter="circle(in)">
                                      <p:cBhvr>
                                        <p:cTn id="22" dur="1000"/>
                                        <p:tgtEl>
                                          <p:spTgt spid="3585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5850"/>
                                        </p:tgtEl>
                                        <p:attrNameLst>
                                          <p:attrName>style.visibility</p:attrName>
                                        </p:attrNameLst>
                                      </p:cBhvr>
                                      <p:to>
                                        <p:strVal val="visible"/>
                                      </p:to>
                                    </p:set>
                                    <p:animEffect transition="in" filter="circle(in)">
                                      <p:cBhvr>
                                        <p:cTn id="27" dur="1000"/>
                                        <p:tgtEl>
                                          <p:spTgt spid="3585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1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ircle(in)">
                                      <p:cBhvr>
                                        <p:cTn id="37" dur="1000"/>
                                        <p:tgtEl>
                                          <p:spTgt spid="16"/>
                                        </p:tgtEl>
                                      </p:cBhvr>
                                    </p:animEffect>
                                  </p:childTnLst>
                                </p:cTn>
                              </p:par>
                              <p:par>
                                <p:cTn id="38" presetID="6" presetClass="entr" presetSubtype="16"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circle(in)">
                                      <p:cBhvr>
                                        <p:cTn id="40" dur="1000"/>
                                        <p:tgtEl>
                                          <p:spTgt spid="19"/>
                                        </p:tgtEl>
                                      </p:cBhvr>
                                    </p:animEffect>
                                  </p:childTnLst>
                                </p:cTn>
                              </p:par>
                              <p:par>
                                <p:cTn id="41" presetID="6" presetClass="entr" presetSubtype="16"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ircle(in)">
                                      <p:cBhvr>
                                        <p:cTn id="43" dur="1000"/>
                                        <p:tgtEl>
                                          <p:spTgt spid="18"/>
                                        </p:tgtEl>
                                      </p:cBhvr>
                                    </p:animEffect>
                                  </p:childTnLst>
                                </p:cTn>
                              </p:par>
                              <p:par>
                                <p:cTn id="44" presetID="6" presetClass="entr" presetSubtype="16"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circle(in)">
                                      <p:cBhvr>
                                        <p:cTn id="4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452320" y="6102923"/>
            <a:ext cx="1585869" cy="724141"/>
          </a:xfrm>
          <a:prstGeom prst="rect">
            <a:avLst/>
          </a:prstGeom>
          <a:noFill/>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22413" y="508334"/>
            <a:ext cx="7926051" cy="5249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6333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399135" y="3429000"/>
            <a:ext cx="4572000" cy="357930"/>
          </a:xfrm>
          <a:prstGeom prst="rect">
            <a:avLst/>
          </a:prstGeom>
        </p:spPr>
        <p:txBody>
          <a:bodyPr lIns="80147" tIns="40074" rIns="80147" bIns="40074">
            <a:spAutoFit/>
          </a:bodyPr>
          <a:lstStyle/>
          <a:p>
            <a:r>
              <a:rPr lang="en-GB" dirty="0" smtClean="0"/>
              <a:t>  </a:t>
            </a:r>
          </a:p>
        </p:txBody>
      </p:sp>
      <p:sp>
        <p:nvSpPr>
          <p:cNvPr id="5" name="TextBox 4"/>
          <p:cNvSpPr txBox="1"/>
          <p:nvPr/>
        </p:nvSpPr>
        <p:spPr>
          <a:xfrm>
            <a:off x="755576" y="313318"/>
            <a:ext cx="7776864" cy="1200329"/>
          </a:xfrm>
          <a:prstGeom prst="rect">
            <a:avLst/>
          </a:prstGeom>
          <a:noFill/>
        </p:spPr>
        <p:txBody>
          <a:bodyPr wrap="square" rtlCol="0">
            <a:spAutoFit/>
          </a:bodyPr>
          <a:lstStyle/>
          <a:p>
            <a:pPr algn="ctr"/>
            <a:r>
              <a:rPr lang="en-GB" sz="3600" b="1" i="1" dirty="0" smtClean="0">
                <a:solidFill>
                  <a:srgbClr val="008080"/>
                </a:solidFill>
                <a:latin typeface="Comic Sans MS" panose="030F0702030302020204" pitchFamily="66" charset="0"/>
                <a:cs typeface="Arial" pitchFamily="34" charset="0"/>
              </a:rPr>
              <a:t>How do we meet a dog’s </a:t>
            </a:r>
            <a:r>
              <a:rPr lang="en-GB" sz="3600" b="1" i="1" dirty="0">
                <a:solidFill>
                  <a:srgbClr val="008080"/>
                </a:solidFill>
                <a:latin typeface="Comic Sans MS" panose="030F0702030302020204" pitchFamily="66" charset="0"/>
                <a:cs typeface="Arial" pitchFamily="34" charset="0"/>
              </a:rPr>
              <a:t>w</a:t>
            </a:r>
            <a:r>
              <a:rPr lang="en-GB" sz="3600" b="1" i="1" dirty="0" smtClean="0">
                <a:solidFill>
                  <a:srgbClr val="008080"/>
                </a:solidFill>
                <a:latin typeface="Comic Sans MS" panose="030F0702030302020204" pitchFamily="66" charset="0"/>
                <a:cs typeface="Arial" pitchFamily="34" charset="0"/>
              </a:rPr>
              <a:t>elfare needs?</a:t>
            </a:r>
            <a:endParaRPr lang="en-GB" sz="3600" b="1" i="1" dirty="0">
              <a:solidFill>
                <a:srgbClr val="008080"/>
              </a:solidFill>
              <a:latin typeface="Comic Sans MS" panose="030F0702030302020204" pitchFamily="66" charset="0"/>
              <a:cs typeface="Arial" pitchFamily="34" charset="0"/>
            </a:endParaRPr>
          </a:p>
        </p:txBody>
      </p:sp>
      <p:pic>
        <p:nvPicPr>
          <p:cNvPr id="8" name="Picture 3" descr="C:\Documents and Settings\Henson_A\My Documents\Amy's\Talkies\New Welfare Symbols\Diet Icon.jpg"/>
          <p:cNvPicPr>
            <a:picLocks noChangeAspect="1" noChangeArrowheads="1"/>
          </p:cNvPicPr>
          <p:nvPr/>
        </p:nvPicPr>
        <p:blipFill>
          <a:blip r:embed="rId3" cstate="print"/>
          <a:srcRect/>
          <a:stretch>
            <a:fillRect/>
          </a:stretch>
        </p:blipFill>
        <p:spPr bwMode="auto">
          <a:xfrm>
            <a:off x="558821" y="3606357"/>
            <a:ext cx="1767606" cy="1767606"/>
          </a:xfrm>
          <a:prstGeom prst="ellipse">
            <a:avLst/>
          </a:prstGeom>
          <a:noFill/>
        </p:spPr>
      </p:pic>
      <p:pic>
        <p:nvPicPr>
          <p:cNvPr id="9" name="Picture 4" descr="C:\Documents and Settings\Henson_A\My Documents\Amy's\Talkies\New Welfare Symbols\Behaviour Icon.jpg"/>
          <p:cNvPicPr>
            <a:picLocks noChangeAspect="1" noChangeArrowheads="1"/>
          </p:cNvPicPr>
          <p:nvPr/>
        </p:nvPicPr>
        <p:blipFill>
          <a:blip r:embed="rId4" cstate="print"/>
          <a:srcRect/>
          <a:stretch>
            <a:fillRect/>
          </a:stretch>
        </p:blipFill>
        <p:spPr bwMode="auto">
          <a:xfrm>
            <a:off x="6500995" y="1131941"/>
            <a:ext cx="1758634" cy="1758634"/>
          </a:xfrm>
          <a:prstGeom prst="ellipse">
            <a:avLst/>
          </a:prstGeom>
          <a:noFill/>
        </p:spPr>
      </p:pic>
      <p:pic>
        <p:nvPicPr>
          <p:cNvPr id="10" name="Picture 5" descr="C:\Documents and Settings\Henson_A\My Documents\Amy's\Talkies\New Welfare Symbols\Companionship Icon.jpg"/>
          <p:cNvPicPr>
            <a:picLocks noChangeAspect="1" noChangeArrowheads="1"/>
          </p:cNvPicPr>
          <p:nvPr/>
        </p:nvPicPr>
        <p:blipFill>
          <a:blip r:embed="rId5" cstate="print"/>
          <a:srcRect/>
          <a:stretch>
            <a:fillRect/>
          </a:stretch>
        </p:blipFill>
        <p:spPr bwMode="auto">
          <a:xfrm>
            <a:off x="6580333" y="3648756"/>
            <a:ext cx="1676507" cy="1682807"/>
          </a:xfrm>
          <a:prstGeom prst="ellipse">
            <a:avLst/>
          </a:prstGeom>
          <a:noFill/>
        </p:spPr>
      </p:pic>
      <p:pic>
        <p:nvPicPr>
          <p:cNvPr id="11" name="Picture 10" descr="Health Icon.jpg"/>
          <p:cNvPicPr>
            <a:picLocks noChangeAspect="1"/>
          </p:cNvPicPr>
          <p:nvPr/>
        </p:nvPicPr>
        <p:blipFill>
          <a:blip r:embed="rId6" cstate="print"/>
          <a:srcRect/>
          <a:stretch>
            <a:fillRect/>
          </a:stretch>
        </p:blipFill>
        <p:spPr bwMode="auto">
          <a:xfrm>
            <a:off x="3436861" y="2184435"/>
            <a:ext cx="1933555" cy="1769434"/>
          </a:xfrm>
          <a:prstGeom prst="rect">
            <a:avLst/>
          </a:prstGeom>
          <a:noFill/>
          <a:ln w="9525">
            <a:noFill/>
            <a:miter lim="800000"/>
            <a:headEnd/>
            <a:tailEnd/>
          </a:ln>
        </p:spPr>
      </p:pic>
      <p:sp>
        <p:nvSpPr>
          <p:cNvPr id="12" name="TextBox 11"/>
          <p:cNvSpPr txBox="1"/>
          <p:nvPr/>
        </p:nvSpPr>
        <p:spPr>
          <a:xfrm>
            <a:off x="136523" y="2927739"/>
            <a:ext cx="2606046" cy="400110"/>
          </a:xfrm>
          <a:prstGeom prst="rect">
            <a:avLst/>
          </a:prstGeom>
          <a:noFill/>
        </p:spPr>
        <p:txBody>
          <a:bodyPr wrap="square" rtlCol="0">
            <a:spAutoFit/>
          </a:bodyPr>
          <a:lstStyle/>
          <a:p>
            <a:pPr algn="ctr"/>
            <a:r>
              <a:rPr lang="en-GB" sz="2000" b="1" dirty="0" smtClean="0">
                <a:solidFill>
                  <a:schemeClr val="accent4"/>
                </a:solidFill>
                <a:latin typeface="Comic Sans MS" panose="030F0702030302020204" pitchFamily="66" charset="0"/>
                <a:cs typeface="Arial" pitchFamily="34" charset="0"/>
              </a:rPr>
              <a:t>ENVIRONMENT</a:t>
            </a:r>
            <a:endParaRPr lang="en-GB" sz="2000" b="1" dirty="0">
              <a:solidFill>
                <a:schemeClr val="accent4"/>
              </a:solidFill>
              <a:latin typeface="Comic Sans MS" panose="030F0702030302020204" pitchFamily="66" charset="0"/>
              <a:cs typeface="Arial" pitchFamily="34" charset="0"/>
            </a:endParaRPr>
          </a:p>
        </p:txBody>
      </p:sp>
      <p:sp>
        <p:nvSpPr>
          <p:cNvPr id="13" name="TextBox 12"/>
          <p:cNvSpPr txBox="1"/>
          <p:nvPr/>
        </p:nvSpPr>
        <p:spPr>
          <a:xfrm>
            <a:off x="5864713" y="2887106"/>
            <a:ext cx="3031198" cy="400110"/>
          </a:xfrm>
          <a:prstGeom prst="rect">
            <a:avLst/>
          </a:prstGeom>
          <a:noFill/>
        </p:spPr>
        <p:txBody>
          <a:bodyPr wrap="square" rtlCol="0">
            <a:spAutoFit/>
          </a:bodyPr>
          <a:lstStyle/>
          <a:p>
            <a:pPr algn="ctr"/>
            <a:r>
              <a:rPr lang="en-GB" sz="2000" b="1" dirty="0" smtClean="0">
                <a:solidFill>
                  <a:schemeClr val="accent3"/>
                </a:solidFill>
                <a:latin typeface="Comic Sans MS" panose="030F0702030302020204" pitchFamily="66" charset="0"/>
                <a:cs typeface="Arial" pitchFamily="34" charset="0"/>
              </a:rPr>
              <a:t>BEHAVIOUR</a:t>
            </a:r>
            <a:endParaRPr lang="en-GB" sz="2000" b="1" dirty="0">
              <a:solidFill>
                <a:schemeClr val="accent3"/>
              </a:solidFill>
              <a:latin typeface="Comic Sans MS" panose="030F0702030302020204" pitchFamily="66" charset="0"/>
              <a:cs typeface="Arial" pitchFamily="34" charset="0"/>
            </a:endParaRPr>
          </a:p>
        </p:txBody>
      </p:sp>
      <p:sp>
        <p:nvSpPr>
          <p:cNvPr id="14" name="TextBox 13"/>
          <p:cNvSpPr txBox="1"/>
          <p:nvPr/>
        </p:nvSpPr>
        <p:spPr>
          <a:xfrm>
            <a:off x="6173391" y="5378742"/>
            <a:ext cx="2490390" cy="400110"/>
          </a:xfrm>
          <a:prstGeom prst="rect">
            <a:avLst/>
          </a:prstGeom>
          <a:noFill/>
        </p:spPr>
        <p:txBody>
          <a:bodyPr wrap="square" rtlCol="0">
            <a:spAutoFit/>
          </a:bodyPr>
          <a:lstStyle/>
          <a:p>
            <a:pPr algn="ctr"/>
            <a:r>
              <a:rPr lang="en-GB" sz="2000" b="1" dirty="0" smtClean="0">
                <a:solidFill>
                  <a:schemeClr val="accent2"/>
                </a:solidFill>
                <a:latin typeface="Comic Sans MS" panose="030F0702030302020204" pitchFamily="66" charset="0"/>
                <a:cs typeface="Arial" pitchFamily="34" charset="0"/>
              </a:rPr>
              <a:t>COMPANIONSHIP</a:t>
            </a:r>
            <a:endParaRPr lang="en-GB" sz="2000" b="1" dirty="0">
              <a:solidFill>
                <a:schemeClr val="accent2"/>
              </a:solidFill>
              <a:latin typeface="Comic Sans MS" panose="030F0702030302020204" pitchFamily="66" charset="0"/>
              <a:cs typeface="Arial" pitchFamily="34" charset="0"/>
            </a:endParaRPr>
          </a:p>
        </p:txBody>
      </p:sp>
      <p:sp>
        <p:nvSpPr>
          <p:cNvPr id="16" name="TextBox 15"/>
          <p:cNvSpPr txBox="1"/>
          <p:nvPr/>
        </p:nvSpPr>
        <p:spPr>
          <a:xfrm>
            <a:off x="534437" y="5378742"/>
            <a:ext cx="1728192" cy="400110"/>
          </a:xfrm>
          <a:prstGeom prst="rect">
            <a:avLst/>
          </a:prstGeom>
          <a:noFill/>
        </p:spPr>
        <p:txBody>
          <a:bodyPr wrap="square" rtlCol="0">
            <a:spAutoFit/>
          </a:bodyPr>
          <a:lstStyle/>
          <a:p>
            <a:pPr algn="ctr"/>
            <a:r>
              <a:rPr lang="en-GB" sz="2000" b="1" dirty="0" smtClean="0">
                <a:solidFill>
                  <a:schemeClr val="accent6"/>
                </a:solidFill>
                <a:latin typeface="Comic Sans MS" panose="030F0702030302020204" pitchFamily="66" charset="0"/>
                <a:cs typeface="Arial" pitchFamily="34" charset="0"/>
              </a:rPr>
              <a:t>DIET</a:t>
            </a:r>
            <a:endParaRPr lang="en-GB" sz="2000" b="1" dirty="0">
              <a:solidFill>
                <a:schemeClr val="accent6"/>
              </a:solidFill>
              <a:latin typeface="Comic Sans MS" panose="030F0702030302020204" pitchFamily="66" charset="0"/>
              <a:cs typeface="Arial" pitchFamily="34" charset="0"/>
            </a:endParaRPr>
          </a:p>
        </p:txBody>
      </p:sp>
      <p:sp>
        <p:nvSpPr>
          <p:cNvPr id="18" name="TextBox 17"/>
          <p:cNvSpPr txBox="1"/>
          <p:nvPr/>
        </p:nvSpPr>
        <p:spPr>
          <a:xfrm>
            <a:off x="3668428" y="4005064"/>
            <a:ext cx="1432696" cy="400110"/>
          </a:xfrm>
          <a:prstGeom prst="rect">
            <a:avLst/>
          </a:prstGeom>
          <a:noFill/>
        </p:spPr>
        <p:txBody>
          <a:bodyPr wrap="square" rtlCol="0">
            <a:spAutoFit/>
          </a:bodyPr>
          <a:lstStyle/>
          <a:p>
            <a:pPr algn="ctr"/>
            <a:r>
              <a:rPr lang="en-GB" sz="2000" b="1" dirty="0" smtClean="0">
                <a:solidFill>
                  <a:schemeClr val="accent1"/>
                </a:solidFill>
                <a:latin typeface="Comic Sans MS" panose="030F0702030302020204" pitchFamily="66" charset="0"/>
                <a:cs typeface="Arial" pitchFamily="34" charset="0"/>
              </a:rPr>
              <a:t>HEALTH</a:t>
            </a:r>
            <a:endParaRPr lang="en-GB" sz="2000" b="1" dirty="0">
              <a:solidFill>
                <a:schemeClr val="accent1"/>
              </a:solidFill>
              <a:latin typeface="Comic Sans MS" panose="030F0702030302020204" pitchFamily="66" charset="0"/>
              <a:cs typeface="Arial" pitchFamily="34" charset="0"/>
            </a:endParaRPr>
          </a:p>
        </p:txBody>
      </p:sp>
      <p:pic>
        <p:nvPicPr>
          <p:cNvPr id="19" name="Picture 2" descr="C:\Documents and Settings\Henson_A\My Documents\Amy's\Talkies\New Welfare Symbols\Environment Icon.jpg"/>
          <p:cNvPicPr>
            <a:picLocks noChangeAspect="1" noChangeArrowheads="1"/>
          </p:cNvPicPr>
          <p:nvPr/>
        </p:nvPicPr>
        <p:blipFill>
          <a:blip r:embed="rId7" cstate="print"/>
          <a:srcRect/>
          <a:stretch>
            <a:fillRect/>
          </a:stretch>
        </p:blipFill>
        <p:spPr bwMode="auto">
          <a:xfrm>
            <a:off x="557931" y="1211579"/>
            <a:ext cx="1767606" cy="1767606"/>
          </a:xfrm>
          <a:prstGeom prst="ellipse">
            <a:avLst/>
          </a:prstGeom>
          <a:noFill/>
        </p:spPr>
      </p:pic>
      <p:pic>
        <p:nvPicPr>
          <p:cNvPr id="20" name="Picture 4"/>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380312" y="6149870"/>
            <a:ext cx="1585869" cy="724141"/>
          </a:xfrm>
          <a:prstGeom prst="rect">
            <a:avLst/>
          </a:prstGeom>
          <a:noFill/>
        </p:spPr>
      </p:pic>
    </p:spTree>
    <p:extLst>
      <p:ext uri="{BB962C8B-B14F-4D97-AF65-F5344CB8AC3E}">
        <p14:creationId xmlns:p14="http://schemas.microsoft.com/office/powerpoint/2010/main" val="179018475"/>
      </p:ext>
    </p:extLst>
  </p:cSld>
  <p:clrMapOvr>
    <a:masterClrMapping/>
  </p:clrMapOvr>
  <p:transition>
    <p:sndAc>
      <p:end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W images_money.JPG"/>
          <p:cNvPicPr>
            <a:picLocks noChangeAspect="1"/>
          </p:cNvPicPr>
          <p:nvPr/>
        </p:nvPicPr>
        <p:blipFill rotWithShape="1">
          <a:blip r:embed="rId3" cstate="print"/>
          <a:srcRect r="51602"/>
          <a:stretch/>
        </p:blipFill>
        <p:spPr>
          <a:xfrm>
            <a:off x="8036295" y="3645024"/>
            <a:ext cx="1072210" cy="2349340"/>
          </a:xfrm>
          <a:prstGeom prst="rect">
            <a:avLst/>
          </a:prstGeom>
        </p:spPr>
      </p:pic>
      <p:sp>
        <p:nvSpPr>
          <p:cNvPr id="2" name="Title 1"/>
          <p:cNvSpPr>
            <a:spLocks noGrp="1"/>
          </p:cNvSpPr>
          <p:nvPr>
            <p:ph type="title"/>
          </p:nvPr>
        </p:nvSpPr>
        <p:spPr>
          <a:xfrm>
            <a:off x="-50913" y="6155314"/>
            <a:ext cx="5625632" cy="628018"/>
          </a:xfrm>
        </p:spPr>
        <p:txBody>
          <a:bodyPr>
            <a:normAutofit/>
          </a:bodyPr>
          <a:lstStyle/>
          <a:p>
            <a:r>
              <a:rPr lang="en-GB" sz="2800" i="1" dirty="0">
                <a:latin typeface="Comic Sans MS" panose="030F0702030302020204" pitchFamily="66" charset="0"/>
              </a:rPr>
              <a:t>The UK’s leading vet charity …</a:t>
            </a:r>
          </a:p>
        </p:txBody>
      </p:sp>
      <p:sp>
        <p:nvSpPr>
          <p:cNvPr id="4" name="TextBox 3"/>
          <p:cNvSpPr txBox="1"/>
          <p:nvPr/>
        </p:nvSpPr>
        <p:spPr>
          <a:xfrm>
            <a:off x="3073340" y="388677"/>
            <a:ext cx="5864323" cy="357930"/>
          </a:xfrm>
          <a:prstGeom prst="rect">
            <a:avLst/>
          </a:prstGeom>
          <a:noFill/>
        </p:spPr>
        <p:txBody>
          <a:bodyPr wrap="square" lIns="80147" tIns="40074" rIns="80147" bIns="40074" rtlCol="0">
            <a:spAutoFit/>
          </a:bodyPr>
          <a:lstStyle/>
          <a:p>
            <a:endParaRPr lang="en-GB" dirty="0"/>
          </a:p>
        </p:txBody>
      </p:sp>
      <p:pic>
        <p:nvPicPr>
          <p:cNvPr id="7" name="Picture 6" descr="old faithful.jpg"/>
          <p:cNvPicPr>
            <a:picLocks noChangeAspect="1"/>
          </p:cNvPicPr>
          <p:nvPr/>
        </p:nvPicPr>
        <p:blipFill>
          <a:blip r:embed="rId4" cstate="print"/>
          <a:stretch>
            <a:fillRect/>
          </a:stretch>
        </p:blipFill>
        <p:spPr>
          <a:xfrm rot="20852158">
            <a:off x="469584" y="662778"/>
            <a:ext cx="2942505" cy="2623383"/>
          </a:xfrm>
          <a:prstGeom prst="rect">
            <a:avLst/>
          </a:prstGeom>
          <a:ln>
            <a:noFill/>
          </a:ln>
          <a:effectLst>
            <a:outerShdw blurRad="292100" dist="139700" dir="2700000" algn="tl" rotWithShape="0">
              <a:srgbClr val="333333">
                <a:alpha val="65000"/>
              </a:srgbClr>
            </a:outerShdw>
            <a:softEdge rad="31750"/>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69" y="3607965"/>
            <a:ext cx="3486511" cy="2409872"/>
          </a:xfrm>
          <a:prstGeom prst="rect">
            <a:avLst/>
          </a:prstGeom>
          <a:ln>
            <a:noFill/>
          </a:ln>
          <a:effectLst>
            <a:outerShdw blurRad="292100" dist="139700" dir="2700000" algn="tl" rotWithShape="0">
              <a:srgbClr val="333333">
                <a:alpha val="65000"/>
              </a:srgbClr>
            </a:outerShdw>
            <a:softEdge rad="31750"/>
          </a:effectLst>
        </p:spPr>
      </p:pic>
      <p:sp>
        <p:nvSpPr>
          <p:cNvPr id="12" name="TextBox 11"/>
          <p:cNvSpPr txBox="1"/>
          <p:nvPr/>
        </p:nvSpPr>
        <p:spPr>
          <a:xfrm>
            <a:off x="3639733" y="198903"/>
            <a:ext cx="5592004" cy="1373592"/>
          </a:xfrm>
          <a:prstGeom prst="rect">
            <a:avLst/>
          </a:prstGeom>
          <a:noFill/>
        </p:spPr>
        <p:txBody>
          <a:bodyPr wrap="square" lIns="80147" tIns="40074" rIns="80147" bIns="40074" rtlCol="0">
            <a:spAutoFit/>
          </a:bodyPr>
          <a:lstStyle/>
          <a:p>
            <a:pPr>
              <a:buFont typeface="Arial" pitchFamily="34" charset="0"/>
              <a:buNone/>
            </a:pPr>
            <a:endParaRPr lang="en-GB" dirty="0" smtClean="0"/>
          </a:p>
          <a:p>
            <a:pPr>
              <a:buClr>
                <a:srgbClr val="008988"/>
              </a:buClr>
              <a:buFont typeface="Arial" pitchFamily="34" charset="0"/>
              <a:buChar char="•"/>
            </a:pPr>
            <a:r>
              <a:rPr lang="en-GB" dirty="0" smtClean="0">
                <a:latin typeface="Comic Sans MS" panose="030F0702030302020204" pitchFamily="66" charset="0"/>
              </a:rPr>
              <a:t> </a:t>
            </a:r>
            <a:r>
              <a:rPr lang="en-GB" sz="2200" dirty="0" smtClean="0">
                <a:solidFill>
                  <a:srgbClr val="008988"/>
                </a:solidFill>
                <a:latin typeface="Comic Sans MS" panose="030F0702030302020204" pitchFamily="66" charset="0"/>
                <a:cs typeface="Arial" pitchFamily="34" charset="0"/>
              </a:rPr>
              <a:t>Our charity is </a:t>
            </a:r>
            <a:r>
              <a:rPr lang="en-GB" sz="2200" b="1" dirty="0" smtClean="0">
                <a:solidFill>
                  <a:srgbClr val="008988"/>
                </a:solidFill>
                <a:latin typeface="Comic Sans MS" panose="030F0702030302020204" pitchFamily="66" charset="0"/>
                <a:cs typeface="Arial" pitchFamily="34" charset="0"/>
              </a:rPr>
              <a:t>100</a:t>
            </a:r>
            <a:r>
              <a:rPr lang="en-GB" sz="2200" dirty="0" smtClean="0">
                <a:solidFill>
                  <a:srgbClr val="008988"/>
                </a:solidFill>
                <a:latin typeface="Comic Sans MS" panose="030F0702030302020204" pitchFamily="66" charset="0"/>
                <a:cs typeface="Arial" pitchFamily="34" charset="0"/>
              </a:rPr>
              <a:t> years old and we’ve been treating sick and injured pets since 1917</a:t>
            </a:r>
          </a:p>
        </p:txBody>
      </p:sp>
      <p:sp>
        <p:nvSpPr>
          <p:cNvPr id="13" name="TextBox 12"/>
          <p:cNvSpPr txBox="1"/>
          <p:nvPr/>
        </p:nvSpPr>
        <p:spPr>
          <a:xfrm>
            <a:off x="3880061" y="3028891"/>
            <a:ext cx="4952095" cy="758039"/>
          </a:xfrm>
          <a:prstGeom prst="rect">
            <a:avLst/>
          </a:prstGeom>
          <a:noFill/>
        </p:spPr>
        <p:txBody>
          <a:bodyPr wrap="square" lIns="80147" tIns="40074" rIns="80147" bIns="40074" rtlCol="0">
            <a:spAutoFit/>
          </a:bodyPr>
          <a:lstStyle/>
          <a:p>
            <a:pPr>
              <a:buClr>
                <a:srgbClr val="008988"/>
              </a:buClr>
              <a:buFont typeface="Arial" pitchFamily="34" charset="0"/>
              <a:buChar char="•"/>
            </a:pPr>
            <a:r>
              <a:rPr lang="en-GB" sz="2200" dirty="0" smtClean="0">
                <a:solidFill>
                  <a:srgbClr val="008988"/>
                </a:solidFill>
                <a:latin typeface="Comic Sans MS" panose="030F0702030302020204" pitchFamily="66" charset="0"/>
                <a:cs typeface="Arial" panose="020B0604020202020204" pitchFamily="34" charset="0"/>
              </a:rPr>
              <a:t> We help a sick or injured pet every 5 seconds!</a:t>
            </a:r>
          </a:p>
        </p:txBody>
      </p:sp>
      <p:sp>
        <p:nvSpPr>
          <p:cNvPr id="14" name="TextBox 13"/>
          <p:cNvSpPr txBox="1"/>
          <p:nvPr/>
        </p:nvSpPr>
        <p:spPr>
          <a:xfrm>
            <a:off x="3851920" y="1939014"/>
            <a:ext cx="4952095" cy="758039"/>
          </a:xfrm>
          <a:prstGeom prst="rect">
            <a:avLst/>
          </a:prstGeom>
          <a:noFill/>
        </p:spPr>
        <p:txBody>
          <a:bodyPr wrap="square" lIns="80147" tIns="40074" rIns="80147" bIns="40074" rtlCol="0">
            <a:spAutoFit/>
          </a:bodyPr>
          <a:lstStyle/>
          <a:p>
            <a:pPr>
              <a:buClr>
                <a:srgbClr val="008988"/>
              </a:buClr>
              <a:buFont typeface="Arial" pitchFamily="34" charset="0"/>
              <a:buChar char="•"/>
            </a:pPr>
            <a:r>
              <a:rPr lang="en-GB" dirty="0" smtClean="0">
                <a:solidFill>
                  <a:srgbClr val="008988"/>
                </a:solidFill>
                <a:latin typeface="Comic Sans MS" panose="030F0702030302020204" pitchFamily="66" charset="0"/>
              </a:rPr>
              <a:t> </a:t>
            </a:r>
            <a:r>
              <a:rPr lang="en-GB" sz="2200" dirty="0" smtClean="0">
                <a:solidFill>
                  <a:srgbClr val="008988"/>
                </a:solidFill>
                <a:latin typeface="Comic Sans MS" panose="030F0702030302020204" pitchFamily="66" charset="0"/>
                <a:cs typeface="Arial" pitchFamily="34" charset="0"/>
              </a:rPr>
              <a:t>We have Pet Hospitals all over the UK</a:t>
            </a:r>
          </a:p>
        </p:txBody>
      </p:sp>
      <p:sp>
        <p:nvSpPr>
          <p:cNvPr id="17" name="Rectangle 16"/>
          <p:cNvSpPr/>
          <p:nvPr/>
        </p:nvSpPr>
        <p:spPr>
          <a:xfrm>
            <a:off x="3399135" y="3429000"/>
            <a:ext cx="4572000" cy="357930"/>
          </a:xfrm>
          <a:prstGeom prst="rect">
            <a:avLst/>
          </a:prstGeom>
        </p:spPr>
        <p:txBody>
          <a:bodyPr lIns="80147" tIns="40074" rIns="80147" bIns="40074">
            <a:spAutoFit/>
          </a:bodyPr>
          <a:lstStyle/>
          <a:p>
            <a:r>
              <a:rPr lang="en-GB" dirty="0" smtClean="0"/>
              <a:t>  </a:t>
            </a:r>
          </a:p>
        </p:txBody>
      </p:sp>
      <p:sp>
        <p:nvSpPr>
          <p:cNvPr id="18" name="Rectangle 17"/>
          <p:cNvSpPr/>
          <p:nvPr/>
        </p:nvSpPr>
        <p:spPr>
          <a:xfrm>
            <a:off x="3851920" y="4589229"/>
            <a:ext cx="4572000" cy="758039"/>
          </a:xfrm>
          <a:prstGeom prst="rect">
            <a:avLst/>
          </a:prstGeom>
        </p:spPr>
        <p:txBody>
          <a:bodyPr wrap="square" lIns="80147" tIns="40074" rIns="80147" bIns="40074">
            <a:spAutoFit/>
          </a:bodyPr>
          <a:lstStyle/>
          <a:p>
            <a:pPr>
              <a:buFont typeface="Arial" pitchFamily="34" charset="0"/>
              <a:buChar char="•"/>
            </a:pPr>
            <a:r>
              <a:rPr lang="en-GB" dirty="0" smtClean="0">
                <a:solidFill>
                  <a:srgbClr val="008988"/>
                </a:solidFill>
                <a:latin typeface="Comic Sans MS" panose="030F0702030302020204" pitchFamily="66" charset="0"/>
              </a:rPr>
              <a:t> </a:t>
            </a:r>
            <a:r>
              <a:rPr lang="en-GB" sz="2200" dirty="0" smtClean="0">
                <a:solidFill>
                  <a:srgbClr val="008988"/>
                </a:solidFill>
                <a:latin typeface="Comic Sans MS" panose="030F0702030302020204" pitchFamily="66" charset="0"/>
                <a:cs typeface="Arial" pitchFamily="34" charset="0"/>
              </a:rPr>
              <a:t>It costs more than </a:t>
            </a:r>
            <a:r>
              <a:rPr lang="en-GB" sz="2200" b="1" dirty="0" smtClean="0">
                <a:solidFill>
                  <a:srgbClr val="008988"/>
                </a:solidFill>
                <a:latin typeface="Comic Sans MS" panose="030F0702030302020204" pitchFamily="66" charset="0"/>
                <a:cs typeface="Arial" pitchFamily="34" charset="0"/>
              </a:rPr>
              <a:t>£1 million </a:t>
            </a:r>
            <a:r>
              <a:rPr lang="en-GB" sz="2200" dirty="0" smtClean="0">
                <a:solidFill>
                  <a:srgbClr val="008988"/>
                </a:solidFill>
                <a:latin typeface="Comic Sans MS" panose="030F0702030302020204" pitchFamily="66" charset="0"/>
                <a:cs typeface="Arial" pitchFamily="34" charset="0"/>
              </a:rPr>
              <a:t>every week to do our work</a:t>
            </a:r>
          </a:p>
        </p:txBody>
      </p:sp>
      <p:sp>
        <p:nvSpPr>
          <p:cNvPr id="3" name="TextBox 2"/>
          <p:cNvSpPr txBox="1"/>
          <p:nvPr/>
        </p:nvSpPr>
        <p:spPr>
          <a:xfrm>
            <a:off x="1562474" y="388677"/>
            <a:ext cx="1917220" cy="2308376"/>
          </a:xfrm>
          <a:prstGeom prst="rect">
            <a:avLst/>
          </a:prstGeom>
          <a:noFill/>
        </p:spPr>
        <p:txBody>
          <a:bodyPr wrap="square" rtlCol="0">
            <a:spAutoFit/>
          </a:bodyPr>
          <a:lstStyle/>
          <a:p>
            <a:endParaRPr lang="en-GB"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20000">
            <a:off x="194297" y="618143"/>
            <a:ext cx="3304320" cy="2717393"/>
          </a:xfrm>
          <a:prstGeom prst="rect">
            <a:avLst/>
          </a:prstGeom>
        </p:spPr>
      </p:pic>
      <p:pic>
        <p:nvPicPr>
          <p:cNvPr id="15" name="Picture 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306612" y="6127462"/>
            <a:ext cx="1631052" cy="744773"/>
          </a:xfrm>
          <a:prstGeom prst="rect">
            <a:avLst/>
          </a:prstGeom>
          <a:noFill/>
        </p:spPr>
      </p:pic>
    </p:spTree>
    <p:extLst>
      <p:ext uri="{BB962C8B-B14F-4D97-AF65-F5344CB8AC3E}">
        <p14:creationId xmlns:p14="http://schemas.microsoft.com/office/powerpoint/2010/main" val="3524409383"/>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10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par>
                                <p:cTn id="37" presetID="6" presetClass="entr" presetSubtype="16"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1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par>
                                <p:cTn id="47" presetID="10"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6165304"/>
            <a:ext cx="6778299" cy="646331"/>
          </a:xfrm>
          <a:prstGeom prst="rect">
            <a:avLst/>
          </a:prstGeom>
          <a:noFill/>
        </p:spPr>
        <p:txBody>
          <a:bodyPr wrap="square" rtlCol="0">
            <a:spAutoFit/>
          </a:bodyPr>
          <a:lstStyle/>
          <a:p>
            <a:r>
              <a:rPr lang="en-GB" sz="3600" b="1" dirty="0" smtClean="0">
                <a:solidFill>
                  <a:srgbClr val="008080"/>
                </a:solidFill>
                <a:latin typeface="Comic Sans MS" panose="030F0702030302020204" pitchFamily="66" charset="0"/>
                <a:cs typeface="Arial" panose="020B0604020202020204" pitchFamily="34" charset="0"/>
              </a:rPr>
              <a:t>KEEPING PETS HEALTHY</a:t>
            </a:r>
            <a:endParaRPr lang="en-GB" sz="3600" b="1" dirty="0">
              <a:solidFill>
                <a:srgbClr val="008080"/>
              </a:solidFill>
              <a:latin typeface="Comic Sans MS" panose="030F0702030302020204" pitchFamily="66" charset="0"/>
              <a:cs typeface="Arial" panose="020B0604020202020204" pitchFamily="34" charset="0"/>
            </a:endParaRPr>
          </a:p>
        </p:txBody>
      </p:sp>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509945" y="6135296"/>
            <a:ext cx="1481182" cy="676339"/>
          </a:xfrm>
          <a:prstGeom prst="rect">
            <a:avLst/>
          </a:prstGeom>
          <a:noFill/>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761" y="617800"/>
            <a:ext cx="7263941" cy="4842628"/>
          </a:xfrm>
          <a:prstGeom prst="rect">
            <a:avLst/>
          </a:prstGeom>
        </p:spPr>
      </p:pic>
      <p:grpSp>
        <p:nvGrpSpPr>
          <p:cNvPr id="8" name="Group 7"/>
          <p:cNvGrpSpPr/>
          <p:nvPr/>
        </p:nvGrpSpPr>
        <p:grpSpPr>
          <a:xfrm>
            <a:off x="929892" y="617800"/>
            <a:ext cx="7265055" cy="5009667"/>
            <a:chOff x="929892" y="617800"/>
            <a:chExt cx="7265055" cy="5009667"/>
          </a:xfrm>
        </p:grpSpPr>
        <p:sp>
          <p:nvSpPr>
            <p:cNvPr id="7" name="Rectangle 6"/>
            <p:cNvSpPr/>
            <p:nvPr/>
          </p:nvSpPr>
          <p:spPr>
            <a:xfrm>
              <a:off x="929892" y="626060"/>
              <a:ext cx="7265055" cy="4826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736" y="617800"/>
              <a:ext cx="5009667" cy="5009667"/>
            </a:xfrm>
            <a:prstGeom prst="rect">
              <a:avLst/>
            </a:prstGeom>
          </p:spPr>
        </p:pic>
      </p:gr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892" y="626060"/>
            <a:ext cx="7265055" cy="5001407"/>
          </a:xfrm>
          <a:prstGeom prst="rect">
            <a:avLst/>
          </a:prstGeom>
        </p:spPr>
      </p:pic>
      <p:pic>
        <p:nvPicPr>
          <p:cNvPr id="36868" name="Picture 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933761" y="626060"/>
            <a:ext cx="6960154" cy="4758533"/>
          </a:xfrm>
          <a:prstGeom prst="rect">
            <a:avLst/>
          </a:prstGeom>
          <a:ln>
            <a:noFill/>
          </a:ln>
          <a:effectLst>
            <a:softEdge rad="50800"/>
          </a:effectLst>
        </p:spPr>
      </p:pic>
      <p:pic>
        <p:nvPicPr>
          <p:cNvPr id="36874" name="Picture 1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933761" y="587593"/>
            <a:ext cx="7017590" cy="4796999"/>
          </a:xfrm>
          <a:prstGeom prst="rect">
            <a:avLst/>
          </a:prstGeom>
          <a:noFill/>
        </p:spPr>
      </p:pic>
      <p:pic>
        <p:nvPicPr>
          <p:cNvPr id="36870" name="Picture 6"/>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080720" y="684295"/>
            <a:ext cx="7092127" cy="4730305"/>
          </a:xfrm>
          <a:prstGeom prst="rect">
            <a:avLst/>
          </a:prstGeom>
          <a:noFill/>
        </p:spPr>
      </p:pic>
      <p:grpSp>
        <p:nvGrpSpPr>
          <p:cNvPr id="18" name="Group 17"/>
          <p:cNvGrpSpPr/>
          <p:nvPr/>
        </p:nvGrpSpPr>
        <p:grpSpPr>
          <a:xfrm>
            <a:off x="899950" y="484939"/>
            <a:ext cx="7526671" cy="5108349"/>
            <a:chOff x="899950" y="484939"/>
            <a:chExt cx="7526671" cy="5108349"/>
          </a:xfrm>
        </p:grpSpPr>
        <p:sp>
          <p:nvSpPr>
            <p:cNvPr id="11" name="Rectangle 10"/>
            <p:cNvSpPr/>
            <p:nvPr/>
          </p:nvSpPr>
          <p:spPr>
            <a:xfrm>
              <a:off x="899950" y="484939"/>
              <a:ext cx="7526671" cy="5108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p:cNvGrpSpPr/>
            <p:nvPr/>
          </p:nvGrpSpPr>
          <p:grpSpPr>
            <a:xfrm>
              <a:off x="985214" y="669077"/>
              <a:ext cx="7238451" cy="4907112"/>
              <a:chOff x="0" y="0"/>
              <a:chExt cx="3333750" cy="2457450"/>
            </a:xfrm>
          </p:grpSpPr>
          <p:pic>
            <p:nvPicPr>
              <p:cNvPr id="13" name="Picture 12"/>
              <p:cNvPicPr>
                <a:picLocks noChangeAspect="1"/>
              </p:cNvPicPr>
              <p:nvPr/>
            </p:nvPicPr>
            <p:blipFill rotWithShape="1">
              <a:blip r:embed="rId10">
                <a:extLst>
                  <a:ext uri="{28A0092B-C50C-407E-A947-70E740481C1C}">
                    <a14:useLocalDpi xmlns:a14="http://schemas.microsoft.com/office/drawing/2010/main" val="0"/>
                  </a:ext>
                </a:extLst>
              </a:blip>
              <a:srcRect l="52676" t="49006" r="24749" b="24724"/>
              <a:stretch/>
            </p:blipFill>
            <p:spPr bwMode="auto">
              <a:xfrm>
                <a:off x="2047875" y="1323975"/>
                <a:ext cx="1285875" cy="1133475"/>
              </a:xfrm>
              <a:prstGeom prst="rect">
                <a:avLst/>
              </a:prstGeom>
              <a:noFill/>
              <a:ln>
                <a:noFill/>
              </a:ln>
              <a:extLst>
                <a:ext uri="{53640926-AAD7-44D8-BBD7-CCE9431645EC}">
                  <a14:shadowObscured xmlns:a14="http://schemas.microsoft.com/office/drawing/2010/main"/>
                </a:ext>
              </a:extLst>
            </p:spPr>
          </p:pic>
          <p:grpSp>
            <p:nvGrpSpPr>
              <p:cNvPr id="14" name="Group 13"/>
              <p:cNvGrpSpPr/>
              <p:nvPr/>
            </p:nvGrpSpPr>
            <p:grpSpPr>
              <a:xfrm>
                <a:off x="0" y="0"/>
                <a:ext cx="3267075" cy="2314575"/>
                <a:chOff x="0" y="0"/>
                <a:chExt cx="3267075" cy="2314575"/>
              </a:xfrm>
            </p:grpSpPr>
            <p:pic>
              <p:nvPicPr>
                <p:cNvPr id="15" name="Picture 14"/>
                <p:cNvPicPr>
                  <a:picLocks noChangeAspect="1"/>
                </p:cNvPicPr>
                <p:nvPr/>
              </p:nvPicPr>
              <p:blipFill rotWithShape="1">
                <a:blip r:embed="rId10">
                  <a:extLst>
                    <a:ext uri="{28A0092B-C50C-407E-A947-70E740481C1C}">
                      <a14:useLocalDpi xmlns:a14="http://schemas.microsoft.com/office/drawing/2010/main" val="0"/>
                    </a:ext>
                  </a:extLst>
                </a:blip>
                <a:srcRect l="12876" t="16335" r="51003" b="30022"/>
                <a:stretch/>
              </p:blipFill>
              <p:spPr bwMode="auto">
                <a:xfrm>
                  <a:off x="0" y="0"/>
                  <a:ext cx="2057400" cy="2314575"/>
                </a:xfrm>
                <a:prstGeom prst="rect">
                  <a:avLst/>
                </a:prstGeom>
                <a:noFill/>
                <a:ln>
                  <a:noFill/>
                </a:ln>
                <a:extLst>
                  <a:ext uri="{53640926-AAD7-44D8-BBD7-CCE9431645EC}">
                    <a14:shadowObscured xmlns:a14="http://schemas.microsoft.com/office/drawing/2010/main"/>
                  </a:ext>
                </a:extLst>
              </p:spPr>
            </p:pic>
            <p:sp>
              <p:nvSpPr>
                <p:cNvPr id="16" name="&quot;No&quot; Symbol 15"/>
                <p:cNvSpPr/>
                <p:nvPr/>
              </p:nvSpPr>
              <p:spPr>
                <a:xfrm>
                  <a:off x="2038350" y="1085850"/>
                  <a:ext cx="1228725" cy="1095375"/>
                </a:xfrm>
                <a:prstGeom prst="noSmoking">
                  <a:avLst>
                    <a:gd name="adj" fmla="val 858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grpSp>
    </p:spTree>
    <p:extLst>
      <p:ext uri="{BB962C8B-B14F-4D97-AF65-F5344CB8AC3E}">
        <p14:creationId xmlns:p14="http://schemas.microsoft.com/office/powerpoint/2010/main" val="3430632943"/>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868"/>
                                        </p:tgtEl>
                                        <p:attrNameLst>
                                          <p:attrName>style.visibility</p:attrName>
                                        </p:attrNameLst>
                                      </p:cBhvr>
                                      <p:to>
                                        <p:strVal val="visible"/>
                                      </p:to>
                                    </p:set>
                                    <p:animEffect transition="in" filter="fade">
                                      <p:cBhvr>
                                        <p:cTn id="22" dur="500"/>
                                        <p:tgtEl>
                                          <p:spTgt spid="3686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874"/>
                                        </p:tgtEl>
                                        <p:attrNameLst>
                                          <p:attrName>style.visibility</p:attrName>
                                        </p:attrNameLst>
                                      </p:cBhvr>
                                      <p:to>
                                        <p:strVal val="visible"/>
                                      </p:to>
                                    </p:set>
                                    <p:animEffect transition="in" filter="fade">
                                      <p:cBhvr>
                                        <p:cTn id="27" dur="500"/>
                                        <p:tgtEl>
                                          <p:spTgt spid="368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870"/>
                                        </p:tgtEl>
                                        <p:attrNameLst>
                                          <p:attrName>style.visibility</p:attrName>
                                        </p:attrNameLst>
                                      </p:cBhvr>
                                      <p:to>
                                        <p:strVal val="visible"/>
                                      </p:to>
                                    </p:set>
                                    <p:animEffect transition="in" filter="fade">
                                      <p:cBhvr>
                                        <p:cTn id="32" dur="500"/>
                                        <p:tgtEl>
                                          <p:spTgt spid="3687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6056" y="3933056"/>
            <a:ext cx="3384376" cy="1368152"/>
          </a:xfrm>
        </p:spPr>
        <p:txBody>
          <a:bodyPr>
            <a:noAutofit/>
          </a:bodyPr>
          <a:lstStyle/>
          <a:p>
            <a:r>
              <a:rPr lang="en-GB" sz="3600" dirty="0" smtClean="0">
                <a:latin typeface="Comic Sans MS" panose="030F0702030302020204" pitchFamily="66" charset="0"/>
              </a:rPr>
              <a:t>Chase swallowed a toy!</a:t>
            </a:r>
            <a:endParaRPr lang="en-GB" sz="3600" dirty="0">
              <a:latin typeface="Comic Sans MS" panose="030F0702030302020204" pitchFamily="66" charset="0"/>
            </a:endParaRPr>
          </a:p>
        </p:txBody>
      </p:sp>
      <p:pic>
        <p:nvPicPr>
          <p:cNvPr id="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611560" y="298784"/>
            <a:ext cx="3384376" cy="5733541"/>
          </a:xfr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68" y="320080"/>
            <a:ext cx="4283968" cy="2961716"/>
          </a:xfrm>
          <a:prstGeom prst="rect">
            <a:avLst/>
          </a:prstGeom>
        </p:spPr>
      </p:pic>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452320" y="6133859"/>
            <a:ext cx="1585869" cy="724141"/>
          </a:xfrm>
          <a:prstGeom prst="rect">
            <a:avLst/>
          </a:prstGeom>
          <a:noFill/>
        </p:spPr>
      </p:pic>
    </p:spTree>
    <p:extLst>
      <p:ext uri="{BB962C8B-B14F-4D97-AF65-F5344CB8AC3E}">
        <p14:creationId xmlns:p14="http://schemas.microsoft.com/office/powerpoint/2010/main" val="974023102"/>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539552" y="332656"/>
            <a:ext cx="8424936" cy="5688632"/>
          </a:xfrm>
          <a:prstGeom prst="rect">
            <a:avLst/>
          </a:prstGeom>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378619" y="6133858"/>
            <a:ext cx="1585869" cy="724142"/>
          </a:xfrm>
          <a:prstGeom prst="rect">
            <a:avLst/>
          </a:prstGeom>
          <a:noFill/>
        </p:spPr>
      </p:pic>
    </p:spTree>
    <p:extLst>
      <p:ext uri="{BB962C8B-B14F-4D97-AF65-F5344CB8AC3E}">
        <p14:creationId xmlns:p14="http://schemas.microsoft.com/office/powerpoint/2010/main" val="16294653"/>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42097"/>
            <a:ext cx="5400600" cy="307664"/>
          </a:xfrm>
        </p:spPr>
        <p:txBody>
          <a:bodyPr>
            <a:noAutofit/>
          </a:bodyPr>
          <a:lstStyle/>
          <a:p>
            <a:r>
              <a:rPr lang="en-GB" sz="3600" dirty="0">
                <a:solidFill>
                  <a:srgbClr val="E92D82"/>
                </a:solidFill>
                <a:latin typeface="Comic Sans MS" panose="030F0702030302020204" pitchFamily="66" charset="0"/>
              </a:rPr>
              <a:t>Saved</a:t>
            </a:r>
            <a:r>
              <a:rPr lang="en-GB" sz="3600" dirty="0">
                <a:latin typeface="Comic Sans MS" panose="030F0702030302020204" pitchFamily="66" charset="0"/>
              </a:rPr>
              <a:t> </a:t>
            </a:r>
            <a:r>
              <a:rPr lang="en-GB" sz="3600" dirty="0" smtClean="0">
                <a:latin typeface="Comic Sans MS" panose="030F0702030302020204" pitchFamily="66" charset="0"/>
              </a:rPr>
              <a:t>thanks to </a:t>
            </a:r>
            <a:r>
              <a:rPr lang="en-GB" sz="3600" dirty="0">
                <a:solidFill>
                  <a:srgbClr val="E92D82"/>
                </a:solidFill>
                <a:latin typeface="Comic Sans MS" panose="030F0702030302020204" pitchFamily="66" charset="0"/>
              </a:rPr>
              <a:t>PDSA</a:t>
            </a:r>
          </a:p>
        </p:txBody>
      </p:sp>
      <p:pic>
        <p:nvPicPr>
          <p:cNvPr id="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467545" y="373939"/>
            <a:ext cx="8424936" cy="5606066"/>
          </a:xfrm>
          <a:prstGeom prst="rect">
            <a:avLst/>
          </a:prstGeom>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452320" y="6133858"/>
            <a:ext cx="1585870" cy="724142"/>
          </a:xfrm>
          <a:prstGeom prst="rect">
            <a:avLst/>
          </a:prstGeom>
          <a:noFill/>
        </p:spPr>
      </p:pic>
    </p:spTree>
    <p:extLst>
      <p:ext uri="{BB962C8B-B14F-4D97-AF65-F5344CB8AC3E}">
        <p14:creationId xmlns:p14="http://schemas.microsoft.com/office/powerpoint/2010/main" val="2446668138"/>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306611" y="6041796"/>
            <a:ext cx="1818661" cy="830439"/>
          </a:xfrm>
          <a:prstGeom prst="rect">
            <a:avLst/>
          </a:prstGeom>
          <a:noFill/>
        </p:spPr>
      </p:pic>
      <p:sp>
        <p:nvSpPr>
          <p:cNvPr id="4" name="Rectangle 3"/>
          <p:cNvSpPr/>
          <p:nvPr/>
        </p:nvSpPr>
        <p:spPr>
          <a:xfrm>
            <a:off x="2286000" y="3105835"/>
            <a:ext cx="5526360" cy="369332"/>
          </a:xfrm>
          <a:prstGeom prst="rect">
            <a:avLst/>
          </a:prstGeom>
        </p:spPr>
        <p:txBody>
          <a:bodyPr wrap="square">
            <a:spAutoFit/>
          </a:bodyPr>
          <a:lstStyle/>
          <a:p>
            <a:r>
              <a:rPr lang="en-GB" dirty="0">
                <a:hlinkClick r:id="rId4"/>
              </a:rPr>
              <a:t>https://www.youtube.com/watch?v=cUY4_nVpdj4&amp;t=8s</a:t>
            </a:r>
            <a:endParaRPr lang="en-GB" dirty="0"/>
          </a:p>
        </p:txBody>
      </p:sp>
    </p:spTree>
    <p:extLst>
      <p:ext uri="{BB962C8B-B14F-4D97-AF65-F5344CB8AC3E}">
        <p14:creationId xmlns:p14="http://schemas.microsoft.com/office/powerpoint/2010/main" val="32232286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2"/>
          <p:cNvPicPr>
            <a:picLocks noChangeAspect="1" noChangeArrowheads="1"/>
          </p:cNvPicPr>
          <p:nvPr/>
        </p:nvPicPr>
        <p:blipFill>
          <a:blip r:embed="rId3" cstate="print"/>
          <a:srcRect/>
          <a:stretch>
            <a:fillRect/>
          </a:stretch>
        </p:blipFill>
        <p:spPr bwMode="auto">
          <a:xfrm>
            <a:off x="3588436" y="3619183"/>
            <a:ext cx="2233612" cy="2254250"/>
          </a:xfrm>
          <a:prstGeom prst="rect">
            <a:avLst/>
          </a:prstGeom>
          <a:noFill/>
          <a:ln w="25400">
            <a:noFill/>
            <a:round/>
            <a:headEnd/>
            <a:tailEnd/>
          </a:ln>
        </p:spPr>
      </p:pic>
      <p:pic>
        <p:nvPicPr>
          <p:cNvPr id="2053" name="Picture 3" descr="\\Falcon\user_data\Veterinary_Services\Community and Education\IMAGES\1_Animal_Image_Library\Cats\Archive\Kitten playing.jpg"/>
          <p:cNvPicPr>
            <a:picLocks noChangeAspect="1" noChangeArrowheads="1"/>
          </p:cNvPicPr>
          <p:nvPr/>
        </p:nvPicPr>
        <p:blipFill rotWithShape="1">
          <a:blip r:embed="rId4" cstate="print"/>
          <a:srcRect l="17422" t="7909" r="8051" b="7080"/>
          <a:stretch/>
        </p:blipFill>
        <p:spPr bwMode="auto">
          <a:xfrm>
            <a:off x="0" y="2417446"/>
            <a:ext cx="3080396" cy="3455987"/>
          </a:xfrm>
          <a:prstGeom prst="rect">
            <a:avLst/>
          </a:prstGeom>
          <a:noFill/>
          <a:ln w="9525">
            <a:noFill/>
            <a:miter lim="800000"/>
            <a:headEnd/>
            <a:tailEnd/>
          </a:ln>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308304" y="6073890"/>
            <a:ext cx="1657877" cy="757022"/>
          </a:xfrm>
          <a:prstGeom prst="rect">
            <a:avLst/>
          </a:prstGeom>
          <a:noFill/>
        </p:spPr>
      </p:pic>
      <p:pic>
        <p:nvPicPr>
          <p:cNvPr id="10" name="Picture 2" descr="\\falcon\user_data\SHARING FOLDER\!Temporary Sharing - Items will be deleted when 7 days old!\Jenna\shutterstock_162290225.jpg"/>
          <p:cNvPicPr>
            <a:picLocks noChangeAspect="1" noChangeArrowheads="1"/>
          </p:cNvPicPr>
          <p:nvPr/>
        </p:nvPicPr>
        <p:blipFill rotWithShape="1">
          <a:blip r:embed="rId6" cstate="print"/>
          <a:srcRect l="16216" r="21621" b="8007"/>
          <a:stretch/>
        </p:blipFill>
        <p:spPr bwMode="auto">
          <a:xfrm>
            <a:off x="5580112" y="323735"/>
            <a:ext cx="3386069" cy="5528378"/>
          </a:xfrm>
          <a:prstGeom prst="rect">
            <a:avLst/>
          </a:prstGeom>
          <a:noFill/>
        </p:spPr>
      </p:pic>
      <p:sp>
        <p:nvSpPr>
          <p:cNvPr id="6" name="Rectangle 5"/>
          <p:cNvSpPr/>
          <p:nvPr/>
        </p:nvSpPr>
        <p:spPr>
          <a:xfrm>
            <a:off x="2699792" y="1013630"/>
            <a:ext cx="3578853" cy="1200329"/>
          </a:xfrm>
          <a:prstGeom prst="rect">
            <a:avLst/>
          </a:prstGeom>
          <a:noFill/>
        </p:spPr>
        <p:txBody>
          <a:bodyPr>
            <a:spAutoFit/>
          </a:bodyPr>
          <a:lstStyle/>
          <a:p>
            <a:pPr algn="ctr" fontAlgn="auto">
              <a:spcBef>
                <a:spcPts val="0"/>
              </a:spcBef>
              <a:spcAft>
                <a:spcPts val="0"/>
              </a:spcAft>
              <a:defRPr/>
            </a:pPr>
            <a:r>
              <a:rPr lang="en-US" sz="7200" dirty="0" smtClean="0">
                <a:ln w="900" cmpd="sng">
                  <a:solidFill>
                    <a:schemeClr val="accent1">
                      <a:satMod val="190000"/>
                      <a:alpha val="55000"/>
                    </a:schemeClr>
                  </a:solidFill>
                  <a:prstDash val="solid"/>
                </a:ln>
                <a:solidFill>
                  <a:srgbClr val="008A89"/>
                </a:solidFill>
                <a:latin typeface="Comic Sans MS" panose="030F0702030302020204" pitchFamily="66" charset="0"/>
                <a:cs typeface="Arial" pitchFamily="34" charset="0"/>
              </a:rPr>
              <a:t>Thanks!</a:t>
            </a:r>
            <a:endParaRPr lang="en-US" sz="7200" dirty="0">
              <a:ln w="900" cmpd="sng">
                <a:solidFill>
                  <a:schemeClr val="accent1">
                    <a:satMod val="190000"/>
                    <a:alpha val="55000"/>
                  </a:schemeClr>
                </a:solidFill>
                <a:prstDash val="solid"/>
              </a:ln>
              <a:solidFill>
                <a:srgbClr val="008A89"/>
              </a:solidFill>
              <a:latin typeface="Comic Sans MS" panose="030F0702030302020204" pitchFamily="66" charset="0"/>
              <a:cs typeface="Arial" pitchFamily="34" charset="0"/>
            </a:endParaRPr>
          </a:p>
        </p:txBody>
      </p:sp>
    </p:spTree>
    <p:extLst>
      <p:ext uri="{BB962C8B-B14F-4D97-AF65-F5344CB8AC3E}">
        <p14:creationId xmlns:p14="http://schemas.microsoft.com/office/powerpoint/2010/main" val="8702875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TextBox 8"/>
          <p:cNvSpPr txBox="1">
            <a:spLocks noChangeArrowheads="1"/>
          </p:cNvSpPr>
          <p:nvPr/>
        </p:nvSpPr>
        <p:spPr bwMode="auto">
          <a:xfrm>
            <a:off x="-612576" y="6082333"/>
            <a:ext cx="3462781" cy="1877437"/>
          </a:xfrm>
          <a:prstGeom prst="rect">
            <a:avLst/>
          </a:prstGeom>
          <a:noFill/>
          <a:ln w="9525">
            <a:noFill/>
            <a:miter lim="800000"/>
            <a:headEnd/>
            <a:tailEnd/>
          </a:ln>
        </p:spPr>
        <p:txBody>
          <a:bodyPr wrap="square">
            <a:spAutoFit/>
          </a:bodyPr>
          <a:lstStyle/>
          <a:p>
            <a:pPr algn="ctr"/>
            <a:r>
              <a:rPr lang="en-GB" sz="3600" b="1" dirty="0" smtClean="0">
                <a:solidFill>
                  <a:srgbClr val="008080"/>
                </a:solidFill>
                <a:latin typeface="Comic Sans MS" panose="030F0702030302020204" pitchFamily="66" charset="0"/>
                <a:cs typeface="Arial" panose="020B0604020202020204" pitchFamily="34" charset="0"/>
              </a:rPr>
              <a:t>My </a:t>
            </a:r>
            <a:r>
              <a:rPr lang="en-GB" sz="3600" b="1" dirty="0">
                <a:solidFill>
                  <a:srgbClr val="008080"/>
                </a:solidFill>
                <a:latin typeface="Comic Sans MS" panose="030F0702030302020204" pitchFamily="66" charset="0"/>
                <a:cs typeface="Arial" panose="020B0604020202020204" pitchFamily="34" charset="0"/>
              </a:rPr>
              <a:t>P</a:t>
            </a:r>
            <a:r>
              <a:rPr lang="en-GB" sz="3600" b="1" dirty="0" smtClean="0">
                <a:solidFill>
                  <a:srgbClr val="008080"/>
                </a:solidFill>
                <a:latin typeface="Comic Sans MS" panose="030F0702030302020204" pitchFamily="66" charset="0"/>
                <a:cs typeface="Arial" panose="020B0604020202020204" pitchFamily="34" charset="0"/>
              </a:rPr>
              <a:t>ets</a:t>
            </a:r>
          </a:p>
          <a:p>
            <a:pPr algn="ctr"/>
            <a:endParaRPr lang="en-GB" sz="3200" dirty="0" smtClean="0">
              <a:solidFill>
                <a:srgbClr val="00AC7F"/>
              </a:solidFill>
              <a:latin typeface="Calibri" pitchFamily="34" charset="0"/>
            </a:endParaRPr>
          </a:p>
          <a:p>
            <a:pPr algn="ctr"/>
            <a:endParaRPr lang="en-GB" sz="2400" dirty="0">
              <a:solidFill>
                <a:srgbClr val="00AC7F"/>
              </a:solidFill>
              <a:latin typeface="Calibri" pitchFamily="34" charset="0"/>
            </a:endParaRPr>
          </a:p>
          <a:p>
            <a:pPr algn="ctr"/>
            <a:endParaRPr lang="en-GB" sz="2400" dirty="0">
              <a:solidFill>
                <a:srgbClr val="00AC7F"/>
              </a:solidFill>
              <a:latin typeface="Calibri" pitchFamily="34" charset="0"/>
            </a:endParaRP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306611" y="6082333"/>
            <a:ext cx="1729885" cy="789902"/>
          </a:xfrm>
          <a:prstGeom prst="rect">
            <a:avLst/>
          </a:prstGeom>
          <a:noFill/>
        </p:spPr>
      </p:pic>
    </p:spTree>
    <p:extLst>
      <p:ext uri="{BB962C8B-B14F-4D97-AF65-F5344CB8AC3E}">
        <p14:creationId xmlns:p14="http://schemas.microsoft.com/office/powerpoint/2010/main" val="341228253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6"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51202" y="1716545"/>
            <a:ext cx="2592288" cy="2250105"/>
          </a:xfrm>
          <a:prstGeom prst="rect">
            <a:avLst/>
          </a:prstGeom>
          <a:noFill/>
        </p:spPr>
      </p:pic>
      <p:sp>
        <p:nvSpPr>
          <p:cNvPr id="2" name="Title 1"/>
          <p:cNvSpPr>
            <a:spLocks noGrp="1"/>
          </p:cNvSpPr>
          <p:nvPr>
            <p:ph type="title"/>
          </p:nvPr>
        </p:nvSpPr>
        <p:spPr>
          <a:xfrm>
            <a:off x="323528" y="291845"/>
            <a:ext cx="8555824" cy="568414"/>
          </a:xfrm>
        </p:spPr>
        <p:txBody>
          <a:bodyPr>
            <a:normAutofit/>
          </a:bodyPr>
          <a:lstStyle/>
          <a:p>
            <a:pPr algn="ctr"/>
            <a:r>
              <a:rPr lang="en-GB" sz="3600" dirty="0" smtClean="0">
                <a:latin typeface="Comic Sans MS" panose="030F0702030302020204" pitchFamily="66" charset="0"/>
              </a:rPr>
              <a:t>People - What do we need?</a:t>
            </a:r>
            <a:endParaRPr lang="en-GB" sz="3600" dirty="0">
              <a:latin typeface="Comic Sans MS" panose="030F0702030302020204" pitchFamily="66" charset="0"/>
            </a:endParaRPr>
          </a:p>
        </p:txBody>
      </p:sp>
      <p:sp>
        <p:nvSpPr>
          <p:cNvPr id="17" name="Rectangle 16"/>
          <p:cNvSpPr/>
          <p:nvPr/>
        </p:nvSpPr>
        <p:spPr>
          <a:xfrm>
            <a:off x="3399135" y="3429000"/>
            <a:ext cx="4572000" cy="357930"/>
          </a:xfrm>
          <a:prstGeom prst="rect">
            <a:avLst/>
          </a:prstGeom>
        </p:spPr>
        <p:txBody>
          <a:bodyPr lIns="80147" tIns="40074" rIns="80147" bIns="40074">
            <a:spAutoFit/>
          </a:bodyPr>
          <a:lstStyle/>
          <a:p>
            <a:r>
              <a:rPr lang="en-GB" dirty="0" smtClean="0"/>
              <a:t>  </a:t>
            </a:r>
          </a:p>
        </p:txBody>
      </p:sp>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44809" y="1001975"/>
            <a:ext cx="3059039" cy="1950345"/>
          </a:xfrm>
          <a:prstGeom prst="rect">
            <a:avLst/>
          </a:prstGeom>
          <a:noFill/>
        </p:spPr>
      </p:pic>
      <p:pic>
        <p:nvPicPr>
          <p:cNvPr id="6158" name="Picture 1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50424" y="3605136"/>
            <a:ext cx="2892661" cy="1930693"/>
          </a:xfrm>
          <a:prstGeom prst="rect">
            <a:avLst/>
          </a:prstGeom>
          <a:noFill/>
        </p:spPr>
      </p:pic>
      <p:pic>
        <p:nvPicPr>
          <p:cNvPr id="6160" name="Picture 1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869737" y="1056269"/>
            <a:ext cx="2797722" cy="1865148"/>
          </a:xfrm>
          <a:prstGeom prst="rect">
            <a:avLst/>
          </a:prstGeom>
          <a:noFill/>
        </p:spPr>
      </p:pic>
      <p:pic>
        <p:nvPicPr>
          <p:cNvPr id="6162" name="Picture 18"/>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875342" y="3607981"/>
            <a:ext cx="2877590" cy="1927075"/>
          </a:xfrm>
          <a:prstGeom prst="rect">
            <a:avLst/>
          </a:prstGeom>
          <a:noFill/>
        </p:spPr>
      </p:pic>
      <p:sp>
        <p:nvSpPr>
          <p:cNvPr id="14" name="TextBox 13"/>
          <p:cNvSpPr txBox="1"/>
          <p:nvPr/>
        </p:nvSpPr>
        <p:spPr>
          <a:xfrm>
            <a:off x="117053" y="3008033"/>
            <a:ext cx="2880320" cy="400110"/>
          </a:xfrm>
          <a:prstGeom prst="rect">
            <a:avLst/>
          </a:prstGeom>
          <a:noFill/>
        </p:spPr>
        <p:txBody>
          <a:bodyPr wrap="square" rtlCol="0">
            <a:spAutoFit/>
          </a:bodyPr>
          <a:lstStyle/>
          <a:p>
            <a:pPr algn="ctr"/>
            <a:r>
              <a:rPr lang="en-GB" sz="2000" dirty="0" smtClean="0">
                <a:solidFill>
                  <a:srgbClr val="008080"/>
                </a:solidFill>
                <a:latin typeface="Comic Sans MS" panose="030F0702030302020204" pitchFamily="66" charset="0"/>
                <a:cs typeface="Arial" pitchFamily="34" charset="0"/>
              </a:rPr>
              <a:t>Home</a:t>
            </a:r>
            <a:endParaRPr lang="en-GB" sz="2000" dirty="0">
              <a:solidFill>
                <a:srgbClr val="008080"/>
              </a:solidFill>
              <a:latin typeface="Comic Sans MS" panose="030F0702030302020204" pitchFamily="66" charset="0"/>
              <a:cs typeface="Arial" pitchFamily="34" charset="0"/>
            </a:endParaRPr>
          </a:p>
        </p:txBody>
      </p:sp>
      <p:sp>
        <p:nvSpPr>
          <p:cNvPr id="15" name="TextBox 14"/>
          <p:cNvSpPr txBox="1"/>
          <p:nvPr/>
        </p:nvSpPr>
        <p:spPr>
          <a:xfrm>
            <a:off x="5796136" y="3008033"/>
            <a:ext cx="2952328" cy="400110"/>
          </a:xfrm>
          <a:prstGeom prst="rect">
            <a:avLst/>
          </a:prstGeom>
          <a:noFill/>
        </p:spPr>
        <p:txBody>
          <a:bodyPr wrap="square" rtlCol="0">
            <a:spAutoFit/>
          </a:bodyPr>
          <a:lstStyle/>
          <a:p>
            <a:pPr algn="ctr"/>
            <a:r>
              <a:rPr lang="en-GB" sz="2000" dirty="0" smtClean="0">
                <a:solidFill>
                  <a:srgbClr val="008080"/>
                </a:solidFill>
                <a:latin typeface="Comic Sans MS" panose="030F0702030302020204" pitchFamily="66" charset="0"/>
                <a:cs typeface="Arial" pitchFamily="34" charset="0"/>
              </a:rPr>
              <a:t>Friends</a:t>
            </a:r>
            <a:endParaRPr lang="en-GB" sz="2000" dirty="0">
              <a:solidFill>
                <a:srgbClr val="008080"/>
              </a:solidFill>
              <a:latin typeface="Comic Sans MS" panose="030F0702030302020204" pitchFamily="66" charset="0"/>
              <a:cs typeface="Arial" pitchFamily="34" charset="0"/>
            </a:endParaRPr>
          </a:p>
        </p:txBody>
      </p:sp>
      <p:sp>
        <p:nvSpPr>
          <p:cNvPr id="18" name="TextBox 17"/>
          <p:cNvSpPr txBox="1"/>
          <p:nvPr/>
        </p:nvSpPr>
        <p:spPr>
          <a:xfrm>
            <a:off x="323528" y="5598985"/>
            <a:ext cx="2952328" cy="430887"/>
          </a:xfrm>
          <a:prstGeom prst="rect">
            <a:avLst/>
          </a:prstGeom>
          <a:noFill/>
        </p:spPr>
        <p:txBody>
          <a:bodyPr wrap="square" rtlCol="0">
            <a:spAutoFit/>
          </a:bodyPr>
          <a:lstStyle/>
          <a:p>
            <a:pPr algn="ctr"/>
            <a:r>
              <a:rPr lang="en-GB" sz="2200" dirty="0" smtClean="0">
                <a:solidFill>
                  <a:srgbClr val="008080"/>
                </a:solidFill>
                <a:latin typeface="Comic Sans MS" panose="030F0702030302020204" pitchFamily="66" charset="0"/>
                <a:cs typeface="Arial" pitchFamily="34" charset="0"/>
              </a:rPr>
              <a:t>Exercise &amp; Fun</a:t>
            </a:r>
            <a:endParaRPr lang="en-GB" sz="2200" dirty="0">
              <a:solidFill>
                <a:srgbClr val="008080"/>
              </a:solidFill>
              <a:latin typeface="Comic Sans MS" panose="030F0702030302020204" pitchFamily="66" charset="0"/>
              <a:cs typeface="Arial" pitchFamily="34" charset="0"/>
            </a:endParaRPr>
          </a:p>
        </p:txBody>
      </p:sp>
      <p:sp>
        <p:nvSpPr>
          <p:cNvPr id="19" name="TextBox 18"/>
          <p:cNvSpPr txBox="1"/>
          <p:nvPr/>
        </p:nvSpPr>
        <p:spPr>
          <a:xfrm>
            <a:off x="5864442" y="5598984"/>
            <a:ext cx="2808312" cy="430887"/>
          </a:xfrm>
          <a:prstGeom prst="rect">
            <a:avLst/>
          </a:prstGeom>
          <a:noFill/>
        </p:spPr>
        <p:txBody>
          <a:bodyPr wrap="square" rtlCol="0">
            <a:spAutoFit/>
          </a:bodyPr>
          <a:lstStyle/>
          <a:p>
            <a:pPr algn="ctr"/>
            <a:r>
              <a:rPr lang="en-GB" sz="2200" dirty="0" smtClean="0">
                <a:solidFill>
                  <a:srgbClr val="008080"/>
                </a:solidFill>
                <a:latin typeface="Comic Sans MS" panose="030F0702030302020204" pitchFamily="66" charset="0"/>
                <a:cs typeface="Arial" pitchFamily="34" charset="0"/>
              </a:rPr>
              <a:t>Good Health</a:t>
            </a:r>
            <a:endParaRPr lang="en-GB" sz="2200" dirty="0">
              <a:solidFill>
                <a:srgbClr val="008080"/>
              </a:solidFill>
              <a:latin typeface="Comic Sans MS" panose="030F0702030302020204" pitchFamily="66" charset="0"/>
              <a:cs typeface="Arial" pitchFamily="34" charset="0"/>
            </a:endParaRPr>
          </a:p>
        </p:txBody>
      </p:sp>
      <p:sp>
        <p:nvSpPr>
          <p:cNvPr id="20" name="TextBox 19"/>
          <p:cNvSpPr txBox="1"/>
          <p:nvPr/>
        </p:nvSpPr>
        <p:spPr>
          <a:xfrm>
            <a:off x="3354680" y="3870099"/>
            <a:ext cx="2160240" cy="430887"/>
          </a:xfrm>
          <a:prstGeom prst="rect">
            <a:avLst/>
          </a:prstGeom>
          <a:noFill/>
        </p:spPr>
        <p:txBody>
          <a:bodyPr wrap="square" rtlCol="0">
            <a:spAutoFit/>
          </a:bodyPr>
          <a:lstStyle/>
          <a:p>
            <a:pPr algn="ctr"/>
            <a:r>
              <a:rPr lang="en-GB" sz="2200" dirty="0" smtClean="0">
                <a:solidFill>
                  <a:srgbClr val="008080"/>
                </a:solidFill>
                <a:latin typeface="Comic Sans MS" panose="030F0702030302020204" pitchFamily="66" charset="0"/>
                <a:cs typeface="Arial" pitchFamily="34" charset="0"/>
              </a:rPr>
              <a:t>Healthy diet</a:t>
            </a:r>
            <a:endParaRPr lang="en-GB" sz="2200" dirty="0">
              <a:solidFill>
                <a:srgbClr val="008080"/>
              </a:solidFill>
              <a:latin typeface="Comic Sans MS" panose="030F0702030302020204" pitchFamily="66" charset="0"/>
              <a:cs typeface="Arial" pitchFamily="34" charset="0"/>
            </a:endParaRPr>
          </a:p>
        </p:txBody>
      </p:sp>
      <p:pic>
        <p:nvPicPr>
          <p:cNvPr id="16" name="Picture 4"/>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483628" y="6122175"/>
            <a:ext cx="1611457" cy="735825"/>
          </a:xfrm>
          <a:prstGeom prst="rect">
            <a:avLst/>
          </a:prstGeom>
          <a:noFill/>
        </p:spPr>
      </p:pic>
    </p:spTree>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box(in)">
                                      <p:cBhvr>
                                        <p:cTn id="7" dur="500"/>
                                        <p:tgtEl>
                                          <p:spTgt spid="615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ox(i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158"/>
                                        </p:tgtEl>
                                        <p:attrNameLst>
                                          <p:attrName>style.visibility</p:attrName>
                                        </p:attrNameLst>
                                      </p:cBhvr>
                                      <p:to>
                                        <p:strVal val="visible"/>
                                      </p:to>
                                    </p:set>
                                    <p:animEffect transition="in" filter="box(in)">
                                      <p:cBhvr>
                                        <p:cTn id="17" dur="500"/>
                                        <p:tgtEl>
                                          <p:spTgt spid="615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ox(i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6160"/>
                                        </p:tgtEl>
                                        <p:attrNameLst>
                                          <p:attrName>style.visibility</p:attrName>
                                        </p:attrNameLst>
                                      </p:cBhvr>
                                      <p:to>
                                        <p:strVal val="visible"/>
                                      </p:to>
                                    </p:set>
                                    <p:animEffect transition="in" filter="box(in)">
                                      <p:cBhvr>
                                        <p:cTn id="27" dur="500"/>
                                        <p:tgtEl>
                                          <p:spTgt spid="616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ox(i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6162"/>
                                        </p:tgtEl>
                                        <p:attrNameLst>
                                          <p:attrName>style.visibility</p:attrName>
                                        </p:attrNameLst>
                                      </p:cBhvr>
                                      <p:to>
                                        <p:strVal val="visible"/>
                                      </p:to>
                                    </p:set>
                                    <p:animEffect transition="in" filter="box(in)">
                                      <p:cBhvr>
                                        <p:cTn id="37" dur="500"/>
                                        <p:tgtEl>
                                          <p:spTgt spid="616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ox(i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6156"/>
                                        </p:tgtEl>
                                        <p:attrNameLst>
                                          <p:attrName>style.visibility</p:attrName>
                                        </p:attrNameLst>
                                      </p:cBhvr>
                                      <p:to>
                                        <p:strVal val="visible"/>
                                      </p:to>
                                    </p:set>
                                    <p:animEffect transition="in" filter="box(in)">
                                      <p:cBhvr>
                                        <p:cTn id="47" dur="500"/>
                                        <p:tgtEl>
                                          <p:spTgt spid="6156"/>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ox(i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14" y="340762"/>
            <a:ext cx="3978047" cy="648072"/>
          </a:xfrm>
        </p:spPr>
        <p:txBody>
          <a:bodyPr>
            <a:noAutofit/>
          </a:bodyPr>
          <a:lstStyle/>
          <a:p>
            <a:pPr algn="ctr"/>
            <a:r>
              <a:rPr lang="en-GB" sz="3600" dirty="0" smtClean="0">
                <a:latin typeface="Comic Sans MS" panose="030F0702030302020204" pitchFamily="66" charset="0"/>
              </a:rPr>
              <a:t>All pets need …</a:t>
            </a:r>
            <a:endParaRPr lang="en-GB" sz="3600" dirty="0">
              <a:latin typeface="Comic Sans MS" panose="030F0702030302020204" pitchFamily="66" charset="0"/>
            </a:endParaRPr>
          </a:p>
        </p:txBody>
      </p:sp>
      <p:sp>
        <p:nvSpPr>
          <p:cNvPr id="17" name="Rectangle 16"/>
          <p:cNvSpPr/>
          <p:nvPr/>
        </p:nvSpPr>
        <p:spPr>
          <a:xfrm>
            <a:off x="3399135" y="3429000"/>
            <a:ext cx="4572000" cy="357930"/>
          </a:xfrm>
          <a:prstGeom prst="rect">
            <a:avLst/>
          </a:prstGeom>
        </p:spPr>
        <p:txBody>
          <a:bodyPr lIns="80147" tIns="40074" rIns="80147" bIns="40074">
            <a:spAutoFit/>
          </a:bodyPr>
          <a:lstStyle/>
          <a:p>
            <a:r>
              <a:rPr lang="en-GB" dirty="0" smtClean="0"/>
              <a:t>  </a:t>
            </a:r>
          </a:p>
        </p:txBody>
      </p:sp>
      <p:sp>
        <p:nvSpPr>
          <p:cNvPr id="5" name="TextBox 4"/>
          <p:cNvSpPr txBox="1"/>
          <p:nvPr/>
        </p:nvSpPr>
        <p:spPr>
          <a:xfrm>
            <a:off x="-180528" y="6154972"/>
            <a:ext cx="6174281" cy="646331"/>
          </a:xfrm>
          <a:prstGeom prst="rect">
            <a:avLst/>
          </a:prstGeom>
          <a:noFill/>
        </p:spPr>
        <p:txBody>
          <a:bodyPr wrap="square" rtlCol="0">
            <a:spAutoFit/>
          </a:bodyPr>
          <a:lstStyle/>
          <a:p>
            <a:pPr algn="ctr"/>
            <a:r>
              <a:rPr lang="en-GB" sz="3600" b="1" i="1" dirty="0" smtClean="0">
                <a:solidFill>
                  <a:srgbClr val="008080"/>
                </a:solidFill>
                <a:latin typeface="Comic Sans MS" panose="030F0702030302020204" pitchFamily="66" charset="0"/>
                <a:cs typeface="Arial" pitchFamily="34" charset="0"/>
              </a:rPr>
              <a:t>The Five Welfare Needs</a:t>
            </a:r>
            <a:endParaRPr lang="en-GB" sz="3600" b="1" i="1" dirty="0">
              <a:solidFill>
                <a:srgbClr val="008080"/>
              </a:solidFill>
              <a:latin typeface="Comic Sans MS" panose="030F0702030302020204" pitchFamily="66" charset="0"/>
              <a:cs typeface="Arial" pitchFamily="34" charset="0"/>
            </a:endParaRPr>
          </a:p>
        </p:txBody>
      </p:sp>
      <p:pic>
        <p:nvPicPr>
          <p:cNvPr id="8" name="Picture 3" descr="C:\Documents and Settings\Henson_A\My Documents\Amy's\Talkies\New Welfare Symbols\Diet Icon.jpg"/>
          <p:cNvPicPr>
            <a:picLocks noChangeAspect="1" noChangeArrowheads="1"/>
          </p:cNvPicPr>
          <p:nvPr/>
        </p:nvPicPr>
        <p:blipFill>
          <a:blip r:embed="rId3" cstate="print"/>
          <a:srcRect/>
          <a:stretch>
            <a:fillRect/>
          </a:stretch>
        </p:blipFill>
        <p:spPr bwMode="auto">
          <a:xfrm>
            <a:off x="558821" y="3606357"/>
            <a:ext cx="1767606" cy="1767606"/>
          </a:xfrm>
          <a:prstGeom prst="ellipse">
            <a:avLst/>
          </a:prstGeom>
          <a:noFill/>
        </p:spPr>
      </p:pic>
      <p:pic>
        <p:nvPicPr>
          <p:cNvPr id="9" name="Picture 4" descr="C:\Documents and Settings\Henson_A\My Documents\Amy's\Talkies\New Welfare Symbols\Behaviour Icon.jpg"/>
          <p:cNvPicPr>
            <a:picLocks noChangeAspect="1" noChangeArrowheads="1"/>
          </p:cNvPicPr>
          <p:nvPr/>
        </p:nvPicPr>
        <p:blipFill>
          <a:blip r:embed="rId4" cstate="print"/>
          <a:srcRect/>
          <a:stretch>
            <a:fillRect/>
          </a:stretch>
        </p:blipFill>
        <p:spPr bwMode="auto">
          <a:xfrm>
            <a:off x="6500995" y="1131941"/>
            <a:ext cx="1758634" cy="1758634"/>
          </a:xfrm>
          <a:prstGeom prst="ellipse">
            <a:avLst/>
          </a:prstGeom>
          <a:noFill/>
        </p:spPr>
      </p:pic>
      <p:pic>
        <p:nvPicPr>
          <p:cNvPr id="10" name="Picture 5" descr="C:\Documents and Settings\Henson_A\My Documents\Amy's\Talkies\New Welfare Symbols\Companionship Icon.jpg"/>
          <p:cNvPicPr>
            <a:picLocks noChangeAspect="1" noChangeArrowheads="1"/>
          </p:cNvPicPr>
          <p:nvPr/>
        </p:nvPicPr>
        <p:blipFill>
          <a:blip r:embed="rId5" cstate="print"/>
          <a:srcRect/>
          <a:stretch>
            <a:fillRect/>
          </a:stretch>
        </p:blipFill>
        <p:spPr bwMode="auto">
          <a:xfrm>
            <a:off x="6580334" y="3705384"/>
            <a:ext cx="1676507" cy="1682807"/>
          </a:xfrm>
          <a:prstGeom prst="ellipse">
            <a:avLst/>
          </a:prstGeom>
          <a:noFill/>
        </p:spPr>
      </p:pic>
      <p:pic>
        <p:nvPicPr>
          <p:cNvPr id="11" name="Picture 10" descr="Health Icon.jpg"/>
          <p:cNvPicPr>
            <a:picLocks noChangeAspect="1"/>
          </p:cNvPicPr>
          <p:nvPr/>
        </p:nvPicPr>
        <p:blipFill>
          <a:blip r:embed="rId6" cstate="print"/>
          <a:srcRect/>
          <a:stretch>
            <a:fillRect/>
          </a:stretch>
        </p:blipFill>
        <p:spPr bwMode="auto">
          <a:xfrm>
            <a:off x="3436861" y="2184435"/>
            <a:ext cx="1933555" cy="1769434"/>
          </a:xfrm>
          <a:prstGeom prst="rect">
            <a:avLst/>
          </a:prstGeom>
          <a:noFill/>
          <a:ln w="9525">
            <a:noFill/>
            <a:miter lim="800000"/>
            <a:headEnd/>
            <a:tailEnd/>
          </a:ln>
        </p:spPr>
      </p:pic>
      <p:sp>
        <p:nvSpPr>
          <p:cNvPr id="12" name="TextBox 11"/>
          <p:cNvSpPr txBox="1"/>
          <p:nvPr/>
        </p:nvSpPr>
        <p:spPr>
          <a:xfrm>
            <a:off x="136523" y="2927739"/>
            <a:ext cx="2606046" cy="707886"/>
          </a:xfrm>
          <a:prstGeom prst="rect">
            <a:avLst/>
          </a:prstGeom>
          <a:noFill/>
        </p:spPr>
        <p:txBody>
          <a:bodyPr wrap="square" rtlCol="0">
            <a:spAutoFit/>
          </a:bodyPr>
          <a:lstStyle/>
          <a:p>
            <a:pPr algn="ctr"/>
            <a:r>
              <a:rPr lang="en-GB" sz="2000" dirty="0" smtClean="0">
                <a:solidFill>
                  <a:schemeClr val="accent4"/>
                </a:solidFill>
                <a:latin typeface="Comic Sans MS" panose="030F0702030302020204" pitchFamily="66" charset="0"/>
                <a:cs typeface="Arial" pitchFamily="34" charset="0"/>
              </a:rPr>
              <a:t>The right</a:t>
            </a:r>
          </a:p>
          <a:p>
            <a:pPr algn="ctr"/>
            <a:r>
              <a:rPr lang="en-GB" sz="2000" b="1" dirty="0" smtClean="0">
                <a:solidFill>
                  <a:schemeClr val="accent4"/>
                </a:solidFill>
                <a:latin typeface="Comic Sans MS" panose="030F0702030302020204" pitchFamily="66" charset="0"/>
                <a:cs typeface="Arial" pitchFamily="34" charset="0"/>
              </a:rPr>
              <a:t>ENVIRONMENT</a:t>
            </a:r>
            <a:endParaRPr lang="en-GB" sz="2000" b="1" dirty="0">
              <a:solidFill>
                <a:schemeClr val="accent4"/>
              </a:solidFill>
              <a:latin typeface="Comic Sans MS" panose="030F0702030302020204" pitchFamily="66" charset="0"/>
              <a:cs typeface="Arial" pitchFamily="34" charset="0"/>
            </a:endParaRPr>
          </a:p>
        </p:txBody>
      </p:sp>
      <p:sp>
        <p:nvSpPr>
          <p:cNvPr id="13" name="TextBox 12"/>
          <p:cNvSpPr txBox="1"/>
          <p:nvPr/>
        </p:nvSpPr>
        <p:spPr>
          <a:xfrm>
            <a:off x="5864713" y="2900079"/>
            <a:ext cx="3031198" cy="707886"/>
          </a:xfrm>
          <a:prstGeom prst="rect">
            <a:avLst/>
          </a:prstGeom>
          <a:noFill/>
        </p:spPr>
        <p:txBody>
          <a:bodyPr wrap="square" rtlCol="0">
            <a:spAutoFit/>
          </a:bodyPr>
          <a:lstStyle/>
          <a:p>
            <a:pPr algn="ctr"/>
            <a:r>
              <a:rPr lang="en-GB" sz="2000" dirty="0" smtClean="0">
                <a:solidFill>
                  <a:schemeClr val="accent3"/>
                </a:solidFill>
                <a:latin typeface="Comic Sans MS" panose="030F0702030302020204" pitchFamily="66" charset="0"/>
                <a:cs typeface="Arial" pitchFamily="34" charset="0"/>
              </a:rPr>
              <a:t>To show natural</a:t>
            </a:r>
          </a:p>
          <a:p>
            <a:pPr algn="ctr"/>
            <a:r>
              <a:rPr lang="en-GB" sz="2000" b="1" dirty="0" smtClean="0">
                <a:solidFill>
                  <a:schemeClr val="accent3"/>
                </a:solidFill>
                <a:latin typeface="Comic Sans MS" panose="030F0702030302020204" pitchFamily="66" charset="0"/>
                <a:cs typeface="Arial" pitchFamily="34" charset="0"/>
              </a:rPr>
              <a:t>BEHAVIOUR</a:t>
            </a:r>
            <a:endParaRPr lang="en-GB" sz="2000" b="1" dirty="0">
              <a:solidFill>
                <a:schemeClr val="accent3"/>
              </a:solidFill>
              <a:latin typeface="Comic Sans MS" panose="030F0702030302020204" pitchFamily="66" charset="0"/>
              <a:cs typeface="Arial" pitchFamily="34" charset="0"/>
            </a:endParaRPr>
          </a:p>
        </p:txBody>
      </p:sp>
      <p:sp>
        <p:nvSpPr>
          <p:cNvPr id="14" name="TextBox 13"/>
          <p:cNvSpPr txBox="1"/>
          <p:nvPr/>
        </p:nvSpPr>
        <p:spPr>
          <a:xfrm>
            <a:off x="6173392" y="5498583"/>
            <a:ext cx="2490390" cy="400110"/>
          </a:xfrm>
          <a:prstGeom prst="rect">
            <a:avLst/>
          </a:prstGeom>
          <a:noFill/>
        </p:spPr>
        <p:txBody>
          <a:bodyPr wrap="square" rtlCol="0">
            <a:spAutoFit/>
          </a:bodyPr>
          <a:lstStyle/>
          <a:p>
            <a:pPr algn="ctr"/>
            <a:r>
              <a:rPr lang="en-GB" sz="2000" b="1" dirty="0" smtClean="0">
                <a:solidFill>
                  <a:schemeClr val="accent2"/>
                </a:solidFill>
                <a:latin typeface="Comic Sans MS" panose="030F0702030302020204" pitchFamily="66" charset="0"/>
                <a:cs typeface="Arial" pitchFamily="34" charset="0"/>
              </a:rPr>
              <a:t>COMPANIONSHIP</a:t>
            </a:r>
            <a:endParaRPr lang="en-GB" sz="2000" b="1" dirty="0">
              <a:solidFill>
                <a:schemeClr val="accent2"/>
              </a:solidFill>
              <a:latin typeface="Comic Sans MS" panose="030F0702030302020204" pitchFamily="66" charset="0"/>
              <a:cs typeface="Arial" pitchFamily="34" charset="0"/>
            </a:endParaRPr>
          </a:p>
        </p:txBody>
      </p:sp>
      <p:sp>
        <p:nvSpPr>
          <p:cNvPr id="16" name="TextBox 15"/>
          <p:cNvSpPr txBox="1"/>
          <p:nvPr/>
        </p:nvSpPr>
        <p:spPr>
          <a:xfrm>
            <a:off x="534437" y="5378742"/>
            <a:ext cx="1728192" cy="707886"/>
          </a:xfrm>
          <a:prstGeom prst="rect">
            <a:avLst/>
          </a:prstGeom>
          <a:noFill/>
        </p:spPr>
        <p:txBody>
          <a:bodyPr wrap="square" rtlCol="0">
            <a:spAutoFit/>
          </a:bodyPr>
          <a:lstStyle/>
          <a:p>
            <a:pPr algn="ctr"/>
            <a:r>
              <a:rPr lang="en-GB" sz="2000" dirty="0" smtClean="0">
                <a:solidFill>
                  <a:schemeClr val="accent6"/>
                </a:solidFill>
                <a:latin typeface="Comic Sans MS" panose="030F0702030302020204" pitchFamily="66" charset="0"/>
                <a:cs typeface="Arial" pitchFamily="34" charset="0"/>
              </a:rPr>
              <a:t>A healthy</a:t>
            </a:r>
          </a:p>
          <a:p>
            <a:pPr algn="ctr"/>
            <a:r>
              <a:rPr lang="en-GB" sz="2000" b="1" dirty="0" smtClean="0">
                <a:solidFill>
                  <a:schemeClr val="accent6"/>
                </a:solidFill>
                <a:latin typeface="Comic Sans MS" panose="030F0702030302020204" pitchFamily="66" charset="0"/>
                <a:cs typeface="Arial" pitchFamily="34" charset="0"/>
              </a:rPr>
              <a:t>DIET</a:t>
            </a:r>
            <a:endParaRPr lang="en-GB" sz="2000" b="1" dirty="0">
              <a:solidFill>
                <a:schemeClr val="accent6"/>
              </a:solidFill>
              <a:latin typeface="Comic Sans MS" panose="030F0702030302020204" pitchFamily="66" charset="0"/>
              <a:cs typeface="Arial" pitchFamily="34" charset="0"/>
            </a:endParaRPr>
          </a:p>
        </p:txBody>
      </p:sp>
      <p:sp>
        <p:nvSpPr>
          <p:cNvPr id="18" name="TextBox 17"/>
          <p:cNvSpPr txBox="1"/>
          <p:nvPr/>
        </p:nvSpPr>
        <p:spPr>
          <a:xfrm>
            <a:off x="3668428" y="4005064"/>
            <a:ext cx="1432696" cy="707886"/>
          </a:xfrm>
          <a:prstGeom prst="rect">
            <a:avLst/>
          </a:prstGeom>
          <a:noFill/>
        </p:spPr>
        <p:txBody>
          <a:bodyPr wrap="square" rtlCol="0">
            <a:spAutoFit/>
          </a:bodyPr>
          <a:lstStyle/>
          <a:p>
            <a:pPr algn="ctr"/>
            <a:r>
              <a:rPr lang="en-GB" sz="2000" dirty="0" smtClean="0">
                <a:solidFill>
                  <a:schemeClr val="accent1"/>
                </a:solidFill>
                <a:latin typeface="Comic Sans MS" panose="030F0702030302020204" pitchFamily="66" charset="0"/>
                <a:cs typeface="Arial" pitchFamily="34" charset="0"/>
              </a:rPr>
              <a:t>Good</a:t>
            </a:r>
          </a:p>
          <a:p>
            <a:pPr algn="ctr"/>
            <a:r>
              <a:rPr lang="en-GB" sz="2000" b="1" dirty="0" smtClean="0">
                <a:solidFill>
                  <a:schemeClr val="accent1"/>
                </a:solidFill>
                <a:latin typeface="Comic Sans MS" panose="030F0702030302020204" pitchFamily="66" charset="0"/>
                <a:cs typeface="Arial" pitchFamily="34" charset="0"/>
              </a:rPr>
              <a:t>HEALTH</a:t>
            </a:r>
            <a:endParaRPr lang="en-GB" sz="2000" b="1" dirty="0">
              <a:solidFill>
                <a:schemeClr val="accent1"/>
              </a:solidFill>
              <a:latin typeface="Comic Sans MS" panose="030F0702030302020204" pitchFamily="66" charset="0"/>
              <a:cs typeface="Arial" pitchFamily="34" charset="0"/>
            </a:endParaRPr>
          </a:p>
        </p:txBody>
      </p:sp>
      <p:pic>
        <p:nvPicPr>
          <p:cNvPr id="19" name="Picture 2" descr="C:\Documents and Settings\Henson_A\My Documents\Amy's\Talkies\New Welfare Symbols\Environment Icon.jpg"/>
          <p:cNvPicPr>
            <a:picLocks noChangeAspect="1" noChangeArrowheads="1"/>
          </p:cNvPicPr>
          <p:nvPr/>
        </p:nvPicPr>
        <p:blipFill>
          <a:blip r:embed="rId7" cstate="print"/>
          <a:srcRect/>
          <a:stretch>
            <a:fillRect/>
          </a:stretch>
        </p:blipFill>
        <p:spPr bwMode="auto">
          <a:xfrm>
            <a:off x="557931" y="1211579"/>
            <a:ext cx="1767606" cy="1767606"/>
          </a:xfrm>
          <a:prstGeom prst="ellipse">
            <a:avLst/>
          </a:prstGeom>
          <a:noFill/>
        </p:spPr>
      </p:pic>
      <p:pic>
        <p:nvPicPr>
          <p:cNvPr id="20" name="Picture 4"/>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380312" y="6149870"/>
            <a:ext cx="1585869" cy="724141"/>
          </a:xfrm>
          <a:prstGeom prst="rect">
            <a:avLst/>
          </a:prstGeom>
          <a:noFill/>
        </p:spPr>
      </p:pic>
    </p:spTree>
    <p:extLst>
      <p:ext uri="{BB962C8B-B14F-4D97-AF65-F5344CB8AC3E}">
        <p14:creationId xmlns:p14="http://schemas.microsoft.com/office/powerpoint/2010/main" val="1325971688"/>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5">
                                            <p:txEl>
                                              <p:pRg st="0" end="0"/>
                                            </p:txEl>
                                          </p:spTgt>
                                        </p:tgtEl>
                                        <p:attrNameLst>
                                          <p:attrName>style.visibility</p:attrName>
                                        </p:attrNameLst>
                                      </p:cBhvr>
                                      <p:to>
                                        <p:strVal val="visible"/>
                                      </p:to>
                                    </p:set>
                                    <p:anim calcmode="lin" valueType="num">
                                      <p:cBhvr>
                                        <p:cTn id="5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34" y="303600"/>
            <a:ext cx="8784976" cy="648072"/>
          </a:xfrm>
        </p:spPr>
        <p:txBody>
          <a:bodyPr>
            <a:normAutofit/>
          </a:bodyPr>
          <a:lstStyle/>
          <a:p>
            <a:pPr algn="ctr"/>
            <a:r>
              <a:rPr lang="en-GB" sz="3600" dirty="0" smtClean="0">
                <a:latin typeface="Comic Sans MS" panose="030F0702030302020204" pitchFamily="66" charset="0"/>
              </a:rPr>
              <a:t>Cats – What do they do?</a:t>
            </a:r>
            <a:endParaRPr lang="en-GB" sz="3600" dirty="0">
              <a:latin typeface="Comic Sans MS" panose="030F0702030302020204" pitchFamily="66" charset="0"/>
            </a:endParaRPr>
          </a:p>
        </p:txBody>
      </p:sp>
      <p:sp>
        <p:nvSpPr>
          <p:cNvPr id="17" name="Rectangle 16"/>
          <p:cNvSpPr/>
          <p:nvPr/>
        </p:nvSpPr>
        <p:spPr>
          <a:xfrm>
            <a:off x="3626220" y="3550597"/>
            <a:ext cx="4572000" cy="357930"/>
          </a:xfrm>
          <a:prstGeom prst="rect">
            <a:avLst/>
          </a:prstGeom>
        </p:spPr>
        <p:txBody>
          <a:bodyPr lIns="80147" tIns="40074" rIns="80147" bIns="40074">
            <a:spAutoFit/>
          </a:bodyPr>
          <a:lstStyle/>
          <a:p>
            <a:r>
              <a:rPr lang="en-GB" dirty="0" smtClean="0"/>
              <a:t>  </a:t>
            </a:r>
          </a:p>
        </p:txBody>
      </p:sp>
      <p:pic>
        <p:nvPicPr>
          <p:cNvPr id="13" name="Picture 12"/>
          <p:cNvPicPr/>
          <p:nvPr/>
        </p:nvPicPr>
        <p:blipFill>
          <a:blip r:embed="rId3" cstate="print">
            <a:extLst>
              <a:ext uri="{28A0092B-C50C-407E-A947-70E740481C1C}">
                <a14:useLocalDpi xmlns:a14="http://schemas.microsoft.com/office/drawing/2010/main" val="0"/>
              </a:ext>
            </a:extLst>
          </a:blip>
          <a:stretch>
            <a:fillRect/>
          </a:stretch>
        </p:blipFill>
        <p:spPr bwMode="auto">
          <a:xfrm>
            <a:off x="6072052" y="1018887"/>
            <a:ext cx="2755367" cy="1861044"/>
          </a:xfrm>
          <a:prstGeom prst="rect">
            <a:avLst/>
          </a:prstGeom>
          <a:noFill/>
          <a:ln w="9525">
            <a:noFill/>
            <a:miter lim="800000"/>
            <a:headEnd/>
            <a:tailEnd/>
          </a:ln>
        </p:spPr>
      </p:pic>
      <p:sp>
        <p:nvSpPr>
          <p:cNvPr id="18" name="TextBox 17"/>
          <p:cNvSpPr txBox="1"/>
          <p:nvPr/>
        </p:nvSpPr>
        <p:spPr>
          <a:xfrm>
            <a:off x="-24616" y="2947870"/>
            <a:ext cx="3203848" cy="461665"/>
          </a:xfrm>
          <a:prstGeom prst="rect">
            <a:avLst/>
          </a:prstGeom>
          <a:noFill/>
        </p:spPr>
        <p:txBody>
          <a:bodyPr wrap="square" rtlCol="0">
            <a:spAutoFit/>
          </a:bodyPr>
          <a:lstStyle/>
          <a:p>
            <a:pPr algn="ctr"/>
            <a:r>
              <a:rPr lang="en-GB" sz="2400" dirty="0" smtClean="0">
                <a:solidFill>
                  <a:srgbClr val="008080"/>
                </a:solidFill>
                <a:latin typeface="Comic Sans MS" panose="030F0702030302020204" pitchFamily="66" charset="0"/>
                <a:cs typeface="Arial" pitchFamily="34" charset="0"/>
              </a:rPr>
              <a:t>Scratch/Scent Mark</a:t>
            </a:r>
            <a:endParaRPr lang="en-GB" sz="2400" dirty="0">
              <a:solidFill>
                <a:srgbClr val="008080"/>
              </a:solidFill>
              <a:latin typeface="Comic Sans MS" panose="030F0702030302020204" pitchFamily="66" charset="0"/>
              <a:cs typeface="Arial" pitchFamily="34" charset="0"/>
            </a:endParaRPr>
          </a:p>
        </p:txBody>
      </p:sp>
      <p:sp>
        <p:nvSpPr>
          <p:cNvPr id="19" name="TextBox 18"/>
          <p:cNvSpPr txBox="1"/>
          <p:nvPr/>
        </p:nvSpPr>
        <p:spPr>
          <a:xfrm>
            <a:off x="3217723" y="2935199"/>
            <a:ext cx="2448272" cy="461665"/>
          </a:xfrm>
          <a:prstGeom prst="rect">
            <a:avLst/>
          </a:prstGeom>
          <a:noFill/>
        </p:spPr>
        <p:txBody>
          <a:bodyPr wrap="square" rtlCol="0">
            <a:spAutoFit/>
          </a:bodyPr>
          <a:lstStyle/>
          <a:p>
            <a:pPr algn="ctr"/>
            <a:r>
              <a:rPr lang="en-GB" sz="2400" dirty="0" smtClean="0">
                <a:solidFill>
                  <a:srgbClr val="008080"/>
                </a:solidFill>
                <a:latin typeface="Comic Sans MS" panose="030F0702030302020204" pitchFamily="66" charset="0"/>
                <a:cs typeface="Arial" pitchFamily="34" charset="0"/>
              </a:rPr>
              <a:t>Climb/Hide</a:t>
            </a:r>
            <a:endParaRPr lang="en-GB" sz="2400" dirty="0">
              <a:solidFill>
                <a:srgbClr val="008080"/>
              </a:solidFill>
              <a:latin typeface="Comic Sans MS" panose="030F0702030302020204" pitchFamily="66" charset="0"/>
              <a:cs typeface="Arial" pitchFamily="34" charset="0"/>
            </a:endParaRPr>
          </a:p>
        </p:txBody>
      </p:sp>
      <p:sp>
        <p:nvSpPr>
          <p:cNvPr id="20" name="TextBox 19"/>
          <p:cNvSpPr txBox="1"/>
          <p:nvPr/>
        </p:nvSpPr>
        <p:spPr>
          <a:xfrm>
            <a:off x="6458083" y="2903519"/>
            <a:ext cx="2376264" cy="461665"/>
          </a:xfrm>
          <a:prstGeom prst="rect">
            <a:avLst/>
          </a:prstGeom>
          <a:noFill/>
        </p:spPr>
        <p:txBody>
          <a:bodyPr wrap="square" rtlCol="0">
            <a:spAutoFit/>
          </a:bodyPr>
          <a:lstStyle/>
          <a:p>
            <a:pPr algn="ctr"/>
            <a:r>
              <a:rPr lang="en-GB" sz="2400" dirty="0" smtClean="0">
                <a:solidFill>
                  <a:srgbClr val="008080"/>
                </a:solidFill>
                <a:latin typeface="Comic Sans MS" panose="030F0702030302020204" pitchFamily="66" charset="0"/>
                <a:cs typeface="Arial" pitchFamily="34" charset="0"/>
              </a:rPr>
              <a:t>Eat/Drink</a:t>
            </a:r>
            <a:endParaRPr lang="en-GB" sz="2400" dirty="0">
              <a:solidFill>
                <a:srgbClr val="008080"/>
              </a:solidFill>
              <a:latin typeface="Comic Sans MS" panose="030F0702030302020204" pitchFamily="66" charset="0"/>
              <a:cs typeface="Arial" pitchFamily="34" charset="0"/>
            </a:endParaRPr>
          </a:p>
        </p:txBody>
      </p:sp>
      <p:sp>
        <p:nvSpPr>
          <p:cNvPr id="21" name="TextBox 20"/>
          <p:cNvSpPr txBox="1"/>
          <p:nvPr/>
        </p:nvSpPr>
        <p:spPr>
          <a:xfrm>
            <a:off x="223669" y="5589240"/>
            <a:ext cx="2520280" cy="461665"/>
          </a:xfrm>
          <a:prstGeom prst="rect">
            <a:avLst/>
          </a:prstGeom>
          <a:noFill/>
        </p:spPr>
        <p:txBody>
          <a:bodyPr wrap="square" rtlCol="0">
            <a:spAutoFit/>
          </a:bodyPr>
          <a:lstStyle/>
          <a:p>
            <a:pPr algn="ctr"/>
            <a:r>
              <a:rPr lang="en-GB" sz="2400" dirty="0" smtClean="0">
                <a:solidFill>
                  <a:srgbClr val="008080"/>
                </a:solidFill>
                <a:latin typeface="Comic Sans MS" panose="030F0702030302020204" pitchFamily="66" charset="0"/>
                <a:cs typeface="Arial" pitchFamily="34" charset="0"/>
              </a:rPr>
              <a:t>Sleep</a:t>
            </a:r>
            <a:r>
              <a:rPr lang="en-GB" dirty="0" smtClean="0"/>
              <a:t> </a:t>
            </a:r>
            <a:endParaRPr lang="en-GB" dirty="0"/>
          </a:p>
        </p:txBody>
      </p:sp>
      <p:sp>
        <p:nvSpPr>
          <p:cNvPr id="22" name="TextBox 21"/>
          <p:cNvSpPr txBox="1"/>
          <p:nvPr/>
        </p:nvSpPr>
        <p:spPr>
          <a:xfrm>
            <a:off x="3315165" y="5581062"/>
            <a:ext cx="2448272" cy="461665"/>
          </a:xfrm>
          <a:prstGeom prst="rect">
            <a:avLst/>
          </a:prstGeom>
          <a:noFill/>
        </p:spPr>
        <p:txBody>
          <a:bodyPr wrap="square" rtlCol="0">
            <a:spAutoFit/>
          </a:bodyPr>
          <a:lstStyle/>
          <a:p>
            <a:pPr algn="ctr"/>
            <a:r>
              <a:rPr lang="en-GB" sz="2400" dirty="0" smtClean="0">
                <a:solidFill>
                  <a:srgbClr val="008080"/>
                </a:solidFill>
                <a:latin typeface="Comic Sans MS" panose="030F0702030302020204" pitchFamily="66" charset="0"/>
                <a:cs typeface="Arial" pitchFamily="34" charset="0"/>
              </a:rPr>
              <a:t>Hunt/Play</a:t>
            </a:r>
            <a:endParaRPr lang="en-GB" sz="2400" dirty="0">
              <a:solidFill>
                <a:srgbClr val="008080"/>
              </a:solidFill>
              <a:latin typeface="Comic Sans MS" panose="030F0702030302020204" pitchFamily="66" charset="0"/>
              <a:cs typeface="Arial" pitchFamily="34" charset="0"/>
            </a:endParaRPr>
          </a:p>
        </p:txBody>
      </p:sp>
      <p:sp>
        <p:nvSpPr>
          <p:cNvPr id="4" name="Rectangle 3"/>
          <p:cNvSpPr/>
          <p:nvPr/>
        </p:nvSpPr>
        <p:spPr>
          <a:xfrm>
            <a:off x="6874265" y="5602572"/>
            <a:ext cx="1391802" cy="461665"/>
          </a:xfrm>
          <a:prstGeom prst="rect">
            <a:avLst/>
          </a:prstGeom>
        </p:spPr>
        <p:txBody>
          <a:bodyPr wrap="square">
            <a:spAutoFit/>
          </a:bodyPr>
          <a:lstStyle/>
          <a:p>
            <a:pPr algn="ctr"/>
            <a:r>
              <a:rPr lang="en-GB" sz="2400" dirty="0">
                <a:solidFill>
                  <a:srgbClr val="008080"/>
                </a:solidFill>
                <a:latin typeface="Comic Sans MS" panose="030F0702030302020204" pitchFamily="66" charset="0"/>
                <a:cs typeface="Arial" panose="020B0604020202020204" pitchFamily="34" charset="0"/>
              </a:rPr>
              <a:t>Groom</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0374" y="3664366"/>
            <a:ext cx="2736536" cy="1876200"/>
          </a:xfrm>
          <a:prstGeom prst="rect">
            <a:avLst/>
          </a:prstGeom>
        </p:spPr>
      </p:pic>
      <p:pic>
        <p:nvPicPr>
          <p:cNvPr id="28" name="Picture 27"/>
          <p:cNvPicPr/>
          <p:nvPr/>
        </p:nvPicPr>
        <p:blipFill>
          <a:blip r:embed="rId5">
            <a:extLst>
              <a:ext uri="{28A0092B-C50C-407E-A947-70E740481C1C}">
                <a14:useLocalDpi xmlns:a14="http://schemas.microsoft.com/office/drawing/2010/main" val="0"/>
              </a:ext>
            </a:extLst>
          </a:blip>
          <a:stretch>
            <a:fillRect/>
          </a:stretch>
        </p:blipFill>
        <p:spPr bwMode="auto">
          <a:xfrm>
            <a:off x="3161712" y="3664366"/>
            <a:ext cx="2800303" cy="1829654"/>
          </a:xfrm>
          <a:prstGeom prst="rect">
            <a:avLst/>
          </a:prstGeom>
          <a:noFill/>
          <a:ln w="9525">
            <a:noFill/>
            <a:miter lim="800000"/>
            <a:headEnd/>
            <a:tailEnd/>
          </a:ln>
        </p:spPr>
      </p:pic>
      <p:pic>
        <p:nvPicPr>
          <p:cNvPr id="15" name="Picture 14"/>
          <p:cNvPicPr>
            <a:picLocks noChangeAspect="1"/>
          </p:cNvPicPr>
          <p:nvPr/>
        </p:nvPicPr>
        <p:blipFill>
          <a:blip r:embed="rId6"/>
          <a:stretch>
            <a:fillRect/>
          </a:stretch>
        </p:blipFill>
        <p:spPr>
          <a:xfrm>
            <a:off x="200333" y="970658"/>
            <a:ext cx="2803021" cy="1853882"/>
          </a:xfrm>
          <a:prstGeom prst="rect">
            <a:avLst/>
          </a:prstGeom>
        </p:spPr>
      </p:pic>
      <p:pic>
        <p:nvPicPr>
          <p:cNvPr id="10" name="Picture 9"/>
          <p:cNvPicPr/>
          <p:nvPr/>
        </p:nvPicPr>
        <p:blipFill>
          <a:blip r:embed="rId7" cstate="print">
            <a:extLst>
              <a:ext uri="{28A0092B-C50C-407E-A947-70E740481C1C}">
                <a14:useLocalDpi xmlns:a14="http://schemas.microsoft.com/office/drawing/2010/main" val="0"/>
              </a:ext>
            </a:extLst>
          </a:blip>
          <a:stretch>
            <a:fillRect/>
          </a:stretch>
        </p:blipFill>
        <p:spPr bwMode="auto">
          <a:xfrm>
            <a:off x="3154316" y="970840"/>
            <a:ext cx="2757904" cy="1876844"/>
          </a:xfrm>
          <a:prstGeom prst="rect">
            <a:avLst/>
          </a:prstGeom>
          <a:noFill/>
          <a:ln w="9525">
            <a:noFill/>
            <a:miter lim="800000"/>
            <a:headEnd/>
            <a:tailEnd/>
          </a:ln>
        </p:spPr>
      </p:pic>
      <p:pic>
        <p:nvPicPr>
          <p:cNvPr id="8" name="Picture 7"/>
          <p:cNvPicPr/>
          <p:nvPr/>
        </p:nvPicPr>
        <p:blipFill>
          <a:blip r:embed="rId8" cstate="print">
            <a:extLst>
              <a:ext uri="{28A0092B-C50C-407E-A947-70E740481C1C}">
                <a14:useLocalDpi xmlns:a14="http://schemas.microsoft.com/office/drawing/2010/main" val="0"/>
              </a:ext>
            </a:extLst>
          </a:blip>
          <a:stretch>
            <a:fillRect/>
          </a:stretch>
        </p:blipFill>
        <p:spPr bwMode="auto">
          <a:xfrm>
            <a:off x="200332" y="3665592"/>
            <a:ext cx="2803021" cy="1828428"/>
          </a:xfrm>
          <a:prstGeom prst="rect">
            <a:avLst/>
          </a:prstGeom>
          <a:noFill/>
          <a:ln w="9525">
            <a:noFill/>
            <a:miter lim="800000"/>
            <a:headEnd/>
            <a:tailEnd/>
          </a:ln>
        </p:spPr>
      </p:pic>
      <p:pic>
        <p:nvPicPr>
          <p:cNvPr id="23" name="Picture 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404051" y="6160403"/>
            <a:ext cx="1527736" cy="697597"/>
          </a:xfrm>
          <a:prstGeom prst="rect">
            <a:avLst/>
          </a:prstGeom>
          <a:noFill/>
        </p:spPr>
      </p:pic>
    </p:spTree>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heckerboard(across)">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heckerboard(across)">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checkerboard(across)">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checkerboard(across)">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barn(inVertical)">
                                      <p:cBhvr>
                                        <p:cTn id="6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P spid="20" grpId="0"/>
      <p:bldP spid="21" grpId="0"/>
      <p:bldP spid="2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1720" y="2636912"/>
            <a:ext cx="4968552" cy="584775"/>
          </a:xfrm>
          <a:prstGeom prst="rect">
            <a:avLst/>
          </a:prstGeom>
          <a:noFill/>
        </p:spPr>
        <p:txBody>
          <a:bodyPr wrap="square" rtlCol="0">
            <a:spAutoFit/>
          </a:bodyPr>
          <a:lstStyle/>
          <a:p>
            <a:r>
              <a:rPr lang="en-GB" sz="1600" dirty="0" smtClean="0">
                <a:solidFill>
                  <a:srgbClr val="008080"/>
                </a:solidFill>
                <a:latin typeface="Arial" panose="020B0604020202020204" pitchFamily="34" charset="0"/>
                <a:cs typeface="Arial" panose="020B0604020202020204" pitchFamily="34" charset="0"/>
                <a:hlinkClick r:id="rId3"/>
              </a:rPr>
              <a:t>https</a:t>
            </a:r>
            <a:r>
              <a:rPr lang="en-GB" sz="1600" dirty="0">
                <a:solidFill>
                  <a:srgbClr val="008080"/>
                </a:solidFill>
                <a:latin typeface="Arial" panose="020B0604020202020204" pitchFamily="34" charset="0"/>
                <a:cs typeface="Arial" panose="020B0604020202020204" pitchFamily="34" charset="0"/>
                <a:hlinkClick r:id="rId3"/>
              </a:rPr>
              <a:t>://www.youtube.com/watch?v=7qZLVA_06ko</a:t>
            </a:r>
            <a:r>
              <a:rPr lang="en-GB" sz="1600" dirty="0">
                <a:solidFill>
                  <a:srgbClr val="008080"/>
                </a:solidFill>
                <a:latin typeface="Arial" panose="020B0604020202020204" pitchFamily="34" charset="0"/>
                <a:cs typeface="Arial" panose="020B0604020202020204" pitchFamily="34" charset="0"/>
              </a:rPr>
              <a:t> </a:t>
            </a:r>
            <a:endParaRPr lang="en-GB" sz="1600" dirty="0" smtClean="0">
              <a:solidFill>
                <a:srgbClr val="008080"/>
              </a:solidFill>
              <a:latin typeface="Arial" panose="020B0604020202020204" pitchFamily="34" charset="0"/>
              <a:cs typeface="Arial" panose="020B0604020202020204" pitchFamily="34" charset="0"/>
            </a:endParaRPr>
          </a:p>
          <a:p>
            <a:r>
              <a:rPr lang="en-GB" sz="1600" dirty="0" smtClean="0">
                <a:solidFill>
                  <a:srgbClr val="008080"/>
                </a:solidFill>
                <a:latin typeface="Arial" panose="020B0604020202020204" pitchFamily="34" charset="0"/>
                <a:cs typeface="Arial" panose="020B0604020202020204" pitchFamily="34" charset="0"/>
                <a:hlinkClick r:id="rId4"/>
              </a:rPr>
              <a:t>https</a:t>
            </a:r>
            <a:r>
              <a:rPr lang="en-GB" sz="1600" dirty="0">
                <a:solidFill>
                  <a:srgbClr val="008080"/>
                </a:solidFill>
                <a:latin typeface="Arial" panose="020B0604020202020204" pitchFamily="34" charset="0"/>
                <a:cs typeface="Arial" panose="020B0604020202020204" pitchFamily="34" charset="0"/>
                <a:hlinkClick r:id="rId4"/>
              </a:rPr>
              <a:t>://www.youtube.com/watch?v=Imeq3GeRttw</a:t>
            </a:r>
            <a:r>
              <a:rPr lang="en-GB" sz="1600" dirty="0">
                <a:solidFill>
                  <a:srgbClr val="008080"/>
                </a:solidFill>
                <a:latin typeface="Arial" panose="020B0604020202020204" pitchFamily="34" charset="0"/>
                <a:cs typeface="Arial" panose="020B0604020202020204" pitchFamily="34" charset="0"/>
              </a:rPr>
              <a:t> </a:t>
            </a:r>
            <a:endParaRPr lang="en-GB" sz="1600" dirty="0" smtClean="0">
              <a:solidFill>
                <a:srgbClr val="008080"/>
              </a:solidFill>
              <a:latin typeface="Arial" panose="020B0604020202020204" pitchFamily="34" charset="0"/>
              <a:cs typeface="Arial" panose="020B0604020202020204" pitchFamily="34" charset="0"/>
            </a:endParaRPr>
          </a:p>
        </p:txBody>
      </p:sp>
      <p:pic>
        <p:nvPicPr>
          <p:cNvPr id="4"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380312" y="6133858"/>
            <a:ext cx="1585869" cy="724142"/>
          </a:xfrm>
          <a:prstGeom prst="rect">
            <a:avLst/>
          </a:prstGeom>
          <a:noFill/>
        </p:spPr>
      </p:pic>
    </p:spTree>
    <p:extLst>
      <p:ext uri="{BB962C8B-B14F-4D97-AF65-F5344CB8AC3E}">
        <p14:creationId xmlns:p14="http://schemas.microsoft.com/office/powerpoint/2010/main" val="2443944780"/>
      </p:ext>
    </p:extLst>
  </p:cSld>
  <p:clrMapOvr>
    <a:masterClrMapping/>
  </p:clrMapOvr>
  <p:transition>
    <p:sndAc>
      <p:end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Picture 1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839879" y="3754906"/>
            <a:ext cx="3203848" cy="2135898"/>
          </a:xfrm>
          <a:prstGeom prst="rect">
            <a:avLst/>
          </a:prstGeom>
          <a:noFill/>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bwMode="auto">
          <a:xfrm>
            <a:off x="5607522" y="365802"/>
            <a:ext cx="2164257" cy="1625437"/>
          </a:xfrm>
          <a:prstGeom prst="rect">
            <a:avLst/>
          </a:prstGeom>
          <a:noFill/>
          <a:ln w="9525">
            <a:noFill/>
            <a:miter lim="800000"/>
            <a:headEnd/>
            <a:tailEnd/>
          </a:ln>
        </p:spPr>
      </p:pic>
      <p:sp>
        <p:nvSpPr>
          <p:cNvPr id="17" name="Rectangle 16"/>
          <p:cNvSpPr/>
          <p:nvPr/>
        </p:nvSpPr>
        <p:spPr>
          <a:xfrm>
            <a:off x="3399135" y="3429000"/>
            <a:ext cx="4572000" cy="357930"/>
          </a:xfrm>
          <a:prstGeom prst="rect">
            <a:avLst/>
          </a:prstGeom>
        </p:spPr>
        <p:txBody>
          <a:bodyPr lIns="80147" tIns="40074" rIns="80147" bIns="40074">
            <a:spAutoFit/>
          </a:bodyPr>
          <a:lstStyle/>
          <a:p>
            <a:r>
              <a:rPr lang="en-GB" dirty="0" smtClean="0"/>
              <a:t>  </a:t>
            </a:r>
          </a:p>
        </p:txBody>
      </p:sp>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bwMode="auto">
          <a:xfrm>
            <a:off x="6689651" y="2068532"/>
            <a:ext cx="1760744" cy="1475912"/>
          </a:xfrm>
          <a:prstGeom prst="rect">
            <a:avLst/>
          </a:prstGeom>
          <a:noFill/>
          <a:ln w="9525">
            <a:noFill/>
            <a:miter lim="800000"/>
            <a:headEnd/>
            <a:tailEnd/>
          </a:ln>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806032" y="677838"/>
            <a:ext cx="2238361" cy="149224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397"/>
          <a:stretch/>
        </p:blipFill>
        <p:spPr bwMode="auto">
          <a:xfrm>
            <a:off x="459348" y="1134665"/>
            <a:ext cx="1620578" cy="2741268"/>
          </a:xfrm>
          <a:prstGeom prst="rect">
            <a:avLst/>
          </a:prstGeom>
          <a:noFill/>
        </p:spPr>
      </p:pic>
      <p:sp>
        <p:nvSpPr>
          <p:cNvPr id="3" name="TextBox 2"/>
          <p:cNvSpPr txBox="1"/>
          <p:nvPr/>
        </p:nvSpPr>
        <p:spPr>
          <a:xfrm>
            <a:off x="3613330" y="2906327"/>
            <a:ext cx="2880320" cy="646331"/>
          </a:xfrm>
          <a:prstGeom prst="rect">
            <a:avLst/>
          </a:prstGeom>
          <a:noFill/>
        </p:spPr>
        <p:txBody>
          <a:bodyPr wrap="square" rtlCol="0">
            <a:spAutoFit/>
          </a:bodyPr>
          <a:lstStyle/>
          <a:p>
            <a:r>
              <a:rPr lang="en-GB" sz="3600" b="1" dirty="0" smtClean="0">
                <a:solidFill>
                  <a:srgbClr val="E92D82"/>
                </a:solidFill>
                <a:latin typeface="Comic Sans MS" panose="030F0702030302020204" pitchFamily="66" charset="0"/>
                <a:cs typeface="Arial" panose="020B0604020202020204" pitchFamily="34" charset="0"/>
              </a:rPr>
              <a:t>CATS</a:t>
            </a:r>
            <a:endParaRPr lang="en-GB" sz="3600" b="1" dirty="0">
              <a:solidFill>
                <a:srgbClr val="E92D82"/>
              </a:solidFill>
              <a:latin typeface="Comic Sans MS" panose="030F0702030302020204" pitchFamily="66" charset="0"/>
              <a:cs typeface="Arial" panose="020B0604020202020204" pitchFamily="34" charset="0"/>
            </a:endParaRPr>
          </a:p>
        </p:txBody>
      </p:sp>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b="16466"/>
          <a:stretch/>
        </p:blipFill>
        <p:spPr>
          <a:xfrm rot="10562279">
            <a:off x="604797" y="4504432"/>
            <a:ext cx="2519460" cy="1402321"/>
          </a:xfrm>
          <a:prstGeom prst="rect">
            <a:avLst/>
          </a:prstGeom>
        </p:spPr>
      </p:pic>
      <p:pic>
        <p:nvPicPr>
          <p:cNvPr id="11" name="Picture 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410534" y="6128834"/>
            <a:ext cx="1657877" cy="757022"/>
          </a:xfrm>
          <a:prstGeom prst="rect">
            <a:avLst/>
          </a:prstGeom>
          <a:noFill/>
        </p:spPr>
      </p:pic>
      <p:grpSp>
        <p:nvGrpSpPr>
          <p:cNvPr id="9" name="Group 8"/>
          <p:cNvGrpSpPr/>
          <p:nvPr/>
        </p:nvGrpSpPr>
        <p:grpSpPr>
          <a:xfrm>
            <a:off x="4095718" y="4535413"/>
            <a:ext cx="1096724" cy="1329663"/>
            <a:chOff x="3907324" y="3832284"/>
            <a:chExt cx="1473511" cy="2011272"/>
          </a:xfrm>
        </p:grpSpPr>
        <p:pic>
          <p:nvPicPr>
            <p:cNvPr id="12" name="Picture 11"/>
            <p:cNvPicPr>
              <a:picLocks noChangeAspect="1"/>
            </p:cNvPicPr>
            <p:nvPr/>
          </p:nvPicPr>
          <p:blipFill rotWithShape="1">
            <a:blip r:embed="rId10" cstate="print">
              <a:extLst>
                <a:ext uri="{28A0092B-C50C-407E-A947-70E740481C1C}">
                  <a14:useLocalDpi xmlns:a14="http://schemas.microsoft.com/office/drawing/2010/main" val="0"/>
                </a:ext>
              </a:extLst>
            </a:blip>
            <a:srcRect l="11333" t="13250" r="14556" b="12200"/>
            <a:stretch/>
          </p:blipFill>
          <p:spPr>
            <a:xfrm>
              <a:off x="3992541" y="3832284"/>
              <a:ext cx="1303078" cy="2011272"/>
            </a:xfrm>
            <a:prstGeom prst="rect">
              <a:avLst/>
            </a:prstGeom>
          </p:spPr>
        </p:pic>
        <p:cxnSp>
          <p:nvCxnSpPr>
            <p:cNvPr id="13" name="Straight Connector 12"/>
            <p:cNvCxnSpPr/>
            <p:nvPr/>
          </p:nvCxnSpPr>
          <p:spPr>
            <a:xfrm flipV="1">
              <a:off x="4007000" y="4065276"/>
              <a:ext cx="1352516" cy="17782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3907324" y="4087534"/>
              <a:ext cx="1473511" cy="17337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a:off x="4048579" y="1854503"/>
            <a:ext cx="121327" cy="1020877"/>
          </a:xfrm>
          <a:prstGeom prst="line">
            <a:avLst/>
          </a:prstGeom>
          <a:ln w="57150">
            <a:solidFill>
              <a:srgbClr val="008A8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017845" y="2713211"/>
            <a:ext cx="1550469" cy="460452"/>
          </a:xfrm>
          <a:prstGeom prst="line">
            <a:avLst/>
          </a:prstGeom>
          <a:ln w="57150">
            <a:solidFill>
              <a:srgbClr val="008A8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097879" y="3036642"/>
            <a:ext cx="1440787" cy="149859"/>
          </a:xfrm>
          <a:prstGeom prst="line">
            <a:avLst/>
          </a:prstGeom>
          <a:ln w="57150">
            <a:solidFill>
              <a:srgbClr val="008A8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485129" y="3508190"/>
            <a:ext cx="27915" cy="903755"/>
          </a:xfrm>
          <a:prstGeom prst="line">
            <a:avLst/>
          </a:prstGeom>
          <a:ln w="57150">
            <a:solidFill>
              <a:srgbClr val="008A8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044393" y="3399452"/>
            <a:ext cx="1831863" cy="1019614"/>
          </a:xfrm>
          <a:prstGeom prst="line">
            <a:avLst/>
          </a:prstGeom>
          <a:ln w="57150">
            <a:solidFill>
              <a:srgbClr val="008A8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504942" y="3552658"/>
            <a:ext cx="1328057" cy="1129832"/>
          </a:xfrm>
          <a:prstGeom prst="line">
            <a:avLst/>
          </a:prstGeom>
          <a:ln w="57150">
            <a:solidFill>
              <a:srgbClr val="008A89"/>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810861" y="1854503"/>
            <a:ext cx="1029019" cy="1020868"/>
          </a:xfrm>
          <a:prstGeom prst="line">
            <a:avLst/>
          </a:prstGeom>
          <a:ln w="57150">
            <a:solidFill>
              <a:srgbClr val="008A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012889"/>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box(in)">
                                      <p:cBhvr>
                                        <p:cTn id="7" dur="500"/>
                                        <p:tgtEl>
                                          <p:spTgt spid="410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box(in)">
                                      <p:cBhvr>
                                        <p:cTn id="12" dur="5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4112"/>
                                        </p:tgtEl>
                                        <p:attrNameLst>
                                          <p:attrName>style.visibility</p:attrName>
                                        </p:attrNameLst>
                                      </p:cBhvr>
                                      <p:to>
                                        <p:strVal val="visible"/>
                                      </p:to>
                                    </p:set>
                                    <p:animEffect transition="in" filter="box(in)">
                                      <p:cBhvr>
                                        <p:cTn id="32" dur="500"/>
                                        <p:tgtEl>
                                          <p:spTgt spid="41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452320" y="6102923"/>
            <a:ext cx="1585869" cy="724141"/>
          </a:xfrm>
          <a:prstGeom prst="rect">
            <a:avLst/>
          </a:prstGeom>
          <a:noFill/>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63688" y="332656"/>
            <a:ext cx="6277673" cy="5604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8243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5697</TotalTime>
  <Words>3194</Words>
  <Application>Microsoft Office PowerPoint</Application>
  <PresentationFormat>On-screen Show (4:3)</PresentationFormat>
  <Paragraphs>261</Paragraphs>
  <Slides>25</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Comic Sans MS</vt:lpstr>
      <vt:lpstr>Office Theme</vt:lpstr>
      <vt:lpstr>PowerPoint Presentation</vt:lpstr>
      <vt:lpstr>The UK’s leading vet charity …</vt:lpstr>
      <vt:lpstr>PowerPoint Presentation</vt:lpstr>
      <vt:lpstr>People - What do we need?</vt:lpstr>
      <vt:lpstr>All pets need …</vt:lpstr>
      <vt:lpstr>Cats – What do they do?</vt:lpstr>
      <vt:lpstr>PowerPoint Presentation</vt:lpstr>
      <vt:lpstr>PowerPoint Presentation</vt:lpstr>
      <vt:lpstr>PowerPoint Presentation</vt:lpstr>
      <vt:lpstr>PowerPoint Presentation</vt:lpstr>
      <vt:lpstr>PowerPoint Presentation</vt:lpstr>
      <vt:lpstr>RABBITS</vt:lpstr>
      <vt:lpstr>PowerPoint Presentation</vt:lpstr>
      <vt:lpstr>PowerPoint Presentation</vt:lpstr>
      <vt:lpstr>Dogs – What do they do?</vt:lpstr>
      <vt:lpstr>PowerPoint Presentation</vt:lpstr>
      <vt:lpstr>PowerPoint Presentation</vt:lpstr>
      <vt:lpstr>PowerPoint Presentation</vt:lpstr>
      <vt:lpstr>PowerPoint Presentation</vt:lpstr>
      <vt:lpstr>PowerPoint Presentation</vt:lpstr>
      <vt:lpstr>Chase swallowed a toy!</vt:lpstr>
      <vt:lpstr>PowerPoint Presentation</vt:lpstr>
      <vt:lpstr>Saved thanks to PDSA</vt:lpstr>
      <vt:lpstr>PowerPoint Presentation</vt:lpstr>
      <vt:lpstr>PowerPoint Presentation</vt:lpstr>
    </vt:vector>
  </TitlesOfParts>
  <Company>pdsa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Sutherland R</dc:creator>
  <cp:lastModifiedBy>Jordan Reynolds</cp:lastModifiedBy>
  <cp:revision>326</cp:revision>
  <dcterms:created xsi:type="dcterms:W3CDTF">2016-02-03T15:07:55Z</dcterms:created>
  <dcterms:modified xsi:type="dcterms:W3CDTF">2019-02-18T11:20:03Z</dcterms:modified>
</cp:coreProperties>
</file>