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305" r:id="rId2"/>
    <p:sldId id="339" r:id="rId3"/>
    <p:sldId id="361" r:id="rId4"/>
    <p:sldId id="337" r:id="rId5"/>
    <p:sldId id="377" r:id="rId6"/>
    <p:sldId id="376" r:id="rId7"/>
    <p:sldId id="371" r:id="rId8"/>
    <p:sldId id="378" r:id="rId9"/>
    <p:sldId id="380" r:id="rId10"/>
    <p:sldId id="379" r:id="rId11"/>
    <p:sldId id="381" r:id="rId12"/>
    <p:sldId id="382" r:id="rId13"/>
    <p:sldId id="383" r:id="rId14"/>
    <p:sldId id="384" r:id="rId15"/>
    <p:sldId id="385" r:id="rId16"/>
    <p:sldId id="386" r:id="rId17"/>
    <p:sldId id="388" r:id="rId18"/>
    <p:sldId id="389" r:id="rId19"/>
    <p:sldId id="387" r:id="rId20"/>
    <p:sldId id="390" r:id="rId21"/>
    <p:sldId id="391" r:id="rId22"/>
    <p:sldId id="333" r:id="rId23"/>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2D82"/>
    <a:srgbClr val="008A89"/>
    <a:srgbClr val="008080"/>
    <a:srgbClr val="E24188"/>
    <a:srgbClr val="DE287B"/>
    <a:srgbClr val="FF00FF"/>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7" autoAdjust="0"/>
    <p:restoredTop sz="76471" autoAdjust="0"/>
  </p:normalViewPr>
  <p:slideViewPr>
    <p:cSldViewPr>
      <p:cViewPr varScale="1">
        <p:scale>
          <a:sx n="69" d="100"/>
          <a:sy n="69" d="100"/>
        </p:scale>
        <p:origin x="1794" y="6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64" d="100"/>
          <a:sy n="64" d="100"/>
        </p:scale>
        <p:origin x="339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EA533E74-6509-4BA2-A031-B2C893577C8F}" type="datetimeFigureOut">
              <a:rPr lang="en-GB" smtClean="0"/>
              <a:pPr/>
              <a:t>13/02/2019</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C3EFA93C-652C-41A1-B038-E478FEC9B3B5}"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sz="1400" baseline="0" dirty="0" smtClean="0">
              <a:latin typeface="Comic Sans MS" panose="030F0702030302020204" pitchFamily="66" charset="0"/>
            </a:endParaRPr>
          </a:p>
          <a:p>
            <a:r>
              <a:rPr lang="en-GB" sz="1400" baseline="0" dirty="0" smtClean="0">
                <a:latin typeface="Comic Sans MS" panose="030F0702030302020204" pitchFamily="66" charset="0"/>
              </a:rPr>
              <a:t>Introduce yourself </a:t>
            </a:r>
          </a:p>
          <a:p>
            <a:endParaRPr lang="en-GB" sz="1400" dirty="0">
              <a:latin typeface="Comic Sans MS" panose="030F0702030302020204" pitchFamily="66" charset="0"/>
            </a:endParaRPr>
          </a:p>
          <a:p>
            <a:r>
              <a:rPr lang="en-GB" sz="1400" baseline="0" dirty="0" smtClean="0">
                <a:latin typeface="Comic Sans MS" panose="030F0702030302020204" pitchFamily="66" charset="0"/>
              </a:rPr>
              <a:t>Explain that today they’re all going to:</a:t>
            </a:r>
          </a:p>
          <a:p>
            <a:endParaRPr lang="en-GB" sz="1400" dirty="0">
              <a:latin typeface="Comic Sans MS" panose="030F0702030302020204" pitchFamily="66" charset="0"/>
            </a:endParaRPr>
          </a:p>
          <a:p>
            <a:pPr marL="285750" indent="-285750">
              <a:buFont typeface="Arial" panose="020B0604020202020204" pitchFamily="34" charset="0"/>
              <a:buChar char="•"/>
            </a:pPr>
            <a:r>
              <a:rPr lang="en-GB" sz="1400" baseline="0" dirty="0" smtClean="0">
                <a:latin typeface="Comic Sans MS" panose="030F0702030302020204" pitchFamily="66" charset="0"/>
              </a:rPr>
              <a:t> </a:t>
            </a:r>
            <a:r>
              <a:rPr lang="en-GB" sz="1400" dirty="0">
                <a:latin typeface="Comic Sans MS" panose="030F0702030302020204" pitchFamily="66" charset="0"/>
              </a:rPr>
              <a:t>L</a:t>
            </a:r>
            <a:r>
              <a:rPr lang="en-GB" sz="1400" baseline="0" dirty="0" smtClean="0">
                <a:latin typeface="Comic Sans MS" panose="030F0702030302020204" pitchFamily="66" charset="0"/>
              </a:rPr>
              <a:t>earn </a:t>
            </a:r>
            <a:r>
              <a:rPr lang="en-GB" sz="1400" dirty="0" smtClean="0">
                <a:latin typeface="Comic Sans MS" panose="030F0702030302020204" pitchFamily="66" charset="0"/>
              </a:rPr>
              <a:t>what</a:t>
            </a:r>
            <a:r>
              <a:rPr lang="en-GB" sz="1400" baseline="0" dirty="0" smtClean="0">
                <a:latin typeface="Comic Sans MS" panose="030F0702030302020204" pitchFamily="66" charset="0"/>
              </a:rPr>
              <a:t> parasites are how we define them and the types that commonly affect pets</a:t>
            </a:r>
          </a:p>
          <a:p>
            <a:endParaRPr lang="en-GB" sz="1400" dirty="0">
              <a:latin typeface="Comic Sans MS" panose="030F0702030302020204" pitchFamily="66" charset="0"/>
            </a:endParaRPr>
          </a:p>
          <a:p>
            <a:pPr marL="285750" indent="-285750">
              <a:buFont typeface="Arial" panose="020B0604020202020204" pitchFamily="34" charset="0"/>
              <a:buChar char="•"/>
            </a:pPr>
            <a:r>
              <a:rPr lang="en-GB" sz="1400" dirty="0" smtClean="0">
                <a:latin typeface="Comic Sans MS" panose="030F0702030302020204" pitchFamily="66" charset="0"/>
              </a:rPr>
              <a:t>Learn about the common internal parasites affecting pets and how they’re diagnosed</a:t>
            </a:r>
          </a:p>
          <a:p>
            <a:pPr marL="285750" indent="-285750">
              <a:buFont typeface="Arial" panose="020B0604020202020204" pitchFamily="34" charset="0"/>
              <a:buChar char="•"/>
            </a:pPr>
            <a:endParaRPr lang="en-GB" sz="1400" dirty="0">
              <a:latin typeface="Comic Sans MS" panose="030F0702030302020204" pitchFamily="66" charset="0"/>
            </a:endParaRPr>
          </a:p>
          <a:p>
            <a:pPr marL="285750" indent="-285750">
              <a:buFont typeface="Arial" panose="020B0604020202020204" pitchFamily="34" charset="0"/>
              <a:buChar char="•"/>
            </a:pPr>
            <a:r>
              <a:rPr lang="en-GB" sz="1400" dirty="0">
                <a:latin typeface="Comic Sans MS" panose="030F0702030302020204" pitchFamily="66" charset="0"/>
              </a:rPr>
              <a:t>Learn about the common </a:t>
            </a:r>
            <a:r>
              <a:rPr lang="en-GB" sz="1400" dirty="0" smtClean="0">
                <a:latin typeface="Comic Sans MS" panose="030F0702030302020204" pitchFamily="66" charset="0"/>
              </a:rPr>
              <a:t>external </a:t>
            </a:r>
            <a:r>
              <a:rPr lang="en-GB" sz="1400" dirty="0">
                <a:latin typeface="Comic Sans MS" panose="030F0702030302020204" pitchFamily="66" charset="0"/>
              </a:rPr>
              <a:t>parasites affecting </a:t>
            </a:r>
            <a:r>
              <a:rPr lang="en-GB" sz="1400" dirty="0" smtClean="0">
                <a:latin typeface="Comic Sans MS" panose="030F0702030302020204" pitchFamily="66" charset="0"/>
              </a:rPr>
              <a:t>pets and how they’re diagnosed</a:t>
            </a:r>
            <a:endParaRPr lang="en-GB" sz="1400" dirty="0">
              <a:latin typeface="Comic Sans MS" panose="030F0702030302020204" pitchFamily="66" charset="0"/>
            </a:endParaRPr>
          </a:p>
          <a:p>
            <a:pPr marL="285750" indent="-285750">
              <a:buFont typeface="Arial" panose="020B0604020202020204" pitchFamily="34" charset="0"/>
              <a:buChar char="•"/>
            </a:pPr>
            <a:endParaRPr lang="en-GB" sz="1400" dirty="0">
              <a:latin typeface="Comic Sans MS" panose="030F0702030302020204" pitchFamily="66" charset="0"/>
            </a:endParaRPr>
          </a:p>
          <a:p>
            <a:pPr marL="285750" indent="-285750">
              <a:buFont typeface="Arial" panose="020B0604020202020204" pitchFamily="34" charset="0"/>
              <a:buChar char="•"/>
            </a:pPr>
            <a:r>
              <a:rPr lang="en-GB" sz="1400" dirty="0" smtClean="0">
                <a:latin typeface="Comic Sans MS" panose="030F0702030302020204" pitchFamily="66" charset="0"/>
              </a:rPr>
              <a:t>Meet some pets treated in our Pet Hospitals who’ve been affected by parasites </a:t>
            </a:r>
            <a:endParaRPr lang="en-GB" sz="1400" dirty="0">
              <a:latin typeface="Comic Sans MS" panose="030F0702030302020204" pitchFamily="66" charset="0"/>
            </a:endParaRPr>
          </a:p>
          <a:p>
            <a:endParaRPr lang="en-GB" sz="1400" baseline="0" dirty="0" smtClean="0">
              <a:latin typeface="Comic Sans MS" panose="030F0702030302020204" pitchFamily="66" charset="0"/>
            </a:endParaRPr>
          </a:p>
          <a:p>
            <a:r>
              <a:rPr lang="en-GB" sz="1400" dirty="0" smtClean="0">
                <a:latin typeface="Comic Sans MS" panose="030F0702030302020204" pitchFamily="66" charset="0"/>
              </a:rPr>
              <a:t>Share the details of where their nearest PDSA Pet Hospital is.</a:t>
            </a:r>
          </a:p>
          <a:p>
            <a:endParaRPr lang="en-GB" dirty="0" smtClean="0"/>
          </a:p>
        </p:txBody>
      </p:sp>
      <p:sp>
        <p:nvSpPr>
          <p:cNvPr id="4" name="Slide Number Placeholder 3"/>
          <p:cNvSpPr>
            <a:spLocks noGrp="1"/>
          </p:cNvSpPr>
          <p:nvPr>
            <p:ph type="sldNum" sz="quarter" idx="10"/>
          </p:nvPr>
        </p:nvSpPr>
        <p:spPr/>
        <p:txBody>
          <a:bodyPr/>
          <a:lstStyle/>
          <a:p>
            <a:fld id="{915ACF62-1582-49BD-BD06-BE2866F5FC23}" type="slidenum">
              <a:rPr lang="en-GB" smtClean="0"/>
              <a:pPr/>
              <a:t>1</a:t>
            </a:fld>
            <a:endParaRPr lang="en-GB" dirty="0"/>
          </a:p>
        </p:txBody>
      </p:sp>
    </p:spTree>
    <p:extLst>
      <p:ext uri="{BB962C8B-B14F-4D97-AF65-F5344CB8AC3E}">
        <p14:creationId xmlns:p14="http://schemas.microsoft.com/office/powerpoint/2010/main" val="9639261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algn="ctr"/>
            <a:r>
              <a:rPr lang="en-GB" sz="3600" b="1" dirty="0" smtClean="0">
                <a:solidFill>
                  <a:srgbClr val="008A89"/>
                </a:solidFill>
                <a:latin typeface="Comic Sans MS" panose="030F0702030302020204" pitchFamily="66" charset="0"/>
              </a:rPr>
              <a:t>Fleas</a:t>
            </a:r>
          </a:p>
          <a:p>
            <a:pPr algn="ctr"/>
            <a:endParaRPr lang="en-GB" sz="3600" b="0" dirty="0" smtClean="0">
              <a:solidFill>
                <a:srgbClr val="222222"/>
              </a:solidFill>
              <a:latin typeface="Comic Sans MS" panose="030F0702030302020204" pitchFamily="66" charset="0"/>
            </a:endParaRPr>
          </a:p>
          <a:p>
            <a:pPr marL="285750" indent="-285750">
              <a:buFont typeface="Arial" panose="020B0604020202020204" pitchFamily="34" charset="0"/>
              <a:buChar char="•"/>
            </a:pPr>
            <a:r>
              <a:rPr lang="en-GB" altLang="en-US" sz="1400" dirty="0" smtClean="0">
                <a:latin typeface="Comic Sans MS" panose="030F0702030302020204" pitchFamily="66" charset="0"/>
              </a:rPr>
              <a:t>Fleas</a:t>
            </a:r>
            <a:r>
              <a:rPr lang="en-GB" altLang="en-US" sz="1400" baseline="0" dirty="0" smtClean="0">
                <a:latin typeface="Comic Sans MS" panose="030F0702030302020204" pitchFamily="66" charset="0"/>
              </a:rPr>
              <a:t> can be seen by the naked eye so are easy to spot. They’re about the size of a grain of rice. They only spend a short time on the host, though, spending most of the time in the environment like in beds and carpets. </a:t>
            </a:r>
          </a:p>
          <a:p>
            <a:pPr marL="285750" indent="-285750">
              <a:buFont typeface="Arial" panose="020B0604020202020204" pitchFamily="34" charset="0"/>
              <a:buChar char="•"/>
            </a:pPr>
            <a:r>
              <a:rPr lang="en-GB" altLang="en-US" sz="1400" baseline="0" dirty="0" smtClean="0">
                <a:latin typeface="Comic Sans MS" panose="030F0702030302020204" pitchFamily="66" charset="0"/>
              </a:rPr>
              <a:t>Many cats and dogs have severe allergic reactions to flea saliva</a:t>
            </a:r>
          </a:p>
          <a:p>
            <a:pPr marL="285750" indent="-285750">
              <a:buFont typeface="Arial" panose="020B0604020202020204" pitchFamily="34" charset="0"/>
              <a:buChar char="•"/>
            </a:pPr>
            <a:r>
              <a:rPr lang="en-GB" altLang="en-US" sz="1400" baseline="0" dirty="0" smtClean="0">
                <a:latin typeface="Comic Sans MS" panose="030F0702030302020204" pitchFamily="66" charset="0"/>
              </a:rPr>
              <a:t>Fleas leave black droppings (poo) in the pet’s coat, so even if you can’t see fleas, you can usually see the signs they’ve been there</a:t>
            </a:r>
          </a:p>
          <a:p>
            <a:pPr marL="285750" indent="-285750">
              <a:buFont typeface="Arial" panose="020B0604020202020204" pitchFamily="34" charset="0"/>
              <a:buChar char="•"/>
            </a:pPr>
            <a:r>
              <a:rPr lang="en-GB" altLang="en-US" sz="1400" baseline="0" dirty="0" smtClean="0">
                <a:latin typeface="Comic Sans MS" panose="030F0702030302020204" pitchFamily="66" charset="0"/>
              </a:rPr>
              <a:t>Fleas are responsible for the transmission of tapeworm from cat to cat</a:t>
            </a:r>
          </a:p>
          <a:p>
            <a:pPr marL="285750" indent="-285750">
              <a:buFont typeface="Arial" panose="020B0604020202020204" pitchFamily="34" charset="0"/>
              <a:buChar char="•"/>
            </a:pPr>
            <a:r>
              <a:rPr lang="en-GB" altLang="en-US" sz="1400" baseline="0" dirty="0" smtClean="0">
                <a:latin typeface="Comic Sans MS" panose="030F0702030302020204" pitchFamily="66" charset="0"/>
              </a:rPr>
              <a:t>Fleas are species specific, which means that cat and dog fleas won’t live on us, even though we might get the odd bite from them but dogs can get cat fleas</a:t>
            </a:r>
          </a:p>
          <a:p>
            <a:pPr marL="285750" indent="-285750">
              <a:buFont typeface="Arial" panose="020B0604020202020204" pitchFamily="34" charset="0"/>
              <a:buChar char="•"/>
            </a:pPr>
            <a:endParaRPr lang="en-GB" altLang="en-US" sz="1400" baseline="0" dirty="0" smtClean="0">
              <a:latin typeface="Comic Sans MS" panose="030F0702030302020204" pitchFamily="66" charset="0"/>
            </a:endParaRPr>
          </a:p>
          <a:p>
            <a:pPr marL="0" indent="0">
              <a:buFont typeface="Arial" panose="020B0604020202020204" pitchFamily="34" charset="0"/>
              <a:buNone/>
            </a:pPr>
            <a:r>
              <a:rPr lang="en-GB" altLang="en-US" sz="1400" baseline="0" dirty="0" smtClean="0">
                <a:latin typeface="Comic Sans MS" panose="030F0702030302020204" pitchFamily="66" charset="0"/>
              </a:rPr>
              <a:t>Treatment</a:t>
            </a:r>
          </a:p>
          <a:p>
            <a:pPr marL="0" indent="0">
              <a:buFont typeface="Arial" panose="020B0604020202020204" pitchFamily="34" charset="0"/>
              <a:buNone/>
            </a:pPr>
            <a:r>
              <a:rPr lang="en-GB" altLang="en-US" sz="1400" baseline="0" dirty="0" smtClean="0">
                <a:latin typeface="Comic Sans MS" panose="030F0702030302020204" pitchFamily="66" charset="0"/>
              </a:rPr>
              <a:t>There are many medicines for the treatment of fleas including:</a:t>
            </a:r>
          </a:p>
          <a:p>
            <a:pPr marL="285750" indent="-285750">
              <a:buFont typeface="Arial" panose="020B0604020202020204" pitchFamily="34" charset="0"/>
              <a:buChar char="•"/>
            </a:pPr>
            <a:r>
              <a:rPr lang="en-GB" altLang="en-US" sz="1400" baseline="0" dirty="0" smtClean="0">
                <a:latin typeface="Comic Sans MS" panose="030F0702030302020204" pitchFamily="66" charset="0"/>
              </a:rPr>
              <a:t>Spot-</a:t>
            </a:r>
            <a:r>
              <a:rPr lang="en-GB" altLang="en-US" sz="1400" baseline="0" dirty="0" err="1" smtClean="0">
                <a:latin typeface="Comic Sans MS" panose="030F0702030302020204" pitchFamily="66" charset="0"/>
              </a:rPr>
              <a:t>ons</a:t>
            </a:r>
            <a:endParaRPr lang="en-GB" altLang="en-US" sz="1400" baseline="0" dirty="0" smtClean="0">
              <a:latin typeface="Comic Sans MS" panose="030F0702030302020204" pitchFamily="66" charset="0"/>
            </a:endParaRPr>
          </a:p>
          <a:p>
            <a:pPr marL="285750" indent="-285750">
              <a:buFont typeface="Arial" panose="020B0604020202020204" pitchFamily="34" charset="0"/>
              <a:buChar char="•"/>
            </a:pPr>
            <a:r>
              <a:rPr lang="en-GB" altLang="en-US" sz="1400" baseline="0" dirty="0" smtClean="0">
                <a:latin typeface="Comic Sans MS" panose="030F0702030302020204" pitchFamily="66" charset="0"/>
              </a:rPr>
              <a:t>Tablets</a:t>
            </a:r>
          </a:p>
          <a:p>
            <a:pPr marL="285750" indent="-285750">
              <a:buFont typeface="Arial" panose="020B0604020202020204" pitchFamily="34" charset="0"/>
              <a:buChar char="•"/>
            </a:pPr>
            <a:r>
              <a:rPr lang="en-GB" altLang="en-US" sz="1400" baseline="0" dirty="0" smtClean="0">
                <a:latin typeface="Comic Sans MS" panose="030F0702030302020204" pitchFamily="66" charset="0"/>
              </a:rPr>
              <a:t>Sprays</a:t>
            </a:r>
            <a:endParaRPr lang="en-GB" altLang="en-US" sz="1400" dirty="0" smtClean="0">
              <a:latin typeface="Comic Sans MS" panose="030F0702030302020204" pitchFamily="66" charset="0"/>
            </a:endParaRPr>
          </a:p>
          <a:p>
            <a:r>
              <a:rPr lang="en-GB" altLang="en-US" sz="1400" dirty="0" smtClean="0">
                <a:latin typeface="Comic Sans MS" panose="030F0702030302020204" pitchFamily="66" charset="0"/>
              </a:rPr>
              <a:t>You need to treat the house as well as the pet</a:t>
            </a:r>
            <a:r>
              <a:rPr lang="en-GB" altLang="en-US" sz="1400" baseline="0" dirty="0" smtClean="0">
                <a:latin typeface="Comic Sans MS" panose="030F0702030302020204" pitchFamily="66" charset="0"/>
              </a:rPr>
              <a:t> or the problem will never go away</a:t>
            </a:r>
            <a:endParaRPr lang="en-GB" altLang="en-US" sz="1400" dirty="0" smtClean="0">
              <a:latin typeface="Comic Sans MS" panose="030F0702030302020204" pitchFamily="66" charset="0"/>
            </a:endParaRPr>
          </a:p>
          <a:p>
            <a:pPr algn="ctr"/>
            <a:endParaRPr lang="en-GB" altLang="en-US" sz="2800" dirty="0" smtClean="0">
              <a:latin typeface="Comic Sans MS" panose="030F0702030302020204" pitchFamily="66" charset="0"/>
            </a:endParaRPr>
          </a:p>
          <a:p>
            <a:pPr algn="ctr"/>
            <a:endParaRPr lang="en-GB" sz="2800" b="1" dirty="0" smtClean="0">
              <a:solidFill>
                <a:srgbClr val="008A89"/>
              </a:solidFill>
              <a:latin typeface="Comic Sans MS" panose="030F0702030302020204" pitchFamily="66" charset="0"/>
            </a:endParaRPr>
          </a:p>
        </p:txBody>
      </p:sp>
      <p:sp>
        <p:nvSpPr>
          <p:cNvPr id="4" name="Slide Number Placeholder 3"/>
          <p:cNvSpPr>
            <a:spLocks noGrp="1"/>
          </p:cNvSpPr>
          <p:nvPr>
            <p:ph type="sldNum" sz="quarter" idx="10"/>
          </p:nvPr>
        </p:nvSpPr>
        <p:spPr/>
        <p:txBody>
          <a:bodyPr/>
          <a:lstStyle/>
          <a:p>
            <a:fld id="{C3EFA93C-652C-41A1-B038-E478FEC9B3B5}" type="slidenum">
              <a:rPr lang="en-GB" smtClean="0"/>
              <a:pPr/>
              <a:t>10</a:t>
            </a:fld>
            <a:endParaRPr lang="en-GB"/>
          </a:p>
        </p:txBody>
      </p:sp>
    </p:spTree>
    <p:extLst>
      <p:ext uri="{BB962C8B-B14F-4D97-AF65-F5344CB8AC3E}">
        <p14:creationId xmlns:p14="http://schemas.microsoft.com/office/powerpoint/2010/main" val="36339990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lgn="ctr"/>
            <a:r>
              <a:rPr lang="en-GB" sz="3600" b="1" dirty="0" smtClean="0">
                <a:solidFill>
                  <a:srgbClr val="008A89"/>
                </a:solidFill>
                <a:latin typeface="Comic Sans MS" panose="030F0702030302020204" pitchFamily="66" charset="0"/>
              </a:rPr>
              <a:t>Lice</a:t>
            </a:r>
          </a:p>
          <a:p>
            <a:pPr algn="ctr"/>
            <a:endParaRPr lang="en-GB" sz="3600" b="0" dirty="0" smtClean="0">
              <a:solidFill>
                <a:srgbClr val="222222"/>
              </a:solidFill>
              <a:latin typeface="Comic Sans MS" panose="030F0702030302020204" pitchFamily="66" charset="0"/>
            </a:endParaRPr>
          </a:p>
          <a:p>
            <a:pPr marL="285750" indent="-285750">
              <a:buFont typeface="Arial" panose="020B0604020202020204" pitchFamily="34" charset="0"/>
              <a:buChar char="•"/>
            </a:pPr>
            <a:r>
              <a:rPr lang="en-GB" altLang="en-US" sz="1400" baseline="0" dirty="0" smtClean="0">
                <a:latin typeface="Comic Sans MS" panose="030F0702030302020204" pitchFamily="66" charset="0"/>
              </a:rPr>
              <a:t>Lice can be seen by the naked eye so are easy to spot, although they’re smaller than fleas and look like moving grains of sand or walking dandruff. It’s easier to identify them under a microscope. They’re most commonly diagnosed from the presence of their eggs (nits)</a:t>
            </a:r>
          </a:p>
          <a:p>
            <a:pPr marL="285750" indent="-285750">
              <a:buFont typeface="Arial" panose="020B0604020202020204" pitchFamily="34" charset="0"/>
              <a:buChar char="•"/>
            </a:pPr>
            <a:r>
              <a:rPr lang="en-GB" altLang="en-US" sz="1400" baseline="0" dirty="0" smtClean="0">
                <a:latin typeface="Comic Sans MS" panose="030F0702030302020204" pitchFamily="66" charset="0"/>
              </a:rPr>
              <a:t>They’re species specific, so cat lice will only live on cats and dog lice on dogs. There are also human lice that live on people.</a:t>
            </a:r>
          </a:p>
          <a:p>
            <a:pPr marL="285750" indent="-285750">
              <a:buFont typeface="Arial" panose="020B0604020202020204" pitchFamily="34" charset="0"/>
              <a:buChar char="•"/>
            </a:pPr>
            <a:r>
              <a:rPr lang="en-GB" altLang="en-US" sz="1400" baseline="0" dirty="0" smtClean="0">
                <a:latin typeface="Comic Sans MS" panose="030F0702030302020204" pitchFamily="66" charset="0"/>
              </a:rPr>
              <a:t>They cause severe itching and terrible skin problems like inflammation and hair loss.</a:t>
            </a:r>
          </a:p>
          <a:p>
            <a:pPr marL="285750" indent="-285750">
              <a:buFont typeface="Arial" panose="020B0604020202020204" pitchFamily="34" charset="0"/>
              <a:buChar char="•"/>
            </a:pPr>
            <a:r>
              <a:rPr lang="en-GB" altLang="en-US" sz="1400" baseline="0" dirty="0" smtClean="0">
                <a:latin typeface="Comic Sans MS" panose="030F0702030302020204" pitchFamily="66" charset="0"/>
              </a:rPr>
              <a:t>They can’t survive off the host, so they won’t ever be found in the pet’s environment, only on the skin</a:t>
            </a:r>
          </a:p>
          <a:p>
            <a:pPr marL="285750" indent="-285750">
              <a:buFont typeface="Arial" panose="020B0604020202020204" pitchFamily="34" charset="0"/>
              <a:buChar char="•"/>
            </a:pPr>
            <a:endParaRPr lang="en-GB" altLang="en-US" sz="1400" baseline="0" dirty="0" smtClean="0">
              <a:latin typeface="Comic Sans MS" panose="030F0702030302020204" pitchFamily="66" charset="0"/>
            </a:endParaRPr>
          </a:p>
          <a:p>
            <a:pPr marL="0" indent="0">
              <a:buFont typeface="Arial" panose="020B0604020202020204" pitchFamily="34" charset="0"/>
              <a:buNone/>
            </a:pPr>
            <a:r>
              <a:rPr lang="en-GB" altLang="en-US" sz="1400" baseline="0" dirty="0" smtClean="0">
                <a:latin typeface="Comic Sans MS" panose="030F0702030302020204" pitchFamily="66" charset="0"/>
              </a:rPr>
              <a:t>Treatment</a:t>
            </a:r>
          </a:p>
          <a:p>
            <a:r>
              <a:rPr lang="en-GB" altLang="en-US" sz="1400" dirty="0" smtClean="0">
                <a:latin typeface="Comic Sans MS" panose="030F0702030302020204" pitchFamily="66" charset="0"/>
              </a:rPr>
              <a:t> Lice</a:t>
            </a:r>
            <a:r>
              <a:rPr lang="en-GB" altLang="en-US" sz="1400" baseline="0" dirty="0" smtClean="0">
                <a:latin typeface="Comic Sans MS" panose="030F0702030302020204" pitchFamily="66" charset="0"/>
              </a:rPr>
              <a:t> are easily diagnosed and treated using insecticidal shampoos</a:t>
            </a:r>
            <a:endParaRPr lang="en-GB" altLang="en-US" sz="1400" dirty="0" smtClean="0">
              <a:latin typeface="Comic Sans MS" panose="030F0702030302020204" pitchFamily="66" charset="0"/>
            </a:endParaRPr>
          </a:p>
          <a:p>
            <a:pPr algn="ctr"/>
            <a:endParaRPr lang="en-GB" altLang="en-US" sz="2800" dirty="0" smtClean="0">
              <a:latin typeface="Comic Sans MS" panose="030F0702030302020204" pitchFamily="66" charset="0"/>
            </a:endParaRPr>
          </a:p>
          <a:p>
            <a:pPr algn="ctr"/>
            <a:endParaRPr lang="en-GB" sz="2800" b="1" dirty="0" smtClean="0">
              <a:solidFill>
                <a:srgbClr val="008A89"/>
              </a:solidFill>
              <a:latin typeface="Comic Sans MS" panose="030F0702030302020204" pitchFamily="66" charset="0"/>
            </a:endParaRPr>
          </a:p>
        </p:txBody>
      </p:sp>
      <p:sp>
        <p:nvSpPr>
          <p:cNvPr id="4" name="Slide Number Placeholder 3"/>
          <p:cNvSpPr>
            <a:spLocks noGrp="1"/>
          </p:cNvSpPr>
          <p:nvPr>
            <p:ph type="sldNum" sz="quarter" idx="10"/>
          </p:nvPr>
        </p:nvSpPr>
        <p:spPr/>
        <p:txBody>
          <a:bodyPr/>
          <a:lstStyle/>
          <a:p>
            <a:fld id="{C3EFA93C-652C-41A1-B038-E478FEC9B3B5}" type="slidenum">
              <a:rPr lang="en-GB" smtClean="0"/>
              <a:pPr/>
              <a:t>11</a:t>
            </a:fld>
            <a:endParaRPr lang="en-GB"/>
          </a:p>
        </p:txBody>
      </p:sp>
    </p:spTree>
    <p:extLst>
      <p:ext uri="{BB962C8B-B14F-4D97-AF65-F5344CB8AC3E}">
        <p14:creationId xmlns:p14="http://schemas.microsoft.com/office/powerpoint/2010/main" val="25864065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algn="ctr"/>
            <a:r>
              <a:rPr lang="en-GB" sz="3600" b="1" dirty="0" smtClean="0">
                <a:solidFill>
                  <a:srgbClr val="008A89"/>
                </a:solidFill>
                <a:latin typeface="Comic Sans MS" panose="030F0702030302020204" pitchFamily="66" charset="0"/>
              </a:rPr>
              <a:t>Ticks</a:t>
            </a:r>
          </a:p>
          <a:p>
            <a:pPr algn="ctr"/>
            <a:endParaRPr lang="en-GB" sz="3600" b="0" dirty="0" smtClean="0">
              <a:solidFill>
                <a:srgbClr val="222222"/>
              </a:solidFill>
              <a:latin typeface="Comic Sans MS" panose="030F0702030302020204" pitchFamily="66" charset="0"/>
            </a:endParaRP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3600" b="0" i="0" kern="1200" dirty="0" smtClean="0">
                <a:solidFill>
                  <a:schemeClr val="tx1"/>
                </a:solidFill>
                <a:effectLst/>
                <a:latin typeface="+mn-lt"/>
                <a:ea typeface="+mn-ea"/>
                <a:cs typeface="+mn-cs"/>
              </a:rPr>
              <a:t>Ticks are related to spiders, mites and scorpions. There are many different species of tick living in Britain, each preferring to feed on the blood of different animal hosts. The one most likely to bite dogs</a:t>
            </a:r>
            <a:r>
              <a:rPr lang="en-GB" sz="3600" b="0" i="0" kern="1200" baseline="0" dirty="0" smtClean="0">
                <a:solidFill>
                  <a:schemeClr val="tx1"/>
                </a:solidFill>
                <a:effectLst/>
                <a:latin typeface="+mn-lt"/>
                <a:ea typeface="+mn-ea"/>
                <a:cs typeface="+mn-cs"/>
              </a:rPr>
              <a:t> and cats</a:t>
            </a:r>
            <a:r>
              <a:rPr lang="en-GB" sz="3600" b="0" i="0" kern="1200" dirty="0" smtClean="0">
                <a:solidFill>
                  <a:schemeClr val="tx1"/>
                </a:solidFill>
                <a:effectLst/>
                <a:latin typeface="+mn-lt"/>
                <a:ea typeface="+mn-ea"/>
                <a:cs typeface="+mn-cs"/>
              </a:rPr>
              <a:t> in Britain is the Sheep tick. </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3600" b="0" i="0" kern="1200" dirty="0" smtClean="0">
                <a:solidFill>
                  <a:schemeClr val="tx1"/>
                </a:solidFill>
                <a:effectLst/>
                <a:latin typeface="+mn-lt"/>
                <a:ea typeface="+mn-ea"/>
                <a:cs typeface="+mn-cs"/>
              </a:rPr>
              <a:t>They</a:t>
            </a:r>
            <a:r>
              <a:rPr lang="en-GB" sz="3600" b="0" i="0" kern="1200" baseline="0" dirty="0" smtClean="0">
                <a:solidFill>
                  <a:schemeClr val="tx1"/>
                </a:solidFill>
                <a:effectLst/>
                <a:latin typeface="+mn-lt"/>
                <a:ea typeface="+mn-ea"/>
                <a:cs typeface="+mn-cs"/>
              </a:rPr>
              <a:t> are easily seen on the skin, with people often thinking they’re tumours or growths on their pet</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3600" b="0" i="0" kern="1200" baseline="0" dirty="0" smtClean="0">
                <a:solidFill>
                  <a:schemeClr val="tx1"/>
                </a:solidFill>
                <a:effectLst/>
                <a:latin typeface="+mn-lt"/>
                <a:ea typeface="+mn-ea"/>
                <a:cs typeface="+mn-cs"/>
              </a:rPr>
              <a:t>They’re about the size of a small bean</a:t>
            </a:r>
            <a:endParaRPr lang="en-GB" sz="3600" b="0" i="0" kern="1200" dirty="0" smtClean="0">
              <a:solidFill>
                <a:schemeClr val="tx1"/>
              </a:solidFill>
              <a:effectLst/>
              <a:latin typeface="+mn-lt"/>
              <a:ea typeface="+mn-ea"/>
              <a:cs typeface="+mn-cs"/>
            </a:endParaRP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smtClean="0">
                <a:solidFill>
                  <a:schemeClr val="tx1"/>
                </a:solidFill>
                <a:effectLst/>
                <a:latin typeface="+mn-lt"/>
                <a:ea typeface="+mn-ea"/>
                <a:cs typeface="+mn-cs"/>
              </a:rPr>
              <a:t>They cannot jump or fly, but when ready for a meal will climb a nearby piece of vegetation and wait for a passing animal or human to catch their hooked front legs. They’ll then burrow their mouth parts into the skin and suck blood</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smtClean="0">
                <a:solidFill>
                  <a:schemeClr val="tx1"/>
                </a:solidFill>
                <a:effectLst/>
                <a:latin typeface="+mn-lt"/>
                <a:ea typeface="+mn-ea"/>
                <a:cs typeface="+mn-cs"/>
              </a:rPr>
              <a:t>They can transmit Lyme disease to pets and people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36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3600" b="0" i="0" kern="1200" dirty="0" smtClean="0">
                <a:solidFill>
                  <a:schemeClr val="tx1"/>
                </a:solidFill>
                <a:effectLst/>
                <a:latin typeface="+mn-lt"/>
                <a:ea typeface="+mn-ea"/>
                <a:cs typeface="+mn-cs"/>
              </a:rPr>
              <a:t>Treatment</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3600" b="0" i="0" kern="1200" dirty="0" smtClean="0">
                <a:solidFill>
                  <a:schemeClr val="tx1"/>
                </a:solidFill>
                <a:effectLst/>
                <a:latin typeface="+mn-lt"/>
                <a:ea typeface="+mn-ea"/>
                <a:cs typeface="+mn-cs"/>
              </a:rPr>
              <a:t>Pets</a:t>
            </a:r>
            <a:r>
              <a:rPr lang="en-GB" sz="3600" b="0" i="0" kern="1200" baseline="0" dirty="0" smtClean="0">
                <a:solidFill>
                  <a:schemeClr val="tx1"/>
                </a:solidFill>
                <a:effectLst/>
                <a:latin typeface="+mn-lt"/>
                <a:ea typeface="+mn-ea"/>
                <a:cs typeface="+mn-cs"/>
              </a:rPr>
              <a:t> should be checked every day, especially if they go walking in long grass</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3600" b="0" i="0" kern="1200" baseline="0" dirty="0" smtClean="0">
                <a:solidFill>
                  <a:schemeClr val="tx1"/>
                </a:solidFill>
                <a:effectLst/>
                <a:latin typeface="+mn-lt"/>
                <a:ea typeface="+mn-ea"/>
                <a:cs typeface="+mn-cs"/>
              </a:rPr>
              <a:t>Ticks can be prevented by using spot-on treatments on the pet’s skin</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3600" b="0" i="0" kern="1200" baseline="0" dirty="0" smtClean="0">
                <a:solidFill>
                  <a:schemeClr val="tx1"/>
                </a:solidFill>
                <a:effectLst/>
                <a:latin typeface="+mn-lt"/>
                <a:ea typeface="+mn-ea"/>
                <a:cs typeface="+mn-cs"/>
              </a:rPr>
              <a:t>They can be removed by using a special tool called a tick remover.</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3600" b="0" i="0" kern="1200" baseline="0" dirty="0" smtClean="0">
                <a:solidFill>
                  <a:schemeClr val="tx1"/>
                </a:solidFill>
                <a:effectLst/>
                <a:latin typeface="+mn-lt"/>
                <a:ea typeface="+mn-ea"/>
                <a:cs typeface="+mn-cs"/>
              </a:rPr>
              <a:t>They must never just be pulled off, as the mouth parts can stay under the skin of the pet, causing an abscess to form</a:t>
            </a:r>
            <a:endParaRPr lang="en-GB" sz="3600" b="0" i="0" kern="1200" dirty="0" smtClean="0">
              <a:solidFill>
                <a:schemeClr val="tx1"/>
              </a:solidFill>
              <a:effectLst/>
              <a:latin typeface="+mn-lt"/>
              <a:ea typeface="+mn-ea"/>
              <a:cs typeface="+mn-cs"/>
            </a:endParaRPr>
          </a:p>
          <a:p>
            <a:pPr marL="0" indent="0" algn="l">
              <a:buFont typeface="Arial" panose="020B0604020202020204" pitchFamily="34" charset="0"/>
              <a:buNone/>
            </a:pPr>
            <a:endParaRPr lang="en-GB" sz="3600" b="0" dirty="0" smtClean="0">
              <a:solidFill>
                <a:srgbClr val="222222"/>
              </a:solidFill>
              <a:latin typeface="Comic Sans MS" panose="030F0702030302020204" pitchFamily="66" charset="0"/>
            </a:endParaRPr>
          </a:p>
        </p:txBody>
      </p:sp>
      <p:sp>
        <p:nvSpPr>
          <p:cNvPr id="4" name="Slide Number Placeholder 3"/>
          <p:cNvSpPr>
            <a:spLocks noGrp="1"/>
          </p:cNvSpPr>
          <p:nvPr>
            <p:ph type="sldNum" sz="quarter" idx="10"/>
          </p:nvPr>
        </p:nvSpPr>
        <p:spPr/>
        <p:txBody>
          <a:bodyPr/>
          <a:lstStyle/>
          <a:p>
            <a:fld id="{C3EFA93C-652C-41A1-B038-E478FEC9B3B5}" type="slidenum">
              <a:rPr lang="en-GB" smtClean="0"/>
              <a:pPr/>
              <a:t>12</a:t>
            </a:fld>
            <a:endParaRPr lang="en-GB"/>
          </a:p>
        </p:txBody>
      </p:sp>
    </p:spTree>
    <p:extLst>
      <p:ext uri="{BB962C8B-B14F-4D97-AF65-F5344CB8AC3E}">
        <p14:creationId xmlns:p14="http://schemas.microsoft.com/office/powerpoint/2010/main" val="25362359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algn="ctr"/>
            <a:r>
              <a:rPr lang="en-GB" sz="3600" b="1" dirty="0" smtClean="0">
                <a:solidFill>
                  <a:srgbClr val="008A89"/>
                </a:solidFill>
                <a:latin typeface="Comic Sans MS" panose="030F0702030302020204" pitchFamily="66" charset="0"/>
              </a:rPr>
              <a:t>Mites (image is of </a:t>
            </a:r>
            <a:r>
              <a:rPr lang="en-GB" sz="3600" b="1" dirty="0" err="1" smtClean="0">
                <a:solidFill>
                  <a:srgbClr val="008A89"/>
                </a:solidFill>
                <a:latin typeface="Comic Sans MS" panose="030F0702030302020204" pitchFamily="66" charset="0"/>
              </a:rPr>
              <a:t>Sarcoptes</a:t>
            </a:r>
            <a:r>
              <a:rPr lang="en-GB" sz="3600" b="1" dirty="0" smtClean="0">
                <a:solidFill>
                  <a:srgbClr val="008A89"/>
                </a:solidFill>
                <a:latin typeface="Comic Sans MS" panose="030F0702030302020204" pitchFamily="66" charset="0"/>
              </a:rPr>
              <a:t> –Scabies</a:t>
            </a:r>
            <a:r>
              <a:rPr lang="en-GB" sz="3600" b="1" baseline="0" dirty="0" smtClean="0">
                <a:solidFill>
                  <a:srgbClr val="008A89"/>
                </a:solidFill>
                <a:latin typeface="Comic Sans MS" panose="030F0702030302020204" pitchFamily="66" charset="0"/>
              </a:rPr>
              <a:t> mite)</a:t>
            </a:r>
          </a:p>
          <a:p>
            <a:pPr algn="ctr"/>
            <a:endParaRPr lang="en-GB" sz="3600" b="1" dirty="0" smtClean="0">
              <a:solidFill>
                <a:srgbClr val="008A89"/>
              </a:solidFill>
              <a:latin typeface="Comic Sans MS" panose="030F0702030302020204" pitchFamily="66" charset="0"/>
            </a:endParaRPr>
          </a:p>
          <a:p>
            <a:pPr algn="l"/>
            <a:r>
              <a:rPr lang="en-GB" sz="1200" b="0" i="0" kern="1200" dirty="0" smtClean="0">
                <a:solidFill>
                  <a:schemeClr val="tx1"/>
                </a:solidFill>
                <a:effectLst/>
                <a:latin typeface="Comic Sans MS" panose="030F0702030302020204" pitchFamily="66" charset="0"/>
                <a:ea typeface="+mn-ea"/>
                <a:cs typeface="+mn-cs"/>
              </a:rPr>
              <a:t>The two main types of mange mites that can affect dogs and</a:t>
            </a:r>
            <a:r>
              <a:rPr lang="en-GB" sz="1200" b="0" i="0" kern="1200" baseline="0" dirty="0" smtClean="0">
                <a:solidFill>
                  <a:schemeClr val="tx1"/>
                </a:solidFill>
                <a:effectLst/>
                <a:latin typeface="Comic Sans MS" panose="030F0702030302020204" pitchFamily="66" charset="0"/>
                <a:ea typeface="+mn-ea"/>
                <a:cs typeface="+mn-cs"/>
              </a:rPr>
              <a:t> cats</a:t>
            </a:r>
            <a:r>
              <a:rPr lang="en-GB" sz="1200" b="0" i="0" kern="1200" dirty="0" smtClean="0">
                <a:solidFill>
                  <a:schemeClr val="tx1"/>
                </a:solidFill>
                <a:effectLst/>
                <a:latin typeface="Comic Sans MS" panose="030F0702030302020204" pitchFamily="66" charset="0"/>
                <a:ea typeface="+mn-ea"/>
                <a:cs typeface="+mn-cs"/>
              </a:rPr>
              <a:t> are </a:t>
            </a:r>
            <a:r>
              <a:rPr lang="en-GB" sz="1200" b="0" i="0" kern="1200" dirty="0" err="1" smtClean="0">
                <a:solidFill>
                  <a:schemeClr val="tx1"/>
                </a:solidFill>
                <a:effectLst/>
                <a:latin typeface="Comic Sans MS" panose="030F0702030302020204" pitchFamily="66" charset="0"/>
                <a:ea typeface="+mn-ea"/>
                <a:cs typeface="+mn-cs"/>
              </a:rPr>
              <a:t>sarcoptic</a:t>
            </a:r>
            <a:r>
              <a:rPr lang="en-GB" sz="1200" b="0" i="0" kern="1200" dirty="0" smtClean="0">
                <a:solidFill>
                  <a:schemeClr val="tx1"/>
                </a:solidFill>
                <a:effectLst/>
                <a:latin typeface="Comic Sans MS" panose="030F0702030302020204" pitchFamily="66" charset="0"/>
                <a:ea typeface="+mn-ea"/>
                <a:cs typeface="+mn-cs"/>
              </a:rPr>
              <a:t> and </a:t>
            </a:r>
            <a:r>
              <a:rPr lang="en-GB" sz="1200" b="0" i="0" kern="1200" dirty="0" err="1" smtClean="0">
                <a:solidFill>
                  <a:schemeClr val="tx1"/>
                </a:solidFill>
                <a:effectLst/>
                <a:latin typeface="Comic Sans MS" panose="030F0702030302020204" pitchFamily="66" charset="0"/>
                <a:ea typeface="+mn-ea"/>
                <a:cs typeface="+mn-cs"/>
              </a:rPr>
              <a:t>demodectic</a:t>
            </a:r>
            <a:r>
              <a:rPr lang="en-GB" sz="1200" b="0" i="0" kern="1200" dirty="0" smtClean="0">
                <a:solidFill>
                  <a:schemeClr val="tx1"/>
                </a:solidFill>
                <a:effectLst/>
                <a:latin typeface="Comic Sans MS" panose="030F0702030302020204" pitchFamily="66" charset="0"/>
                <a:ea typeface="+mn-ea"/>
                <a:cs typeface="+mn-cs"/>
              </a:rPr>
              <a:t>, with others like ear mites and seasonal harvest mites usually causing less severe and more superficial problems.</a:t>
            </a:r>
          </a:p>
          <a:p>
            <a:pPr algn="l"/>
            <a:endParaRPr lang="en-GB" sz="1200" b="0" i="0" kern="1200" dirty="0" smtClean="0">
              <a:solidFill>
                <a:schemeClr val="tx1"/>
              </a:solidFill>
              <a:effectLst/>
              <a:latin typeface="Comic Sans MS" panose="030F0702030302020204" pitchFamily="66" charset="0"/>
              <a:ea typeface="+mn-ea"/>
              <a:cs typeface="+mn-cs"/>
            </a:endParaRPr>
          </a:p>
          <a:p>
            <a:pPr marL="171450" indent="-171450">
              <a:buFont typeface="Arial" panose="020B0604020202020204" pitchFamily="34" charset="0"/>
              <a:buChar char="•"/>
            </a:pPr>
            <a:r>
              <a:rPr lang="en-GB" sz="1200" b="0" i="0" kern="1200" dirty="0" smtClean="0">
                <a:solidFill>
                  <a:schemeClr val="tx1"/>
                </a:solidFill>
                <a:effectLst/>
                <a:latin typeface="Comic Sans MS" panose="030F0702030302020204" pitchFamily="66" charset="0"/>
                <a:ea typeface="+mn-ea"/>
                <a:cs typeface="+mn-cs"/>
              </a:rPr>
              <a:t>Scabies - </a:t>
            </a:r>
            <a:r>
              <a:rPr lang="en-GB" sz="1200" b="0" i="0" kern="1200" dirty="0" err="1" smtClean="0">
                <a:solidFill>
                  <a:schemeClr val="tx1"/>
                </a:solidFill>
                <a:effectLst/>
                <a:latin typeface="Comic Sans MS" panose="030F0702030302020204" pitchFamily="66" charset="0"/>
                <a:ea typeface="+mn-ea"/>
                <a:cs typeface="+mn-cs"/>
              </a:rPr>
              <a:t>Sarcoptic</a:t>
            </a:r>
            <a:r>
              <a:rPr lang="en-GB" sz="1200" b="0" i="0" kern="1200" dirty="0" smtClean="0">
                <a:solidFill>
                  <a:schemeClr val="tx1"/>
                </a:solidFill>
                <a:effectLst/>
                <a:latin typeface="Comic Sans MS" panose="030F0702030302020204" pitchFamily="66" charset="0"/>
                <a:ea typeface="+mn-ea"/>
                <a:cs typeface="+mn-cs"/>
              </a:rPr>
              <a:t> mange - otherwise known as 'scabies' - is caused by a highly contagious mite that spends its whole lifecycle burrowed within the outer layers of your pet’s skin and causes intense itching. This quickly leads to raw, painful lesions caused by self-inflicted scratching and chewing - especially at the ear flaps and elbows.</a:t>
            </a:r>
          </a:p>
          <a:p>
            <a:pPr marL="171450" indent="-171450">
              <a:buFont typeface="Arial" panose="020B0604020202020204" pitchFamily="34" charset="0"/>
              <a:buChar char="•"/>
            </a:pPr>
            <a:r>
              <a:rPr lang="en-GB" sz="1200" b="0" i="0" kern="1200" dirty="0" smtClean="0">
                <a:solidFill>
                  <a:schemeClr val="tx1"/>
                </a:solidFill>
                <a:effectLst/>
                <a:latin typeface="Comic Sans MS" panose="030F0702030302020204" pitchFamily="66" charset="0"/>
                <a:ea typeface="+mn-ea"/>
                <a:cs typeface="+mn-cs"/>
              </a:rPr>
              <a:t>It’s contagious and can be passed from pets</a:t>
            </a:r>
            <a:r>
              <a:rPr lang="en-GB" sz="1200" b="0" i="0" kern="1200" baseline="0" dirty="0" smtClean="0">
                <a:solidFill>
                  <a:schemeClr val="tx1"/>
                </a:solidFill>
                <a:effectLst/>
                <a:latin typeface="Comic Sans MS" panose="030F0702030302020204" pitchFamily="66" charset="0"/>
                <a:ea typeface="+mn-ea"/>
                <a:cs typeface="+mn-cs"/>
              </a:rPr>
              <a:t> to owners</a:t>
            </a:r>
          </a:p>
          <a:p>
            <a:pPr marL="171450" indent="-171450">
              <a:buFont typeface="Arial" panose="020B0604020202020204" pitchFamily="34" charset="0"/>
              <a:buChar char="•"/>
            </a:pPr>
            <a:r>
              <a:rPr lang="en-GB" sz="1200" b="0" i="0" kern="1200" baseline="0" dirty="0" smtClean="0">
                <a:solidFill>
                  <a:schemeClr val="tx1"/>
                </a:solidFill>
                <a:effectLst/>
                <a:latin typeface="Comic Sans MS" panose="030F0702030302020204" pitchFamily="66" charset="0"/>
                <a:ea typeface="+mn-ea"/>
                <a:cs typeface="+mn-cs"/>
              </a:rPr>
              <a:t>Foxes are a common source of </a:t>
            </a:r>
            <a:r>
              <a:rPr lang="en-GB" sz="1200" b="0" i="0" kern="1200" baseline="0" dirty="0" err="1" smtClean="0">
                <a:solidFill>
                  <a:schemeClr val="tx1"/>
                </a:solidFill>
                <a:effectLst/>
                <a:latin typeface="Comic Sans MS" panose="030F0702030302020204" pitchFamily="66" charset="0"/>
                <a:ea typeface="+mn-ea"/>
                <a:cs typeface="+mn-cs"/>
              </a:rPr>
              <a:t>sarcoptic</a:t>
            </a:r>
            <a:r>
              <a:rPr lang="en-GB" sz="1200" b="0" i="0" kern="1200" baseline="0" dirty="0" smtClean="0">
                <a:solidFill>
                  <a:schemeClr val="tx1"/>
                </a:solidFill>
                <a:effectLst/>
                <a:latin typeface="Comic Sans MS" panose="030F0702030302020204" pitchFamily="66" charset="0"/>
                <a:ea typeface="+mn-ea"/>
                <a:cs typeface="+mn-cs"/>
              </a:rPr>
              <a:t> mange</a:t>
            </a:r>
          </a:p>
          <a:p>
            <a:pPr marL="171450" indent="-171450">
              <a:buFont typeface="Arial" panose="020B0604020202020204" pitchFamily="34" charset="0"/>
              <a:buChar char="•"/>
            </a:pPr>
            <a:endParaRPr lang="en-GB" sz="1200" b="0" i="0" kern="1200" baseline="0" dirty="0" smtClean="0">
              <a:solidFill>
                <a:schemeClr val="tx1"/>
              </a:solidFill>
              <a:effectLst/>
              <a:latin typeface="Comic Sans MS" panose="030F0702030302020204" pitchFamily="66" charset="0"/>
              <a:ea typeface="+mn-ea"/>
              <a:cs typeface="+mn-cs"/>
            </a:endParaRPr>
          </a:p>
          <a:p>
            <a:pPr marL="0" indent="0">
              <a:buFont typeface="Arial" panose="020B0604020202020204" pitchFamily="34" charset="0"/>
              <a:buNone/>
            </a:pPr>
            <a:r>
              <a:rPr lang="en-GB" sz="1200" b="0" i="0" kern="1200" baseline="0" dirty="0" smtClean="0">
                <a:solidFill>
                  <a:schemeClr val="tx1"/>
                </a:solidFill>
                <a:effectLst/>
                <a:latin typeface="Comic Sans MS" panose="030F0702030302020204" pitchFamily="66" charset="0"/>
                <a:ea typeface="+mn-ea"/>
                <a:cs typeface="+mn-cs"/>
              </a:rPr>
              <a:t>Treatment</a:t>
            </a:r>
          </a:p>
          <a:p>
            <a:pPr marL="0" indent="0">
              <a:buFont typeface="Arial" panose="020B0604020202020204" pitchFamily="34" charset="0"/>
              <a:buNone/>
            </a:pPr>
            <a:r>
              <a:rPr lang="en-GB" sz="1200" b="0" i="0" kern="1200" dirty="0" smtClean="0">
                <a:solidFill>
                  <a:schemeClr val="tx1"/>
                </a:solidFill>
                <a:effectLst/>
                <a:latin typeface="Comic Sans MS" panose="030F0702030302020204" pitchFamily="66" charset="0"/>
                <a:ea typeface="+mn-ea"/>
                <a:cs typeface="+mn-cs"/>
              </a:rPr>
              <a:t>There are a range of oral, injectable, and skin</a:t>
            </a:r>
            <a:r>
              <a:rPr lang="en-GB" sz="1200" b="0" i="0" kern="1200" baseline="0" dirty="0" smtClean="0">
                <a:solidFill>
                  <a:schemeClr val="tx1"/>
                </a:solidFill>
                <a:effectLst/>
                <a:latin typeface="Comic Sans MS" panose="030F0702030302020204" pitchFamily="66" charset="0"/>
                <a:ea typeface="+mn-ea"/>
                <a:cs typeface="+mn-cs"/>
              </a:rPr>
              <a:t> </a:t>
            </a:r>
            <a:r>
              <a:rPr lang="en-GB" sz="1200" b="0" i="0" kern="1200" dirty="0" smtClean="0">
                <a:solidFill>
                  <a:schemeClr val="tx1"/>
                </a:solidFill>
                <a:effectLst/>
                <a:latin typeface="Comic Sans MS" panose="030F0702030302020204" pitchFamily="66" charset="0"/>
                <a:ea typeface="+mn-ea"/>
                <a:cs typeface="+mn-cs"/>
              </a:rPr>
              <a:t>treatments for the condition. Antibiotics are used to treat secondary infections and medicated shampoos can help relieve itching.</a:t>
            </a:r>
            <a:endParaRPr lang="en-GB" sz="1200" b="0" i="0" kern="1200" baseline="0" dirty="0" smtClean="0">
              <a:solidFill>
                <a:schemeClr val="tx1"/>
              </a:solidFill>
              <a:effectLst/>
              <a:latin typeface="Comic Sans MS" panose="030F0702030302020204" pitchFamily="66" charset="0"/>
              <a:ea typeface="+mn-ea"/>
              <a:cs typeface="+mn-cs"/>
            </a:endParaRPr>
          </a:p>
          <a:p>
            <a:pPr marL="171450" indent="-171450">
              <a:buFont typeface="Arial" panose="020B0604020202020204" pitchFamily="34" charset="0"/>
              <a:buChar char="•"/>
            </a:pPr>
            <a:endParaRPr lang="en-GB" sz="1200" b="0" i="0" kern="1200" dirty="0" smtClean="0">
              <a:solidFill>
                <a:schemeClr val="tx1"/>
              </a:solidFill>
              <a:effectLst/>
              <a:latin typeface="Comic Sans MS" panose="030F0702030302020204" pitchFamily="66" charset="0"/>
              <a:ea typeface="+mn-ea"/>
              <a:cs typeface="+mn-cs"/>
            </a:endParaRPr>
          </a:p>
          <a:p>
            <a:r>
              <a:rPr lang="en-GB" sz="3600" b="0" dirty="0" smtClean="0">
                <a:solidFill>
                  <a:srgbClr val="222222"/>
                </a:solidFill>
                <a:latin typeface="Comic Sans MS" panose="030F0702030302020204" pitchFamily="66" charset="0"/>
              </a:rPr>
              <a:t>Ear mites - </a:t>
            </a:r>
            <a:r>
              <a:rPr lang="en-GB" sz="1200" b="0" i="0" kern="1200" dirty="0" smtClean="0">
                <a:solidFill>
                  <a:schemeClr val="tx1"/>
                </a:solidFill>
                <a:effectLst/>
                <a:latin typeface="Comic Sans MS" panose="030F0702030302020204" pitchFamily="66" charset="0"/>
                <a:ea typeface="+mn-ea"/>
                <a:cs typeface="+mn-cs"/>
              </a:rPr>
              <a:t>Ear mites</a:t>
            </a:r>
          </a:p>
          <a:p>
            <a:r>
              <a:rPr lang="en-GB" sz="1200" b="0" i="0" kern="1200" dirty="0" smtClean="0">
                <a:solidFill>
                  <a:schemeClr val="tx1"/>
                </a:solidFill>
                <a:effectLst/>
                <a:latin typeface="Comic Sans MS" panose="030F0702030302020204" pitchFamily="66" charset="0"/>
                <a:ea typeface="+mn-ea"/>
                <a:cs typeface="+mn-cs"/>
              </a:rPr>
              <a:t>Most dog owners will have come across an infestation of ear mites at some point; a disease affecting dogs but more commonly cats. They differ from their burrowing relatives by being just visible to the naked eye as very tiny moving white dots. </a:t>
            </a:r>
          </a:p>
          <a:p>
            <a:endParaRPr lang="en-GB" sz="1200" b="0" i="0" kern="1200" dirty="0" smtClean="0">
              <a:solidFill>
                <a:schemeClr val="tx1"/>
              </a:solidFill>
              <a:effectLst/>
              <a:latin typeface="Comic Sans MS" panose="030F0702030302020204" pitchFamily="66" charset="0"/>
              <a:ea typeface="+mn-ea"/>
              <a:cs typeface="+mn-cs"/>
            </a:endParaRPr>
          </a:p>
          <a:p>
            <a:r>
              <a:rPr lang="en-GB" sz="1200" b="0" i="0" kern="1200" dirty="0" smtClean="0">
                <a:solidFill>
                  <a:schemeClr val="tx1"/>
                </a:solidFill>
                <a:effectLst/>
                <a:latin typeface="Comic Sans MS" panose="030F0702030302020204" pitchFamily="66" charset="0"/>
                <a:ea typeface="+mn-ea"/>
                <a:cs typeface="+mn-cs"/>
              </a:rPr>
              <a:t>Treatment </a:t>
            </a:r>
          </a:p>
          <a:p>
            <a:r>
              <a:rPr lang="en-GB" sz="1200" b="0" i="0" kern="1200" dirty="0" smtClean="0">
                <a:solidFill>
                  <a:schemeClr val="tx1"/>
                </a:solidFill>
                <a:effectLst/>
                <a:latin typeface="Comic Sans MS" panose="030F0702030302020204" pitchFamily="66" charset="0"/>
                <a:ea typeface="+mn-ea"/>
                <a:cs typeface="+mn-cs"/>
              </a:rPr>
              <a:t>Straightforward with regular ear cleaning followed by topical, anti-parasitic ear drops.</a:t>
            </a:r>
          </a:p>
          <a:p>
            <a:endParaRPr lang="en-GB" sz="1200" b="0" i="0" kern="1200" dirty="0" smtClean="0">
              <a:solidFill>
                <a:schemeClr val="tx1"/>
              </a:solidFill>
              <a:effectLst/>
              <a:latin typeface="Comic Sans MS" panose="030F0702030302020204" pitchFamily="66" charset="0"/>
              <a:ea typeface="+mn-ea"/>
              <a:cs typeface="+mn-cs"/>
            </a:endParaRPr>
          </a:p>
          <a:p>
            <a:r>
              <a:rPr lang="en-GB" sz="1200" b="0" i="0" kern="1200" dirty="0" smtClean="0">
                <a:solidFill>
                  <a:schemeClr val="tx1"/>
                </a:solidFill>
                <a:effectLst/>
                <a:latin typeface="Comic Sans MS" panose="030F0702030302020204" pitchFamily="66" charset="0"/>
                <a:ea typeface="+mn-ea"/>
                <a:cs typeface="+mn-cs"/>
              </a:rPr>
              <a:t>This is a scabies mite (</a:t>
            </a:r>
            <a:r>
              <a:rPr lang="en-GB" sz="1200" b="0" i="0" kern="1200" dirty="0" err="1" smtClean="0">
                <a:solidFill>
                  <a:schemeClr val="tx1"/>
                </a:solidFill>
                <a:effectLst/>
                <a:latin typeface="Comic Sans MS" panose="030F0702030302020204" pitchFamily="66" charset="0"/>
                <a:ea typeface="+mn-ea"/>
                <a:cs typeface="+mn-cs"/>
              </a:rPr>
              <a:t>Sarcoptes</a:t>
            </a:r>
            <a:r>
              <a:rPr lang="en-GB" sz="1200" b="0" i="0" kern="1200" dirty="0" smtClean="0">
                <a:solidFill>
                  <a:schemeClr val="tx1"/>
                </a:solidFill>
                <a:effectLst/>
                <a:latin typeface="Comic Sans MS" panose="030F0702030302020204" pitchFamily="66" charset="0"/>
                <a:ea typeface="+mn-ea"/>
                <a:cs typeface="+mn-cs"/>
              </a:rPr>
              <a:t> </a:t>
            </a:r>
            <a:r>
              <a:rPr lang="en-GB" sz="1200" b="0" i="0" kern="1200" dirty="0" err="1" smtClean="0">
                <a:solidFill>
                  <a:schemeClr val="tx1"/>
                </a:solidFill>
                <a:effectLst/>
                <a:latin typeface="Comic Sans MS" panose="030F0702030302020204" pitchFamily="66" charset="0"/>
                <a:ea typeface="+mn-ea"/>
                <a:cs typeface="+mn-cs"/>
              </a:rPr>
              <a:t>Scabeii</a:t>
            </a:r>
            <a:r>
              <a:rPr lang="en-GB" sz="1200" b="0" i="0" kern="1200" dirty="0" smtClean="0">
                <a:solidFill>
                  <a:schemeClr val="tx1"/>
                </a:solidFill>
                <a:effectLst/>
                <a:latin typeface="Comic Sans MS" panose="030F0702030302020204" pitchFamily="66" charset="0"/>
                <a:ea typeface="+mn-ea"/>
                <a:cs typeface="+mn-cs"/>
              </a:rPr>
              <a:t>)</a:t>
            </a:r>
          </a:p>
          <a:p>
            <a:pPr marL="571500" indent="-571500" algn="l">
              <a:buFont typeface="Arial" panose="020B0604020202020204" pitchFamily="34" charset="0"/>
              <a:buChar char="•"/>
            </a:pPr>
            <a:endParaRPr lang="en-GB" sz="3600" b="0" dirty="0" smtClean="0">
              <a:solidFill>
                <a:srgbClr val="222222"/>
              </a:solidFill>
              <a:latin typeface="Comic Sans MS" panose="030F0702030302020204" pitchFamily="66" charset="0"/>
            </a:endParaRPr>
          </a:p>
        </p:txBody>
      </p:sp>
      <p:sp>
        <p:nvSpPr>
          <p:cNvPr id="4" name="Slide Number Placeholder 3"/>
          <p:cNvSpPr>
            <a:spLocks noGrp="1"/>
          </p:cNvSpPr>
          <p:nvPr>
            <p:ph type="sldNum" sz="quarter" idx="10"/>
          </p:nvPr>
        </p:nvSpPr>
        <p:spPr/>
        <p:txBody>
          <a:bodyPr/>
          <a:lstStyle/>
          <a:p>
            <a:fld id="{C3EFA93C-652C-41A1-B038-E478FEC9B3B5}" type="slidenum">
              <a:rPr lang="en-GB" smtClean="0"/>
              <a:pPr/>
              <a:t>13</a:t>
            </a:fld>
            <a:endParaRPr lang="en-GB"/>
          </a:p>
        </p:txBody>
      </p:sp>
    </p:spTree>
    <p:extLst>
      <p:ext uri="{BB962C8B-B14F-4D97-AF65-F5344CB8AC3E}">
        <p14:creationId xmlns:p14="http://schemas.microsoft.com/office/powerpoint/2010/main" val="20792508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algn="ctr"/>
            <a:r>
              <a:rPr lang="en-GB" sz="3600" b="1" dirty="0" err="1" smtClean="0">
                <a:solidFill>
                  <a:srgbClr val="008A89"/>
                </a:solidFill>
                <a:latin typeface="Comic Sans MS" panose="030F0702030302020204" pitchFamily="66" charset="0"/>
              </a:rPr>
              <a:t>Endoparasites</a:t>
            </a:r>
            <a:endParaRPr lang="en-GB" sz="3600" b="1" dirty="0" smtClean="0">
              <a:solidFill>
                <a:srgbClr val="008A89"/>
              </a:solidFill>
              <a:latin typeface="Comic Sans MS" panose="030F0702030302020204" pitchFamily="66" charset="0"/>
            </a:endParaRPr>
          </a:p>
          <a:p>
            <a:pPr algn="ctr"/>
            <a:endParaRPr lang="en-GB" sz="3600" b="1" dirty="0" smtClean="0">
              <a:solidFill>
                <a:srgbClr val="008A89"/>
              </a:solidFill>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3600" b="0" i="0" kern="1200" dirty="0" smtClean="0">
                <a:solidFill>
                  <a:schemeClr val="tx1"/>
                </a:solidFill>
                <a:effectLst/>
                <a:latin typeface="+mn-lt"/>
                <a:ea typeface="+mn-ea"/>
                <a:cs typeface="+mn-cs"/>
              </a:rPr>
              <a:t>Four types of intestinal worms pose a risk to</a:t>
            </a:r>
            <a:r>
              <a:rPr lang="en-GB" sz="3600" b="0" i="0" kern="1200" baseline="0" dirty="0" smtClean="0">
                <a:solidFill>
                  <a:schemeClr val="tx1"/>
                </a:solidFill>
                <a:effectLst/>
                <a:latin typeface="+mn-lt"/>
                <a:ea typeface="+mn-ea"/>
                <a:cs typeface="+mn-cs"/>
              </a:rPr>
              <a:t> pets</a:t>
            </a:r>
            <a:r>
              <a:rPr lang="en-GB" sz="3600" b="0" i="0" kern="1200" dirty="0" smtClean="0">
                <a:solidFill>
                  <a:schemeClr val="tx1"/>
                </a:solidFill>
                <a:effectLst/>
                <a:latin typeface="+mn-lt"/>
                <a:ea typeface="+mn-ea"/>
                <a:cs typeface="+mn-cs"/>
              </a:rPr>
              <a:t> in the UK</a:t>
            </a:r>
          </a:p>
          <a:p>
            <a:pPr algn="l"/>
            <a:endParaRPr lang="en-GB" sz="3600" b="0" baseline="0" dirty="0" smtClean="0">
              <a:solidFill>
                <a:srgbClr val="222222"/>
              </a:solidFill>
              <a:latin typeface="Comic Sans MS" panose="030F0702030302020204" pitchFamily="66" charset="0"/>
            </a:endParaRPr>
          </a:p>
          <a:p>
            <a:pPr algn="l"/>
            <a:endParaRPr lang="en-GB" sz="3600" b="0" baseline="0" dirty="0" smtClean="0">
              <a:solidFill>
                <a:srgbClr val="222222"/>
              </a:solidFill>
              <a:latin typeface="Comic Sans MS" panose="030F0702030302020204" pitchFamily="66" charset="0"/>
            </a:endParaRPr>
          </a:p>
          <a:p>
            <a:pPr marL="171450" indent="-171450">
              <a:buFont typeface="Arial" panose="020B0604020202020204" pitchFamily="34" charset="0"/>
              <a:buChar char="•"/>
            </a:pPr>
            <a:r>
              <a:rPr lang="en-GB" sz="1200" b="0" i="0" kern="1200" dirty="0" smtClean="0">
                <a:solidFill>
                  <a:schemeClr val="tx1"/>
                </a:solidFill>
                <a:effectLst/>
                <a:latin typeface="+mn-lt"/>
                <a:ea typeface="+mn-ea"/>
                <a:cs typeface="+mn-cs"/>
              </a:rPr>
              <a:t>The most serious is roundworm but hookworms, whipworm and tapeworms are also found </a:t>
            </a:r>
          </a:p>
          <a:p>
            <a:pPr marL="171450" indent="-171450">
              <a:buFont typeface="Arial" panose="020B0604020202020204" pitchFamily="34" charset="0"/>
              <a:buChar char="•"/>
            </a:pPr>
            <a:r>
              <a:rPr lang="en-GB" sz="1200" b="0" i="0" kern="1200" dirty="0" smtClean="0">
                <a:solidFill>
                  <a:schemeClr val="tx1"/>
                </a:solidFill>
                <a:effectLst/>
                <a:latin typeface="+mn-lt"/>
                <a:ea typeface="+mn-ea"/>
                <a:cs typeface="+mn-cs"/>
              </a:rPr>
              <a:t>Pets can be infected with worms through their mother’s milk,</a:t>
            </a:r>
            <a:r>
              <a:rPr lang="en-GB" sz="1200" b="0" i="0" kern="1200" baseline="0" dirty="0" smtClean="0">
                <a:solidFill>
                  <a:schemeClr val="tx1"/>
                </a:solidFill>
                <a:effectLst/>
                <a:latin typeface="+mn-lt"/>
                <a:ea typeface="+mn-ea"/>
                <a:cs typeface="+mn-cs"/>
              </a:rPr>
              <a:t> </a:t>
            </a:r>
            <a:r>
              <a:rPr lang="en-GB" sz="1200" b="0" i="0" kern="1200" dirty="0" smtClean="0">
                <a:solidFill>
                  <a:schemeClr val="tx1"/>
                </a:solidFill>
                <a:effectLst/>
                <a:latin typeface="+mn-lt"/>
                <a:ea typeface="+mn-ea"/>
                <a:cs typeface="+mn-cs"/>
              </a:rPr>
              <a:t>by contaminated soil or by eating rodents</a:t>
            </a:r>
            <a:r>
              <a:rPr lang="en-GB" sz="1200" b="0" i="0" kern="1200" baseline="0" dirty="0" smtClean="0">
                <a:solidFill>
                  <a:schemeClr val="tx1"/>
                </a:solidFill>
                <a:effectLst/>
                <a:latin typeface="+mn-lt"/>
                <a:ea typeface="+mn-ea"/>
                <a:cs typeface="+mn-cs"/>
              </a:rPr>
              <a:t> and birds infected with them.</a:t>
            </a:r>
            <a:r>
              <a:rPr lang="en-GB" sz="1200" b="0" i="0" kern="1200" dirty="0" smtClean="0">
                <a:solidFill>
                  <a:schemeClr val="tx1"/>
                </a:solidFill>
                <a:effectLst/>
                <a:latin typeface="+mn-lt"/>
                <a:ea typeface="+mn-ea"/>
                <a:cs typeface="+mn-cs"/>
              </a:rPr>
              <a:t> They can also get it from sniffing/eating the poo.</a:t>
            </a:r>
          </a:p>
          <a:p>
            <a:pPr marL="171450" indent="-171450">
              <a:buFont typeface="Arial" panose="020B0604020202020204" pitchFamily="34" charset="0"/>
              <a:buChar char="•"/>
            </a:pPr>
            <a:r>
              <a:rPr lang="en-GB" sz="1200" b="0" i="0" kern="1200" dirty="0" smtClean="0">
                <a:solidFill>
                  <a:schemeClr val="tx1"/>
                </a:solidFill>
                <a:effectLst/>
                <a:latin typeface="+mn-lt"/>
                <a:ea typeface="+mn-ea"/>
                <a:cs typeface="+mn-cs"/>
              </a:rPr>
              <a:t>If left untreated, worms can lead to serious health complications </a:t>
            </a:r>
          </a:p>
          <a:p>
            <a:pPr marL="171450" indent="-171450">
              <a:buFont typeface="Arial" panose="020B0604020202020204" pitchFamily="34" charset="0"/>
              <a:buChar char="•"/>
            </a:pPr>
            <a:r>
              <a:rPr lang="en-GB" sz="1200" b="0" i="0" kern="1200" dirty="0" smtClean="0">
                <a:solidFill>
                  <a:schemeClr val="tx1"/>
                </a:solidFill>
                <a:effectLst/>
                <a:latin typeface="+mn-lt"/>
                <a:ea typeface="+mn-ea"/>
                <a:cs typeface="+mn-cs"/>
              </a:rPr>
              <a:t>Humans can contract certain worms from pets, like roundworm although cases are rare </a:t>
            </a:r>
          </a:p>
          <a:p>
            <a:pPr marL="171450" indent="-171450">
              <a:buFont typeface="Arial" panose="020B0604020202020204" pitchFamily="34" charset="0"/>
              <a:buChar char="•"/>
            </a:pPr>
            <a:r>
              <a:rPr lang="en-GB" sz="1200" b="0" i="0" kern="1200" dirty="0" smtClean="0">
                <a:solidFill>
                  <a:schemeClr val="tx1"/>
                </a:solidFill>
                <a:effectLst/>
                <a:latin typeface="+mn-lt"/>
                <a:ea typeface="+mn-ea"/>
                <a:cs typeface="+mn-cs"/>
              </a:rPr>
              <a:t>To prevent worms spreading, it’s crucial that dog owners pick up their pet’s mess</a:t>
            </a:r>
          </a:p>
          <a:p>
            <a:pPr marL="171450" indent="-171450">
              <a:buFont typeface="Arial" panose="020B0604020202020204" pitchFamily="34" charset="0"/>
              <a:buChar char="•"/>
            </a:pPr>
            <a:endParaRPr lang="en-GB" sz="1200" b="0" i="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GB" sz="1200" b="0" i="0" kern="1200" dirty="0" smtClean="0">
              <a:solidFill>
                <a:schemeClr val="tx1"/>
              </a:solidFill>
              <a:effectLst/>
              <a:latin typeface="+mn-lt"/>
              <a:ea typeface="+mn-ea"/>
              <a:cs typeface="+mn-cs"/>
            </a:endParaRPr>
          </a:p>
          <a:p>
            <a:pPr algn="l"/>
            <a:r>
              <a:rPr lang="en-GB" sz="1200" b="0" baseline="0" dirty="0" smtClean="0">
                <a:solidFill>
                  <a:srgbClr val="222222"/>
                </a:solidFill>
                <a:latin typeface="Comic Sans MS" panose="030F0702030302020204" pitchFamily="66" charset="0"/>
              </a:rPr>
              <a:t>The two most commonly seen are Roundworm and tapeworm, so I’m going to concentrate on them today</a:t>
            </a:r>
          </a:p>
          <a:p>
            <a:pPr algn="l"/>
            <a:endParaRPr lang="en-GB" sz="1200" b="0" baseline="0" dirty="0" smtClean="0">
              <a:solidFill>
                <a:srgbClr val="222222"/>
              </a:solidFill>
              <a:latin typeface="Comic Sans MS" panose="030F0702030302020204" pitchFamily="66" charset="0"/>
            </a:endParaRPr>
          </a:p>
          <a:p>
            <a:pPr marL="0" indent="0">
              <a:buFont typeface="Arial" panose="020B0604020202020204" pitchFamily="34" charset="0"/>
              <a:buNone/>
            </a:pPr>
            <a:endParaRPr lang="en-GB" sz="1200" b="0" i="0" kern="1200" dirty="0" smtClean="0">
              <a:solidFill>
                <a:schemeClr val="tx1"/>
              </a:solidFill>
              <a:effectLst/>
              <a:latin typeface="+mn-lt"/>
              <a:ea typeface="+mn-ea"/>
              <a:cs typeface="+mn-cs"/>
            </a:endParaRPr>
          </a:p>
          <a:p>
            <a:pPr algn="l"/>
            <a:endParaRPr lang="en-GB" sz="3600" b="0" baseline="0" dirty="0" smtClean="0">
              <a:solidFill>
                <a:srgbClr val="222222"/>
              </a:solidFill>
              <a:latin typeface="Comic Sans MS" panose="030F0702030302020204" pitchFamily="66" charset="0"/>
            </a:endParaRPr>
          </a:p>
          <a:p>
            <a:pPr algn="l"/>
            <a:endParaRPr lang="en-GB" sz="3600" b="0" dirty="0" smtClean="0">
              <a:solidFill>
                <a:srgbClr val="222222"/>
              </a:solidFill>
              <a:latin typeface="Comic Sans MS" panose="030F0702030302020204" pitchFamily="66" charset="0"/>
            </a:endParaRPr>
          </a:p>
        </p:txBody>
      </p:sp>
      <p:sp>
        <p:nvSpPr>
          <p:cNvPr id="4" name="Slide Number Placeholder 3"/>
          <p:cNvSpPr>
            <a:spLocks noGrp="1"/>
          </p:cNvSpPr>
          <p:nvPr>
            <p:ph type="sldNum" sz="quarter" idx="10"/>
          </p:nvPr>
        </p:nvSpPr>
        <p:spPr/>
        <p:txBody>
          <a:bodyPr/>
          <a:lstStyle/>
          <a:p>
            <a:fld id="{C3EFA93C-652C-41A1-B038-E478FEC9B3B5}" type="slidenum">
              <a:rPr lang="en-GB" smtClean="0"/>
              <a:pPr/>
              <a:t>14</a:t>
            </a:fld>
            <a:endParaRPr lang="en-GB"/>
          </a:p>
        </p:txBody>
      </p:sp>
    </p:spTree>
    <p:extLst>
      <p:ext uri="{BB962C8B-B14F-4D97-AF65-F5344CB8AC3E}">
        <p14:creationId xmlns:p14="http://schemas.microsoft.com/office/powerpoint/2010/main" val="8352314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algn="ctr"/>
            <a:r>
              <a:rPr lang="en-GB" sz="3600" b="0" dirty="0" smtClean="0">
                <a:solidFill>
                  <a:srgbClr val="222222"/>
                </a:solidFill>
                <a:latin typeface="Comic Sans MS" panose="030F0702030302020204" pitchFamily="66" charset="0"/>
              </a:rPr>
              <a:t> </a:t>
            </a:r>
            <a:r>
              <a:rPr lang="en-GB" sz="3600" b="1" dirty="0" smtClean="0">
                <a:solidFill>
                  <a:srgbClr val="222222"/>
                </a:solidFill>
                <a:latin typeface="Comic Sans MS" panose="030F0702030302020204" pitchFamily="66" charset="0"/>
              </a:rPr>
              <a:t>Roundworm</a:t>
            </a:r>
          </a:p>
          <a:p>
            <a:pPr algn="ctr"/>
            <a:endParaRPr lang="en-GB" sz="3600" b="1" dirty="0" smtClean="0">
              <a:solidFill>
                <a:srgbClr val="222222"/>
              </a:solidFill>
              <a:latin typeface="Comic Sans MS" panose="030F0702030302020204" pitchFamily="66" charset="0"/>
            </a:endParaRPr>
          </a:p>
          <a:p>
            <a:pPr algn="l"/>
            <a:r>
              <a:rPr lang="en-GB" sz="3600" b="1" dirty="0" smtClean="0">
                <a:solidFill>
                  <a:srgbClr val="222222"/>
                </a:solidFill>
                <a:latin typeface="Comic Sans MS" panose="030F0702030302020204" pitchFamily="66" charset="0"/>
              </a:rPr>
              <a:t>Symptoms</a:t>
            </a:r>
            <a:r>
              <a:rPr lang="en-GB" sz="3600" b="1" baseline="0" dirty="0" smtClean="0">
                <a:solidFill>
                  <a:srgbClr val="222222"/>
                </a:solidFill>
                <a:latin typeface="Comic Sans MS" panose="030F0702030302020204" pitchFamily="66" charset="0"/>
              </a:rPr>
              <a:t> - </a:t>
            </a:r>
            <a:r>
              <a:rPr lang="en-GB" sz="1200" b="0" i="0" kern="1200" dirty="0" smtClean="0">
                <a:solidFill>
                  <a:schemeClr val="tx1"/>
                </a:solidFill>
                <a:effectLst/>
                <a:latin typeface="+mn-lt"/>
                <a:ea typeface="+mn-ea"/>
                <a:cs typeface="+mn-cs"/>
              </a:rPr>
              <a:t>Pets with roundworms will sometimes:</a:t>
            </a:r>
          </a:p>
          <a:p>
            <a:pPr marL="171450" indent="-171450" fontAlgn="base">
              <a:buFont typeface="Arial" panose="020B0604020202020204" pitchFamily="34" charset="0"/>
              <a:buChar char="•"/>
            </a:pPr>
            <a:r>
              <a:rPr lang="en-GB" sz="1200" b="0" i="0" kern="1200" dirty="0" smtClean="0">
                <a:solidFill>
                  <a:schemeClr val="tx1"/>
                </a:solidFill>
                <a:effectLst/>
                <a:latin typeface="+mn-lt"/>
                <a:ea typeface="+mn-ea"/>
                <a:cs typeface="+mn-cs"/>
              </a:rPr>
              <a:t>Have a pot-bellied appearance</a:t>
            </a:r>
          </a:p>
          <a:p>
            <a:pPr marL="171450" indent="-171450" fontAlgn="base">
              <a:buFont typeface="Arial" panose="020B0604020202020204" pitchFamily="34" charset="0"/>
              <a:buChar char="•"/>
            </a:pPr>
            <a:r>
              <a:rPr lang="en-GB" sz="1200" b="0" i="0" kern="1200" dirty="0" smtClean="0">
                <a:solidFill>
                  <a:schemeClr val="tx1"/>
                </a:solidFill>
                <a:effectLst/>
                <a:latin typeface="+mn-lt"/>
                <a:ea typeface="+mn-ea"/>
                <a:cs typeface="+mn-cs"/>
              </a:rPr>
              <a:t>Have diarrhoea</a:t>
            </a:r>
            <a:r>
              <a:rPr lang="en-GB" sz="1200" b="0" i="0" kern="1200" baseline="0" dirty="0" smtClean="0">
                <a:solidFill>
                  <a:schemeClr val="tx1"/>
                </a:solidFill>
                <a:effectLst/>
                <a:latin typeface="+mn-lt"/>
                <a:ea typeface="+mn-ea"/>
                <a:cs typeface="+mn-cs"/>
              </a:rPr>
              <a:t> sometimes with worms present in the poo</a:t>
            </a:r>
            <a:endParaRPr lang="en-GB" sz="1200" b="0" i="0" kern="1200" dirty="0" smtClean="0">
              <a:solidFill>
                <a:schemeClr val="tx1"/>
              </a:solidFill>
              <a:effectLst/>
              <a:latin typeface="+mn-lt"/>
              <a:ea typeface="+mn-ea"/>
              <a:cs typeface="+mn-cs"/>
            </a:endParaRPr>
          </a:p>
          <a:p>
            <a:pPr marL="171450" indent="-171450" fontAlgn="base">
              <a:buFont typeface="Arial" panose="020B0604020202020204" pitchFamily="34" charset="0"/>
              <a:buChar char="•"/>
            </a:pPr>
            <a:r>
              <a:rPr lang="en-GB" sz="1200" b="0" i="0" u="none" strike="noStrike" kern="1200" dirty="0" smtClean="0">
                <a:solidFill>
                  <a:schemeClr val="tx1"/>
                </a:solidFill>
                <a:effectLst/>
                <a:latin typeface="+mn-lt"/>
                <a:ea typeface="+mn-ea"/>
                <a:cs typeface="+mn-cs"/>
              </a:rPr>
              <a:t>Vomit</a:t>
            </a:r>
            <a:endParaRPr lang="en-GB" sz="1200" b="0" i="0" kern="1200" dirty="0" smtClean="0">
              <a:solidFill>
                <a:schemeClr val="tx1"/>
              </a:solidFill>
              <a:effectLst/>
              <a:latin typeface="+mn-lt"/>
              <a:ea typeface="+mn-ea"/>
              <a:cs typeface="+mn-cs"/>
            </a:endParaRPr>
          </a:p>
          <a:p>
            <a:pPr marL="171450" indent="-171450" fontAlgn="base">
              <a:buFont typeface="Arial" panose="020B0604020202020204" pitchFamily="34" charset="0"/>
              <a:buChar char="•"/>
            </a:pPr>
            <a:r>
              <a:rPr lang="en-GB" sz="1200" b="0" i="0" kern="1200" dirty="0" smtClean="0">
                <a:solidFill>
                  <a:schemeClr val="tx1"/>
                </a:solidFill>
                <a:effectLst/>
                <a:latin typeface="+mn-lt"/>
                <a:ea typeface="+mn-ea"/>
                <a:cs typeface="+mn-cs"/>
              </a:rPr>
              <a:t>Cough</a:t>
            </a:r>
          </a:p>
          <a:p>
            <a:pPr marL="171450" indent="-171450" fontAlgn="base">
              <a:buFont typeface="Arial" panose="020B0604020202020204" pitchFamily="34" charset="0"/>
              <a:buChar char="•"/>
            </a:pPr>
            <a:r>
              <a:rPr lang="en-GB" sz="1200" b="0" i="0" kern="1200" dirty="0" smtClean="0">
                <a:solidFill>
                  <a:schemeClr val="tx1"/>
                </a:solidFill>
                <a:effectLst/>
                <a:latin typeface="+mn-lt"/>
                <a:ea typeface="+mn-ea"/>
                <a:cs typeface="+mn-cs"/>
              </a:rPr>
              <a:t>Lose weight</a:t>
            </a:r>
          </a:p>
          <a:p>
            <a:pPr marL="171450" indent="-171450" fontAlgn="base">
              <a:buFont typeface="Arial" panose="020B0604020202020204" pitchFamily="34" charset="0"/>
              <a:buChar char="•"/>
            </a:pPr>
            <a:r>
              <a:rPr lang="en-GB" sz="1200" b="0" i="0" kern="1200" dirty="0" smtClean="0">
                <a:solidFill>
                  <a:schemeClr val="tx1"/>
                </a:solidFill>
                <a:effectLst/>
                <a:latin typeface="+mn-lt"/>
                <a:ea typeface="+mn-ea"/>
                <a:cs typeface="+mn-cs"/>
              </a:rPr>
              <a:t>Lose condition and the healthy shine to their coats.</a:t>
            </a:r>
          </a:p>
          <a:p>
            <a:pPr marL="171450" indent="-171450" fontAlgn="base">
              <a:buFont typeface="Arial" panose="020B0604020202020204" pitchFamily="34" charset="0"/>
              <a:buChar char="•"/>
            </a:pPr>
            <a:endParaRPr lang="en-GB" sz="1200" b="0" i="0" kern="1200" dirty="0" smtClean="0">
              <a:solidFill>
                <a:schemeClr val="tx1"/>
              </a:solidFill>
              <a:effectLst/>
              <a:latin typeface="+mn-lt"/>
              <a:ea typeface="+mn-ea"/>
              <a:cs typeface="+mn-cs"/>
            </a:endParaRPr>
          </a:p>
          <a:p>
            <a:pPr marL="0" indent="0" fontAlgn="base">
              <a:buFont typeface="Arial" panose="020B0604020202020204" pitchFamily="34" charset="0"/>
              <a:buNone/>
            </a:pPr>
            <a:r>
              <a:rPr lang="en-GB" sz="1200" b="0" i="0" kern="1200" dirty="0" smtClean="0">
                <a:solidFill>
                  <a:schemeClr val="tx1"/>
                </a:solidFill>
                <a:effectLst/>
                <a:latin typeface="+mn-lt"/>
                <a:ea typeface="+mn-ea"/>
                <a:cs typeface="+mn-cs"/>
              </a:rPr>
              <a:t>Some pets with roundworm will not show</a:t>
            </a:r>
            <a:r>
              <a:rPr lang="en-GB" sz="1200" b="0" i="0" kern="1200" baseline="0" dirty="0" smtClean="0">
                <a:solidFill>
                  <a:schemeClr val="tx1"/>
                </a:solidFill>
                <a:effectLst/>
                <a:latin typeface="+mn-lt"/>
                <a:ea typeface="+mn-ea"/>
                <a:cs typeface="+mn-cs"/>
              </a:rPr>
              <a:t> </a:t>
            </a:r>
            <a:r>
              <a:rPr lang="en-GB" sz="1200" b="0" i="0" kern="1200" dirty="0" smtClean="0">
                <a:solidFill>
                  <a:schemeClr val="tx1"/>
                </a:solidFill>
                <a:effectLst/>
                <a:latin typeface="+mn-lt"/>
                <a:ea typeface="+mn-ea"/>
                <a:cs typeface="+mn-cs"/>
              </a:rPr>
              <a:t>any symptoms for several months. This can be because the </a:t>
            </a:r>
            <a:r>
              <a:rPr lang="en-GB" sz="1200" b="0" i="0" u="none" strike="noStrike" kern="1200" dirty="0" smtClean="0">
                <a:solidFill>
                  <a:schemeClr val="tx1"/>
                </a:solidFill>
                <a:effectLst/>
                <a:latin typeface="+mn-lt"/>
                <a:ea typeface="+mn-ea"/>
                <a:cs typeface="+mn-cs"/>
              </a:rPr>
              <a:t>worms</a:t>
            </a:r>
            <a:r>
              <a:rPr lang="en-GB" sz="1200" b="0" i="0" kern="1200" dirty="0" smtClean="0">
                <a:solidFill>
                  <a:schemeClr val="tx1"/>
                </a:solidFill>
                <a:effectLst/>
                <a:latin typeface="+mn-lt"/>
                <a:ea typeface="+mn-ea"/>
                <a:cs typeface="+mn-cs"/>
              </a:rPr>
              <a:t> are dormant within the body, or are still in their egg life stage, or that there aren’t enough worms to cause a notable change in your pet’s behaviour or nourishment.</a:t>
            </a:r>
          </a:p>
          <a:p>
            <a:pPr marL="0" indent="0" fontAlgn="base">
              <a:buFont typeface="Arial" panose="020B0604020202020204" pitchFamily="34" charset="0"/>
              <a:buNone/>
            </a:pPr>
            <a:endParaRPr lang="en-GB" sz="1200" b="0" i="0" kern="1200" dirty="0" smtClean="0">
              <a:solidFill>
                <a:schemeClr val="tx1"/>
              </a:solidFill>
              <a:effectLst/>
              <a:latin typeface="+mn-lt"/>
              <a:ea typeface="+mn-ea"/>
              <a:cs typeface="+mn-cs"/>
            </a:endParaRPr>
          </a:p>
          <a:p>
            <a:pPr marL="0" indent="0" fontAlgn="base">
              <a:buFont typeface="Arial" panose="020B0604020202020204" pitchFamily="34" charset="0"/>
              <a:buNone/>
            </a:pPr>
            <a:r>
              <a:rPr lang="en-GB" sz="1200" b="1" i="0" kern="1200" dirty="0" smtClean="0">
                <a:solidFill>
                  <a:schemeClr val="tx1"/>
                </a:solidFill>
                <a:effectLst/>
                <a:latin typeface="+mn-lt"/>
                <a:ea typeface="+mn-ea"/>
                <a:cs typeface="+mn-cs"/>
              </a:rPr>
              <a:t>Treatment</a:t>
            </a:r>
          </a:p>
          <a:p>
            <a:pPr marL="0" indent="0" fontAlgn="base">
              <a:buFont typeface="Arial" panose="020B0604020202020204" pitchFamily="34" charset="0"/>
              <a:buNone/>
            </a:pPr>
            <a:r>
              <a:rPr lang="en-GB" sz="1200" b="0" i="0" kern="1200" dirty="0" smtClean="0">
                <a:solidFill>
                  <a:schemeClr val="tx1"/>
                </a:solidFill>
                <a:effectLst/>
                <a:latin typeface="+mn-lt"/>
                <a:ea typeface="+mn-ea"/>
                <a:cs typeface="+mn-cs"/>
              </a:rPr>
              <a:t>Roundworms</a:t>
            </a:r>
            <a:r>
              <a:rPr lang="en-GB" sz="1200" b="0" i="0" kern="1200" baseline="0" dirty="0" smtClean="0">
                <a:solidFill>
                  <a:schemeClr val="tx1"/>
                </a:solidFill>
                <a:effectLst/>
                <a:latin typeface="+mn-lt"/>
                <a:ea typeface="+mn-ea"/>
                <a:cs typeface="+mn-cs"/>
              </a:rPr>
              <a:t> are easily treated with worming tablets or injections from your vet</a:t>
            </a:r>
          </a:p>
          <a:p>
            <a:pPr marL="0" indent="0" fontAlgn="base">
              <a:buFont typeface="Arial" panose="020B0604020202020204" pitchFamily="34" charset="0"/>
              <a:buNone/>
            </a:pPr>
            <a:endParaRPr lang="en-GB" sz="1200" b="0" i="0" kern="1200" baseline="0" dirty="0" smtClean="0">
              <a:solidFill>
                <a:schemeClr val="tx1"/>
              </a:solidFill>
              <a:effectLst/>
              <a:latin typeface="+mn-lt"/>
              <a:ea typeface="+mn-ea"/>
              <a:cs typeface="+mn-cs"/>
            </a:endParaRPr>
          </a:p>
          <a:p>
            <a:pPr marL="0" indent="0" fontAlgn="base">
              <a:buFont typeface="Arial" panose="020B0604020202020204" pitchFamily="34" charset="0"/>
              <a:buNone/>
            </a:pPr>
            <a:r>
              <a:rPr lang="en-GB" sz="1200" b="1" i="0" kern="1200" baseline="0" dirty="0" smtClean="0">
                <a:solidFill>
                  <a:schemeClr val="tx1"/>
                </a:solidFill>
                <a:effectLst/>
                <a:latin typeface="+mn-lt"/>
                <a:ea typeface="+mn-ea"/>
                <a:cs typeface="+mn-cs"/>
              </a:rPr>
              <a:t>Human health risk</a:t>
            </a:r>
          </a:p>
          <a:p>
            <a:pPr marL="0" indent="0" fontAlgn="base">
              <a:buFont typeface="Arial" panose="020B0604020202020204" pitchFamily="34" charset="0"/>
              <a:buNone/>
            </a:pPr>
            <a:r>
              <a:rPr lang="en-GB" sz="1200" b="0" i="0" kern="1200" baseline="0" dirty="0" smtClean="0">
                <a:solidFill>
                  <a:schemeClr val="tx1"/>
                </a:solidFill>
                <a:effectLst/>
                <a:latin typeface="+mn-lt"/>
                <a:ea typeface="+mn-ea"/>
                <a:cs typeface="+mn-cs"/>
              </a:rPr>
              <a:t>In very rare cases, roundworms can be dangerous to people, especially children and can cause blindness.</a:t>
            </a:r>
          </a:p>
          <a:p>
            <a:pPr marL="0" indent="0" fontAlgn="base">
              <a:buFont typeface="Arial" panose="020B0604020202020204" pitchFamily="34" charset="0"/>
              <a:buNone/>
            </a:pPr>
            <a:r>
              <a:rPr lang="en-GB" sz="1200" b="0" i="0" kern="1200" baseline="0" dirty="0" smtClean="0">
                <a:solidFill>
                  <a:schemeClr val="tx1"/>
                </a:solidFill>
                <a:effectLst/>
                <a:latin typeface="+mn-lt"/>
                <a:ea typeface="+mn-ea"/>
                <a:cs typeface="+mn-cs"/>
              </a:rPr>
              <a:t>Worming pets, people picking up their dogs’ poo and cats being kept away from sandpits, as well as handwashing in people can easily prevent it.</a:t>
            </a:r>
            <a:endParaRPr lang="en-GB" sz="1200" b="0" i="0" kern="1200" dirty="0" smtClean="0">
              <a:solidFill>
                <a:schemeClr val="tx1"/>
              </a:solidFill>
              <a:effectLst/>
              <a:latin typeface="+mn-lt"/>
              <a:ea typeface="+mn-ea"/>
              <a:cs typeface="+mn-cs"/>
            </a:endParaRPr>
          </a:p>
          <a:p>
            <a:pPr marL="0" indent="0" fontAlgn="base">
              <a:buFont typeface="Arial" panose="020B0604020202020204" pitchFamily="34" charset="0"/>
              <a:buNone/>
            </a:pPr>
            <a:endParaRPr lang="en-GB" sz="1200" b="0" i="0" kern="1200" dirty="0" smtClean="0">
              <a:solidFill>
                <a:schemeClr val="tx1"/>
              </a:solidFill>
              <a:effectLst/>
              <a:latin typeface="+mn-lt"/>
              <a:ea typeface="+mn-ea"/>
              <a:cs typeface="+mn-cs"/>
            </a:endParaRPr>
          </a:p>
          <a:p>
            <a:pPr marL="0" indent="0" fontAlgn="base">
              <a:buFont typeface="Arial" panose="020B0604020202020204" pitchFamily="34" charset="0"/>
              <a:buNone/>
            </a:pPr>
            <a:endParaRPr lang="en-GB" sz="1200" b="0" i="0" kern="1200" dirty="0" smtClean="0">
              <a:solidFill>
                <a:schemeClr val="tx1"/>
              </a:solidFill>
              <a:effectLst/>
              <a:latin typeface="+mn-lt"/>
              <a:ea typeface="+mn-ea"/>
              <a:cs typeface="+mn-cs"/>
            </a:endParaRPr>
          </a:p>
          <a:p>
            <a:pPr marL="0" indent="0" fontAlgn="base">
              <a:buFont typeface="Arial" panose="020B0604020202020204" pitchFamily="34" charset="0"/>
              <a:buNone/>
            </a:pPr>
            <a:endParaRPr lang="en-GB" sz="1200" b="0" i="0" kern="1200" dirty="0" smtClean="0">
              <a:solidFill>
                <a:schemeClr val="tx1"/>
              </a:solidFill>
              <a:effectLst/>
              <a:latin typeface="+mn-lt"/>
              <a:ea typeface="+mn-ea"/>
              <a:cs typeface="+mn-cs"/>
            </a:endParaRPr>
          </a:p>
          <a:p>
            <a:pPr algn="l"/>
            <a:endParaRPr lang="en-GB" sz="3600" b="1" dirty="0" smtClean="0">
              <a:solidFill>
                <a:srgbClr val="222222"/>
              </a:solidFill>
              <a:latin typeface="Comic Sans MS" panose="030F0702030302020204" pitchFamily="66" charset="0"/>
            </a:endParaRPr>
          </a:p>
          <a:p>
            <a:pPr algn="ctr"/>
            <a:endParaRPr lang="en-GB" sz="3600" b="1" dirty="0" smtClean="0">
              <a:solidFill>
                <a:srgbClr val="222222"/>
              </a:solidFill>
              <a:latin typeface="Comic Sans MS" panose="030F0702030302020204" pitchFamily="66" charset="0"/>
            </a:endParaRPr>
          </a:p>
          <a:p>
            <a:pPr algn="l"/>
            <a:endParaRPr lang="en-GB" sz="3600" b="1" dirty="0" smtClean="0">
              <a:solidFill>
                <a:srgbClr val="222222"/>
              </a:solidFill>
              <a:latin typeface="Comic Sans MS" panose="030F0702030302020204" pitchFamily="66" charset="0"/>
            </a:endParaRPr>
          </a:p>
        </p:txBody>
      </p:sp>
      <p:sp>
        <p:nvSpPr>
          <p:cNvPr id="4" name="Slide Number Placeholder 3"/>
          <p:cNvSpPr>
            <a:spLocks noGrp="1"/>
          </p:cNvSpPr>
          <p:nvPr>
            <p:ph type="sldNum" sz="quarter" idx="10"/>
          </p:nvPr>
        </p:nvSpPr>
        <p:spPr/>
        <p:txBody>
          <a:bodyPr/>
          <a:lstStyle/>
          <a:p>
            <a:fld id="{C3EFA93C-652C-41A1-B038-E478FEC9B3B5}" type="slidenum">
              <a:rPr lang="en-GB" smtClean="0"/>
              <a:pPr/>
              <a:t>15</a:t>
            </a:fld>
            <a:endParaRPr lang="en-GB"/>
          </a:p>
        </p:txBody>
      </p:sp>
    </p:spTree>
    <p:extLst>
      <p:ext uri="{BB962C8B-B14F-4D97-AF65-F5344CB8AC3E}">
        <p14:creationId xmlns:p14="http://schemas.microsoft.com/office/powerpoint/2010/main" val="9453329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lgn="ctr"/>
            <a:r>
              <a:rPr lang="en-GB" sz="3600" b="0" dirty="0" smtClean="0">
                <a:solidFill>
                  <a:srgbClr val="222222"/>
                </a:solidFill>
                <a:latin typeface="Comic Sans MS" panose="030F0702030302020204" pitchFamily="66" charset="0"/>
              </a:rPr>
              <a:t> </a:t>
            </a:r>
            <a:r>
              <a:rPr lang="en-GB" sz="3600" b="1" dirty="0" smtClean="0">
                <a:solidFill>
                  <a:srgbClr val="222222"/>
                </a:solidFill>
                <a:latin typeface="Comic Sans MS" panose="030F0702030302020204" pitchFamily="66" charset="0"/>
              </a:rPr>
              <a:t>Tapeworm</a:t>
            </a:r>
          </a:p>
          <a:p>
            <a:pPr algn="ctr"/>
            <a:endParaRPr lang="en-GB" sz="3600" b="1" dirty="0" smtClean="0">
              <a:solidFill>
                <a:srgbClr val="222222"/>
              </a:solidFill>
              <a:latin typeface="Comic Sans MS" panose="030F0702030302020204" pitchFamily="66" charset="0"/>
            </a:endParaRPr>
          </a:p>
          <a:p>
            <a:pPr algn="l"/>
            <a:r>
              <a:rPr lang="en-GB" sz="3600" b="1" dirty="0" smtClean="0">
                <a:solidFill>
                  <a:srgbClr val="222222"/>
                </a:solidFill>
                <a:latin typeface="Comic Sans MS" panose="030F0702030302020204" pitchFamily="66" charset="0"/>
              </a:rPr>
              <a:t>Symptoms</a:t>
            </a:r>
            <a:r>
              <a:rPr lang="en-GB" sz="3600" b="1" baseline="0" dirty="0" smtClean="0">
                <a:solidFill>
                  <a:srgbClr val="222222"/>
                </a:solidFill>
                <a:latin typeface="Comic Sans MS" panose="030F0702030302020204" pitchFamily="66" charset="0"/>
              </a:rPr>
              <a:t> - </a:t>
            </a:r>
            <a:r>
              <a:rPr lang="en-GB" sz="1200" b="0" i="0" kern="1200" dirty="0" smtClean="0">
                <a:solidFill>
                  <a:schemeClr val="tx1"/>
                </a:solidFill>
                <a:effectLst/>
                <a:latin typeface="+mn-lt"/>
                <a:ea typeface="+mn-ea"/>
                <a:cs typeface="+mn-cs"/>
              </a:rPr>
              <a:t>Pets with tapeworm will sometimes:</a:t>
            </a:r>
          </a:p>
          <a:p>
            <a:pPr marL="171450" indent="-171450" algn="l">
              <a:buFont typeface="Arial" panose="020B0604020202020204" pitchFamily="34" charset="0"/>
              <a:buChar char="•"/>
            </a:pPr>
            <a:r>
              <a:rPr lang="en-GB" sz="1200" b="0" i="0" kern="1200" dirty="0" smtClean="0">
                <a:solidFill>
                  <a:schemeClr val="tx1"/>
                </a:solidFill>
                <a:effectLst/>
                <a:latin typeface="+mn-lt"/>
                <a:ea typeface="+mn-ea"/>
                <a:cs typeface="+mn-cs"/>
              </a:rPr>
              <a:t>Have dried,</a:t>
            </a:r>
            <a:r>
              <a:rPr lang="en-GB" sz="1200" b="0" i="0" kern="1200" baseline="0" dirty="0" smtClean="0">
                <a:solidFill>
                  <a:schemeClr val="tx1"/>
                </a:solidFill>
                <a:effectLst/>
                <a:latin typeface="+mn-lt"/>
                <a:ea typeface="+mn-ea"/>
                <a:cs typeface="+mn-cs"/>
              </a:rPr>
              <a:t> </a:t>
            </a:r>
            <a:r>
              <a:rPr lang="en-GB" sz="1200" b="0" i="0" kern="1200" dirty="0" smtClean="0">
                <a:solidFill>
                  <a:schemeClr val="tx1"/>
                </a:solidFill>
                <a:effectLst/>
                <a:latin typeface="+mn-lt"/>
                <a:ea typeface="+mn-ea"/>
                <a:cs typeface="+mn-cs"/>
              </a:rPr>
              <a:t>cream coloured segments (like grains of rice)</a:t>
            </a:r>
            <a:r>
              <a:rPr lang="en-GB" sz="1200" b="0" i="0" kern="1200" baseline="0" dirty="0" smtClean="0">
                <a:solidFill>
                  <a:schemeClr val="tx1"/>
                </a:solidFill>
                <a:effectLst/>
                <a:latin typeface="+mn-lt"/>
                <a:ea typeface="+mn-ea"/>
                <a:cs typeface="+mn-cs"/>
              </a:rPr>
              <a:t> in their poo or</a:t>
            </a:r>
            <a:r>
              <a:rPr lang="en-GB" sz="1200" b="0" i="0" kern="1200" dirty="0" smtClean="0">
                <a:solidFill>
                  <a:schemeClr val="tx1"/>
                </a:solidFill>
                <a:effectLst/>
                <a:latin typeface="+mn-lt"/>
                <a:ea typeface="+mn-ea"/>
                <a:cs typeface="+mn-cs"/>
              </a:rPr>
              <a:t> in the fur under the tail. </a:t>
            </a:r>
          </a:p>
          <a:p>
            <a:pPr marL="171450" indent="-171450" algn="l">
              <a:buFont typeface="Arial" panose="020B0604020202020204" pitchFamily="34" charset="0"/>
              <a:buChar char="•"/>
            </a:pPr>
            <a:r>
              <a:rPr lang="en-GB" sz="1200" b="0" i="0" kern="1200" dirty="0" smtClean="0">
                <a:solidFill>
                  <a:schemeClr val="tx1"/>
                </a:solidFill>
                <a:effectLst/>
                <a:latin typeface="+mn-lt"/>
                <a:ea typeface="+mn-ea"/>
                <a:cs typeface="+mn-cs"/>
              </a:rPr>
              <a:t>Bite or lick the </a:t>
            </a:r>
            <a:r>
              <a:rPr lang="en-GB" sz="1200" b="0" i="1" kern="1200" dirty="0" smtClean="0">
                <a:solidFill>
                  <a:schemeClr val="tx1"/>
                </a:solidFill>
                <a:effectLst/>
                <a:latin typeface="+mn-lt"/>
                <a:ea typeface="+mn-ea"/>
                <a:cs typeface="+mn-cs"/>
              </a:rPr>
              <a:t>anus</a:t>
            </a:r>
            <a:r>
              <a:rPr lang="en-GB" sz="1200" b="0" i="0" kern="1200" dirty="0" smtClean="0">
                <a:solidFill>
                  <a:schemeClr val="tx1"/>
                </a:solidFill>
                <a:effectLst/>
                <a:latin typeface="+mn-lt"/>
                <a:ea typeface="+mn-ea"/>
                <a:cs typeface="+mn-cs"/>
              </a:rPr>
              <a:t>, or drag their hind quarters across the floor in response to the itching.</a:t>
            </a:r>
          </a:p>
          <a:p>
            <a:pPr marL="171450" indent="-171450" algn="l">
              <a:buFont typeface="Arial" panose="020B0604020202020204" pitchFamily="34" charset="0"/>
              <a:buChar char="•"/>
            </a:pPr>
            <a:endParaRPr lang="en-GB" sz="1200" b="1" i="0" kern="1200" dirty="0" smtClean="0">
              <a:solidFill>
                <a:schemeClr val="tx1"/>
              </a:solidFill>
              <a:effectLst/>
              <a:latin typeface="+mn-lt"/>
              <a:ea typeface="+mn-ea"/>
              <a:cs typeface="+mn-cs"/>
            </a:endParaRPr>
          </a:p>
          <a:p>
            <a:pPr marL="0" indent="0" algn="l">
              <a:buFont typeface="Arial" panose="020B0604020202020204" pitchFamily="34" charset="0"/>
              <a:buNone/>
            </a:pPr>
            <a:r>
              <a:rPr lang="en-GB" sz="1200" b="1" i="0" kern="1200" dirty="0" smtClean="0">
                <a:solidFill>
                  <a:schemeClr val="tx1"/>
                </a:solidFill>
                <a:effectLst/>
                <a:latin typeface="+mn-lt"/>
                <a:ea typeface="+mn-ea"/>
                <a:cs typeface="+mn-cs"/>
              </a:rPr>
              <a:t>Causes</a:t>
            </a:r>
          </a:p>
          <a:p>
            <a:r>
              <a:rPr lang="en-GB" sz="1200" b="0" i="0" kern="1200" dirty="0" smtClean="0">
                <a:solidFill>
                  <a:schemeClr val="tx1"/>
                </a:solidFill>
                <a:effectLst/>
                <a:latin typeface="+mn-lt"/>
                <a:ea typeface="+mn-ea"/>
                <a:cs typeface="+mn-cs"/>
              </a:rPr>
              <a:t>Tapeworms are acquired by ingesting the immediate host containing larvae. Tapeworm eggs are frequently ingested through adult fleas. Other sources that are potential transmitters, and that a dog is likely to ingest, include rabbits, birds, and rodents. Scavenging may also lead to an infestation of tapeworms.</a:t>
            </a:r>
          </a:p>
          <a:p>
            <a:endParaRPr lang="en-GB" sz="1200" b="0" i="0" kern="1200" dirty="0" smtClean="0">
              <a:solidFill>
                <a:schemeClr val="tx1"/>
              </a:solidFill>
              <a:effectLst/>
              <a:latin typeface="+mn-lt"/>
              <a:ea typeface="+mn-ea"/>
              <a:cs typeface="+mn-cs"/>
            </a:endParaRPr>
          </a:p>
          <a:p>
            <a:pPr marL="0" indent="0" fontAlgn="base">
              <a:buFont typeface="Arial" panose="020B0604020202020204" pitchFamily="34" charset="0"/>
              <a:buNone/>
            </a:pPr>
            <a:r>
              <a:rPr lang="en-GB" sz="1200" b="1" i="0" kern="1200" dirty="0" smtClean="0">
                <a:solidFill>
                  <a:schemeClr val="tx1"/>
                </a:solidFill>
                <a:effectLst/>
                <a:latin typeface="+mn-lt"/>
                <a:ea typeface="+mn-ea"/>
                <a:cs typeface="+mn-cs"/>
              </a:rPr>
              <a:t>Treatment</a:t>
            </a:r>
          </a:p>
          <a:p>
            <a:pPr marL="0" indent="0" fontAlgn="base">
              <a:buFont typeface="Arial" panose="020B0604020202020204" pitchFamily="34" charset="0"/>
              <a:buNone/>
            </a:pPr>
            <a:r>
              <a:rPr lang="en-GB" sz="1200" b="0" i="0" kern="1200" baseline="0" dirty="0" smtClean="0">
                <a:solidFill>
                  <a:schemeClr val="tx1"/>
                </a:solidFill>
                <a:effectLst/>
                <a:latin typeface="+mn-lt"/>
                <a:ea typeface="+mn-ea"/>
                <a:cs typeface="+mn-cs"/>
              </a:rPr>
              <a:t>Tapeworms are easily treated with worming tablets or injections from your vet</a:t>
            </a:r>
          </a:p>
          <a:p>
            <a:endParaRPr lang="en-GB" sz="1200" b="0" i="0" kern="1200" dirty="0" smtClean="0">
              <a:solidFill>
                <a:schemeClr val="tx1"/>
              </a:solidFill>
              <a:effectLst/>
              <a:latin typeface="+mn-lt"/>
              <a:ea typeface="+mn-ea"/>
              <a:cs typeface="+mn-cs"/>
            </a:endParaRPr>
          </a:p>
          <a:p>
            <a:r>
              <a:rPr lang="en-GB" dirty="0" smtClean="0"/>
              <a:t/>
            </a:r>
            <a:br>
              <a:rPr lang="en-GB" dirty="0" smtClean="0"/>
            </a:br>
            <a:endParaRPr lang="en-GB"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EFA93C-652C-41A1-B038-E478FEC9B3B5}" type="slidenum">
              <a:rPr lang="en-GB" smtClean="0"/>
              <a:pPr/>
              <a:t>16</a:t>
            </a:fld>
            <a:endParaRPr lang="en-GB"/>
          </a:p>
        </p:txBody>
      </p:sp>
    </p:spTree>
    <p:extLst>
      <p:ext uri="{BB962C8B-B14F-4D97-AF65-F5344CB8AC3E}">
        <p14:creationId xmlns:p14="http://schemas.microsoft.com/office/powerpoint/2010/main" val="31638915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400" b="0" dirty="0" smtClean="0">
                <a:latin typeface="Comic Sans MS" panose="030F0702030302020204" pitchFamily="66" charset="0"/>
                <a:cs typeface="Arial" panose="020B0604020202020204" pitchFamily="34" charset="0"/>
              </a:rPr>
              <a:t>Explain the task to</a:t>
            </a:r>
            <a:r>
              <a:rPr lang="en-GB" sz="1400" b="0" baseline="0" dirty="0" smtClean="0">
                <a:latin typeface="Comic Sans MS" panose="030F0702030302020204" pitchFamily="66" charset="0"/>
                <a:cs typeface="Arial" panose="020B0604020202020204" pitchFamily="34" charset="0"/>
              </a:rPr>
              <a:t> pupils as outlined on the top of the worksheet</a:t>
            </a:r>
            <a:endParaRPr lang="en-GB" sz="1400" b="0" dirty="0">
              <a:latin typeface="Comic Sans MS" panose="030F0702030302020204" pitchFamily="66"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89DFFCA-D338-4679-8231-AE37E8F89C37}" type="slidenum">
              <a:rPr lang="en-GB" altLang="en-US" smtClean="0"/>
              <a:pPr/>
              <a:t>17</a:t>
            </a:fld>
            <a:endParaRPr lang="en-GB" altLang="en-US"/>
          </a:p>
        </p:txBody>
      </p:sp>
    </p:spTree>
    <p:extLst>
      <p:ext uri="{BB962C8B-B14F-4D97-AF65-F5344CB8AC3E}">
        <p14:creationId xmlns:p14="http://schemas.microsoft.com/office/powerpoint/2010/main" val="15682546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400" b="0" dirty="0" smtClean="0">
                <a:latin typeface="Comic Sans MS" panose="030F0702030302020204" pitchFamily="66" charset="0"/>
                <a:cs typeface="Arial" panose="020B0604020202020204" pitchFamily="34" charset="0"/>
              </a:rPr>
              <a:t>Pupils</a:t>
            </a:r>
            <a:r>
              <a:rPr lang="en-GB" sz="1400" b="0" baseline="0" dirty="0" smtClean="0">
                <a:latin typeface="Comic Sans MS" panose="030F0702030302020204" pitchFamily="66" charset="0"/>
                <a:cs typeface="Arial" panose="020B0604020202020204" pitchFamily="34" charset="0"/>
              </a:rPr>
              <a:t> swap papers and mark answers</a:t>
            </a:r>
            <a:endParaRPr lang="en-GB" sz="1400" b="0" dirty="0">
              <a:latin typeface="Comic Sans MS" panose="030F0702030302020204" pitchFamily="66"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89DFFCA-D338-4679-8231-AE37E8F89C37}" type="slidenum">
              <a:rPr lang="en-GB" altLang="en-US" smtClean="0"/>
              <a:pPr/>
              <a:t>18</a:t>
            </a:fld>
            <a:endParaRPr lang="en-GB" altLang="en-US"/>
          </a:p>
        </p:txBody>
      </p:sp>
    </p:spTree>
    <p:extLst>
      <p:ext uri="{BB962C8B-B14F-4D97-AF65-F5344CB8AC3E}">
        <p14:creationId xmlns:p14="http://schemas.microsoft.com/office/powerpoint/2010/main" val="18321042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400" b="0" dirty="0" smtClean="0">
                <a:latin typeface="Comic Sans MS" panose="030F0702030302020204" pitchFamily="66" charset="0"/>
                <a:cs typeface="Arial" panose="020B0604020202020204" pitchFamily="34" charset="0"/>
              </a:rPr>
              <a:t>Hand out quiz to pupils</a:t>
            </a:r>
            <a:endParaRPr lang="en-GB" sz="1400" b="0" dirty="0">
              <a:latin typeface="Comic Sans MS" panose="030F0702030302020204" pitchFamily="66"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89DFFCA-D338-4679-8231-AE37E8F89C37}" type="slidenum">
              <a:rPr lang="en-GB" altLang="en-US" smtClean="0"/>
              <a:pPr/>
              <a:t>19</a:t>
            </a:fld>
            <a:endParaRPr lang="en-GB" altLang="en-US"/>
          </a:p>
        </p:txBody>
      </p:sp>
    </p:spTree>
    <p:extLst>
      <p:ext uri="{BB962C8B-B14F-4D97-AF65-F5344CB8AC3E}">
        <p14:creationId xmlns:p14="http://schemas.microsoft.com/office/powerpoint/2010/main" val="3988952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400" dirty="0">
                <a:latin typeface="Comic Sans MS" panose="030F0702030302020204" pitchFamily="66" charset="0"/>
              </a:rPr>
              <a:t>Introduce yourself and </a:t>
            </a:r>
            <a:r>
              <a:rPr lang="en-GB" sz="1400" dirty="0" smtClean="0">
                <a:latin typeface="Comic Sans MS" panose="030F0702030302020204" pitchFamily="66" charset="0"/>
              </a:rPr>
              <a:t>PDSA</a:t>
            </a:r>
          </a:p>
          <a:p>
            <a:endParaRPr lang="en-GB" sz="1400" dirty="0">
              <a:latin typeface="Comic Sans MS" panose="030F0702030302020204" pitchFamily="66" charset="0"/>
            </a:endParaRPr>
          </a:p>
          <a:p>
            <a:r>
              <a:rPr lang="en-GB" sz="1400" dirty="0" smtClean="0">
                <a:latin typeface="Comic Sans MS" panose="030F0702030302020204" pitchFamily="66" charset="0"/>
                <a:cs typeface="Arial" panose="020B0604020202020204" pitchFamily="34" charset="0"/>
              </a:rPr>
              <a:t>Share the details on the slide and: </a:t>
            </a:r>
          </a:p>
          <a:p>
            <a:endParaRPr lang="en-GB" sz="1400" dirty="0">
              <a:latin typeface="Comic Sans MS" panose="030F0702030302020204" pitchFamily="66" charset="0"/>
              <a:cs typeface="Arial" panose="020B0604020202020204" pitchFamily="34" charset="0"/>
            </a:endParaRPr>
          </a:p>
          <a:p>
            <a:pPr marL="171450" indent="-171450">
              <a:buFont typeface="Arial" panose="020B0604020202020204" pitchFamily="34" charset="0"/>
              <a:buChar char="•"/>
            </a:pPr>
            <a:r>
              <a:rPr lang="en-GB" sz="1400" dirty="0" smtClean="0">
                <a:latin typeface="Comic Sans MS" panose="030F0702030302020204" pitchFamily="66" charset="0"/>
              </a:rPr>
              <a:t>Explain </a:t>
            </a:r>
            <a:r>
              <a:rPr lang="en-GB" sz="1400" dirty="0">
                <a:latin typeface="Comic Sans MS" panose="030F0702030302020204" pitchFamily="66" charset="0"/>
              </a:rPr>
              <a:t>that PDSA is a special kind of vets, </a:t>
            </a:r>
            <a:r>
              <a:rPr lang="en-GB" sz="1400" dirty="0" smtClean="0">
                <a:latin typeface="Comic Sans MS" panose="030F0702030302020204" pitchFamily="66" charset="0"/>
              </a:rPr>
              <a:t>because we’re </a:t>
            </a:r>
            <a:r>
              <a:rPr lang="en-GB" sz="1400" dirty="0">
                <a:latin typeface="Comic Sans MS" panose="030F0702030302020204" pitchFamily="66" charset="0"/>
              </a:rPr>
              <a:t>a charity. Ask them what a charity does and explain that PDSA looks after pets when owners can’t afford vet treatment</a:t>
            </a:r>
            <a:r>
              <a:rPr lang="en-GB" sz="1400" dirty="0" smtClean="0">
                <a:latin typeface="Comic Sans MS" panose="030F0702030302020204" pitchFamily="66" charset="0"/>
              </a:rPr>
              <a:t>.</a:t>
            </a:r>
          </a:p>
          <a:p>
            <a:endParaRPr lang="en-GB" sz="1400" dirty="0">
              <a:latin typeface="Comic Sans MS" panose="030F0702030302020204" pitchFamily="66" charset="0"/>
            </a:endParaRPr>
          </a:p>
          <a:p>
            <a:pPr marL="171450" indent="-171450">
              <a:buFont typeface="Arial" panose="020B0604020202020204" pitchFamily="34" charset="0"/>
              <a:buChar char="•"/>
            </a:pPr>
            <a:r>
              <a:rPr lang="en-GB" sz="1400" dirty="0" smtClean="0">
                <a:latin typeface="Comic Sans MS" panose="030F0702030302020204" pitchFamily="66" charset="0"/>
              </a:rPr>
              <a:t>Ask </a:t>
            </a:r>
            <a:r>
              <a:rPr lang="en-GB" sz="1400" dirty="0">
                <a:latin typeface="Comic Sans MS" panose="030F0702030302020204" pitchFamily="66" charset="0"/>
              </a:rPr>
              <a:t>them if they think </a:t>
            </a:r>
            <a:r>
              <a:rPr lang="en-GB" sz="1400" dirty="0" smtClean="0">
                <a:latin typeface="Comic Sans MS" panose="030F0702030302020204" pitchFamily="66" charset="0"/>
              </a:rPr>
              <a:t>what PDSA does is </a:t>
            </a:r>
            <a:r>
              <a:rPr lang="en-GB" sz="1400" dirty="0">
                <a:latin typeface="Comic Sans MS" panose="030F0702030302020204" pitchFamily="66" charset="0"/>
              </a:rPr>
              <a:t>important </a:t>
            </a:r>
            <a:endParaRPr lang="en-GB" sz="1400" dirty="0" smtClean="0">
              <a:latin typeface="Comic Sans MS" panose="030F0702030302020204" pitchFamily="66" charset="0"/>
            </a:endParaRPr>
          </a:p>
          <a:p>
            <a:endParaRPr lang="en-GB" sz="1400" dirty="0" smtClean="0">
              <a:latin typeface="Comic Sans MS" panose="030F0702030302020204" pitchFamily="66" charset="0"/>
            </a:endParaRPr>
          </a:p>
          <a:p>
            <a:pPr marL="171450" indent="-171450">
              <a:buFont typeface="Arial" panose="020B0604020202020204" pitchFamily="34" charset="0"/>
              <a:buChar char="•"/>
            </a:pPr>
            <a:r>
              <a:rPr lang="en-GB" sz="1400" dirty="0">
                <a:latin typeface="Comic Sans MS" panose="030F0702030302020204" pitchFamily="66" charset="0"/>
              </a:rPr>
              <a:t>Ask them what would happen to all the sick and injured pets PDSA </a:t>
            </a:r>
            <a:r>
              <a:rPr lang="en-GB" sz="1400" dirty="0" smtClean="0">
                <a:latin typeface="Comic Sans MS" panose="030F0702030302020204" pitchFamily="66" charset="0"/>
              </a:rPr>
              <a:t>treat, </a:t>
            </a:r>
            <a:r>
              <a:rPr lang="en-GB" sz="1400" dirty="0">
                <a:latin typeface="Comic Sans MS" panose="030F0702030302020204" pitchFamily="66" charset="0"/>
              </a:rPr>
              <a:t>if we </a:t>
            </a:r>
            <a:r>
              <a:rPr lang="en-GB" sz="1400" dirty="0" smtClean="0">
                <a:latin typeface="Comic Sans MS" panose="030F0702030302020204" pitchFamily="66" charset="0"/>
              </a:rPr>
              <a:t>weren’t </a:t>
            </a:r>
            <a:r>
              <a:rPr lang="en-GB" sz="1400" dirty="0">
                <a:latin typeface="Comic Sans MS" panose="030F0702030302020204" pitchFamily="66" charset="0"/>
              </a:rPr>
              <a:t>around</a:t>
            </a:r>
            <a:r>
              <a:rPr lang="en-GB" sz="1400" dirty="0" smtClean="0">
                <a:latin typeface="Comic Sans MS" panose="030F0702030302020204" pitchFamily="66" charset="0"/>
              </a:rPr>
              <a:t>.</a:t>
            </a:r>
          </a:p>
          <a:p>
            <a:endParaRPr lang="en-GB" sz="1400" dirty="0" smtClean="0">
              <a:latin typeface="Comic Sans MS" panose="030F0702030302020204" pitchFamily="66" charset="0"/>
              <a:cs typeface="Arial" panose="020B0604020202020204" pitchFamily="34" charset="0"/>
            </a:endParaRPr>
          </a:p>
          <a:p>
            <a:pPr marL="171450" indent="-171450">
              <a:buFont typeface="Arial" panose="020B0604020202020204" pitchFamily="34" charset="0"/>
              <a:buChar char="•"/>
            </a:pPr>
            <a:r>
              <a:rPr lang="en-GB" sz="1400" baseline="0" dirty="0" smtClean="0">
                <a:latin typeface="Comic Sans MS" panose="030F0702030302020204" pitchFamily="66" charset="0"/>
                <a:cs typeface="Arial" panose="020B0604020202020204" pitchFamily="34" charset="0"/>
              </a:rPr>
              <a:t>Ask the</a:t>
            </a:r>
            <a:r>
              <a:rPr lang="en-GB" sz="1400" dirty="0" smtClean="0">
                <a:latin typeface="Comic Sans MS" panose="030F0702030302020204" pitchFamily="66" charset="0"/>
                <a:cs typeface="Arial" panose="020B0604020202020204" pitchFamily="34" charset="0"/>
              </a:rPr>
              <a:t> group</a:t>
            </a:r>
            <a:r>
              <a:rPr lang="en-GB" sz="1400" baseline="0" dirty="0" smtClean="0">
                <a:latin typeface="Comic Sans MS" panose="030F0702030302020204" pitchFamily="66" charset="0"/>
                <a:cs typeface="Arial" panose="020B0604020202020204" pitchFamily="34" charset="0"/>
              </a:rPr>
              <a:t> where they think the money comes from for PDSA to treat all these sick and injured pets</a:t>
            </a:r>
            <a:r>
              <a:rPr lang="en-GB" sz="1400" dirty="0" smtClean="0">
                <a:latin typeface="Comic Sans MS" panose="030F0702030302020204" pitchFamily="66" charset="0"/>
                <a:cs typeface="Arial" panose="020B0604020202020204" pitchFamily="34" charset="0"/>
              </a:rPr>
              <a:t> - Explain that it comes from</a:t>
            </a:r>
            <a:r>
              <a:rPr lang="en-GB" sz="1400" baseline="0" dirty="0" smtClean="0">
                <a:latin typeface="Comic Sans MS" panose="030F0702030302020204" pitchFamily="66" charset="0"/>
                <a:cs typeface="Arial" panose="020B0604020202020204" pitchFamily="34" charset="0"/>
              </a:rPr>
              <a:t> people doing fundraising and donating money</a:t>
            </a:r>
          </a:p>
          <a:p>
            <a:pPr>
              <a:buFont typeface="Arial" pitchFamily="34" charset="0"/>
              <a:buChar char="•"/>
            </a:pPr>
            <a:endParaRPr lang="en-GB" sz="1400" dirty="0" smtClean="0">
              <a:latin typeface="Arial" panose="020B0604020202020204" pitchFamily="34" charset="0"/>
              <a:cs typeface="Arial" panose="020B0604020202020204" pitchFamily="34" charset="0"/>
            </a:endParaRPr>
          </a:p>
          <a:p>
            <a:pPr>
              <a:buFont typeface="Arial" pitchFamily="34" charset="0"/>
              <a:buNone/>
            </a:pPr>
            <a:endParaRPr lang="en-GB" sz="1400" baseline="0" dirty="0" smtClean="0">
              <a:latin typeface="Arial" panose="020B0604020202020204" pitchFamily="34" charset="0"/>
              <a:cs typeface="Arial" panose="020B0604020202020204" pitchFamily="34" charset="0"/>
            </a:endParaRPr>
          </a:p>
          <a:p>
            <a:pPr>
              <a:buFont typeface="Arial" pitchFamily="34" charset="0"/>
              <a:buNone/>
            </a:pPr>
            <a:endParaRPr lang="en-GB" sz="1400" baseline="0" dirty="0" smtClean="0">
              <a:latin typeface="Arial" panose="020B0604020202020204" pitchFamily="34" charset="0"/>
              <a:cs typeface="Arial" panose="020B0604020202020204" pitchFamily="34" charset="0"/>
            </a:endParaRPr>
          </a:p>
          <a:p>
            <a:pPr>
              <a:buFont typeface="Arial" pitchFamily="34" charset="0"/>
              <a:buNone/>
            </a:pPr>
            <a:endParaRPr lang="en-GB" baseline="0" dirty="0" smtClean="0"/>
          </a:p>
        </p:txBody>
      </p:sp>
      <p:sp>
        <p:nvSpPr>
          <p:cNvPr id="4" name="Slide Number Placeholder 3"/>
          <p:cNvSpPr>
            <a:spLocks noGrp="1"/>
          </p:cNvSpPr>
          <p:nvPr>
            <p:ph type="sldNum" sz="quarter" idx="10"/>
          </p:nvPr>
        </p:nvSpPr>
        <p:spPr/>
        <p:txBody>
          <a:bodyPr/>
          <a:lstStyle/>
          <a:p>
            <a:fld id="{2CF8F773-EE7B-415C-9670-94845D9FC280}" type="slidenum">
              <a:rPr lang="en-GB" smtClean="0"/>
              <a:pPr/>
              <a:t>2</a:t>
            </a:fld>
            <a:endParaRPr lang="en-GB" dirty="0"/>
          </a:p>
        </p:txBody>
      </p:sp>
    </p:spTree>
    <p:extLst>
      <p:ext uri="{BB962C8B-B14F-4D97-AF65-F5344CB8AC3E}">
        <p14:creationId xmlns:p14="http://schemas.microsoft.com/office/powerpoint/2010/main" val="11668301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kern="1200" dirty="0" err="1" smtClean="0">
                <a:solidFill>
                  <a:schemeClr val="tx1"/>
                </a:solidFill>
                <a:effectLst/>
                <a:latin typeface="+mn-lt"/>
                <a:ea typeface="+mn-ea"/>
                <a:cs typeface="+mn-cs"/>
              </a:rPr>
              <a:t>Endoparasites</a:t>
            </a:r>
            <a:r>
              <a:rPr lang="en-GB" sz="1200" kern="1200" dirty="0" smtClean="0">
                <a:solidFill>
                  <a:schemeClr val="tx1"/>
                </a:solidFill>
                <a:effectLst/>
                <a:latin typeface="+mn-lt"/>
                <a:ea typeface="+mn-ea"/>
                <a:cs typeface="+mn-cs"/>
              </a:rPr>
              <a:t> live inside the host (</a:t>
            </a:r>
            <a:r>
              <a:rPr lang="en-GB" sz="1200" kern="1200" dirty="0" err="1" smtClean="0">
                <a:solidFill>
                  <a:schemeClr val="tx1"/>
                </a:solidFill>
                <a:effectLst/>
                <a:latin typeface="+mn-lt"/>
                <a:ea typeface="+mn-ea"/>
                <a:cs typeface="+mn-cs"/>
              </a:rPr>
              <a:t>i.e</a:t>
            </a:r>
            <a:r>
              <a:rPr lang="en-GB" sz="1200" kern="1200" dirty="0" smtClean="0">
                <a:solidFill>
                  <a:schemeClr val="tx1"/>
                </a:solidFill>
                <a:effectLst/>
                <a:latin typeface="+mn-lt"/>
                <a:ea typeface="+mn-ea"/>
                <a:cs typeface="+mn-cs"/>
              </a:rPr>
              <a:t>, inside the animal that carries – or ‘hosts’ – it), affecting the gastrointestinal tract, liver, or other internal organs. The most common </a:t>
            </a:r>
            <a:r>
              <a:rPr lang="en-GB" sz="1200" kern="1200" dirty="0" err="1" smtClean="0">
                <a:solidFill>
                  <a:schemeClr val="tx1"/>
                </a:solidFill>
                <a:effectLst/>
                <a:latin typeface="+mn-lt"/>
                <a:ea typeface="+mn-ea"/>
                <a:cs typeface="+mn-cs"/>
              </a:rPr>
              <a:t>endoparasites</a:t>
            </a:r>
            <a:r>
              <a:rPr lang="en-GB" sz="1200" kern="1200" dirty="0" smtClean="0">
                <a:solidFill>
                  <a:schemeClr val="tx1"/>
                </a:solidFill>
                <a:effectLst/>
                <a:latin typeface="+mn-lt"/>
                <a:ea typeface="+mn-ea"/>
                <a:cs typeface="+mn-cs"/>
              </a:rPr>
              <a:t> of companion animals are worms. </a:t>
            </a:r>
            <a:r>
              <a:rPr lang="en-GB" sz="1200" kern="1200" dirty="0" err="1" smtClean="0">
                <a:solidFill>
                  <a:schemeClr val="tx1"/>
                </a:solidFill>
                <a:effectLst/>
                <a:latin typeface="+mn-lt"/>
                <a:ea typeface="+mn-ea"/>
                <a:cs typeface="+mn-cs"/>
              </a:rPr>
              <a:t>Ectoparasites</a:t>
            </a:r>
            <a:r>
              <a:rPr lang="en-GB" sz="1200" kern="1200" dirty="0" smtClean="0">
                <a:solidFill>
                  <a:schemeClr val="tx1"/>
                </a:solidFill>
                <a:effectLst/>
                <a:latin typeface="+mn-lt"/>
                <a:ea typeface="+mn-ea"/>
                <a:cs typeface="+mn-cs"/>
              </a:rPr>
              <a:t> live on the host, affecting skin, fur, or ears.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GB" sz="1200" kern="1200" dirty="0" smtClean="0">
              <a:solidFill>
                <a:schemeClr val="tx1"/>
              </a:solidFill>
              <a:effectLst/>
              <a:latin typeface="+mn-lt"/>
              <a:ea typeface="+mn-ea"/>
              <a:cs typeface="+mn-cs"/>
            </a:endParaRPr>
          </a:p>
          <a:p>
            <a:r>
              <a:rPr lang="en-GB" sz="1400" b="0" dirty="0" smtClean="0">
                <a:latin typeface="Comic Sans MS" panose="030F0702030302020204" pitchFamily="66" charset="0"/>
                <a:cs typeface="Arial" panose="020B0604020202020204" pitchFamily="34" charset="0"/>
              </a:rPr>
              <a:t>2. </a:t>
            </a:r>
            <a:r>
              <a:rPr lang="en-GB" sz="1200" kern="1200" dirty="0" smtClean="0">
                <a:solidFill>
                  <a:schemeClr val="tx1"/>
                </a:solidFill>
                <a:effectLst/>
                <a:latin typeface="+mn-lt"/>
                <a:ea typeface="+mn-ea"/>
                <a:cs typeface="+mn-cs"/>
              </a:rPr>
              <a:t>Fleas are the most common </a:t>
            </a:r>
            <a:r>
              <a:rPr lang="en-GB" sz="1200" kern="1200" dirty="0" err="1" smtClean="0">
                <a:solidFill>
                  <a:schemeClr val="tx1"/>
                </a:solidFill>
                <a:effectLst/>
                <a:latin typeface="+mn-lt"/>
                <a:ea typeface="+mn-ea"/>
                <a:cs typeface="+mn-cs"/>
              </a:rPr>
              <a:t>ectoparasite</a:t>
            </a:r>
            <a:r>
              <a:rPr lang="en-GB" sz="1200" kern="1200" dirty="0" smtClean="0">
                <a:solidFill>
                  <a:schemeClr val="tx1"/>
                </a:solidFill>
                <a:effectLst/>
                <a:latin typeface="+mn-lt"/>
                <a:ea typeface="+mn-ea"/>
                <a:cs typeface="+mn-cs"/>
              </a:rPr>
              <a:t> (external parasite) of dogs and cats worldwide. </a:t>
            </a:r>
          </a:p>
          <a:p>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smtClean="0">
                <a:solidFill>
                  <a:schemeClr val="tx1"/>
                </a:solidFill>
                <a:effectLst/>
                <a:latin typeface="+mn-lt"/>
                <a:ea typeface="+mn-ea"/>
                <a:cs typeface="+mn-cs"/>
              </a:rPr>
              <a:t>3.</a:t>
            </a:r>
            <a:r>
              <a:rPr lang="en-GB" sz="1200" b="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Mosquito bites can be dangerous for dogs because they can be vectors(carriers) of a severe, parasitic disease called heartworm. Heartworm is the most serious common parasite for dogs. It stresses the dog’s heart by restricting blood flow, can damage other internal organs, and left untreated, the disease can be fatal.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4. The dog tapeworm is a parasite spread to dogs</a:t>
            </a:r>
            <a:r>
              <a:rPr lang="en-GB" sz="1200" kern="1200" baseline="0" dirty="0" smtClean="0">
                <a:solidFill>
                  <a:schemeClr val="tx1"/>
                </a:solidFill>
                <a:effectLst/>
                <a:latin typeface="+mn-lt"/>
                <a:ea typeface="+mn-ea"/>
                <a:cs typeface="+mn-cs"/>
              </a:rPr>
              <a:t> and </a:t>
            </a:r>
            <a:r>
              <a:rPr lang="en-GB" sz="1200" kern="1200" dirty="0" smtClean="0">
                <a:solidFill>
                  <a:schemeClr val="tx1"/>
                </a:solidFill>
                <a:effectLst/>
                <a:latin typeface="+mn-lt"/>
                <a:ea typeface="+mn-ea"/>
                <a:cs typeface="+mn-cs"/>
              </a:rPr>
              <a:t>through the ingestion of infected fleas. This parasite is common and</a:t>
            </a:r>
            <a:r>
              <a:rPr lang="en-GB" sz="1200" kern="1200" baseline="0" dirty="0" smtClean="0">
                <a:solidFill>
                  <a:schemeClr val="tx1"/>
                </a:solidFill>
                <a:effectLst/>
                <a:latin typeface="+mn-lt"/>
                <a:ea typeface="+mn-ea"/>
                <a:cs typeface="+mn-cs"/>
              </a:rPr>
              <a:t> causes weight loss and poor condition in pets</a:t>
            </a:r>
            <a:r>
              <a:rPr lang="en-GB" sz="1200" kern="120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5. Most tapeworms don’t produce obvious symptoms. The best detection is seeing if your dog or cat</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has segments of the worms around their</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anus or stool; they look like grains of rice.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endParaRPr lang="en-GB" sz="1400" b="0" dirty="0">
              <a:latin typeface="Comic Sans MS" panose="030F0702030302020204" pitchFamily="66"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89DFFCA-D338-4679-8231-AE37E8F89C37}" type="slidenum">
              <a:rPr lang="en-GB" altLang="en-US" smtClean="0"/>
              <a:pPr/>
              <a:t>20</a:t>
            </a:fld>
            <a:endParaRPr lang="en-GB" altLang="en-US"/>
          </a:p>
        </p:txBody>
      </p:sp>
    </p:spTree>
    <p:extLst>
      <p:ext uri="{BB962C8B-B14F-4D97-AF65-F5344CB8AC3E}">
        <p14:creationId xmlns:p14="http://schemas.microsoft.com/office/powerpoint/2010/main" val="23897940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smtClean="0">
                <a:latin typeface="Comic Sans MS" panose="030F0702030302020204" pitchFamily="66" charset="0"/>
                <a:cs typeface="Arial" panose="020B0604020202020204" pitchFamily="34" charset="0"/>
              </a:rPr>
              <a:t>6. </a:t>
            </a:r>
            <a:r>
              <a:rPr lang="en-GB" sz="1200" kern="1200" dirty="0" smtClean="0">
                <a:solidFill>
                  <a:schemeClr val="tx1"/>
                </a:solidFill>
                <a:effectLst/>
                <a:latin typeface="+mn-lt"/>
                <a:ea typeface="+mn-ea"/>
                <a:cs typeface="+mn-cs"/>
              </a:rPr>
              <a:t>A zoonotic disease is a disease that can be passed between animals and humans. Zoonotic diseases can be caused by viruses, bacteria, parasites, and fungi.</a:t>
            </a:r>
          </a:p>
          <a:p>
            <a:endParaRPr lang="en-GB" sz="1400" b="0" dirty="0" smtClean="0">
              <a:latin typeface="Comic Sans MS" panose="030F0702030302020204" pitchFamily="66"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smtClean="0">
                <a:latin typeface="Comic Sans MS" panose="030F0702030302020204" pitchFamily="66" charset="0"/>
                <a:cs typeface="Arial" panose="020B0604020202020204" pitchFamily="34" charset="0"/>
              </a:rPr>
              <a:t>7. </a:t>
            </a:r>
            <a:r>
              <a:rPr lang="en-GB" sz="1200" kern="1200" dirty="0" smtClean="0">
                <a:solidFill>
                  <a:schemeClr val="tx1"/>
                </a:solidFill>
                <a:effectLst/>
                <a:latin typeface="+mn-lt"/>
                <a:ea typeface="+mn-ea"/>
                <a:cs typeface="+mn-cs"/>
              </a:rPr>
              <a:t>By swallowing a flea infected with a tapeworm larvae. A dog or cat may swallow a flea while self-grooming. Once the flea is digested by the dog or cat, the larval tapeworm is able to develop into an adult tapeworm. Tapeworms can</a:t>
            </a:r>
            <a:r>
              <a:rPr lang="en-GB" sz="1200" kern="1200" baseline="0" dirty="0" smtClean="0">
                <a:solidFill>
                  <a:schemeClr val="tx1"/>
                </a:solidFill>
                <a:effectLst/>
                <a:latin typeface="+mn-lt"/>
                <a:ea typeface="+mn-ea"/>
                <a:cs typeface="+mn-cs"/>
              </a:rPr>
              <a:t> also be transmitted by dogs and cats hunting creatures like mice and birds.</a:t>
            </a:r>
            <a:endParaRPr lang="en-GB" sz="1200" kern="1200" dirty="0" smtClean="0">
              <a:solidFill>
                <a:schemeClr val="tx1"/>
              </a:solidFill>
              <a:effectLst/>
              <a:latin typeface="+mn-lt"/>
              <a:ea typeface="+mn-ea"/>
              <a:cs typeface="+mn-cs"/>
            </a:endParaRPr>
          </a:p>
          <a:p>
            <a:endParaRPr lang="en-GB" sz="1400" b="0" dirty="0" smtClean="0">
              <a:latin typeface="Comic Sans MS" panose="030F0702030302020204" pitchFamily="66"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smtClean="0">
                <a:latin typeface="Comic Sans MS" panose="030F0702030302020204" pitchFamily="66" charset="0"/>
                <a:cs typeface="Arial" panose="020B0604020202020204" pitchFamily="34" charset="0"/>
              </a:rPr>
              <a:t>8. </a:t>
            </a:r>
            <a:r>
              <a:rPr lang="en-GB" sz="1200" kern="1200" dirty="0" smtClean="0">
                <a:solidFill>
                  <a:schemeClr val="tx1"/>
                </a:solidFill>
                <a:effectLst/>
                <a:latin typeface="+mn-lt"/>
                <a:ea typeface="+mn-ea"/>
                <a:cs typeface="+mn-cs"/>
              </a:rPr>
              <a:t>Tick paralysis is a rare disorder that can affect humans as well as cats and dogs. Within 24 hours of removing the tick, the paralysis typically subsides.</a:t>
            </a:r>
          </a:p>
          <a:p>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9. </a:t>
            </a:r>
            <a:r>
              <a:rPr lang="en-GB" sz="1200" kern="1200" dirty="0" err="1" smtClean="0">
                <a:solidFill>
                  <a:schemeClr val="tx1"/>
                </a:solidFill>
                <a:effectLst/>
                <a:latin typeface="+mn-lt"/>
                <a:ea typeface="+mn-ea"/>
                <a:cs typeface="+mn-cs"/>
              </a:rPr>
              <a:t>Cheyletiellosis</a:t>
            </a:r>
            <a:r>
              <a:rPr lang="en-GB" sz="1200" kern="1200" dirty="0" smtClean="0">
                <a:solidFill>
                  <a:schemeClr val="tx1"/>
                </a:solidFill>
                <a:effectLst/>
                <a:latin typeface="+mn-lt"/>
                <a:ea typeface="+mn-ea"/>
                <a:cs typeface="+mn-cs"/>
              </a:rPr>
              <a:t>, also called walking dandruff, is a highly contagious skin disease of cats caused by </a:t>
            </a:r>
            <a:r>
              <a:rPr lang="en-GB" sz="1200" kern="1200" dirty="0" err="1" smtClean="0">
                <a:solidFill>
                  <a:schemeClr val="tx1"/>
                </a:solidFill>
                <a:effectLst/>
                <a:latin typeface="+mn-lt"/>
                <a:ea typeface="+mn-ea"/>
                <a:cs typeface="+mn-cs"/>
              </a:rPr>
              <a:t>Cheyletiella</a:t>
            </a:r>
            <a:r>
              <a:rPr lang="en-GB" sz="1200" kern="1200" dirty="0" smtClean="0">
                <a:solidFill>
                  <a:schemeClr val="tx1"/>
                </a:solidFill>
                <a:effectLst/>
                <a:latin typeface="+mn-lt"/>
                <a:ea typeface="+mn-ea"/>
                <a:cs typeface="+mn-cs"/>
              </a:rPr>
              <a:t> mites. They cause excessive flaking of the skin, or dandruff, and their movement on the top layer of skin gives the disease its distinctive name.</a:t>
            </a:r>
          </a:p>
          <a:p>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10. Those tiny, wingless insects that feed on blood can cause more than itching and irritation: They also can carry bacteria, host tapeworms, and cause skin allergies. Fleas can eat 15 times their own body weight in blood daily. That can lead to anaemia. Fleas are most dangerous to puppies, kittens, and older animals. Most</a:t>
            </a:r>
            <a:r>
              <a:rPr lang="en-GB" sz="1200" kern="1200" baseline="0" dirty="0" smtClean="0">
                <a:solidFill>
                  <a:schemeClr val="tx1"/>
                </a:solidFill>
                <a:effectLst/>
                <a:latin typeface="+mn-lt"/>
                <a:ea typeface="+mn-ea"/>
                <a:cs typeface="+mn-cs"/>
              </a:rPr>
              <a:t> of the fleas that affect pets are cat fleas and dog fleas are relatively uncommon. There is even a </a:t>
            </a:r>
            <a:r>
              <a:rPr lang="en-GB" sz="1200" kern="1200" baseline="0" smtClean="0">
                <a:solidFill>
                  <a:schemeClr val="tx1"/>
                </a:solidFill>
                <a:effectLst/>
                <a:latin typeface="+mn-lt"/>
                <a:ea typeface="+mn-ea"/>
                <a:cs typeface="+mn-cs"/>
              </a:rPr>
              <a:t>human flea!</a:t>
            </a:r>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endParaRPr lang="en-GB" sz="1200" b="0" kern="1200" dirty="0" smtClean="0">
              <a:solidFill>
                <a:schemeClr val="tx1"/>
              </a:solidFill>
              <a:effectLst/>
              <a:latin typeface="+mn-lt"/>
              <a:ea typeface="+mn-ea"/>
              <a:cs typeface="+mn-cs"/>
            </a:endParaRPr>
          </a:p>
          <a:p>
            <a:endParaRPr lang="en-GB" sz="1400" b="0" dirty="0">
              <a:latin typeface="Comic Sans MS" panose="030F0702030302020204" pitchFamily="66"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89DFFCA-D338-4679-8231-AE37E8F89C37}" type="slidenum">
              <a:rPr lang="en-GB" altLang="en-US" smtClean="0"/>
              <a:pPr/>
              <a:t>21</a:t>
            </a:fld>
            <a:endParaRPr lang="en-GB" altLang="en-US"/>
          </a:p>
        </p:txBody>
      </p:sp>
    </p:spTree>
    <p:extLst>
      <p:ext uri="{BB962C8B-B14F-4D97-AF65-F5344CB8AC3E}">
        <p14:creationId xmlns:p14="http://schemas.microsoft.com/office/powerpoint/2010/main" val="17204173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baseline="0" dirty="0" smtClean="0"/>
          </a:p>
        </p:txBody>
      </p:sp>
      <p:sp>
        <p:nvSpPr>
          <p:cNvPr id="419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CA85B8F-1480-4E2E-974B-08C339A71111}" type="slidenum">
              <a:rPr lang="en-GB">
                <a:cs typeface="Arial" charset="0"/>
              </a:rPr>
              <a:pPr fontAlgn="base">
                <a:spcBef>
                  <a:spcPct val="0"/>
                </a:spcBef>
                <a:spcAft>
                  <a:spcPct val="0"/>
                </a:spcAft>
              </a:pPr>
              <a:t>22</a:t>
            </a:fld>
            <a:endParaRPr lang="en-GB">
              <a:cs typeface="Arial" charset="0"/>
            </a:endParaRPr>
          </a:p>
        </p:txBody>
      </p:sp>
    </p:spTree>
    <p:extLst>
      <p:ext uri="{BB962C8B-B14F-4D97-AF65-F5344CB8AC3E}">
        <p14:creationId xmlns:p14="http://schemas.microsoft.com/office/powerpoint/2010/main" val="3422025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buFont typeface="Arial" pitchFamily="34" charset="0"/>
              <a:buNone/>
            </a:pPr>
            <a:r>
              <a:rPr lang="en-GB" baseline="0" dirty="0" smtClean="0">
                <a:latin typeface="Comic Sans MS" panose="030F0702030302020204" pitchFamily="66" charset="0"/>
                <a:cs typeface="Arial" panose="020B0604020202020204" pitchFamily="34" charset="0"/>
              </a:rPr>
              <a:t>Explain that pets are just like us and need a variety of things to keep them happy and healthy even though they are very different from us and from each other (different species)</a:t>
            </a:r>
          </a:p>
          <a:p>
            <a:pPr>
              <a:buFont typeface="Arial" pitchFamily="34" charset="0"/>
              <a:buNone/>
            </a:pPr>
            <a:r>
              <a:rPr lang="en-GB" baseline="0" dirty="0" smtClean="0">
                <a:latin typeface="Comic Sans MS" panose="030F0702030302020204" pitchFamily="66" charset="0"/>
                <a:cs typeface="Arial" panose="020B0604020202020204" pitchFamily="34" charset="0"/>
              </a:rPr>
              <a:t>For instance; you wouldn’t keep a dog in a rabbit hutch or a cat in a fish tank!</a:t>
            </a:r>
          </a:p>
          <a:p>
            <a:pPr>
              <a:buFont typeface="Arial" pitchFamily="34" charset="0"/>
              <a:buNone/>
            </a:pPr>
            <a:endParaRPr lang="en-GB" baseline="0" dirty="0" smtClean="0">
              <a:latin typeface="Comic Sans MS" panose="030F0702030302020204" pitchFamily="66" charset="0"/>
              <a:cs typeface="Arial" panose="020B0604020202020204" pitchFamily="34" charset="0"/>
            </a:endParaRPr>
          </a:p>
          <a:p>
            <a:pPr>
              <a:buFont typeface="Arial" pitchFamily="34" charset="0"/>
              <a:buNone/>
            </a:pPr>
            <a:r>
              <a:rPr lang="en-GB" b="1" baseline="0" dirty="0" smtClean="0">
                <a:latin typeface="Comic Sans MS" panose="030F0702030302020204" pitchFamily="66" charset="0"/>
                <a:cs typeface="Arial" panose="020B0604020202020204" pitchFamily="34" charset="0"/>
              </a:rPr>
              <a:t>Environment</a:t>
            </a:r>
            <a:r>
              <a:rPr lang="en-GB" baseline="0" dirty="0" smtClean="0">
                <a:latin typeface="Comic Sans MS" panose="030F0702030302020204" pitchFamily="66" charset="0"/>
                <a:cs typeface="Arial" panose="020B0604020202020204" pitchFamily="34" charset="0"/>
              </a:rPr>
              <a:t> – animals need a clean, safe environment with enough space</a:t>
            </a:r>
          </a:p>
          <a:p>
            <a:pPr>
              <a:buFont typeface="Arial" pitchFamily="34" charset="0"/>
              <a:buNone/>
            </a:pPr>
            <a:r>
              <a:rPr lang="en-GB" b="1" baseline="0" dirty="0" smtClean="0">
                <a:latin typeface="Comic Sans MS" panose="030F0702030302020204" pitchFamily="66" charset="0"/>
                <a:cs typeface="Arial" panose="020B0604020202020204" pitchFamily="34" charset="0"/>
              </a:rPr>
              <a:t>Diet</a:t>
            </a:r>
            <a:r>
              <a:rPr lang="en-GB" baseline="0" dirty="0" smtClean="0">
                <a:latin typeface="Comic Sans MS" panose="030F0702030302020204" pitchFamily="66" charset="0"/>
                <a:cs typeface="Arial" panose="020B0604020202020204" pitchFamily="34" charset="0"/>
              </a:rPr>
              <a:t> – animals need the right kind of food in the right amount and 24 hour access to fresh clean water</a:t>
            </a:r>
          </a:p>
          <a:p>
            <a:pPr>
              <a:buFont typeface="Arial" pitchFamily="34" charset="0"/>
              <a:buNone/>
            </a:pPr>
            <a:r>
              <a:rPr lang="en-GB" b="1" baseline="0" dirty="0" smtClean="0">
                <a:latin typeface="Comic Sans MS" panose="030F0702030302020204" pitchFamily="66" charset="0"/>
                <a:cs typeface="Arial" panose="020B0604020202020204" pitchFamily="34" charset="0"/>
              </a:rPr>
              <a:t>Behaviour</a:t>
            </a:r>
            <a:r>
              <a:rPr lang="en-GB" baseline="0" dirty="0" smtClean="0">
                <a:latin typeface="Comic Sans MS" panose="030F0702030302020204" pitchFamily="66" charset="0"/>
                <a:cs typeface="Arial" panose="020B0604020202020204" pitchFamily="34" charset="0"/>
              </a:rPr>
              <a:t> – animals need to be able to express their normal behaviour; they need to exercise, to play and do specific things, depending on the species</a:t>
            </a:r>
          </a:p>
          <a:p>
            <a:pPr>
              <a:buFont typeface="Arial" pitchFamily="34" charset="0"/>
              <a:buNone/>
            </a:pPr>
            <a:r>
              <a:rPr lang="en-GB" b="1" baseline="0" dirty="0" smtClean="0">
                <a:latin typeface="Comic Sans MS" panose="030F0702030302020204" pitchFamily="66" charset="0"/>
                <a:cs typeface="Arial" panose="020B0604020202020204" pitchFamily="34" charset="0"/>
              </a:rPr>
              <a:t>Health</a:t>
            </a:r>
            <a:r>
              <a:rPr lang="en-GB" baseline="0" dirty="0" smtClean="0">
                <a:latin typeface="Comic Sans MS" panose="030F0702030302020204" pitchFamily="66" charset="0"/>
                <a:cs typeface="Arial" panose="020B0604020202020204" pitchFamily="34" charset="0"/>
              </a:rPr>
              <a:t> – animals need to be kept in good health. This means taking them to the vet when they’re ill, but also making sure we keep them healthy.</a:t>
            </a:r>
          </a:p>
          <a:p>
            <a:pPr>
              <a:buFont typeface="Arial" pitchFamily="34" charset="0"/>
              <a:buNone/>
            </a:pPr>
            <a:r>
              <a:rPr lang="en-GB" b="1" baseline="0" dirty="0" smtClean="0">
                <a:latin typeface="Comic Sans MS" panose="030F0702030302020204" pitchFamily="66" charset="0"/>
                <a:cs typeface="Arial" panose="020B0604020202020204" pitchFamily="34" charset="0"/>
              </a:rPr>
              <a:t>Companionship</a:t>
            </a:r>
            <a:r>
              <a:rPr lang="en-GB" baseline="0" dirty="0" smtClean="0">
                <a:latin typeface="Comic Sans MS" panose="030F0702030302020204" pitchFamily="66" charset="0"/>
                <a:cs typeface="Arial" panose="020B0604020202020204" pitchFamily="34" charset="0"/>
              </a:rPr>
              <a:t> – animals need the company of people and sometimes other animals, depending on the species. </a:t>
            </a:r>
            <a:r>
              <a:rPr lang="en-GB" dirty="0" smtClean="0">
                <a:latin typeface="Comic Sans MS" panose="030F0702030302020204" pitchFamily="66" charset="0"/>
                <a:cs typeface="Arial" panose="020B0604020202020204" pitchFamily="34" charset="0"/>
              </a:rPr>
              <a:t>Some animals also need space away from other animals, such as cats.</a:t>
            </a:r>
            <a:endParaRPr lang="en-GB" baseline="0" dirty="0" smtClean="0">
              <a:latin typeface="Comic Sans MS" panose="030F0702030302020204" pitchFamily="66" charset="0"/>
              <a:cs typeface="Arial" panose="020B0604020202020204" pitchFamily="34" charset="0"/>
            </a:endParaRPr>
          </a:p>
          <a:p>
            <a:pPr>
              <a:buFont typeface="Arial" pitchFamily="34" charset="0"/>
              <a:buNone/>
            </a:pPr>
            <a:endParaRPr lang="en-GB" baseline="0" dirty="0" smtClean="0">
              <a:latin typeface="Comic Sans MS" panose="030F0702030302020204" pitchFamily="66" charset="0"/>
              <a:cs typeface="Arial" panose="020B0604020202020204" pitchFamily="34" charset="0"/>
            </a:endParaRPr>
          </a:p>
          <a:p>
            <a:pPr>
              <a:buFont typeface="Arial" pitchFamily="34" charset="0"/>
              <a:buNone/>
            </a:pPr>
            <a:r>
              <a:rPr lang="en-GB" baseline="0" dirty="0" smtClean="0">
                <a:latin typeface="Comic Sans MS" panose="030F0702030302020204" pitchFamily="66" charset="0"/>
                <a:cs typeface="Arial" panose="020B0604020202020204" pitchFamily="34" charset="0"/>
              </a:rPr>
              <a:t>Responsibility: Stress to the </a:t>
            </a:r>
            <a:r>
              <a:rPr lang="en-GB" dirty="0" smtClean="0">
                <a:latin typeface="Comic Sans MS" panose="030F0702030302020204" pitchFamily="66" charset="0"/>
                <a:cs typeface="Arial" panose="020B0604020202020204" pitchFamily="34" charset="0"/>
              </a:rPr>
              <a:t>group</a:t>
            </a:r>
            <a:r>
              <a:rPr lang="en-GB" baseline="0" dirty="0" smtClean="0">
                <a:latin typeface="Comic Sans MS" panose="030F0702030302020204" pitchFamily="66" charset="0"/>
                <a:cs typeface="Arial" panose="020B0604020202020204" pitchFamily="34" charset="0"/>
              </a:rPr>
              <a:t> that if they have a pet, that it’s their responsibility to make sure that all these welfare needs are met.  People who don’t provide these needs are now breaking the law.</a:t>
            </a:r>
          </a:p>
          <a:p>
            <a:pPr>
              <a:buFont typeface="Arial" pitchFamily="34" charset="0"/>
              <a:buNone/>
            </a:pPr>
            <a:endParaRPr lang="en-GB" baseline="0" dirty="0" smtClean="0"/>
          </a:p>
          <a:p>
            <a:pPr>
              <a:buFont typeface="Arial" pitchFamily="34" charset="0"/>
              <a:buNone/>
            </a:pPr>
            <a:r>
              <a:rPr lang="en-GB" baseline="0" dirty="0" smtClean="0"/>
              <a:t>Also, explain</a:t>
            </a:r>
            <a:r>
              <a:rPr lang="en-GB" dirty="0" smtClean="0"/>
              <a:t> that any of these five welfare needs not being met can lead to illness in animals, so vets and nurses will consider all these points when treating them.</a:t>
            </a:r>
            <a:endParaRPr lang="en-GB" baseline="0" dirty="0" smtClean="0"/>
          </a:p>
        </p:txBody>
      </p:sp>
      <p:sp>
        <p:nvSpPr>
          <p:cNvPr id="4" name="Slide Number Placeholder 3"/>
          <p:cNvSpPr>
            <a:spLocks noGrp="1"/>
          </p:cNvSpPr>
          <p:nvPr>
            <p:ph type="sldNum" sz="quarter" idx="10"/>
          </p:nvPr>
        </p:nvSpPr>
        <p:spPr/>
        <p:txBody>
          <a:bodyPr/>
          <a:lstStyle/>
          <a:p>
            <a:fld id="{2CF8F773-EE7B-415C-9670-94845D9FC280}" type="slidenum">
              <a:rPr lang="en-GB" smtClean="0"/>
              <a:pPr/>
              <a:t>3</a:t>
            </a:fld>
            <a:endParaRPr lang="en-GB" dirty="0"/>
          </a:p>
        </p:txBody>
      </p:sp>
    </p:spTree>
    <p:extLst>
      <p:ext uri="{BB962C8B-B14F-4D97-AF65-F5344CB8AC3E}">
        <p14:creationId xmlns:p14="http://schemas.microsoft.com/office/powerpoint/2010/main" val="756106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400" dirty="0" smtClean="0">
                <a:latin typeface="Comic Sans MS" panose="030F0702030302020204" pitchFamily="66" charset="0"/>
              </a:rPr>
              <a:t>Put the group into pairs/small groups and ask them to think of a definition of what a parasite is. Give them a couple of minutes.</a:t>
            </a:r>
          </a:p>
          <a:p>
            <a:endParaRPr lang="en-GB" sz="1400" dirty="0">
              <a:latin typeface="Comic Sans MS" panose="030F0702030302020204" pitchFamily="66" charset="0"/>
            </a:endParaRPr>
          </a:p>
          <a:p>
            <a:r>
              <a:rPr lang="en-GB" sz="1400" dirty="0" smtClean="0">
                <a:latin typeface="Comic Sans MS" panose="030F0702030302020204" pitchFamily="66" charset="0"/>
              </a:rPr>
              <a:t>Share the definition of what a parasite is.</a:t>
            </a:r>
          </a:p>
          <a:p>
            <a:endParaRPr lang="en-GB" sz="1400" dirty="0">
              <a:latin typeface="Comic Sans MS" panose="030F0702030302020204" pitchFamily="66" charset="0"/>
            </a:endParaRPr>
          </a:p>
          <a:p>
            <a:endParaRPr lang="en-GB" sz="1400" dirty="0" smtClean="0">
              <a:latin typeface="Comic Sans MS" panose="030F0702030302020204" pitchFamily="66" charset="0"/>
            </a:endParaRPr>
          </a:p>
          <a:p>
            <a:endParaRPr lang="en-GB" sz="1400" dirty="0">
              <a:latin typeface="Comic Sans MS" panose="030F0702030302020204" pitchFamily="66" charset="0"/>
            </a:endParaRPr>
          </a:p>
          <a:p>
            <a:endParaRPr lang="en-GB" sz="1400" dirty="0">
              <a:latin typeface="Comic Sans MS" panose="030F0702030302020204" pitchFamily="66" charset="0"/>
            </a:endParaRPr>
          </a:p>
          <a:p>
            <a:endParaRPr lang="en-GB" sz="1400" dirty="0" smtClean="0">
              <a:latin typeface="Comic Sans MS" panose="030F0702030302020204" pitchFamily="66" charset="0"/>
            </a:endParaRPr>
          </a:p>
          <a:p>
            <a:endParaRPr lang="en-GB" sz="1400" dirty="0">
              <a:latin typeface="Comic Sans MS" panose="030F0702030302020204" pitchFamily="66" charset="0"/>
            </a:endParaRPr>
          </a:p>
        </p:txBody>
      </p:sp>
      <p:sp>
        <p:nvSpPr>
          <p:cNvPr id="4" name="Slide Number Placeholder 3"/>
          <p:cNvSpPr>
            <a:spLocks noGrp="1"/>
          </p:cNvSpPr>
          <p:nvPr>
            <p:ph type="sldNum" sz="quarter" idx="10"/>
          </p:nvPr>
        </p:nvSpPr>
        <p:spPr/>
        <p:txBody>
          <a:bodyPr/>
          <a:lstStyle/>
          <a:p>
            <a:fld id="{C3EFA93C-652C-41A1-B038-E478FEC9B3B5}" type="slidenum">
              <a:rPr lang="en-GB" smtClean="0"/>
              <a:pPr/>
              <a:t>4</a:t>
            </a:fld>
            <a:endParaRPr lang="en-GB"/>
          </a:p>
        </p:txBody>
      </p:sp>
    </p:spTree>
    <p:extLst>
      <p:ext uri="{BB962C8B-B14F-4D97-AF65-F5344CB8AC3E}">
        <p14:creationId xmlns:p14="http://schemas.microsoft.com/office/powerpoint/2010/main" val="212594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r>
              <a:rPr lang="en-GB" altLang="en-US" sz="2800" b="1" dirty="0" smtClean="0">
                <a:latin typeface="Comic Sans MS" panose="030F0702030302020204" pitchFamily="66" charset="0"/>
              </a:rPr>
              <a:t>What are </a:t>
            </a:r>
            <a:r>
              <a:rPr lang="en-GB" altLang="en-US" sz="2800" b="1" dirty="0" err="1" smtClean="0">
                <a:latin typeface="Comic Sans MS" panose="030F0702030302020204" pitchFamily="66" charset="0"/>
              </a:rPr>
              <a:t>ectoparasites</a:t>
            </a:r>
            <a:r>
              <a:rPr lang="en-GB" altLang="en-US" sz="2800" b="1" dirty="0" smtClean="0">
                <a:latin typeface="Comic Sans MS" panose="030F0702030302020204" pitchFamily="66" charset="0"/>
              </a:rPr>
              <a:t>?</a:t>
            </a:r>
          </a:p>
          <a:p>
            <a:pPr>
              <a:buFontTx/>
              <a:buNone/>
            </a:pPr>
            <a:endParaRPr lang="en-GB" altLang="en-US" sz="2800" dirty="0" smtClean="0">
              <a:latin typeface="Comic Sans MS" panose="030F0702030302020204" pitchFamily="66" charset="0"/>
            </a:endParaRPr>
          </a:p>
          <a:p>
            <a:r>
              <a:rPr lang="en-GB" altLang="en-US" sz="2800" dirty="0" err="1" smtClean="0">
                <a:latin typeface="Comic Sans MS" panose="030F0702030302020204" pitchFamily="66" charset="0"/>
              </a:rPr>
              <a:t>Ecto</a:t>
            </a:r>
            <a:r>
              <a:rPr lang="en-GB" altLang="en-US" sz="2800" dirty="0" smtClean="0">
                <a:latin typeface="Comic Sans MS" panose="030F0702030302020204" pitchFamily="66" charset="0"/>
              </a:rPr>
              <a:t> means outside.</a:t>
            </a:r>
          </a:p>
          <a:p>
            <a:pPr>
              <a:buFontTx/>
              <a:buNone/>
            </a:pPr>
            <a:endParaRPr lang="en-GB" altLang="en-US" sz="2800" dirty="0" smtClean="0">
              <a:latin typeface="Comic Sans MS" panose="030F0702030302020204" pitchFamily="66" charset="0"/>
            </a:endParaRPr>
          </a:p>
          <a:p>
            <a:r>
              <a:rPr lang="en-GB" altLang="en-US" sz="2800" dirty="0" smtClean="0">
                <a:latin typeface="Comic Sans MS" panose="030F0702030302020204" pitchFamily="66" charset="0"/>
              </a:rPr>
              <a:t>Ectoparasites are parasites that live on the skin or hair of animals</a:t>
            </a:r>
            <a:r>
              <a:rPr lang="en-GB" altLang="en-US" sz="2800" baseline="0" dirty="0" smtClean="0">
                <a:latin typeface="Comic Sans MS" panose="030F0702030302020204" pitchFamily="66" charset="0"/>
              </a:rPr>
              <a:t> and sometimes people</a:t>
            </a:r>
            <a:endParaRPr lang="en-GB" altLang="en-US" sz="2800" dirty="0" smtClean="0">
              <a:latin typeface="Comic Sans MS" panose="030F0702030302020204" pitchFamily="66" charset="0"/>
            </a:endParaRPr>
          </a:p>
          <a:p>
            <a:pPr algn="ctr"/>
            <a:endParaRPr lang="en-GB" sz="2800" b="1" dirty="0" smtClean="0">
              <a:solidFill>
                <a:srgbClr val="008A89"/>
              </a:solidFill>
              <a:latin typeface="Comic Sans MS" panose="030F0702030302020204" pitchFamily="66" charset="0"/>
            </a:endParaRPr>
          </a:p>
        </p:txBody>
      </p:sp>
      <p:sp>
        <p:nvSpPr>
          <p:cNvPr id="4" name="Slide Number Placeholder 3"/>
          <p:cNvSpPr>
            <a:spLocks noGrp="1"/>
          </p:cNvSpPr>
          <p:nvPr>
            <p:ph type="sldNum" sz="quarter" idx="10"/>
          </p:nvPr>
        </p:nvSpPr>
        <p:spPr/>
        <p:txBody>
          <a:bodyPr/>
          <a:lstStyle/>
          <a:p>
            <a:fld id="{C3EFA93C-652C-41A1-B038-E478FEC9B3B5}" type="slidenum">
              <a:rPr lang="en-GB" smtClean="0"/>
              <a:pPr/>
              <a:t>5</a:t>
            </a:fld>
            <a:endParaRPr lang="en-GB"/>
          </a:p>
        </p:txBody>
      </p:sp>
    </p:spTree>
    <p:extLst>
      <p:ext uri="{BB962C8B-B14F-4D97-AF65-F5344CB8AC3E}">
        <p14:creationId xmlns:p14="http://schemas.microsoft.com/office/powerpoint/2010/main" val="12735894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ctr"/>
            <a:r>
              <a:rPr lang="en-GB" sz="2800" b="1" dirty="0" err="1" smtClean="0">
                <a:solidFill>
                  <a:srgbClr val="008A89"/>
                </a:solidFill>
                <a:latin typeface="Comic Sans MS" panose="030F0702030302020204" pitchFamily="66" charset="0"/>
              </a:rPr>
              <a:t>Endoparasites</a:t>
            </a:r>
            <a:endParaRPr lang="en-GB" sz="2800" b="1" dirty="0" smtClean="0">
              <a:solidFill>
                <a:srgbClr val="008A89"/>
              </a:solidFill>
              <a:latin typeface="Comic Sans MS" panose="030F0702030302020204" pitchFamily="66" charset="0"/>
            </a:endParaRPr>
          </a:p>
          <a:p>
            <a:pPr algn="ctr"/>
            <a:endParaRPr lang="en-GB" sz="2800" b="1" dirty="0" smtClean="0">
              <a:solidFill>
                <a:srgbClr val="008A89"/>
              </a:solidFill>
              <a:latin typeface="Comic Sans MS" panose="030F0702030302020204" pitchFamily="66" charset="0"/>
            </a:endParaRPr>
          </a:p>
          <a:p>
            <a:pPr algn="l"/>
            <a:r>
              <a:rPr lang="en-GB" sz="2800" b="0" dirty="0" smtClean="0">
                <a:solidFill>
                  <a:srgbClr val="008A89"/>
                </a:solidFill>
                <a:latin typeface="Comic Sans MS" panose="030F0702030302020204" pitchFamily="66" charset="0"/>
              </a:rPr>
              <a:t>Live</a:t>
            </a:r>
            <a:r>
              <a:rPr lang="en-GB" sz="2800" b="0" baseline="0" dirty="0" smtClean="0">
                <a:solidFill>
                  <a:srgbClr val="008A89"/>
                </a:solidFill>
                <a:latin typeface="Comic Sans MS" panose="030F0702030302020204" pitchFamily="66" charset="0"/>
              </a:rPr>
              <a:t> inside the body of pets</a:t>
            </a:r>
            <a:endParaRPr lang="en-GB" sz="2800" b="0" dirty="0" smtClean="0">
              <a:solidFill>
                <a:srgbClr val="008A89"/>
              </a:solidFill>
              <a:latin typeface="Comic Sans MS" panose="030F0702030302020204" pitchFamily="66" charset="0"/>
            </a:endParaRPr>
          </a:p>
          <a:p>
            <a:pPr algn="ctr"/>
            <a:endParaRPr lang="en-GB" sz="2800" b="1" dirty="0" smtClean="0">
              <a:solidFill>
                <a:srgbClr val="008A89"/>
              </a:solidFill>
              <a:latin typeface="Comic Sans MS" panose="030F0702030302020204" pitchFamily="66" charset="0"/>
            </a:endParaRPr>
          </a:p>
          <a:p>
            <a:r>
              <a:rPr lang="en-GB" sz="1800" b="0" dirty="0" smtClean="0">
                <a:solidFill>
                  <a:srgbClr val="E92D82"/>
                </a:solidFill>
                <a:latin typeface="Comic Sans MS" panose="030F0702030302020204" pitchFamily="66" charset="0"/>
              </a:rPr>
              <a:t>C</a:t>
            </a:r>
            <a:r>
              <a:rPr lang="en-GB" sz="1800" dirty="0" smtClean="0">
                <a:solidFill>
                  <a:srgbClr val="E92D82"/>
                </a:solidFill>
                <a:latin typeface="Comic Sans MS" panose="030F0702030302020204" pitchFamily="66" charset="0"/>
              </a:rPr>
              <a:t>ommonly known as </a:t>
            </a:r>
            <a:r>
              <a:rPr lang="en-GB" sz="1800" b="1" dirty="0" smtClean="0">
                <a:solidFill>
                  <a:srgbClr val="E92D82"/>
                </a:solidFill>
                <a:latin typeface="Comic Sans MS" panose="030F0702030302020204" pitchFamily="66" charset="0"/>
              </a:rPr>
              <a:t>parasitic worms</a:t>
            </a:r>
            <a:r>
              <a:rPr lang="en-GB" sz="1800" dirty="0" smtClean="0">
                <a:solidFill>
                  <a:srgbClr val="E92D82"/>
                </a:solidFill>
                <a:latin typeface="Comic Sans MS" panose="030F0702030302020204" pitchFamily="66" charset="0"/>
              </a:rPr>
              <a:t>, are large multicellular organisms, which can generally be seen with the naked eye when they are mature. They are often referred to as </a:t>
            </a:r>
            <a:r>
              <a:rPr lang="en-GB" sz="1800" b="1" dirty="0" smtClean="0">
                <a:solidFill>
                  <a:srgbClr val="E92D82"/>
                </a:solidFill>
                <a:latin typeface="Comic Sans MS" panose="030F0702030302020204" pitchFamily="66" charset="0"/>
              </a:rPr>
              <a:t>intestinal worms</a:t>
            </a:r>
            <a:r>
              <a:rPr lang="en-GB" sz="1800" dirty="0" smtClean="0">
                <a:solidFill>
                  <a:srgbClr val="E92D82"/>
                </a:solidFill>
                <a:latin typeface="Comic Sans MS" panose="030F0702030302020204" pitchFamily="66" charset="0"/>
              </a:rPr>
              <a:t> even though not all helminths live in the digestive tract</a:t>
            </a:r>
          </a:p>
          <a:p>
            <a:endParaRPr lang="en-GB" sz="1800" dirty="0" smtClean="0">
              <a:solidFill>
                <a:srgbClr val="E92D82"/>
              </a:solidFill>
              <a:latin typeface="Comic Sans MS" panose="030F0702030302020204" pitchFamily="66" charset="0"/>
            </a:endParaRPr>
          </a:p>
          <a:p>
            <a:r>
              <a:rPr lang="en-GB" sz="1800" dirty="0" smtClean="0">
                <a:solidFill>
                  <a:srgbClr val="E92D82"/>
                </a:solidFill>
                <a:latin typeface="Comic Sans MS" panose="030F0702030302020204" pitchFamily="66" charset="0"/>
              </a:rPr>
              <a:t>This slide shows</a:t>
            </a:r>
            <a:r>
              <a:rPr lang="en-GB" sz="1800" baseline="0" dirty="0" smtClean="0">
                <a:solidFill>
                  <a:srgbClr val="E92D82"/>
                </a:solidFill>
                <a:latin typeface="Comic Sans MS" panose="030F0702030302020204" pitchFamily="66" charset="0"/>
              </a:rPr>
              <a:t> an image of roundworms – the most common worm affecting pets</a:t>
            </a:r>
            <a:endParaRPr lang="en-GB" sz="1800" dirty="0" smtClean="0">
              <a:solidFill>
                <a:srgbClr val="E92D82"/>
              </a:solidFill>
              <a:latin typeface="Comic Sans MS" panose="030F0702030302020204" pitchFamily="66" charset="0"/>
            </a:endParaRPr>
          </a:p>
        </p:txBody>
      </p:sp>
      <p:sp>
        <p:nvSpPr>
          <p:cNvPr id="4" name="Slide Number Placeholder 3"/>
          <p:cNvSpPr>
            <a:spLocks noGrp="1"/>
          </p:cNvSpPr>
          <p:nvPr>
            <p:ph type="sldNum" sz="quarter" idx="10"/>
          </p:nvPr>
        </p:nvSpPr>
        <p:spPr/>
        <p:txBody>
          <a:bodyPr/>
          <a:lstStyle/>
          <a:p>
            <a:fld id="{C3EFA93C-652C-41A1-B038-E478FEC9B3B5}" type="slidenum">
              <a:rPr lang="en-GB" smtClean="0"/>
              <a:pPr/>
              <a:t>6</a:t>
            </a:fld>
            <a:endParaRPr lang="en-GB"/>
          </a:p>
        </p:txBody>
      </p:sp>
    </p:spTree>
    <p:extLst>
      <p:ext uri="{BB962C8B-B14F-4D97-AF65-F5344CB8AC3E}">
        <p14:creationId xmlns:p14="http://schemas.microsoft.com/office/powerpoint/2010/main" val="1155269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ctr"/>
            <a:r>
              <a:rPr lang="en-GB" sz="1800" b="1" dirty="0" smtClean="0">
                <a:solidFill>
                  <a:srgbClr val="008A89"/>
                </a:solidFill>
                <a:latin typeface="Comic Sans MS" panose="030F0702030302020204" pitchFamily="66" charset="0"/>
              </a:rPr>
              <a:t>Protozoa</a:t>
            </a:r>
            <a:endParaRPr lang="en-GB" sz="1800" dirty="0" smtClean="0">
              <a:solidFill>
                <a:srgbClr val="222222"/>
              </a:solidFill>
              <a:latin typeface="Comic Sans MS" panose="030F0702030302020204" pitchFamily="66" charset="0"/>
            </a:endParaRPr>
          </a:p>
          <a:p>
            <a:r>
              <a:rPr lang="en-GB" sz="1400" dirty="0" smtClean="0">
                <a:solidFill>
                  <a:srgbClr val="008A89"/>
                </a:solidFill>
                <a:latin typeface="Comic Sans MS" panose="030F0702030302020204" pitchFamily="66" charset="0"/>
              </a:rPr>
              <a:t>Simple organisms, which are neither plants </a:t>
            </a:r>
          </a:p>
          <a:p>
            <a:r>
              <a:rPr lang="en-GB" sz="1400" dirty="0" smtClean="0">
                <a:solidFill>
                  <a:srgbClr val="008A89"/>
                </a:solidFill>
                <a:latin typeface="Comic Sans MS" panose="030F0702030302020204" pitchFamily="66" charset="0"/>
              </a:rPr>
              <a:t>nor animals. Most protozoa are so tiny that they can be seen </a:t>
            </a:r>
          </a:p>
          <a:p>
            <a:r>
              <a:rPr lang="en-GB" sz="1400" dirty="0" smtClean="0">
                <a:solidFill>
                  <a:srgbClr val="008A89"/>
                </a:solidFill>
                <a:latin typeface="Comic Sans MS" panose="030F0702030302020204" pitchFamily="66" charset="0"/>
              </a:rPr>
              <a:t>only with a microscope. Protozoa are found all over </a:t>
            </a:r>
          </a:p>
          <a:p>
            <a:r>
              <a:rPr lang="en-GB" sz="1400" dirty="0" smtClean="0">
                <a:solidFill>
                  <a:srgbClr val="008A89"/>
                </a:solidFill>
                <a:latin typeface="Comic Sans MS" panose="030F0702030302020204" pitchFamily="66" charset="0"/>
              </a:rPr>
              <a:t>the world, on land and in water. </a:t>
            </a:r>
          </a:p>
          <a:p>
            <a:endParaRPr lang="en-GB" sz="1400" dirty="0">
              <a:latin typeface="Comic Sans MS" panose="030F0702030302020204" pitchFamily="66" charset="0"/>
            </a:endParaRPr>
          </a:p>
        </p:txBody>
      </p:sp>
      <p:sp>
        <p:nvSpPr>
          <p:cNvPr id="4" name="Slide Number Placeholder 3"/>
          <p:cNvSpPr>
            <a:spLocks noGrp="1"/>
          </p:cNvSpPr>
          <p:nvPr>
            <p:ph type="sldNum" sz="quarter" idx="10"/>
          </p:nvPr>
        </p:nvSpPr>
        <p:spPr/>
        <p:txBody>
          <a:bodyPr/>
          <a:lstStyle/>
          <a:p>
            <a:fld id="{C3EFA93C-652C-41A1-B038-E478FEC9B3B5}" type="slidenum">
              <a:rPr lang="en-GB" smtClean="0"/>
              <a:pPr/>
              <a:t>7</a:t>
            </a:fld>
            <a:endParaRPr lang="en-GB"/>
          </a:p>
        </p:txBody>
      </p:sp>
    </p:spTree>
    <p:extLst>
      <p:ext uri="{BB962C8B-B14F-4D97-AF65-F5344CB8AC3E}">
        <p14:creationId xmlns:p14="http://schemas.microsoft.com/office/powerpoint/2010/main" val="7667626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lgn="ctr"/>
            <a:r>
              <a:rPr lang="en-GB" sz="3600" b="1" dirty="0" err="1" smtClean="0">
                <a:solidFill>
                  <a:srgbClr val="008A89"/>
                </a:solidFill>
                <a:latin typeface="Comic Sans MS" panose="030F0702030302020204" pitchFamily="66" charset="0"/>
              </a:rPr>
              <a:t>Ectoparasites</a:t>
            </a:r>
            <a:endParaRPr lang="en-GB" sz="3600" b="1" dirty="0" smtClean="0">
              <a:solidFill>
                <a:srgbClr val="008A89"/>
              </a:solidFill>
              <a:latin typeface="Comic Sans MS" panose="030F0702030302020204" pitchFamily="66" charset="0"/>
            </a:endParaRPr>
          </a:p>
          <a:p>
            <a:pPr algn="ctr"/>
            <a:endParaRPr lang="en-GB" sz="3600" dirty="0" smtClean="0">
              <a:solidFill>
                <a:srgbClr val="222222"/>
              </a:solidFill>
              <a:latin typeface="Comic Sans MS" panose="030F0702030302020204" pitchFamily="66" charset="0"/>
            </a:endParaRPr>
          </a:p>
          <a:p>
            <a:pPr>
              <a:buFontTx/>
              <a:buNone/>
            </a:pPr>
            <a:r>
              <a:rPr lang="en-GB" altLang="en-US" sz="2800" b="1" dirty="0" smtClean="0">
                <a:latin typeface="Comic Sans MS" panose="030F0702030302020204" pitchFamily="66" charset="0"/>
              </a:rPr>
              <a:t>What are the common types of </a:t>
            </a:r>
            <a:r>
              <a:rPr lang="en-GB" altLang="en-US" sz="2800" b="1" dirty="0" err="1" smtClean="0">
                <a:latin typeface="Comic Sans MS" panose="030F0702030302020204" pitchFamily="66" charset="0"/>
              </a:rPr>
              <a:t>ectoparasites</a:t>
            </a:r>
            <a:r>
              <a:rPr lang="en-GB" altLang="en-US" sz="2800" b="1" dirty="0" smtClean="0">
                <a:latin typeface="Comic Sans MS" panose="030F0702030302020204" pitchFamily="66" charset="0"/>
              </a:rPr>
              <a:t> affecting</a:t>
            </a:r>
            <a:r>
              <a:rPr lang="en-GB" altLang="en-US" sz="2800" b="1" baseline="0" dirty="0" smtClean="0">
                <a:latin typeface="Comic Sans MS" panose="030F0702030302020204" pitchFamily="66" charset="0"/>
              </a:rPr>
              <a:t> pets</a:t>
            </a:r>
            <a:r>
              <a:rPr lang="en-GB" altLang="en-US" sz="2800" b="1" dirty="0" smtClean="0">
                <a:latin typeface="Comic Sans MS" panose="030F0702030302020204" pitchFamily="66" charset="0"/>
              </a:rPr>
              <a:t>?</a:t>
            </a:r>
          </a:p>
          <a:p>
            <a:endParaRPr lang="en-GB" altLang="en-US" sz="2800" dirty="0" smtClean="0">
              <a:latin typeface="Comic Sans MS" panose="030F0702030302020204" pitchFamily="66" charset="0"/>
            </a:endParaRPr>
          </a:p>
          <a:p>
            <a:pPr>
              <a:buFontTx/>
              <a:buNone/>
            </a:pPr>
            <a:endParaRPr lang="en-GB" altLang="en-US" sz="2800" dirty="0" smtClean="0">
              <a:latin typeface="Comic Sans MS" panose="030F0702030302020204" pitchFamily="66" charset="0"/>
            </a:endParaRPr>
          </a:p>
          <a:p>
            <a:r>
              <a:rPr lang="en-GB" altLang="en-US" sz="2800" dirty="0" smtClean="0">
                <a:latin typeface="Comic Sans MS" panose="030F0702030302020204" pitchFamily="66" charset="0"/>
              </a:rPr>
              <a:t>Ectoparasites are parasites that live on the skin or hair of animals</a:t>
            </a:r>
            <a:r>
              <a:rPr lang="en-GB" altLang="en-US" sz="2800" baseline="0" dirty="0" smtClean="0">
                <a:latin typeface="Comic Sans MS" panose="030F0702030302020204" pitchFamily="66" charset="0"/>
              </a:rPr>
              <a:t> and sometimes people</a:t>
            </a:r>
          </a:p>
          <a:p>
            <a:endParaRPr lang="en-GB" altLang="en-US" sz="2800" baseline="0" dirty="0" smtClean="0">
              <a:latin typeface="Comic Sans MS" panose="030F0702030302020204" pitchFamily="66" charset="0"/>
            </a:endParaRPr>
          </a:p>
          <a:p>
            <a:endParaRPr lang="en-GB" altLang="en-US" sz="2800" baseline="0" dirty="0" smtClean="0">
              <a:latin typeface="Comic Sans MS" panose="030F0702030302020204" pitchFamily="66" charset="0"/>
            </a:endParaRPr>
          </a:p>
          <a:p>
            <a:endParaRPr lang="en-GB" altLang="en-US" sz="2800" baseline="0" dirty="0" smtClean="0">
              <a:latin typeface="Comic Sans MS" panose="030F0702030302020204" pitchFamily="66" charset="0"/>
            </a:endParaRPr>
          </a:p>
          <a:p>
            <a:endParaRPr lang="en-GB" altLang="en-US" sz="2800" baseline="0" dirty="0" smtClean="0">
              <a:latin typeface="Comic Sans MS" panose="030F0702030302020204" pitchFamily="66" charset="0"/>
            </a:endParaRPr>
          </a:p>
          <a:p>
            <a:endParaRPr lang="en-GB" altLang="en-US" sz="2800" baseline="0" dirty="0" smtClean="0">
              <a:latin typeface="Comic Sans MS" panose="030F0702030302020204" pitchFamily="66" charset="0"/>
            </a:endParaRPr>
          </a:p>
        </p:txBody>
      </p:sp>
      <p:sp>
        <p:nvSpPr>
          <p:cNvPr id="4" name="Slide Number Placeholder 3"/>
          <p:cNvSpPr>
            <a:spLocks noGrp="1"/>
          </p:cNvSpPr>
          <p:nvPr>
            <p:ph type="sldNum" sz="quarter" idx="10"/>
          </p:nvPr>
        </p:nvSpPr>
        <p:spPr/>
        <p:txBody>
          <a:bodyPr/>
          <a:lstStyle/>
          <a:p>
            <a:fld id="{C3EFA93C-652C-41A1-B038-E478FEC9B3B5}" type="slidenum">
              <a:rPr lang="en-GB" smtClean="0"/>
              <a:pPr/>
              <a:t>8</a:t>
            </a:fld>
            <a:endParaRPr lang="en-GB"/>
          </a:p>
        </p:txBody>
      </p:sp>
    </p:spTree>
    <p:extLst>
      <p:ext uri="{BB962C8B-B14F-4D97-AF65-F5344CB8AC3E}">
        <p14:creationId xmlns:p14="http://schemas.microsoft.com/office/powerpoint/2010/main" val="18986028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sz="1400" dirty="0" smtClean="0">
                <a:latin typeface="Comic Sans MS" panose="030F0702030302020204" pitchFamily="66" charset="0"/>
              </a:rPr>
              <a:t>Put the group into pairs/small groups and ask them to think of what</a:t>
            </a:r>
            <a:r>
              <a:rPr lang="en-GB" sz="1400" baseline="0" dirty="0" smtClean="0">
                <a:latin typeface="Comic Sans MS" panose="030F0702030302020204" pitchFamily="66" charset="0"/>
              </a:rPr>
              <a:t> signs you might see if a pet has </a:t>
            </a:r>
            <a:r>
              <a:rPr lang="en-GB" sz="1400" baseline="0" dirty="0" err="1" smtClean="0">
                <a:latin typeface="Comic Sans MS" panose="030F0702030302020204" pitchFamily="66" charset="0"/>
              </a:rPr>
              <a:t>ectoparasites</a:t>
            </a:r>
            <a:r>
              <a:rPr lang="en-GB" sz="1400" dirty="0" smtClean="0">
                <a:latin typeface="Comic Sans MS" panose="030F0702030302020204" pitchFamily="66" charset="0"/>
              </a:rPr>
              <a:t>. Give them a couple of minutes.</a:t>
            </a:r>
          </a:p>
          <a:p>
            <a:endParaRPr lang="en-GB" sz="1400" dirty="0" smtClean="0">
              <a:latin typeface="Comic Sans MS" panose="030F0702030302020204" pitchFamily="66" charset="0"/>
            </a:endParaRPr>
          </a:p>
          <a:p>
            <a:pPr marL="285750" indent="-285750">
              <a:buFont typeface="Arial" panose="020B0604020202020204" pitchFamily="34" charset="0"/>
              <a:buChar char="•"/>
            </a:pPr>
            <a:r>
              <a:rPr lang="en-GB" sz="1400" dirty="0" smtClean="0">
                <a:latin typeface="Comic Sans MS" panose="030F0702030302020204" pitchFamily="66" charset="0"/>
              </a:rPr>
              <a:t>Scratching – Flea</a:t>
            </a:r>
            <a:r>
              <a:rPr lang="en-GB" sz="1400" baseline="0" dirty="0" smtClean="0">
                <a:latin typeface="Comic Sans MS" panose="030F0702030302020204" pitchFamily="66" charset="0"/>
              </a:rPr>
              <a:t> saliva and burrowing mites make pets very itchy, so you’ll always have a scratching pet</a:t>
            </a:r>
          </a:p>
          <a:p>
            <a:pPr marL="285750" indent="-285750">
              <a:buFont typeface="Arial" panose="020B0604020202020204" pitchFamily="34" charset="0"/>
              <a:buChar char="•"/>
            </a:pPr>
            <a:r>
              <a:rPr lang="en-GB" sz="1400" baseline="0" dirty="0" smtClean="0">
                <a:latin typeface="Comic Sans MS" panose="030F0702030302020204" pitchFamily="66" charset="0"/>
              </a:rPr>
              <a:t>Skin disease/infection – Breaks in the skin’s surface can lead to bacteria getting under the skin</a:t>
            </a:r>
          </a:p>
          <a:p>
            <a:pPr marL="285750" indent="-285750">
              <a:buFont typeface="Arial" panose="020B0604020202020204" pitchFamily="34" charset="0"/>
              <a:buChar char="•"/>
            </a:pPr>
            <a:r>
              <a:rPr lang="en-GB" sz="1400" baseline="0" dirty="0" smtClean="0">
                <a:latin typeface="Comic Sans MS" panose="030F0702030302020204" pitchFamily="66" charset="0"/>
              </a:rPr>
              <a:t>Anaemia – (Means lack of blood) This can happen when pets have a heavy infestation, due to the amount of </a:t>
            </a:r>
            <a:r>
              <a:rPr lang="en-GB" sz="1400" baseline="0" dirty="0" err="1" smtClean="0">
                <a:latin typeface="Comic Sans MS" panose="030F0702030302020204" pitchFamily="66" charset="0"/>
              </a:rPr>
              <a:t>bllod</a:t>
            </a:r>
            <a:r>
              <a:rPr lang="en-GB" sz="1400" baseline="0" dirty="0" smtClean="0">
                <a:latin typeface="Comic Sans MS" panose="030F0702030302020204" pitchFamily="66" charset="0"/>
              </a:rPr>
              <a:t> being sucked by the parasites</a:t>
            </a:r>
          </a:p>
          <a:p>
            <a:pPr marL="285750" indent="-285750">
              <a:buFont typeface="Arial" panose="020B0604020202020204" pitchFamily="34" charset="0"/>
              <a:buChar char="•"/>
            </a:pPr>
            <a:r>
              <a:rPr lang="en-GB" sz="1400" baseline="0" dirty="0" smtClean="0">
                <a:latin typeface="Comic Sans MS" panose="030F0702030302020204" pitchFamily="66" charset="0"/>
              </a:rPr>
              <a:t>Allergic Reactions – Many pets have allergic reactions to parasites on the skin, which can cause severe itching, hair loss and lesions on the skin</a:t>
            </a:r>
          </a:p>
          <a:p>
            <a:pPr marL="285750" indent="-285750">
              <a:buFont typeface="Arial" panose="020B0604020202020204" pitchFamily="34" charset="0"/>
              <a:buChar char="•"/>
            </a:pPr>
            <a:r>
              <a:rPr lang="en-GB" sz="1400" baseline="0" dirty="0" smtClean="0">
                <a:latin typeface="Comic Sans MS" panose="030F0702030302020204" pitchFamily="66" charset="0"/>
              </a:rPr>
              <a:t>Alopecia – Hair loss is common with all external parasites</a:t>
            </a:r>
          </a:p>
          <a:p>
            <a:pPr marL="285750" indent="-285750">
              <a:buFont typeface="Arial" panose="020B0604020202020204" pitchFamily="34" charset="0"/>
              <a:buChar char="•"/>
            </a:pPr>
            <a:r>
              <a:rPr lang="en-GB" sz="1400" baseline="0" dirty="0" smtClean="0">
                <a:latin typeface="Comic Sans MS" panose="030F0702030302020204" pitchFamily="66" charset="0"/>
              </a:rPr>
              <a:t>Spread of disease and parasites – Did you know that fleas can transmit tapeworm to cats and Lyme’s disease can be spread by ticks?</a:t>
            </a:r>
          </a:p>
          <a:p>
            <a:pPr marL="285750" indent="-285750">
              <a:buFont typeface="Arial" panose="020B0604020202020204" pitchFamily="34" charset="0"/>
              <a:buChar char="•"/>
            </a:pPr>
            <a:r>
              <a:rPr lang="en-GB" sz="1400" baseline="0" dirty="0" smtClean="0">
                <a:latin typeface="Comic Sans MS" panose="030F0702030302020204" pitchFamily="66" charset="0"/>
              </a:rPr>
              <a:t>Death from the diseases they can lead to – It may sound unlikely, but in severe cases of infestation, if left untreated, </a:t>
            </a:r>
            <a:r>
              <a:rPr lang="en-GB" sz="1400" baseline="0" dirty="0" err="1" smtClean="0">
                <a:latin typeface="Comic Sans MS" panose="030F0702030302020204" pitchFamily="66" charset="0"/>
              </a:rPr>
              <a:t>ectoparasites</a:t>
            </a:r>
            <a:r>
              <a:rPr lang="en-GB" sz="1400" baseline="0" dirty="0" smtClean="0">
                <a:latin typeface="Comic Sans MS" panose="030F0702030302020204" pitchFamily="66" charset="0"/>
              </a:rPr>
              <a:t> can cause loss of life.</a:t>
            </a:r>
          </a:p>
          <a:p>
            <a:endParaRPr lang="en-GB" sz="1400" baseline="0" dirty="0" smtClean="0">
              <a:latin typeface="Comic Sans MS" panose="030F0702030302020204" pitchFamily="66" charset="0"/>
            </a:endParaRPr>
          </a:p>
          <a:p>
            <a:endParaRPr lang="en-GB" sz="1400" baseline="0" dirty="0" smtClean="0">
              <a:latin typeface="Comic Sans MS" panose="030F0702030302020204" pitchFamily="66" charset="0"/>
            </a:endParaRPr>
          </a:p>
          <a:p>
            <a:endParaRPr lang="en-GB" sz="1400" baseline="0" dirty="0" smtClean="0">
              <a:latin typeface="Comic Sans MS" panose="030F0702030302020204" pitchFamily="66" charset="0"/>
            </a:endParaRPr>
          </a:p>
          <a:p>
            <a:endParaRPr lang="en-GB" sz="1400" baseline="0" dirty="0" smtClean="0">
              <a:latin typeface="Comic Sans MS" panose="030F0702030302020204" pitchFamily="66" charset="0"/>
            </a:endParaRPr>
          </a:p>
          <a:p>
            <a:endParaRPr lang="en-GB" sz="1400" baseline="0" dirty="0" smtClean="0">
              <a:latin typeface="Comic Sans MS" panose="030F0702030302020204" pitchFamily="66" charset="0"/>
            </a:endParaRPr>
          </a:p>
          <a:p>
            <a:endParaRPr lang="en-GB" sz="1400" baseline="0" dirty="0" smtClean="0">
              <a:latin typeface="Comic Sans MS" panose="030F0702030302020204" pitchFamily="66" charset="0"/>
            </a:endParaRPr>
          </a:p>
          <a:p>
            <a:endParaRPr lang="en-GB" sz="1400" baseline="0" dirty="0" smtClean="0">
              <a:latin typeface="Comic Sans MS" panose="030F0702030302020204" pitchFamily="66" charset="0"/>
            </a:endParaRPr>
          </a:p>
          <a:p>
            <a:endParaRPr lang="en-GB" sz="1400" baseline="0" dirty="0" smtClean="0">
              <a:latin typeface="Comic Sans MS" panose="030F0702030302020204" pitchFamily="66" charset="0"/>
            </a:endParaRPr>
          </a:p>
          <a:p>
            <a:endParaRPr lang="en-GB" sz="1400" baseline="0" dirty="0" smtClean="0">
              <a:latin typeface="Comic Sans MS" panose="030F0702030302020204" pitchFamily="66" charset="0"/>
            </a:endParaRPr>
          </a:p>
          <a:p>
            <a:endParaRPr lang="en-GB" sz="1400" baseline="0" dirty="0" smtClean="0">
              <a:latin typeface="Comic Sans MS" panose="030F0702030302020204" pitchFamily="66" charset="0"/>
            </a:endParaRPr>
          </a:p>
          <a:p>
            <a:endParaRPr lang="en-GB" sz="1400" baseline="0" dirty="0" smtClean="0">
              <a:latin typeface="Comic Sans MS" panose="030F0702030302020204" pitchFamily="66" charset="0"/>
            </a:endParaRPr>
          </a:p>
        </p:txBody>
      </p:sp>
      <p:sp>
        <p:nvSpPr>
          <p:cNvPr id="4" name="Slide Number Placeholder 3"/>
          <p:cNvSpPr>
            <a:spLocks noGrp="1"/>
          </p:cNvSpPr>
          <p:nvPr>
            <p:ph type="sldNum" sz="quarter" idx="10"/>
          </p:nvPr>
        </p:nvSpPr>
        <p:spPr/>
        <p:txBody>
          <a:bodyPr/>
          <a:lstStyle/>
          <a:p>
            <a:fld id="{C3EFA93C-652C-41A1-B038-E478FEC9B3B5}" type="slidenum">
              <a:rPr lang="en-GB" smtClean="0"/>
              <a:pPr/>
              <a:t>9</a:t>
            </a:fld>
            <a:endParaRPr lang="en-GB"/>
          </a:p>
        </p:txBody>
      </p:sp>
    </p:spTree>
    <p:extLst>
      <p:ext uri="{BB962C8B-B14F-4D97-AF65-F5344CB8AC3E}">
        <p14:creationId xmlns:p14="http://schemas.microsoft.com/office/powerpoint/2010/main" val="8057853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744DBBF-3EF4-4BB8-A974-B23632F4A325}" type="datetimeFigureOut">
              <a:rPr lang="en-GB" smtClean="0"/>
              <a:pPr/>
              <a:t>13/02/2019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87FF54-EFA0-4C26-B250-80E7A7919747}"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744DBBF-3EF4-4BB8-A974-B23632F4A325}" type="datetimeFigureOut">
              <a:rPr lang="en-GB" smtClean="0"/>
              <a:pPr/>
              <a:t>13/02/2019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87FF54-EFA0-4C26-B250-80E7A7919747}"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744DBBF-3EF4-4BB8-A974-B23632F4A325}" type="datetimeFigureOut">
              <a:rPr lang="en-GB" smtClean="0"/>
              <a:pPr/>
              <a:t>13/02/2019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87FF54-EFA0-4C26-B250-80E7A7919747}"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_2nd choice">
    <p:spTree>
      <p:nvGrpSpPr>
        <p:cNvPr id="1" name=""/>
        <p:cNvGrpSpPr/>
        <p:nvPr/>
      </p:nvGrpSpPr>
      <p:grpSpPr>
        <a:xfrm>
          <a:off x="0" y="0"/>
          <a:ext cx="0" cy="0"/>
          <a:chOff x="0" y="0"/>
          <a:chExt cx="0" cy="0"/>
        </a:xfrm>
      </p:grpSpPr>
      <p:sp>
        <p:nvSpPr>
          <p:cNvPr id="7" name="bk object 16"/>
          <p:cNvSpPr/>
          <p:nvPr userDrawn="1"/>
        </p:nvSpPr>
        <p:spPr>
          <a:xfrm>
            <a:off x="7957578" y="6237679"/>
            <a:ext cx="977680" cy="395755"/>
          </a:xfrm>
          <a:prstGeom prst="rect">
            <a:avLst/>
          </a:prstGeom>
          <a:blipFill>
            <a:blip r:embed="rId2" cstate="print"/>
            <a:stretch>
              <a:fillRect/>
            </a:stretch>
          </a:blipFill>
        </p:spPr>
        <p:txBody>
          <a:bodyPr wrap="square" lIns="0" tIns="0" rIns="0" bIns="0" rtlCol="0"/>
          <a:lstStyle/>
          <a:p>
            <a:endParaRPr dirty="0">
              <a:latin typeface="Arial" pitchFamily="34" charset="0"/>
            </a:endParaRPr>
          </a:p>
        </p:txBody>
      </p:sp>
      <p:sp>
        <p:nvSpPr>
          <p:cNvPr id="10" name="object 4"/>
          <p:cNvSpPr/>
          <p:nvPr userDrawn="1"/>
        </p:nvSpPr>
        <p:spPr>
          <a:xfrm>
            <a:off x="215492" y="244844"/>
            <a:ext cx="8712321"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11" name="object 5"/>
          <p:cNvSpPr/>
          <p:nvPr userDrawn="1"/>
        </p:nvSpPr>
        <p:spPr>
          <a:xfrm>
            <a:off x="4286646" y="6031136"/>
            <a:ext cx="3899232" cy="620732"/>
          </a:xfrm>
          <a:custGeom>
            <a:avLst/>
            <a:gdLst/>
            <a:ahLst/>
            <a:cxnLst/>
            <a:rect l="l" t="t" r="r" b="b"/>
            <a:pathLst>
              <a:path w="4559934" h="684529">
                <a:moveTo>
                  <a:pt x="0" y="683996"/>
                </a:moveTo>
                <a:lnTo>
                  <a:pt x="4559744" y="683996"/>
                </a:lnTo>
                <a:lnTo>
                  <a:pt x="4559744" y="0"/>
                </a:lnTo>
                <a:lnTo>
                  <a:pt x="0" y="0"/>
                </a:lnTo>
                <a:lnTo>
                  <a:pt x="0" y="683996"/>
                </a:lnTo>
                <a:close/>
              </a:path>
            </a:pathLst>
          </a:custGeom>
          <a:solidFill>
            <a:srgbClr val="FFFFFF"/>
          </a:solidFill>
        </p:spPr>
        <p:txBody>
          <a:bodyPr wrap="square" lIns="0" tIns="0" rIns="0" bIns="0" rtlCol="0"/>
          <a:lstStyle/>
          <a:p>
            <a:endParaRPr dirty="0">
              <a:latin typeface="Arial" pitchFamily="34" charset="0"/>
            </a:endParaRPr>
          </a:p>
        </p:txBody>
      </p:sp>
      <p:sp>
        <p:nvSpPr>
          <p:cNvPr id="12" name="object 6"/>
          <p:cNvSpPr/>
          <p:nvPr userDrawn="1"/>
        </p:nvSpPr>
        <p:spPr>
          <a:xfrm>
            <a:off x="215492" y="6022976"/>
            <a:ext cx="8712321"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13" name="object 7"/>
          <p:cNvSpPr/>
          <p:nvPr userDrawn="1"/>
        </p:nvSpPr>
        <p:spPr>
          <a:xfrm>
            <a:off x="7957578" y="6237679"/>
            <a:ext cx="977680" cy="395755"/>
          </a:xfrm>
          <a:prstGeom prst="rect">
            <a:avLst/>
          </a:prstGeom>
          <a:blipFill>
            <a:blip r:embed="rId2" cstate="print"/>
            <a:stretch>
              <a:fillRect/>
            </a:stretch>
          </a:blipFill>
        </p:spPr>
        <p:txBody>
          <a:bodyPr wrap="square" lIns="0" tIns="0" rIns="0" bIns="0" rtlCol="0"/>
          <a:lstStyle/>
          <a:p>
            <a:endParaRPr dirty="0">
              <a:latin typeface="Arial" pitchFamily="34" charset="0"/>
            </a:endParaRPr>
          </a:p>
        </p:txBody>
      </p:sp>
      <p:sp>
        <p:nvSpPr>
          <p:cNvPr id="15" name="Text Placeholder 21"/>
          <p:cNvSpPr>
            <a:spLocks noGrp="1"/>
          </p:cNvSpPr>
          <p:nvPr>
            <p:ph type="body" sz="quarter" idx="11" hasCustomPrompt="1"/>
          </p:nvPr>
        </p:nvSpPr>
        <p:spPr>
          <a:xfrm>
            <a:off x="662451" y="5304257"/>
            <a:ext cx="3127639" cy="218008"/>
          </a:xfrm>
          <a:prstGeom prst="rect">
            <a:avLst/>
          </a:prstGeom>
        </p:spPr>
        <p:txBody>
          <a:bodyPr vert="horz" wrap="square" lIns="0" tIns="0" rIns="0" bIns="0" rtlCol="0">
            <a:spAutoFit/>
          </a:bodyPr>
          <a:lstStyle>
            <a:lvl1pPr marL="11132" algn="l" defTabSz="801472" rtl="0" eaLnBrk="1" latinLnBrk="0" hangingPunct="1">
              <a:lnSpc>
                <a:spcPts val="1451"/>
              </a:lnSpc>
              <a:defRPr lang="en-GB" sz="1200" b="1" kern="1200" spc="-13" dirty="0">
                <a:solidFill>
                  <a:srgbClr val="6BB4B5"/>
                </a:solidFill>
                <a:latin typeface="Arial"/>
                <a:ea typeface="+mn-ea"/>
                <a:cs typeface="Arial"/>
              </a:defRPr>
            </a:lvl1pPr>
          </a:lstStyle>
          <a:p>
            <a:pPr marL="12700">
              <a:lnSpc>
                <a:spcPts val="1655"/>
              </a:lnSpc>
            </a:pPr>
            <a:r>
              <a:rPr lang="en-GB" sz="1200" b="1" spc="-13" dirty="0" smtClean="0">
                <a:solidFill>
                  <a:srgbClr val="6BB4B5"/>
                </a:solidFill>
                <a:latin typeface="Arial"/>
                <a:cs typeface="Arial"/>
              </a:rPr>
              <a:t>Date or name etc here</a:t>
            </a:r>
            <a:endParaRPr lang="en-GB" sz="1200" dirty="0">
              <a:solidFill>
                <a:srgbClr val="6BB4B5"/>
              </a:solidFill>
              <a:latin typeface="Arial"/>
              <a:cs typeface="Arial"/>
            </a:endParaRPr>
          </a:p>
        </p:txBody>
      </p:sp>
      <p:sp>
        <p:nvSpPr>
          <p:cNvPr id="16" name="Title 23"/>
          <p:cNvSpPr>
            <a:spLocks noGrp="1"/>
          </p:cNvSpPr>
          <p:nvPr>
            <p:ph type="title" hasCustomPrompt="1"/>
          </p:nvPr>
        </p:nvSpPr>
        <p:spPr>
          <a:xfrm>
            <a:off x="662451" y="3912688"/>
            <a:ext cx="3127639" cy="1381965"/>
          </a:xfrm>
          <a:prstGeom prst="rect">
            <a:avLst/>
          </a:prstGeom>
        </p:spPr>
        <p:txBody>
          <a:bodyPr lIns="0"/>
          <a:lstStyle>
            <a:lvl1pPr>
              <a:defRPr sz="2500" b="1">
                <a:solidFill>
                  <a:srgbClr val="008988"/>
                </a:solidFill>
                <a:latin typeface="Arial" pitchFamily="34" charset="0"/>
                <a:cs typeface="Arial" pitchFamily="34" charset="0"/>
              </a:defRPr>
            </a:lvl1pPr>
          </a:lstStyle>
          <a:p>
            <a:r>
              <a:rPr lang="en-US" dirty="0" smtClean="0"/>
              <a:t>Title text here</a:t>
            </a:r>
            <a:endParaRPr lang="en-GB"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Title and pictur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7957578" y="6237679"/>
            <a:ext cx="977680" cy="395755"/>
          </a:xfrm>
          <a:prstGeom prst="rect">
            <a:avLst/>
          </a:prstGeom>
          <a:blipFill>
            <a:blip r:embed="rId2" cstate="print"/>
            <a:stretch>
              <a:fillRect/>
            </a:stretch>
          </a:blipFill>
        </p:spPr>
        <p:txBody>
          <a:bodyPr wrap="square" lIns="0" tIns="0" rIns="0" bIns="0" rtlCol="0"/>
          <a:lstStyle/>
          <a:p>
            <a:endParaRPr dirty="0">
              <a:latin typeface="Arial" pitchFamily="34" charset="0"/>
            </a:endParaRPr>
          </a:p>
        </p:txBody>
      </p:sp>
      <p:sp>
        <p:nvSpPr>
          <p:cNvPr id="17" name="bk object 17"/>
          <p:cNvSpPr/>
          <p:nvPr/>
        </p:nvSpPr>
        <p:spPr>
          <a:xfrm>
            <a:off x="215492" y="6080109"/>
            <a:ext cx="8712321"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18" name="bk object 18"/>
          <p:cNvSpPr/>
          <p:nvPr/>
        </p:nvSpPr>
        <p:spPr>
          <a:xfrm>
            <a:off x="215492" y="244844"/>
            <a:ext cx="8712321" cy="0"/>
          </a:xfrm>
          <a:custGeom>
            <a:avLst/>
            <a:gdLst/>
            <a:ahLst/>
            <a:cxnLst/>
            <a:rect l="l" t="t" r="r" b="b"/>
            <a:pathLst>
              <a:path w="10188575">
                <a:moveTo>
                  <a:pt x="0" y="0"/>
                </a:moveTo>
                <a:lnTo>
                  <a:pt x="10188003" y="0"/>
                </a:lnTo>
              </a:path>
            </a:pathLst>
          </a:custGeom>
          <a:ln w="37274">
            <a:solidFill>
              <a:srgbClr val="009A97"/>
            </a:solidFill>
          </a:ln>
        </p:spPr>
        <p:txBody>
          <a:bodyPr wrap="square" lIns="0" tIns="0" rIns="0" bIns="0" rtlCol="0"/>
          <a:lstStyle/>
          <a:p>
            <a:endParaRPr dirty="0">
              <a:latin typeface="Arial" pitchFamily="34" charset="0"/>
            </a:endParaRPr>
          </a:p>
        </p:txBody>
      </p:sp>
      <p:sp>
        <p:nvSpPr>
          <p:cNvPr id="19" name="bk object 19"/>
          <p:cNvSpPr/>
          <p:nvPr/>
        </p:nvSpPr>
        <p:spPr>
          <a:xfrm>
            <a:off x="227856" y="190758"/>
            <a:ext cx="292130" cy="309790"/>
          </a:xfrm>
          <a:custGeom>
            <a:avLst/>
            <a:gdLst/>
            <a:ahLst/>
            <a:cxnLst/>
            <a:rect l="l" t="t" r="r" b="b"/>
            <a:pathLst>
              <a:path w="341630" h="341630">
                <a:moveTo>
                  <a:pt x="171399" y="0"/>
                </a:moveTo>
                <a:lnTo>
                  <a:pt x="128163" y="5458"/>
                </a:lnTo>
                <a:lnTo>
                  <a:pt x="89028" y="20918"/>
                </a:lnTo>
                <a:lnTo>
                  <a:pt x="55355" y="45009"/>
                </a:lnTo>
                <a:lnTo>
                  <a:pt x="28502" y="76357"/>
                </a:lnTo>
                <a:lnTo>
                  <a:pt x="9827" y="113590"/>
                </a:lnTo>
                <a:lnTo>
                  <a:pt x="691" y="155335"/>
                </a:lnTo>
                <a:lnTo>
                  <a:pt x="0" y="170016"/>
                </a:lnTo>
                <a:lnTo>
                  <a:pt x="622" y="184824"/>
                </a:lnTo>
                <a:lnTo>
                  <a:pt x="9555" y="226900"/>
                </a:lnTo>
                <a:lnTo>
                  <a:pt x="28023" y="264402"/>
                </a:lnTo>
                <a:lnTo>
                  <a:pt x="54654" y="295977"/>
                </a:lnTo>
                <a:lnTo>
                  <a:pt x="88078" y="320276"/>
                </a:lnTo>
                <a:lnTo>
                  <a:pt x="126926" y="335947"/>
                </a:lnTo>
                <a:lnTo>
                  <a:pt x="169827" y="341638"/>
                </a:lnTo>
                <a:lnTo>
                  <a:pt x="170878" y="341638"/>
                </a:lnTo>
                <a:lnTo>
                  <a:pt x="213886" y="336164"/>
                </a:lnTo>
                <a:lnTo>
                  <a:pt x="252914" y="320652"/>
                </a:lnTo>
                <a:lnTo>
                  <a:pt x="286517" y="296485"/>
                </a:lnTo>
                <a:lnTo>
                  <a:pt x="313314" y="265044"/>
                </a:lnTo>
                <a:lnTo>
                  <a:pt x="331927" y="227707"/>
                </a:lnTo>
                <a:lnTo>
                  <a:pt x="340975" y="185856"/>
                </a:lnTo>
                <a:lnTo>
                  <a:pt x="341627" y="171141"/>
                </a:lnTo>
                <a:lnTo>
                  <a:pt x="341003" y="156384"/>
                </a:lnTo>
                <a:lnTo>
                  <a:pt x="332044" y="114426"/>
                </a:lnTo>
                <a:lnTo>
                  <a:pt x="313527" y="77001"/>
                </a:lnTo>
                <a:lnTo>
                  <a:pt x="286828" y="45478"/>
                </a:lnTo>
                <a:lnTo>
                  <a:pt x="253323" y="21224"/>
                </a:lnTo>
                <a:lnTo>
                  <a:pt x="214388" y="5609"/>
                </a:lnTo>
                <a:lnTo>
                  <a:pt x="171399" y="0"/>
                </a:lnTo>
                <a:close/>
              </a:path>
            </a:pathLst>
          </a:custGeom>
          <a:solidFill>
            <a:srgbClr val="FFFFFF"/>
          </a:solidFill>
        </p:spPr>
        <p:txBody>
          <a:bodyPr wrap="square" lIns="0" tIns="0" rIns="0" bIns="0" rtlCol="0"/>
          <a:lstStyle/>
          <a:p>
            <a:endParaRPr dirty="0">
              <a:latin typeface="Arial" pitchFamily="34" charset="0"/>
            </a:endParaRPr>
          </a:p>
        </p:txBody>
      </p:sp>
      <p:sp>
        <p:nvSpPr>
          <p:cNvPr id="20" name="bk object 20"/>
          <p:cNvSpPr/>
          <p:nvPr/>
        </p:nvSpPr>
        <p:spPr>
          <a:xfrm>
            <a:off x="0" y="1"/>
            <a:ext cx="374122" cy="469292"/>
          </a:xfrm>
          <a:custGeom>
            <a:avLst/>
            <a:gdLst/>
            <a:ahLst/>
            <a:cxnLst/>
            <a:rect l="l" t="t" r="r" b="b"/>
            <a:pathLst>
              <a:path w="437515" h="517525">
                <a:moveTo>
                  <a:pt x="388600" y="0"/>
                </a:moveTo>
                <a:lnTo>
                  <a:pt x="0" y="0"/>
                </a:lnTo>
                <a:lnTo>
                  <a:pt x="0" y="503355"/>
                </a:lnTo>
                <a:lnTo>
                  <a:pt x="13539" y="507271"/>
                </a:lnTo>
                <a:lnTo>
                  <a:pt x="40223" y="512729"/>
                </a:lnTo>
                <a:lnTo>
                  <a:pt x="67619" y="516068"/>
                </a:lnTo>
                <a:lnTo>
                  <a:pt x="95639" y="517200"/>
                </a:lnTo>
                <a:lnTo>
                  <a:pt x="123659" y="516068"/>
                </a:lnTo>
                <a:lnTo>
                  <a:pt x="177740" y="507271"/>
                </a:lnTo>
                <a:lnTo>
                  <a:pt x="228622" y="490352"/>
                </a:lnTo>
                <a:lnTo>
                  <a:pt x="275602" y="466015"/>
                </a:lnTo>
                <a:lnTo>
                  <a:pt x="317977" y="434961"/>
                </a:lnTo>
                <a:lnTo>
                  <a:pt x="355043" y="397895"/>
                </a:lnTo>
                <a:lnTo>
                  <a:pt x="386096" y="355521"/>
                </a:lnTo>
                <a:lnTo>
                  <a:pt x="410434" y="308540"/>
                </a:lnTo>
                <a:lnTo>
                  <a:pt x="427353" y="257658"/>
                </a:lnTo>
                <a:lnTo>
                  <a:pt x="436150" y="203578"/>
                </a:lnTo>
                <a:lnTo>
                  <a:pt x="437282" y="175558"/>
                </a:lnTo>
                <a:lnTo>
                  <a:pt x="436150" y="147538"/>
                </a:lnTo>
                <a:lnTo>
                  <a:pt x="427353" y="93457"/>
                </a:lnTo>
                <a:lnTo>
                  <a:pt x="410434" y="42575"/>
                </a:lnTo>
                <a:lnTo>
                  <a:pt x="399149" y="18553"/>
                </a:lnTo>
                <a:lnTo>
                  <a:pt x="388600" y="0"/>
                </a:lnTo>
              </a:path>
            </a:pathLst>
          </a:custGeom>
          <a:solidFill>
            <a:srgbClr val="FFFFFF"/>
          </a:solidFill>
        </p:spPr>
        <p:txBody>
          <a:bodyPr wrap="square" lIns="0" tIns="0" rIns="0" bIns="0" rtlCol="0"/>
          <a:lstStyle/>
          <a:p>
            <a:endParaRPr dirty="0">
              <a:latin typeface="Arial" pitchFamily="34" charset="0"/>
            </a:endParaRPr>
          </a:p>
        </p:txBody>
      </p:sp>
      <p:sp>
        <p:nvSpPr>
          <p:cNvPr id="21" name="bk object 21"/>
          <p:cNvSpPr/>
          <p:nvPr/>
        </p:nvSpPr>
        <p:spPr>
          <a:xfrm>
            <a:off x="0" y="0"/>
            <a:ext cx="375207" cy="467565"/>
          </a:xfrm>
          <a:custGeom>
            <a:avLst/>
            <a:gdLst/>
            <a:ahLst/>
            <a:cxnLst/>
            <a:rect l="l" t="t" r="r" b="b"/>
            <a:pathLst>
              <a:path w="438784" h="515620">
                <a:moveTo>
                  <a:pt x="390803" y="0"/>
                </a:moveTo>
                <a:lnTo>
                  <a:pt x="0" y="0"/>
                </a:lnTo>
                <a:lnTo>
                  <a:pt x="0" y="501115"/>
                </a:lnTo>
                <a:lnTo>
                  <a:pt x="14651" y="505354"/>
                </a:lnTo>
                <a:lnTo>
                  <a:pt x="41336" y="510811"/>
                </a:lnTo>
                <a:lnTo>
                  <a:pt x="68732" y="514150"/>
                </a:lnTo>
                <a:lnTo>
                  <a:pt x="96752" y="515283"/>
                </a:lnTo>
                <a:lnTo>
                  <a:pt x="124772" y="514150"/>
                </a:lnTo>
                <a:lnTo>
                  <a:pt x="178853" y="505354"/>
                </a:lnTo>
                <a:lnTo>
                  <a:pt x="229735" y="488435"/>
                </a:lnTo>
                <a:lnTo>
                  <a:pt x="276715" y="464097"/>
                </a:lnTo>
                <a:lnTo>
                  <a:pt x="319089" y="433043"/>
                </a:lnTo>
                <a:lnTo>
                  <a:pt x="356155" y="395977"/>
                </a:lnTo>
                <a:lnTo>
                  <a:pt x="387209" y="353603"/>
                </a:lnTo>
                <a:lnTo>
                  <a:pt x="411547" y="306623"/>
                </a:lnTo>
                <a:lnTo>
                  <a:pt x="428466" y="255741"/>
                </a:lnTo>
                <a:lnTo>
                  <a:pt x="437262" y="201660"/>
                </a:lnTo>
                <a:lnTo>
                  <a:pt x="438395" y="173640"/>
                </a:lnTo>
                <a:lnTo>
                  <a:pt x="437262" y="145620"/>
                </a:lnTo>
                <a:lnTo>
                  <a:pt x="428466" y="91539"/>
                </a:lnTo>
                <a:lnTo>
                  <a:pt x="411547" y="40657"/>
                </a:lnTo>
                <a:lnTo>
                  <a:pt x="390803" y="0"/>
                </a:lnTo>
                <a:close/>
              </a:path>
            </a:pathLst>
          </a:custGeom>
          <a:solidFill>
            <a:srgbClr val="5ECFCC"/>
          </a:solidFill>
        </p:spPr>
        <p:txBody>
          <a:bodyPr wrap="square" lIns="0" tIns="0" rIns="0" bIns="0" rtlCol="0"/>
          <a:lstStyle/>
          <a:p>
            <a:endParaRPr dirty="0">
              <a:latin typeface="Arial" pitchFamily="34" charset="0"/>
            </a:endParaRPr>
          </a:p>
        </p:txBody>
      </p:sp>
      <p:sp>
        <p:nvSpPr>
          <p:cNvPr id="22" name="bk object 22"/>
          <p:cNvSpPr/>
          <p:nvPr/>
        </p:nvSpPr>
        <p:spPr>
          <a:xfrm>
            <a:off x="227856" y="190758"/>
            <a:ext cx="292130" cy="309790"/>
          </a:xfrm>
          <a:custGeom>
            <a:avLst/>
            <a:gdLst/>
            <a:ahLst/>
            <a:cxnLst/>
            <a:rect l="l" t="t" r="r" b="b"/>
            <a:pathLst>
              <a:path w="341630" h="341630">
                <a:moveTo>
                  <a:pt x="171399" y="0"/>
                </a:moveTo>
                <a:lnTo>
                  <a:pt x="128163" y="5458"/>
                </a:lnTo>
                <a:lnTo>
                  <a:pt x="89028" y="20918"/>
                </a:lnTo>
                <a:lnTo>
                  <a:pt x="55355" y="45009"/>
                </a:lnTo>
                <a:lnTo>
                  <a:pt x="28502" y="76357"/>
                </a:lnTo>
                <a:lnTo>
                  <a:pt x="9827" y="113590"/>
                </a:lnTo>
                <a:lnTo>
                  <a:pt x="691" y="155335"/>
                </a:lnTo>
                <a:lnTo>
                  <a:pt x="0" y="170016"/>
                </a:lnTo>
                <a:lnTo>
                  <a:pt x="622" y="184824"/>
                </a:lnTo>
                <a:lnTo>
                  <a:pt x="9555" y="226900"/>
                </a:lnTo>
                <a:lnTo>
                  <a:pt x="28023" y="264402"/>
                </a:lnTo>
                <a:lnTo>
                  <a:pt x="54654" y="295977"/>
                </a:lnTo>
                <a:lnTo>
                  <a:pt x="88078" y="320276"/>
                </a:lnTo>
                <a:lnTo>
                  <a:pt x="126926" y="335947"/>
                </a:lnTo>
                <a:lnTo>
                  <a:pt x="169827" y="341638"/>
                </a:lnTo>
                <a:lnTo>
                  <a:pt x="170878" y="341638"/>
                </a:lnTo>
                <a:lnTo>
                  <a:pt x="213886" y="336164"/>
                </a:lnTo>
                <a:lnTo>
                  <a:pt x="252914" y="320652"/>
                </a:lnTo>
                <a:lnTo>
                  <a:pt x="286517" y="296485"/>
                </a:lnTo>
                <a:lnTo>
                  <a:pt x="313314" y="265044"/>
                </a:lnTo>
                <a:lnTo>
                  <a:pt x="331927" y="227707"/>
                </a:lnTo>
                <a:lnTo>
                  <a:pt x="340975" y="185856"/>
                </a:lnTo>
                <a:lnTo>
                  <a:pt x="341627" y="171141"/>
                </a:lnTo>
                <a:lnTo>
                  <a:pt x="341003" y="156384"/>
                </a:lnTo>
                <a:lnTo>
                  <a:pt x="332044" y="114426"/>
                </a:lnTo>
                <a:lnTo>
                  <a:pt x="313527" y="77001"/>
                </a:lnTo>
                <a:lnTo>
                  <a:pt x="286828" y="45478"/>
                </a:lnTo>
                <a:lnTo>
                  <a:pt x="253323" y="21224"/>
                </a:lnTo>
                <a:lnTo>
                  <a:pt x="214388" y="5609"/>
                </a:lnTo>
                <a:lnTo>
                  <a:pt x="171399" y="0"/>
                </a:lnTo>
                <a:close/>
              </a:path>
            </a:pathLst>
          </a:custGeom>
          <a:solidFill>
            <a:srgbClr val="EB3C8C"/>
          </a:solidFill>
        </p:spPr>
        <p:txBody>
          <a:bodyPr wrap="square" lIns="0" tIns="0" rIns="0" bIns="0" rtlCol="0"/>
          <a:lstStyle/>
          <a:p>
            <a:endParaRPr dirty="0">
              <a:latin typeface="Arial" pitchFamily="34" charset="0"/>
            </a:endParaRPr>
          </a:p>
        </p:txBody>
      </p:sp>
      <p:sp>
        <p:nvSpPr>
          <p:cNvPr id="2" name="Holder 2"/>
          <p:cNvSpPr>
            <a:spLocks noGrp="1"/>
          </p:cNvSpPr>
          <p:nvPr>
            <p:ph type="title"/>
          </p:nvPr>
        </p:nvSpPr>
        <p:spPr>
          <a:xfrm>
            <a:off x="401815" y="1425151"/>
            <a:ext cx="2410888" cy="3247617"/>
          </a:xfrm>
          <a:prstGeom prst="rect">
            <a:avLst/>
          </a:prstGeom>
        </p:spPr>
        <p:txBody>
          <a:bodyPr lIns="0" tIns="0" rIns="0" bIns="0"/>
          <a:lstStyle>
            <a:lvl1pPr>
              <a:defRPr sz="2500" b="1" i="0">
                <a:solidFill>
                  <a:srgbClr val="008988"/>
                </a:solidFill>
                <a:latin typeface="Arial"/>
                <a:cs typeface="Arial"/>
              </a:defRPr>
            </a:lvl1pPr>
          </a:lstStyle>
          <a:p>
            <a:endParaRPr dirty="0"/>
          </a:p>
        </p:txBody>
      </p:sp>
      <p:sp>
        <p:nvSpPr>
          <p:cNvPr id="12" name="Picture Placeholder 11"/>
          <p:cNvSpPr>
            <a:spLocks noGrp="1"/>
          </p:cNvSpPr>
          <p:nvPr>
            <p:ph type="pic" sz="quarter" idx="10"/>
          </p:nvPr>
        </p:nvSpPr>
        <p:spPr>
          <a:xfrm>
            <a:off x="3399136" y="457776"/>
            <a:ext cx="5538527" cy="5458761"/>
          </a:xfrm>
          <a:prstGeom prst="rect">
            <a:avLst/>
          </a:prstGeom>
        </p:spPr>
        <p:txBody>
          <a:bodyPr/>
          <a:lstStyle/>
          <a:p>
            <a:endParaRPr lang="en-GB" dirty="0"/>
          </a:p>
        </p:txBody>
      </p:sp>
    </p:spTree>
    <p:extLst>
      <p:ext uri="{BB962C8B-B14F-4D97-AF65-F5344CB8AC3E}">
        <p14:creationId xmlns:p14="http://schemas.microsoft.com/office/powerpoint/2010/main" val="2207915611"/>
      </p:ext>
    </p:extLst>
  </p:cSld>
  <p:clrMapOvr>
    <a:masterClrMapping/>
  </p:clrMapOvr>
  <p:transition>
    <p:sndAc>
      <p:end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744DBBF-3EF4-4BB8-A974-B23632F4A325}" type="datetimeFigureOut">
              <a:rPr lang="en-GB" smtClean="0"/>
              <a:pPr/>
              <a:t>13/02/2019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87FF54-EFA0-4C26-B250-80E7A7919747}"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44DBBF-3EF4-4BB8-A974-B23632F4A325}" type="datetimeFigureOut">
              <a:rPr lang="en-GB" smtClean="0"/>
              <a:pPr/>
              <a:t>13/02/2019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87FF54-EFA0-4C26-B250-80E7A7919747}"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744DBBF-3EF4-4BB8-A974-B23632F4A325}" type="datetimeFigureOut">
              <a:rPr lang="en-GB" smtClean="0"/>
              <a:pPr/>
              <a:t>13/02/2019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887FF54-EFA0-4C26-B250-80E7A7919747}"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744DBBF-3EF4-4BB8-A974-B23632F4A325}" type="datetimeFigureOut">
              <a:rPr lang="en-GB" smtClean="0"/>
              <a:pPr/>
              <a:t>13/02/2019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887FF54-EFA0-4C26-B250-80E7A7919747}"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744DBBF-3EF4-4BB8-A974-B23632F4A325}" type="datetimeFigureOut">
              <a:rPr lang="en-GB" smtClean="0"/>
              <a:pPr/>
              <a:t>13/02/2019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887FF54-EFA0-4C26-B250-80E7A7919747}"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44DBBF-3EF4-4BB8-A974-B23632F4A325}" type="datetimeFigureOut">
              <a:rPr lang="en-GB" smtClean="0"/>
              <a:pPr/>
              <a:t>13/02/2019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887FF54-EFA0-4C26-B250-80E7A7919747}"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44DBBF-3EF4-4BB8-A974-B23632F4A325}" type="datetimeFigureOut">
              <a:rPr lang="en-GB" smtClean="0"/>
              <a:pPr/>
              <a:t>13/02/2019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887FF54-EFA0-4C26-B250-80E7A7919747}"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44DBBF-3EF4-4BB8-A974-B23632F4A325}" type="datetimeFigureOut">
              <a:rPr lang="en-GB" smtClean="0"/>
              <a:pPr/>
              <a:t>13/02/2019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887FF54-EFA0-4C26-B250-80E7A7919747}"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44DBBF-3EF4-4BB8-A974-B23632F4A325}" type="datetimeFigureOut">
              <a:rPr lang="en-GB" smtClean="0"/>
              <a:pPr/>
              <a:t>13/02/2019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87FF54-EFA0-4C26-B250-80E7A7919747}"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23.jpe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image" Target="../media/image35.png"/><Relationship Id="rId5" Type="http://schemas.openxmlformats.org/officeDocument/2006/relationships/image" Target="../media/image34.jpeg"/><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6.jp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21.jpeg"/><Relationship Id="rId5" Type="http://schemas.openxmlformats.org/officeDocument/2006/relationships/image" Target="../media/image15.pn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320023" y="6077794"/>
            <a:ext cx="1716473" cy="783778"/>
          </a:xfrm>
          <a:prstGeom prst="rect">
            <a:avLst/>
          </a:prstGeom>
          <a:noFill/>
        </p:spPr>
      </p:pic>
      <p:sp>
        <p:nvSpPr>
          <p:cNvPr id="4" name="TextBox 3"/>
          <p:cNvSpPr txBox="1"/>
          <p:nvPr/>
        </p:nvSpPr>
        <p:spPr>
          <a:xfrm>
            <a:off x="107504" y="6146517"/>
            <a:ext cx="6192688" cy="646331"/>
          </a:xfrm>
          <a:prstGeom prst="rect">
            <a:avLst/>
          </a:prstGeom>
          <a:noFill/>
        </p:spPr>
        <p:txBody>
          <a:bodyPr wrap="square" rtlCol="0">
            <a:spAutoFit/>
          </a:bodyPr>
          <a:lstStyle/>
          <a:p>
            <a:r>
              <a:rPr lang="en-GB" sz="3600" dirty="0" smtClean="0">
                <a:solidFill>
                  <a:srgbClr val="008080"/>
                </a:solidFill>
                <a:latin typeface="Comic Sans MS" panose="030F0702030302020204" pitchFamily="66" charset="0"/>
              </a:rPr>
              <a:t>Parasitology</a:t>
            </a:r>
            <a:endParaRPr lang="en-GB" sz="3600" dirty="0">
              <a:solidFill>
                <a:srgbClr val="008080"/>
              </a:solidFill>
              <a:latin typeface="Comic Sans MS" panose="030F0702030302020204" pitchFamily="66" charset="0"/>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23528" y="332656"/>
            <a:ext cx="8333218" cy="5607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87255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308304" y="6078612"/>
            <a:ext cx="1734627" cy="792068"/>
          </a:xfrm>
          <a:prstGeom prst="rect">
            <a:avLst/>
          </a:prstGeom>
          <a:noFill/>
        </p:spPr>
      </p:pic>
      <p:sp>
        <p:nvSpPr>
          <p:cNvPr id="6" name="Rectangle 5"/>
          <p:cNvSpPr/>
          <p:nvPr/>
        </p:nvSpPr>
        <p:spPr>
          <a:xfrm>
            <a:off x="184710" y="6182258"/>
            <a:ext cx="5918608" cy="584775"/>
          </a:xfrm>
          <a:prstGeom prst="rect">
            <a:avLst/>
          </a:prstGeom>
        </p:spPr>
        <p:txBody>
          <a:bodyPr wrap="none">
            <a:spAutoFit/>
          </a:bodyPr>
          <a:lstStyle/>
          <a:p>
            <a:r>
              <a:rPr lang="en-GB" sz="3200" dirty="0" smtClean="0">
                <a:solidFill>
                  <a:srgbClr val="008080"/>
                </a:solidFill>
                <a:latin typeface="Comic Sans MS" panose="030F0702030302020204" pitchFamily="66" charset="0"/>
              </a:rPr>
              <a:t>Diagnosis &amp; Treatment - fleas</a:t>
            </a:r>
            <a:endParaRPr lang="en-GB" sz="3200" b="1" dirty="0">
              <a:latin typeface="Comic Sans MS" panose="030F0702030302020204" pitchFamily="66" charset="0"/>
            </a:endParaRPr>
          </a:p>
        </p:txBody>
      </p:sp>
      <p:sp>
        <p:nvSpPr>
          <p:cNvPr id="4" name="AutoShape 6" descr="Image result for skin scrape pets imag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2" descr="Image result for fleas imag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375" y="450642"/>
            <a:ext cx="8368481" cy="5333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6914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308304" y="6078612"/>
            <a:ext cx="1734627" cy="792068"/>
          </a:xfrm>
          <a:prstGeom prst="rect">
            <a:avLst/>
          </a:prstGeom>
          <a:noFill/>
        </p:spPr>
      </p:pic>
      <p:sp>
        <p:nvSpPr>
          <p:cNvPr id="6" name="Rectangle 5"/>
          <p:cNvSpPr/>
          <p:nvPr/>
        </p:nvSpPr>
        <p:spPr>
          <a:xfrm>
            <a:off x="155575" y="6182258"/>
            <a:ext cx="5740674" cy="584775"/>
          </a:xfrm>
          <a:prstGeom prst="rect">
            <a:avLst/>
          </a:prstGeom>
        </p:spPr>
        <p:txBody>
          <a:bodyPr wrap="none">
            <a:spAutoFit/>
          </a:bodyPr>
          <a:lstStyle/>
          <a:p>
            <a:r>
              <a:rPr lang="en-GB" sz="3200" dirty="0" smtClean="0">
                <a:solidFill>
                  <a:srgbClr val="008080"/>
                </a:solidFill>
                <a:latin typeface="Comic Sans MS" panose="030F0702030302020204" pitchFamily="66" charset="0"/>
              </a:rPr>
              <a:t>Diagnosis &amp; Treatment - Lice</a:t>
            </a:r>
            <a:endParaRPr lang="en-GB" sz="3200" b="1" dirty="0">
              <a:latin typeface="Comic Sans MS" panose="030F0702030302020204" pitchFamily="66" charset="0"/>
            </a:endParaRPr>
          </a:p>
        </p:txBody>
      </p:sp>
      <p:sp>
        <p:nvSpPr>
          <p:cNvPr id="4" name="AutoShape 6" descr="Image result for skin scrape pets imag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5616" y="797351"/>
            <a:ext cx="7056784" cy="4709636"/>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0439" y="676526"/>
            <a:ext cx="7046734" cy="4951286"/>
          </a:xfrm>
          <a:prstGeom prst="rect">
            <a:avLst/>
          </a:prstGeom>
        </p:spPr>
      </p:pic>
    </p:spTree>
    <p:extLst>
      <p:ext uri="{BB962C8B-B14F-4D97-AF65-F5344CB8AC3E}">
        <p14:creationId xmlns:p14="http://schemas.microsoft.com/office/powerpoint/2010/main" val="362806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308304" y="6078612"/>
            <a:ext cx="1734627" cy="792068"/>
          </a:xfrm>
          <a:prstGeom prst="rect">
            <a:avLst/>
          </a:prstGeom>
          <a:noFill/>
        </p:spPr>
      </p:pic>
      <p:sp>
        <p:nvSpPr>
          <p:cNvPr id="6" name="Rectangle 5"/>
          <p:cNvSpPr/>
          <p:nvPr/>
        </p:nvSpPr>
        <p:spPr>
          <a:xfrm>
            <a:off x="155575" y="6182258"/>
            <a:ext cx="5990743" cy="584775"/>
          </a:xfrm>
          <a:prstGeom prst="rect">
            <a:avLst/>
          </a:prstGeom>
        </p:spPr>
        <p:txBody>
          <a:bodyPr wrap="none">
            <a:spAutoFit/>
          </a:bodyPr>
          <a:lstStyle/>
          <a:p>
            <a:r>
              <a:rPr lang="en-GB" sz="3200" dirty="0" smtClean="0">
                <a:solidFill>
                  <a:srgbClr val="008080"/>
                </a:solidFill>
                <a:latin typeface="Comic Sans MS" panose="030F0702030302020204" pitchFamily="66" charset="0"/>
              </a:rPr>
              <a:t>Diagnosis &amp; Treatment - Ticks</a:t>
            </a:r>
            <a:endParaRPr lang="en-GB" sz="3200" b="1" dirty="0">
              <a:latin typeface="Comic Sans MS" panose="030F0702030302020204" pitchFamily="66" charset="0"/>
            </a:endParaRPr>
          </a:p>
        </p:txBody>
      </p:sp>
      <p:sp>
        <p:nvSpPr>
          <p:cNvPr id="4" name="AutoShape 6" descr="Image result for skin scrape pets imag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 name="Picture 8"/>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3937" t="31117" b="14086"/>
          <a:stretch/>
        </p:blipFill>
        <p:spPr bwMode="auto">
          <a:xfrm>
            <a:off x="1045070" y="692696"/>
            <a:ext cx="6508147" cy="4920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1240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288559" y="6078611"/>
            <a:ext cx="1734627" cy="792068"/>
          </a:xfrm>
          <a:prstGeom prst="rect">
            <a:avLst/>
          </a:prstGeom>
          <a:noFill/>
        </p:spPr>
      </p:pic>
      <p:sp>
        <p:nvSpPr>
          <p:cNvPr id="6" name="Rectangle 5"/>
          <p:cNvSpPr/>
          <p:nvPr/>
        </p:nvSpPr>
        <p:spPr>
          <a:xfrm>
            <a:off x="155575" y="6182257"/>
            <a:ext cx="6059672" cy="584775"/>
          </a:xfrm>
          <a:prstGeom prst="rect">
            <a:avLst/>
          </a:prstGeom>
        </p:spPr>
        <p:txBody>
          <a:bodyPr wrap="none">
            <a:spAutoFit/>
          </a:bodyPr>
          <a:lstStyle/>
          <a:p>
            <a:r>
              <a:rPr lang="en-GB" sz="3200" dirty="0" smtClean="0">
                <a:solidFill>
                  <a:srgbClr val="008080"/>
                </a:solidFill>
                <a:latin typeface="Comic Sans MS" panose="030F0702030302020204" pitchFamily="66" charset="0"/>
              </a:rPr>
              <a:t>Diagnosis &amp; Treatment - Mites</a:t>
            </a:r>
            <a:endParaRPr lang="en-GB" sz="3200" b="1" dirty="0">
              <a:latin typeface="Comic Sans MS" panose="030F0702030302020204" pitchFamily="66" charset="0"/>
            </a:endParaRPr>
          </a:p>
        </p:txBody>
      </p:sp>
      <p:sp>
        <p:nvSpPr>
          <p:cNvPr id="4" name="AutoShape 6" descr="Image result for skin scrape pets imag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35696" y="332656"/>
            <a:ext cx="5714078" cy="5530215"/>
          </a:xfrm>
          <a:prstGeom prst="rect">
            <a:avLst/>
          </a:prstGeom>
        </p:spPr>
      </p:pic>
    </p:spTree>
    <p:extLst>
      <p:ext uri="{BB962C8B-B14F-4D97-AF65-F5344CB8AC3E}">
        <p14:creationId xmlns:p14="http://schemas.microsoft.com/office/powerpoint/2010/main" val="36129545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308304" y="6078612"/>
            <a:ext cx="1734627" cy="792068"/>
          </a:xfrm>
          <a:prstGeom prst="rect">
            <a:avLst/>
          </a:prstGeom>
          <a:noFill/>
        </p:spPr>
      </p:pic>
      <p:sp>
        <p:nvSpPr>
          <p:cNvPr id="6" name="Rectangle 5"/>
          <p:cNvSpPr/>
          <p:nvPr/>
        </p:nvSpPr>
        <p:spPr>
          <a:xfrm>
            <a:off x="199538" y="6182258"/>
            <a:ext cx="2884123" cy="584775"/>
          </a:xfrm>
          <a:prstGeom prst="rect">
            <a:avLst/>
          </a:prstGeom>
        </p:spPr>
        <p:txBody>
          <a:bodyPr wrap="none">
            <a:spAutoFit/>
          </a:bodyPr>
          <a:lstStyle/>
          <a:p>
            <a:r>
              <a:rPr lang="en-GB" sz="3200" dirty="0" err="1" smtClean="0">
                <a:solidFill>
                  <a:srgbClr val="008080"/>
                </a:solidFill>
                <a:latin typeface="Comic Sans MS" panose="030F0702030302020204" pitchFamily="66" charset="0"/>
              </a:rPr>
              <a:t>Endoparasites</a:t>
            </a:r>
            <a:endParaRPr lang="en-GB" sz="3200" b="1" dirty="0">
              <a:latin typeface="Comic Sans MS" panose="030F0702030302020204" pitchFamily="66" charset="0"/>
            </a:endParaRPr>
          </a:p>
        </p:txBody>
      </p:sp>
      <p:sp>
        <p:nvSpPr>
          <p:cNvPr id="4" name="AutoShape 6" descr="Image result for skin scrape pets imag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3576" t="2245" r="75162" b="66768"/>
          <a:stretch/>
        </p:blipFill>
        <p:spPr>
          <a:xfrm>
            <a:off x="1831199" y="314632"/>
            <a:ext cx="2787091" cy="2815900"/>
          </a:xfrm>
          <a:prstGeom prst="rect">
            <a:avLst/>
          </a:prstGeom>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24838" t="1971" r="53900" b="66770"/>
          <a:stretch/>
        </p:blipFill>
        <p:spPr>
          <a:xfrm>
            <a:off x="4644008" y="314632"/>
            <a:ext cx="2787090" cy="2815900"/>
          </a:xfrm>
          <a:prstGeom prst="rect">
            <a:avLst/>
          </a:prstGeom>
        </p:spPr>
      </p:pic>
      <p:pic>
        <p:nvPicPr>
          <p:cNvPr id="15" name="Picture 14"/>
          <p:cNvPicPr>
            <a:picLocks noChangeAspect="1"/>
          </p:cNvPicPr>
          <p:nvPr/>
        </p:nvPicPr>
        <p:blipFill rotWithShape="1">
          <a:blip r:embed="rId4" cstate="print">
            <a:extLst>
              <a:ext uri="{28A0092B-C50C-407E-A947-70E740481C1C}">
                <a14:useLocalDpi xmlns:a14="http://schemas.microsoft.com/office/drawing/2010/main" val="0"/>
              </a:ext>
            </a:extLst>
          </a:blip>
          <a:srcRect l="3458" t="33552" r="75280" b="33930"/>
          <a:stretch/>
        </p:blipFill>
        <p:spPr>
          <a:xfrm>
            <a:off x="1853082" y="3170359"/>
            <a:ext cx="2765208" cy="2778921"/>
          </a:xfrm>
          <a:prstGeom prst="rect">
            <a:avLst/>
          </a:prstGeom>
        </p:spPr>
      </p:pic>
      <p:pic>
        <p:nvPicPr>
          <p:cNvPr id="16" name="Picture 15"/>
          <p:cNvPicPr>
            <a:picLocks noChangeAspect="1"/>
          </p:cNvPicPr>
          <p:nvPr/>
        </p:nvPicPr>
        <p:blipFill rotWithShape="1">
          <a:blip r:embed="rId4" cstate="print">
            <a:extLst>
              <a:ext uri="{28A0092B-C50C-407E-A947-70E740481C1C}">
                <a14:useLocalDpi xmlns:a14="http://schemas.microsoft.com/office/drawing/2010/main" val="0"/>
              </a:ext>
            </a:extLst>
          </a:blip>
          <a:srcRect l="2788" t="66516" r="74374" b="1454"/>
          <a:stretch/>
        </p:blipFill>
        <p:spPr>
          <a:xfrm>
            <a:off x="4644008" y="3185492"/>
            <a:ext cx="2787090" cy="2759830"/>
          </a:xfrm>
          <a:prstGeom prst="rect">
            <a:avLst/>
          </a:prstGeom>
        </p:spPr>
      </p:pic>
    </p:spTree>
    <p:extLst>
      <p:ext uri="{BB962C8B-B14F-4D97-AF65-F5344CB8AC3E}">
        <p14:creationId xmlns:p14="http://schemas.microsoft.com/office/powerpoint/2010/main" val="12747188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308304" y="6078612"/>
            <a:ext cx="1734627" cy="792068"/>
          </a:xfrm>
          <a:prstGeom prst="rect">
            <a:avLst/>
          </a:prstGeom>
          <a:noFill/>
        </p:spPr>
      </p:pic>
      <p:sp>
        <p:nvSpPr>
          <p:cNvPr id="6" name="Rectangle 5"/>
          <p:cNvSpPr/>
          <p:nvPr/>
        </p:nvSpPr>
        <p:spPr>
          <a:xfrm>
            <a:off x="160217" y="6182258"/>
            <a:ext cx="2340705" cy="584775"/>
          </a:xfrm>
          <a:prstGeom prst="rect">
            <a:avLst/>
          </a:prstGeom>
        </p:spPr>
        <p:txBody>
          <a:bodyPr wrap="none">
            <a:spAutoFit/>
          </a:bodyPr>
          <a:lstStyle/>
          <a:p>
            <a:r>
              <a:rPr lang="en-GB" sz="3200" dirty="0" smtClean="0">
                <a:solidFill>
                  <a:srgbClr val="008080"/>
                </a:solidFill>
                <a:latin typeface="Comic Sans MS" panose="030F0702030302020204" pitchFamily="66" charset="0"/>
              </a:rPr>
              <a:t>Roundworm</a:t>
            </a:r>
            <a:endParaRPr lang="en-GB" sz="3200" b="1" dirty="0">
              <a:latin typeface="Comic Sans MS" panose="030F0702030302020204" pitchFamily="66" charset="0"/>
            </a:endParaRPr>
          </a:p>
        </p:txBody>
      </p:sp>
      <p:sp>
        <p:nvSpPr>
          <p:cNvPr id="4" name="AutoShape 6" descr="Image result for skin scrape pets imag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94897" y="909076"/>
            <a:ext cx="6480720" cy="4320480"/>
          </a:xfrm>
          <a:prstGeom prst="rect">
            <a:avLst/>
          </a:prstGeom>
        </p:spPr>
      </p:pic>
    </p:spTree>
    <p:extLst>
      <p:ext uri="{BB962C8B-B14F-4D97-AF65-F5344CB8AC3E}">
        <p14:creationId xmlns:p14="http://schemas.microsoft.com/office/powerpoint/2010/main" val="17447971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308304" y="6078612"/>
            <a:ext cx="1734627" cy="792068"/>
          </a:xfrm>
          <a:prstGeom prst="rect">
            <a:avLst/>
          </a:prstGeom>
          <a:noFill/>
        </p:spPr>
      </p:pic>
      <p:sp>
        <p:nvSpPr>
          <p:cNvPr id="6" name="Rectangle 5"/>
          <p:cNvSpPr/>
          <p:nvPr/>
        </p:nvSpPr>
        <p:spPr>
          <a:xfrm>
            <a:off x="140232" y="6182258"/>
            <a:ext cx="2130711" cy="584775"/>
          </a:xfrm>
          <a:prstGeom prst="rect">
            <a:avLst/>
          </a:prstGeom>
        </p:spPr>
        <p:txBody>
          <a:bodyPr wrap="none">
            <a:spAutoFit/>
          </a:bodyPr>
          <a:lstStyle/>
          <a:p>
            <a:r>
              <a:rPr lang="en-GB" sz="3200" dirty="0" smtClean="0">
                <a:solidFill>
                  <a:srgbClr val="008080"/>
                </a:solidFill>
                <a:latin typeface="Comic Sans MS" panose="030F0702030302020204" pitchFamily="66" charset="0"/>
              </a:rPr>
              <a:t>Tapeworm</a:t>
            </a:r>
            <a:endParaRPr lang="en-GB" sz="3200" b="1" dirty="0">
              <a:latin typeface="Comic Sans MS" panose="030F0702030302020204" pitchFamily="66" charset="0"/>
            </a:endParaRPr>
          </a:p>
        </p:txBody>
      </p:sp>
      <p:sp>
        <p:nvSpPr>
          <p:cNvPr id="4" name="AutoShape 6" descr="Image result for skin scrape pets imag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Picture 7" descr="http://ts1.mm.bing.net/th?&amp;id=HN.608041827488761503&amp;w=300&amp;h=300&amp;c=0&amp;pid=1.9&amp;rs=0&amp;p=0"/>
          <p:cNvPicPr/>
          <p:nvPr/>
        </p:nvPicPr>
        <p:blipFill>
          <a:blip r:embed="rId4" cstate="print"/>
          <a:srcRect/>
          <a:stretch>
            <a:fillRect/>
          </a:stretch>
        </p:blipFill>
        <p:spPr bwMode="auto">
          <a:xfrm>
            <a:off x="1229314" y="879643"/>
            <a:ext cx="6807454" cy="4392488"/>
          </a:xfrm>
          <a:prstGeom prst="rect">
            <a:avLst/>
          </a:prstGeom>
          <a:noFill/>
          <a:ln w="28575">
            <a:solidFill>
              <a:srgbClr val="009999"/>
            </a:solidFill>
            <a:miter lim="800000"/>
            <a:headEnd/>
            <a:tailEnd/>
          </a:ln>
        </p:spPr>
      </p:pic>
    </p:spTree>
    <p:extLst>
      <p:ext uri="{BB962C8B-B14F-4D97-AF65-F5344CB8AC3E}">
        <p14:creationId xmlns:p14="http://schemas.microsoft.com/office/powerpoint/2010/main" val="8275435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306611" y="6093296"/>
            <a:ext cx="1630401" cy="744476"/>
          </a:xfrm>
          <a:prstGeom prst="rect">
            <a:avLst/>
          </a:prstGeom>
          <a:noFill/>
        </p:spPr>
      </p:pic>
      <p:sp>
        <p:nvSpPr>
          <p:cNvPr id="15" name="Rectangle 14"/>
          <p:cNvSpPr/>
          <p:nvPr/>
        </p:nvSpPr>
        <p:spPr>
          <a:xfrm>
            <a:off x="107504" y="6173146"/>
            <a:ext cx="3096344" cy="584775"/>
          </a:xfrm>
          <a:prstGeom prst="rect">
            <a:avLst/>
          </a:prstGeom>
        </p:spPr>
        <p:txBody>
          <a:bodyPr wrap="square">
            <a:spAutoFit/>
          </a:bodyPr>
          <a:lstStyle/>
          <a:p>
            <a:r>
              <a:rPr lang="en-GB" sz="3200" b="1" dirty="0" smtClean="0">
                <a:solidFill>
                  <a:srgbClr val="E92D82"/>
                </a:solidFill>
                <a:latin typeface="Comic Sans MS" panose="030F0702030302020204" pitchFamily="66" charset="0"/>
              </a:rPr>
              <a:t>Activity</a:t>
            </a:r>
            <a:endParaRPr lang="en-GB" sz="3200" dirty="0">
              <a:solidFill>
                <a:srgbClr val="E92D82"/>
              </a:solidFill>
              <a:latin typeface="Comic Sans MS" panose="030F0702030302020204" pitchFamily="66" charset="0"/>
            </a:endParaRPr>
          </a:p>
        </p:txBody>
      </p:sp>
      <p:pic>
        <p:nvPicPr>
          <p:cNvPr id="4" name="Picture 3"/>
          <p:cNvPicPr>
            <a:picLocks noChangeAspect="1"/>
          </p:cNvPicPr>
          <p:nvPr/>
        </p:nvPicPr>
        <p:blipFill>
          <a:blip r:embed="rId4"/>
          <a:stretch>
            <a:fillRect/>
          </a:stretch>
        </p:blipFill>
        <p:spPr>
          <a:xfrm>
            <a:off x="2843807" y="419100"/>
            <a:ext cx="3871317" cy="5437050"/>
          </a:xfrm>
          <a:prstGeom prst="rect">
            <a:avLst/>
          </a:prstGeom>
        </p:spPr>
      </p:pic>
    </p:spTree>
    <p:extLst>
      <p:ext uri="{BB962C8B-B14F-4D97-AF65-F5344CB8AC3E}">
        <p14:creationId xmlns:p14="http://schemas.microsoft.com/office/powerpoint/2010/main" val="2061733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306611" y="6093296"/>
            <a:ext cx="1630401" cy="744476"/>
          </a:xfrm>
          <a:prstGeom prst="rect">
            <a:avLst/>
          </a:prstGeom>
          <a:noFill/>
        </p:spPr>
      </p:pic>
      <p:sp>
        <p:nvSpPr>
          <p:cNvPr id="15" name="Rectangle 14"/>
          <p:cNvSpPr/>
          <p:nvPr/>
        </p:nvSpPr>
        <p:spPr>
          <a:xfrm>
            <a:off x="65968" y="6173146"/>
            <a:ext cx="3096344" cy="584775"/>
          </a:xfrm>
          <a:prstGeom prst="rect">
            <a:avLst/>
          </a:prstGeom>
        </p:spPr>
        <p:txBody>
          <a:bodyPr wrap="square">
            <a:spAutoFit/>
          </a:bodyPr>
          <a:lstStyle/>
          <a:p>
            <a:r>
              <a:rPr lang="en-GB" sz="3200" b="1" dirty="0" smtClean="0">
                <a:solidFill>
                  <a:srgbClr val="E92D82"/>
                </a:solidFill>
                <a:latin typeface="Comic Sans MS" panose="030F0702030302020204" pitchFamily="66" charset="0"/>
              </a:rPr>
              <a:t>Activity</a:t>
            </a:r>
            <a:endParaRPr lang="en-GB" sz="3200" dirty="0">
              <a:solidFill>
                <a:srgbClr val="E92D82"/>
              </a:solidFill>
              <a:latin typeface="Comic Sans MS" panose="030F0702030302020204" pitchFamily="66" charset="0"/>
            </a:endParaRPr>
          </a:p>
        </p:txBody>
      </p:sp>
      <p:grpSp>
        <p:nvGrpSpPr>
          <p:cNvPr id="6" name="Group 5"/>
          <p:cNvGrpSpPr/>
          <p:nvPr/>
        </p:nvGrpSpPr>
        <p:grpSpPr>
          <a:xfrm>
            <a:off x="2372073" y="764704"/>
            <a:ext cx="4648199" cy="4569460"/>
            <a:chOff x="847725" y="0"/>
            <a:chExt cx="4012879" cy="4800600"/>
          </a:xfrm>
        </p:grpSpPr>
        <p:grpSp>
          <p:nvGrpSpPr>
            <p:cNvPr id="7" name="Group 6"/>
            <p:cNvGrpSpPr/>
            <p:nvPr/>
          </p:nvGrpSpPr>
          <p:grpSpPr>
            <a:xfrm>
              <a:off x="847725" y="0"/>
              <a:ext cx="1295400" cy="685800"/>
              <a:chOff x="0" y="0"/>
              <a:chExt cx="1295400" cy="685800"/>
            </a:xfrm>
          </p:grpSpPr>
          <p:sp>
            <p:nvSpPr>
              <p:cNvPr id="44" name="Rectangle 43"/>
              <p:cNvSpPr/>
              <p:nvPr/>
            </p:nvSpPr>
            <p:spPr>
              <a:xfrm>
                <a:off x="0" y="0"/>
                <a:ext cx="1295400" cy="685800"/>
              </a:xfrm>
              <a:prstGeom prst="rect">
                <a:avLst/>
              </a:prstGeom>
              <a:noFill/>
              <a:ln w="28575"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45" name="Text Box 2"/>
              <p:cNvSpPr txBox="1">
                <a:spLocks noChangeArrowheads="1"/>
              </p:cNvSpPr>
              <p:nvPr/>
            </p:nvSpPr>
            <p:spPr bwMode="auto">
              <a:xfrm>
                <a:off x="104775" y="114300"/>
                <a:ext cx="1143000" cy="503555"/>
              </a:xfrm>
              <a:prstGeom prst="rect">
                <a:avLst/>
              </a:prstGeom>
              <a:noFill/>
              <a:ln w="9525">
                <a:noFill/>
                <a:miter lim="800000"/>
                <a:headEnd/>
                <a:tailEnd/>
              </a:ln>
            </p:spPr>
            <p:txBody>
              <a:bodyPr rot="0" vert="horz" wrap="square" lIns="91440" tIns="45720" rIns="91440" bIns="45720" anchor="t" anchorCtr="0">
                <a:noAutofit/>
              </a:bodyPr>
              <a:lstStyle/>
              <a:p>
                <a:pPr algn="ctr">
                  <a:lnSpc>
                    <a:spcPct val="115000"/>
                  </a:lnSpc>
                  <a:spcAft>
                    <a:spcPts val="0"/>
                  </a:spcAft>
                </a:pPr>
                <a:r>
                  <a:rPr lang="en-GB" sz="1200" b="1">
                    <a:solidFill>
                      <a:srgbClr val="000000"/>
                    </a:solidFill>
                    <a:effectLst/>
                    <a:latin typeface="Arial" panose="020B0604020202020204" pitchFamily="34" charset="0"/>
                    <a:ea typeface="Arial" panose="020B0604020202020204" pitchFamily="34" charset="0"/>
                  </a:rPr>
                  <a:t>Name of Parasite </a:t>
                </a:r>
                <a:endParaRPr lang="en-GB" sz="1100">
                  <a:solidFill>
                    <a:srgbClr val="000000"/>
                  </a:solidFill>
                  <a:effectLst/>
                  <a:latin typeface="Arial" panose="020B0604020202020204" pitchFamily="34" charset="0"/>
                  <a:ea typeface="Arial" panose="020B0604020202020204" pitchFamily="34" charset="0"/>
                </a:endParaRPr>
              </a:p>
            </p:txBody>
          </p:sp>
        </p:grpSp>
        <p:grpSp>
          <p:nvGrpSpPr>
            <p:cNvPr id="8" name="Group 7"/>
            <p:cNvGrpSpPr/>
            <p:nvPr/>
          </p:nvGrpSpPr>
          <p:grpSpPr>
            <a:xfrm>
              <a:off x="2143125" y="0"/>
              <a:ext cx="1304925" cy="685800"/>
              <a:chOff x="0" y="0"/>
              <a:chExt cx="1304925" cy="685800"/>
            </a:xfrm>
          </p:grpSpPr>
          <p:sp>
            <p:nvSpPr>
              <p:cNvPr id="42" name="Rectangle 41"/>
              <p:cNvSpPr/>
              <p:nvPr/>
            </p:nvSpPr>
            <p:spPr>
              <a:xfrm>
                <a:off x="0" y="0"/>
                <a:ext cx="1304925" cy="685800"/>
              </a:xfrm>
              <a:prstGeom prst="rect">
                <a:avLst/>
              </a:prstGeom>
              <a:noFill/>
              <a:ln w="28575"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43" name="Text Box 2"/>
              <p:cNvSpPr txBox="1">
                <a:spLocks noChangeArrowheads="1"/>
              </p:cNvSpPr>
              <p:nvPr/>
            </p:nvSpPr>
            <p:spPr bwMode="auto">
              <a:xfrm>
                <a:off x="229835" y="104775"/>
                <a:ext cx="875914" cy="503555"/>
              </a:xfrm>
              <a:prstGeom prst="rect">
                <a:avLst/>
              </a:prstGeom>
              <a:noFill/>
              <a:ln w="9525">
                <a:noFill/>
                <a:miter lim="800000"/>
                <a:headEnd/>
                <a:tailEnd/>
              </a:ln>
            </p:spPr>
            <p:txBody>
              <a:bodyPr rot="0" vert="horz" wrap="square" lIns="91440" tIns="45720" rIns="91440" bIns="45720" anchor="t" anchorCtr="0">
                <a:noAutofit/>
              </a:bodyPr>
              <a:lstStyle/>
              <a:p>
                <a:pPr algn="ctr">
                  <a:lnSpc>
                    <a:spcPct val="115000"/>
                  </a:lnSpc>
                  <a:spcAft>
                    <a:spcPts val="0"/>
                  </a:spcAft>
                </a:pPr>
                <a:r>
                  <a:rPr lang="en-GB" sz="1200" b="1">
                    <a:solidFill>
                      <a:srgbClr val="000000"/>
                    </a:solidFill>
                    <a:effectLst/>
                    <a:latin typeface="Arial" panose="020B0604020202020204" pitchFamily="34" charset="0"/>
                    <a:ea typeface="Arial" panose="020B0604020202020204" pitchFamily="34" charset="0"/>
                  </a:rPr>
                  <a:t>Image number</a:t>
                </a:r>
                <a:endParaRPr lang="en-GB" sz="1100">
                  <a:solidFill>
                    <a:srgbClr val="000000"/>
                  </a:solidFill>
                  <a:effectLst/>
                  <a:latin typeface="Arial" panose="020B0604020202020204" pitchFamily="34" charset="0"/>
                  <a:ea typeface="Arial" panose="020B0604020202020204" pitchFamily="34" charset="0"/>
                </a:endParaRPr>
              </a:p>
            </p:txBody>
          </p:sp>
        </p:grpSp>
        <p:grpSp>
          <p:nvGrpSpPr>
            <p:cNvPr id="10" name="Group 9"/>
            <p:cNvGrpSpPr/>
            <p:nvPr/>
          </p:nvGrpSpPr>
          <p:grpSpPr>
            <a:xfrm>
              <a:off x="3402138" y="0"/>
              <a:ext cx="1458466" cy="685800"/>
              <a:chOff x="49356" y="0"/>
              <a:chExt cx="1459049" cy="685800"/>
            </a:xfrm>
          </p:grpSpPr>
          <p:sp>
            <p:nvSpPr>
              <p:cNvPr id="40" name="Rectangle 39"/>
              <p:cNvSpPr/>
              <p:nvPr/>
            </p:nvSpPr>
            <p:spPr>
              <a:xfrm>
                <a:off x="95250" y="0"/>
                <a:ext cx="1409700" cy="685800"/>
              </a:xfrm>
              <a:prstGeom prst="rect">
                <a:avLst/>
              </a:prstGeom>
              <a:noFill/>
              <a:ln w="28575"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41" name="Text Box 2"/>
              <p:cNvSpPr txBox="1">
                <a:spLocks noChangeArrowheads="1"/>
              </p:cNvSpPr>
              <p:nvPr/>
            </p:nvSpPr>
            <p:spPr bwMode="auto">
              <a:xfrm>
                <a:off x="49356" y="114300"/>
                <a:ext cx="1459049" cy="504189"/>
              </a:xfrm>
              <a:prstGeom prst="rect">
                <a:avLst/>
              </a:prstGeom>
              <a:noFill/>
              <a:ln w="9525">
                <a:noFill/>
                <a:miter lim="800000"/>
                <a:headEnd/>
                <a:tailEnd/>
              </a:ln>
            </p:spPr>
            <p:txBody>
              <a:bodyPr rot="0" vert="horz" wrap="square" lIns="91440" tIns="45720" rIns="91440" bIns="45720" anchor="t" anchorCtr="0">
                <a:noAutofit/>
              </a:bodyPr>
              <a:lstStyle/>
              <a:p>
                <a:pPr algn="ctr">
                  <a:lnSpc>
                    <a:spcPct val="115000"/>
                  </a:lnSpc>
                  <a:spcAft>
                    <a:spcPts val="0"/>
                  </a:spcAft>
                </a:pPr>
                <a:r>
                  <a:rPr lang="en-GB" sz="1200" b="1">
                    <a:solidFill>
                      <a:srgbClr val="000000"/>
                    </a:solidFill>
                    <a:effectLst/>
                    <a:latin typeface="Arial" panose="020B0604020202020204" pitchFamily="34" charset="0"/>
                    <a:ea typeface="Arial" panose="020B0604020202020204" pitchFamily="34" charset="0"/>
                  </a:rPr>
                  <a:t>Endoparasite or ectoparasite</a:t>
                </a:r>
                <a:endParaRPr lang="en-GB" sz="1100">
                  <a:solidFill>
                    <a:srgbClr val="000000"/>
                  </a:solidFill>
                  <a:effectLst/>
                  <a:latin typeface="Arial" panose="020B0604020202020204" pitchFamily="34" charset="0"/>
                  <a:ea typeface="Arial" panose="020B0604020202020204" pitchFamily="34" charset="0"/>
                </a:endParaRPr>
              </a:p>
            </p:txBody>
          </p:sp>
        </p:grpSp>
        <p:sp>
          <p:nvSpPr>
            <p:cNvPr id="12" name="Rectangle 11"/>
            <p:cNvSpPr/>
            <p:nvPr/>
          </p:nvSpPr>
          <p:spPr>
            <a:xfrm>
              <a:off x="847725" y="685800"/>
              <a:ext cx="1295400" cy="685800"/>
            </a:xfrm>
            <a:prstGeom prst="rect">
              <a:avLst/>
            </a:prstGeom>
            <a:noFill/>
            <a:ln w="28575"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4" name="Rectangle 13"/>
            <p:cNvSpPr/>
            <p:nvPr/>
          </p:nvSpPr>
          <p:spPr>
            <a:xfrm>
              <a:off x="2143125" y="685800"/>
              <a:ext cx="1304925" cy="685800"/>
            </a:xfrm>
            <a:prstGeom prst="rect">
              <a:avLst/>
            </a:prstGeom>
            <a:noFill/>
            <a:ln w="28575"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6" name="Rectangle 15"/>
            <p:cNvSpPr/>
            <p:nvPr/>
          </p:nvSpPr>
          <p:spPr>
            <a:xfrm>
              <a:off x="3448050" y="685800"/>
              <a:ext cx="1409700" cy="685800"/>
            </a:xfrm>
            <a:prstGeom prst="rect">
              <a:avLst/>
            </a:prstGeom>
            <a:noFill/>
            <a:ln w="28575"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8" name="Rectangle 17"/>
            <p:cNvSpPr/>
            <p:nvPr/>
          </p:nvSpPr>
          <p:spPr>
            <a:xfrm>
              <a:off x="847725" y="1371600"/>
              <a:ext cx="1295400" cy="685800"/>
            </a:xfrm>
            <a:prstGeom prst="rect">
              <a:avLst/>
            </a:prstGeom>
            <a:noFill/>
            <a:ln w="28575"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9" name="Rectangle 18"/>
            <p:cNvSpPr/>
            <p:nvPr/>
          </p:nvSpPr>
          <p:spPr>
            <a:xfrm>
              <a:off x="2143125" y="1371600"/>
              <a:ext cx="1304925" cy="685800"/>
            </a:xfrm>
            <a:prstGeom prst="rect">
              <a:avLst/>
            </a:prstGeom>
            <a:noFill/>
            <a:ln w="28575"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0" name="Rectangle 19"/>
            <p:cNvSpPr/>
            <p:nvPr/>
          </p:nvSpPr>
          <p:spPr>
            <a:xfrm>
              <a:off x="3448050" y="1371600"/>
              <a:ext cx="1409700" cy="685800"/>
            </a:xfrm>
            <a:prstGeom prst="rect">
              <a:avLst/>
            </a:prstGeom>
            <a:noFill/>
            <a:ln w="28575"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2" name="Rectangle 21"/>
            <p:cNvSpPr/>
            <p:nvPr/>
          </p:nvSpPr>
          <p:spPr>
            <a:xfrm>
              <a:off x="847725" y="2057400"/>
              <a:ext cx="1295400" cy="685800"/>
            </a:xfrm>
            <a:prstGeom prst="rect">
              <a:avLst/>
            </a:prstGeom>
            <a:noFill/>
            <a:ln w="28575"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3" name="Rectangle 22"/>
            <p:cNvSpPr/>
            <p:nvPr/>
          </p:nvSpPr>
          <p:spPr>
            <a:xfrm>
              <a:off x="2143125" y="2057400"/>
              <a:ext cx="1304925" cy="685800"/>
            </a:xfrm>
            <a:prstGeom prst="rect">
              <a:avLst/>
            </a:prstGeom>
            <a:noFill/>
            <a:ln w="28575"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4" name="Rectangle 23"/>
            <p:cNvSpPr/>
            <p:nvPr/>
          </p:nvSpPr>
          <p:spPr>
            <a:xfrm>
              <a:off x="3448050" y="2057400"/>
              <a:ext cx="1409700" cy="685800"/>
            </a:xfrm>
            <a:prstGeom prst="rect">
              <a:avLst/>
            </a:prstGeom>
            <a:noFill/>
            <a:ln w="28575"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6" name="Rectangle 25"/>
            <p:cNvSpPr/>
            <p:nvPr/>
          </p:nvSpPr>
          <p:spPr>
            <a:xfrm>
              <a:off x="847725" y="2743200"/>
              <a:ext cx="1295400" cy="685800"/>
            </a:xfrm>
            <a:prstGeom prst="rect">
              <a:avLst/>
            </a:prstGeom>
            <a:noFill/>
            <a:ln w="28575"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7" name="Rectangle 26"/>
            <p:cNvSpPr/>
            <p:nvPr/>
          </p:nvSpPr>
          <p:spPr>
            <a:xfrm>
              <a:off x="2143125" y="2743200"/>
              <a:ext cx="1304925" cy="685800"/>
            </a:xfrm>
            <a:prstGeom prst="rect">
              <a:avLst/>
            </a:prstGeom>
            <a:noFill/>
            <a:ln w="28575"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8" name="Rectangle 27"/>
            <p:cNvSpPr/>
            <p:nvPr/>
          </p:nvSpPr>
          <p:spPr>
            <a:xfrm>
              <a:off x="3448050" y="2743200"/>
              <a:ext cx="1409700" cy="685800"/>
            </a:xfrm>
            <a:prstGeom prst="rect">
              <a:avLst/>
            </a:prstGeom>
            <a:noFill/>
            <a:ln w="28575"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0" name="Rectangle 29"/>
            <p:cNvSpPr/>
            <p:nvPr/>
          </p:nvSpPr>
          <p:spPr>
            <a:xfrm>
              <a:off x="847725" y="3429000"/>
              <a:ext cx="1295400" cy="685800"/>
            </a:xfrm>
            <a:prstGeom prst="rect">
              <a:avLst/>
            </a:prstGeom>
            <a:noFill/>
            <a:ln w="28575"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1" name="Rectangle 30"/>
            <p:cNvSpPr/>
            <p:nvPr/>
          </p:nvSpPr>
          <p:spPr>
            <a:xfrm>
              <a:off x="2143125" y="3429000"/>
              <a:ext cx="1304925" cy="685800"/>
            </a:xfrm>
            <a:prstGeom prst="rect">
              <a:avLst/>
            </a:prstGeom>
            <a:noFill/>
            <a:ln w="28575"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2" name="Rectangle 31"/>
            <p:cNvSpPr/>
            <p:nvPr/>
          </p:nvSpPr>
          <p:spPr>
            <a:xfrm>
              <a:off x="3448050" y="3429000"/>
              <a:ext cx="1409700" cy="685800"/>
            </a:xfrm>
            <a:prstGeom prst="rect">
              <a:avLst/>
            </a:prstGeom>
            <a:noFill/>
            <a:ln w="28575"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4" name="Rectangle 33"/>
            <p:cNvSpPr/>
            <p:nvPr/>
          </p:nvSpPr>
          <p:spPr>
            <a:xfrm>
              <a:off x="847725" y="4114800"/>
              <a:ext cx="1295400" cy="685800"/>
            </a:xfrm>
            <a:prstGeom prst="rect">
              <a:avLst/>
            </a:prstGeom>
            <a:noFill/>
            <a:ln w="28575"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5" name="Rectangle 34"/>
            <p:cNvSpPr/>
            <p:nvPr/>
          </p:nvSpPr>
          <p:spPr>
            <a:xfrm>
              <a:off x="2143125" y="4114800"/>
              <a:ext cx="1304925" cy="685800"/>
            </a:xfrm>
            <a:prstGeom prst="rect">
              <a:avLst/>
            </a:prstGeom>
            <a:noFill/>
            <a:ln w="28575"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6" name="Rectangle 35"/>
            <p:cNvSpPr/>
            <p:nvPr/>
          </p:nvSpPr>
          <p:spPr>
            <a:xfrm>
              <a:off x="3448050" y="4114800"/>
              <a:ext cx="1409700" cy="685800"/>
            </a:xfrm>
            <a:prstGeom prst="rect">
              <a:avLst/>
            </a:prstGeom>
            <a:noFill/>
            <a:ln w="28575"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sp>
        <p:nvSpPr>
          <p:cNvPr id="46" name="Text Box 2"/>
          <p:cNvSpPr txBox="1">
            <a:spLocks noChangeArrowheads="1"/>
          </p:cNvSpPr>
          <p:nvPr/>
        </p:nvSpPr>
        <p:spPr bwMode="auto">
          <a:xfrm>
            <a:off x="2392857" y="2183036"/>
            <a:ext cx="1323340" cy="478790"/>
          </a:xfrm>
          <a:prstGeom prst="rect">
            <a:avLst/>
          </a:prstGeom>
          <a:noFill/>
          <a:ln w="9525">
            <a:noFill/>
            <a:miter lim="800000"/>
            <a:headEnd/>
            <a:tailEnd/>
          </a:ln>
        </p:spPr>
        <p:txBody>
          <a:bodyPr rot="0" vert="horz" wrap="square" lIns="91440" tIns="45720" rIns="91440" bIns="45720" anchor="t" anchorCtr="0">
            <a:noAutofit/>
          </a:bodyPr>
          <a:lstStyle/>
          <a:p>
            <a:pPr algn="ctr">
              <a:lnSpc>
                <a:spcPct val="115000"/>
              </a:lnSpc>
              <a:spcAft>
                <a:spcPts val="0"/>
              </a:spcAft>
            </a:pPr>
            <a:r>
              <a:rPr lang="en-GB" sz="1800" b="1" dirty="0">
                <a:solidFill>
                  <a:srgbClr val="000000"/>
                </a:solidFill>
                <a:effectLst/>
                <a:latin typeface="Bradley Hand ITC" panose="03070402050302030203" pitchFamily="66" charset="0"/>
                <a:ea typeface="Arial" panose="020B0604020202020204" pitchFamily="34" charset="0"/>
              </a:rPr>
              <a:t>Flea </a:t>
            </a:r>
            <a:endParaRPr lang="en-GB" sz="1100" dirty="0">
              <a:solidFill>
                <a:srgbClr val="000000"/>
              </a:solidFill>
              <a:effectLst/>
              <a:latin typeface="Arial" panose="020B0604020202020204" pitchFamily="34" charset="0"/>
              <a:ea typeface="Arial" panose="020B0604020202020204" pitchFamily="34" charset="0"/>
            </a:endParaRPr>
          </a:p>
        </p:txBody>
      </p:sp>
      <p:sp>
        <p:nvSpPr>
          <p:cNvPr id="47" name="Text Box 2"/>
          <p:cNvSpPr txBox="1">
            <a:spLocks noChangeArrowheads="1"/>
          </p:cNvSpPr>
          <p:nvPr/>
        </p:nvSpPr>
        <p:spPr bwMode="auto">
          <a:xfrm>
            <a:off x="2419402" y="1492664"/>
            <a:ext cx="1323340" cy="478790"/>
          </a:xfrm>
          <a:prstGeom prst="rect">
            <a:avLst/>
          </a:prstGeom>
          <a:noFill/>
          <a:ln w="9525">
            <a:noFill/>
            <a:miter lim="800000"/>
            <a:headEnd/>
            <a:tailEnd/>
          </a:ln>
        </p:spPr>
        <p:txBody>
          <a:bodyPr rot="0" vert="horz" wrap="square" lIns="91440" tIns="45720" rIns="91440" bIns="45720" anchor="t" anchorCtr="0">
            <a:noAutofit/>
          </a:bodyPr>
          <a:lstStyle/>
          <a:p>
            <a:pPr algn="ctr">
              <a:lnSpc>
                <a:spcPct val="115000"/>
              </a:lnSpc>
              <a:spcAft>
                <a:spcPts val="0"/>
              </a:spcAft>
            </a:pPr>
            <a:r>
              <a:rPr lang="en-GB" sz="1800" b="1">
                <a:solidFill>
                  <a:srgbClr val="000000"/>
                </a:solidFill>
                <a:effectLst/>
                <a:latin typeface="Bradley Hand ITC" panose="03070402050302030203" pitchFamily="66" charset="0"/>
                <a:ea typeface="Arial" panose="020B0604020202020204" pitchFamily="34" charset="0"/>
              </a:rPr>
              <a:t>Tick</a:t>
            </a:r>
            <a:endParaRPr lang="en-GB" sz="1100">
              <a:solidFill>
                <a:srgbClr val="000000"/>
              </a:solidFill>
              <a:effectLst/>
              <a:latin typeface="Arial" panose="020B0604020202020204" pitchFamily="34" charset="0"/>
              <a:ea typeface="Arial" panose="020B0604020202020204" pitchFamily="34" charset="0"/>
            </a:endParaRPr>
          </a:p>
        </p:txBody>
      </p:sp>
      <p:sp>
        <p:nvSpPr>
          <p:cNvPr id="48" name="Text Box 2"/>
          <p:cNvSpPr txBox="1">
            <a:spLocks noChangeArrowheads="1"/>
          </p:cNvSpPr>
          <p:nvPr/>
        </p:nvSpPr>
        <p:spPr bwMode="auto">
          <a:xfrm>
            <a:off x="2286825" y="3503451"/>
            <a:ext cx="1642745" cy="478790"/>
          </a:xfrm>
          <a:prstGeom prst="rect">
            <a:avLst/>
          </a:prstGeom>
          <a:noFill/>
          <a:ln w="9525">
            <a:noFill/>
            <a:miter lim="800000"/>
            <a:headEnd/>
            <a:tailEnd/>
          </a:ln>
        </p:spPr>
        <p:txBody>
          <a:bodyPr rot="0" vert="horz" wrap="square" lIns="91440" tIns="45720" rIns="91440" bIns="45720" anchor="t" anchorCtr="0">
            <a:noAutofit/>
          </a:bodyPr>
          <a:lstStyle/>
          <a:p>
            <a:pPr algn="ctr">
              <a:lnSpc>
                <a:spcPct val="115000"/>
              </a:lnSpc>
              <a:spcAft>
                <a:spcPts val="0"/>
              </a:spcAft>
            </a:pPr>
            <a:r>
              <a:rPr lang="en-GB" sz="1800" b="1" dirty="0">
                <a:solidFill>
                  <a:srgbClr val="000000"/>
                </a:solidFill>
                <a:effectLst/>
                <a:latin typeface="Bradley Hand ITC" panose="03070402050302030203" pitchFamily="66" charset="0"/>
                <a:ea typeface="Arial" panose="020B0604020202020204" pitchFamily="34" charset="0"/>
              </a:rPr>
              <a:t>Roundworm</a:t>
            </a:r>
            <a:endParaRPr lang="en-GB" sz="1100" dirty="0">
              <a:solidFill>
                <a:srgbClr val="000000"/>
              </a:solidFill>
              <a:effectLst/>
              <a:latin typeface="Arial" panose="020B0604020202020204" pitchFamily="34" charset="0"/>
              <a:ea typeface="Arial" panose="020B0604020202020204" pitchFamily="34" charset="0"/>
            </a:endParaRPr>
          </a:p>
        </p:txBody>
      </p:sp>
      <p:sp>
        <p:nvSpPr>
          <p:cNvPr id="49" name="Text Box 2"/>
          <p:cNvSpPr txBox="1">
            <a:spLocks noChangeArrowheads="1"/>
          </p:cNvSpPr>
          <p:nvPr/>
        </p:nvSpPr>
        <p:spPr bwMode="auto">
          <a:xfrm>
            <a:off x="2295428" y="2847536"/>
            <a:ext cx="1642745" cy="478790"/>
          </a:xfrm>
          <a:prstGeom prst="rect">
            <a:avLst/>
          </a:prstGeom>
          <a:noFill/>
          <a:ln w="9525">
            <a:noFill/>
            <a:miter lim="800000"/>
            <a:headEnd/>
            <a:tailEnd/>
          </a:ln>
        </p:spPr>
        <p:txBody>
          <a:bodyPr rot="0" vert="horz" wrap="square" lIns="91440" tIns="45720" rIns="91440" bIns="45720" anchor="t" anchorCtr="0">
            <a:noAutofit/>
          </a:bodyPr>
          <a:lstStyle/>
          <a:p>
            <a:pPr algn="ctr">
              <a:lnSpc>
                <a:spcPct val="115000"/>
              </a:lnSpc>
              <a:spcAft>
                <a:spcPts val="0"/>
              </a:spcAft>
            </a:pPr>
            <a:r>
              <a:rPr lang="en-GB" sz="1800" b="1" dirty="0">
                <a:solidFill>
                  <a:srgbClr val="000000"/>
                </a:solidFill>
                <a:effectLst/>
                <a:latin typeface="Bradley Hand ITC" panose="03070402050302030203" pitchFamily="66" charset="0"/>
                <a:ea typeface="Arial" panose="020B0604020202020204" pitchFamily="34" charset="0"/>
              </a:rPr>
              <a:t>Tapeworm</a:t>
            </a:r>
            <a:endParaRPr lang="en-GB" sz="1100" dirty="0">
              <a:solidFill>
                <a:srgbClr val="000000"/>
              </a:solidFill>
              <a:effectLst/>
              <a:latin typeface="Arial" panose="020B0604020202020204" pitchFamily="34" charset="0"/>
              <a:ea typeface="Arial" panose="020B0604020202020204" pitchFamily="34" charset="0"/>
            </a:endParaRPr>
          </a:p>
        </p:txBody>
      </p:sp>
      <p:sp>
        <p:nvSpPr>
          <p:cNvPr id="50" name="Text Box 2"/>
          <p:cNvSpPr txBox="1">
            <a:spLocks noChangeArrowheads="1"/>
          </p:cNvSpPr>
          <p:nvPr/>
        </p:nvSpPr>
        <p:spPr bwMode="auto">
          <a:xfrm>
            <a:off x="2409560" y="3970883"/>
            <a:ext cx="1343025" cy="676275"/>
          </a:xfrm>
          <a:prstGeom prst="rect">
            <a:avLst/>
          </a:prstGeom>
          <a:noFill/>
          <a:ln w="9525">
            <a:noFill/>
            <a:miter lim="800000"/>
            <a:headEnd/>
            <a:tailEnd/>
          </a:ln>
        </p:spPr>
        <p:txBody>
          <a:bodyPr rot="0" vert="horz" wrap="square" lIns="91440" tIns="45720" rIns="91440" bIns="45720" anchor="t" anchorCtr="0">
            <a:noAutofit/>
          </a:bodyPr>
          <a:lstStyle/>
          <a:p>
            <a:pPr algn="ctr">
              <a:lnSpc>
                <a:spcPct val="115000"/>
              </a:lnSpc>
              <a:spcAft>
                <a:spcPts val="0"/>
              </a:spcAft>
            </a:pPr>
            <a:r>
              <a:rPr lang="en-GB" sz="1800" b="1">
                <a:solidFill>
                  <a:srgbClr val="000000"/>
                </a:solidFill>
                <a:effectLst/>
                <a:latin typeface="Bradley Hand ITC" panose="03070402050302030203" pitchFamily="66" charset="0"/>
                <a:ea typeface="Arial" panose="020B0604020202020204" pitchFamily="34" charset="0"/>
              </a:rPr>
              <a:t>Demodex mite</a:t>
            </a:r>
            <a:endParaRPr lang="en-GB" sz="1100">
              <a:solidFill>
                <a:srgbClr val="000000"/>
              </a:solidFill>
              <a:effectLst/>
              <a:latin typeface="Arial" panose="020B0604020202020204" pitchFamily="34" charset="0"/>
              <a:ea typeface="Arial" panose="020B0604020202020204" pitchFamily="34" charset="0"/>
            </a:endParaRPr>
          </a:p>
        </p:txBody>
      </p:sp>
      <p:sp>
        <p:nvSpPr>
          <p:cNvPr id="51" name="Text Box 2"/>
          <p:cNvSpPr txBox="1">
            <a:spLocks noChangeArrowheads="1"/>
          </p:cNvSpPr>
          <p:nvPr/>
        </p:nvSpPr>
        <p:spPr bwMode="auto">
          <a:xfrm>
            <a:off x="2438135" y="4624933"/>
            <a:ext cx="1343025" cy="676275"/>
          </a:xfrm>
          <a:prstGeom prst="rect">
            <a:avLst/>
          </a:prstGeom>
          <a:noFill/>
          <a:ln w="9525">
            <a:noFill/>
            <a:miter lim="800000"/>
            <a:headEnd/>
            <a:tailEnd/>
          </a:ln>
        </p:spPr>
        <p:txBody>
          <a:bodyPr rot="0" vert="horz" wrap="square" lIns="91440" tIns="45720" rIns="91440" bIns="45720" anchor="t" anchorCtr="0">
            <a:noAutofit/>
          </a:bodyPr>
          <a:lstStyle/>
          <a:p>
            <a:pPr algn="ctr">
              <a:lnSpc>
                <a:spcPct val="115000"/>
              </a:lnSpc>
              <a:spcAft>
                <a:spcPts val="0"/>
              </a:spcAft>
            </a:pPr>
            <a:r>
              <a:rPr lang="en-GB" sz="1800" b="1">
                <a:solidFill>
                  <a:srgbClr val="000000"/>
                </a:solidFill>
                <a:effectLst/>
                <a:latin typeface="Bradley Hand ITC" panose="03070402050302030203" pitchFamily="66" charset="0"/>
                <a:ea typeface="Arial" panose="020B0604020202020204" pitchFamily="34" charset="0"/>
              </a:rPr>
              <a:t>Sarcoptes mite</a:t>
            </a:r>
            <a:endParaRPr lang="en-GB" sz="1100">
              <a:solidFill>
                <a:srgbClr val="000000"/>
              </a:solidFill>
              <a:effectLst/>
              <a:latin typeface="Arial" panose="020B0604020202020204" pitchFamily="34" charset="0"/>
              <a:ea typeface="Arial" panose="020B0604020202020204" pitchFamily="34" charset="0"/>
            </a:endParaRPr>
          </a:p>
        </p:txBody>
      </p:sp>
      <p:sp>
        <p:nvSpPr>
          <p:cNvPr id="52" name="Text Box 2"/>
          <p:cNvSpPr txBox="1">
            <a:spLocks noChangeArrowheads="1"/>
          </p:cNvSpPr>
          <p:nvPr/>
        </p:nvSpPr>
        <p:spPr bwMode="auto">
          <a:xfrm>
            <a:off x="3974122" y="2183036"/>
            <a:ext cx="1323340" cy="478790"/>
          </a:xfrm>
          <a:prstGeom prst="rect">
            <a:avLst/>
          </a:prstGeom>
          <a:noFill/>
          <a:ln w="9525">
            <a:noFill/>
            <a:miter lim="800000"/>
            <a:headEnd/>
            <a:tailEnd/>
          </a:ln>
        </p:spPr>
        <p:txBody>
          <a:bodyPr rot="0" vert="horz" wrap="square" lIns="91440" tIns="45720" rIns="91440" bIns="45720" anchor="t" anchorCtr="0">
            <a:noAutofit/>
          </a:bodyPr>
          <a:lstStyle/>
          <a:p>
            <a:pPr algn="ctr">
              <a:lnSpc>
                <a:spcPct val="115000"/>
              </a:lnSpc>
              <a:spcAft>
                <a:spcPts val="0"/>
              </a:spcAft>
            </a:pPr>
            <a:r>
              <a:rPr lang="en-GB" sz="1800" b="1" dirty="0" smtClean="0">
                <a:solidFill>
                  <a:srgbClr val="E92D82"/>
                </a:solidFill>
                <a:effectLst/>
                <a:latin typeface="Bradley Hand ITC" panose="03070402050302030203" pitchFamily="66" charset="0"/>
                <a:ea typeface="Arial" panose="020B0604020202020204" pitchFamily="34" charset="0"/>
              </a:rPr>
              <a:t>6 </a:t>
            </a:r>
            <a:endParaRPr lang="en-GB" sz="1100" dirty="0">
              <a:solidFill>
                <a:srgbClr val="E92D82"/>
              </a:solidFill>
              <a:effectLst/>
              <a:latin typeface="Arial" panose="020B0604020202020204" pitchFamily="34" charset="0"/>
              <a:ea typeface="Arial" panose="020B0604020202020204" pitchFamily="34" charset="0"/>
            </a:endParaRPr>
          </a:p>
        </p:txBody>
      </p:sp>
      <p:sp>
        <p:nvSpPr>
          <p:cNvPr id="53" name="Text Box 2"/>
          <p:cNvSpPr txBox="1">
            <a:spLocks noChangeArrowheads="1"/>
          </p:cNvSpPr>
          <p:nvPr/>
        </p:nvSpPr>
        <p:spPr bwMode="auto">
          <a:xfrm>
            <a:off x="3957492" y="1501146"/>
            <a:ext cx="1323340" cy="478790"/>
          </a:xfrm>
          <a:prstGeom prst="rect">
            <a:avLst/>
          </a:prstGeom>
          <a:noFill/>
          <a:ln w="9525">
            <a:noFill/>
            <a:miter lim="800000"/>
            <a:headEnd/>
            <a:tailEnd/>
          </a:ln>
        </p:spPr>
        <p:txBody>
          <a:bodyPr rot="0" vert="horz" wrap="square" lIns="91440" tIns="45720" rIns="91440" bIns="45720" anchor="t" anchorCtr="0">
            <a:noAutofit/>
          </a:bodyPr>
          <a:lstStyle/>
          <a:p>
            <a:pPr algn="ctr">
              <a:lnSpc>
                <a:spcPct val="115000"/>
              </a:lnSpc>
              <a:spcAft>
                <a:spcPts val="0"/>
              </a:spcAft>
            </a:pPr>
            <a:r>
              <a:rPr lang="en-GB" sz="1800" b="1" dirty="0" smtClean="0">
                <a:solidFill>
                  <a:srgbClr val="E92D82"/>
                </a:solidFill>
                <a:effectLst/>
                <a:latin typeface="Bradley Hand ITC" panose="03070402050302030203" pitchFamily="66" charset="0"/>
                <a:ea typeface="Arial" panose="020B0604020202020204" pitchFamily="34" charset="0"/>
              </a:rPr>
              <a:t>5 </a:t>
            </a:r>
            <a:endParaRPr lang="en-GB" sz="1100" dirty="0">
              <a:solidFill>
                <a:srgbClr val="E92D82"/>
              </a:solidFill>
              <a:effectLst/>
              <a:latin typeface="Arial" panose="020B0604020202020204" pitchFamily="34" charset="0"/>
              <a:ea typeface="Arial" panose="020B0604020202020204" pitchFamily="34" charset="0"/>
            </a:endParaRPr>
          </a:p>
        </p:txBody>
      </p:sp>
      <p:sp>
        <p:nvSpPr>
          <p:cNvPr id="54" name="Text Box 2"/>
          <p:cNvSpPr txBox="1">
            <a:spLocks noChangeArrowheads="1"/>
          </p:cNvSpPr>
          <p:nvPr/>
        </p:nvSpPr>
        <p:spPr bwMode="auto">
          <a:xfrm>
            <a:off x="3984408" y="3472404"/>
            <a:ext cx="1323340" cy="478790"/>
          </a:xfrm>
          <a:prstGeom prst="rect">
            <a:avLst/>
          </a:prstGeom>
          <a:noFill/>
          <a:ln w="9525">
            <a:noFill/>
            <a:miter lim="800000"/>
            <a:headEnd/>
            <a:tailEnd/>
          </a:ln>
        </p:spPr>
        <p:txBody>
          <a:bodyPr rot="0" vert="horz" wrap="square" lIns="91440" tIns="45720" rIns="91440" bIns="45720" anchor="t" anchorCtr="0">
            <a:noAutofit/>
          </a:bodyPr>
          <a:lstStyle/>
          <a:p>
            <a:pPr algn="ctr">
              <a:lnSpc>
                <a:spcPct val="115000"/>
              </a:lnSpc>
              <a:spcAft>
                <a:spcPts val="0"/>
              </a:spcAft>
            </a:pPr>
            <a:r>
              <a:rPr lang="en-GB" sz="1800" b="1" dirty="0" smtClean="0">
                <a:solidFill>
                  <a:srgbClr val="E92D82"/>
                </a:solidFill>
                <a:effectLst/>
                <a:latin typeface="Bradley Hand ITC" panose="03070402050302030203" pitchFamily="66" charset="0"/>
                <a:ea typeface="Arial" panose="020B0604020202020204" pitchFamily="34" charset="0"/>
              </a:rPr>
              <a:t>4 </a:t>
            </a:r>
            <a:endParaRPr lang="en-GB" sz="1100" dirty="0">
              <a:solidFill>
                <a:srgbClr val="E92D82"/>
              </a:solidFill>
              <a:effectLst/>
              <a:latin typeface="Arial" panose="020B0604020202020204" pitchFamily="34" charset="0"/>
              <a:ea typeface="Arial" panose="020B0604020202020204" pitchFamily="34" charset="0"/>
            </a:endParaRPr>
          </a:p>
        </p:txBody>
      </p:sp>
      <p:sp>
        <p:nvSpPr>
          <p:cNvPr id="55" name="Text Box 2"/>
          <p:cNvSpPr txBox="1">
            <a:spLocks noChangeArrowheads="1"/>
          </p:cNvSpPr>
          <p:nvPr/>
        </p:nvSpPr>
        <p:spPr bwMode="auto">
          <a:xfrm>
            <a:off x="3957492" y="2822040"/>
            <a:ext cx="1323340" cy="478790"/>
          </a:xfrm>
          <a:prstGeom prst="rect">
            <a:avLst/>
          </a:prstGeom>
          <a:noFill/>
          <a:ln w="9525">
            <a:noFill/>
            <a:miter lim="800000"/>
            <a:headEnd/>
            <a:tailEnd/>
          </a:ln>
        </p:spPr>
        <p:txBody>
          <a:bodyPr rot="0" vert="horz" wrap="square" lIns="91440" tIns="45720" rIns="91440" bIns="45720" anchor="t" anchorCtr="0">
            <a:noAutofit/>
          </a:bodyPr>
          <a:lstStyle/>
          <a:p>
            <a:pPr algn="ctr">
              <a:lnSpc>
                <a:spcPct val="115000"/>
              </a:lnSpc>
              <a:spcAft>
                <a:spcPts val="0"/>
              </a:spcAft>
            </a:pPr>
            <a:r>
              <a:rPr lang="en-GB" sz="1800" b="1" dirty="0" smtClean="0">
                <a:solidFill>
                  <a:srgbClr val="E92D82"/>
                </a:solidFill>
                <a:effectLst/>
                <a:latin typeface="Bradley Hand ITC" panose="03070402050302030203" pitchFamily="66" charset="0"/>
                <a:ea typeface="Arial" panose="020B0604020202020204" pitchFamily="34" charset="0"/>
              </a:rPr>
              <a:t>3 </a:t>
            </a:r>
            <a:endParaRPr lang="en-GB" sz="1100" dirty="0">
              <a:solidFill>
                <a:srgbClr val="E92D82"/>
              </a:solidFill>
              <a:effectLst/>
              <a:latin typeface="Arial" panose="020B0604020202020204" pitchFamily="34" charset="0"/>
              <a:ea typeface="Arial" panose="020B0604020202020204" pitchFamily="34" charset="0"/>
            </a:endParaRPr>
          </a:p>
        </p:txBody>
      </p:sp>
      <p:sp>
        <p:nvSpPr>
          <p:cNvPr id="56" name="Text Box 2"/>
          <p:cNvSpPr txBox="1">
            <a:spLocks noChangeArrowheads="1"/>
          </p:cNvSpPr>
          <p:nvPr/>
        </p:nvSpPr>
        <p:spPr bwMode="auto">
          <a:xfrm>
            <a:off x="3974122" y="4127600"/>
            <a:ext cx="1323340" cy="478790"/>
          </a:xfrm>
          <a:prstGeom prst="rect">
            <a:avLst/>
          </a:prstGeom>
          <a:noFill/>
          <a:ln w="9525">
            <a:noFill/>
            <a:miter lim="800000"/>
            <a:headEnd/>
            <a:tailEnd/>
          </a:ln>
        </p:spPr>
        <p:txBody>
          <a:bodyPr rot="0" vert="horz" wrap="square" lIns="91440" tIns="45720" rIns="91440" bIns="45720" anchor="t" anchorCtr="0">
            <a:noAutofit/>
          </a:bodyPr>
          <a:lstStyle/>
          <a:p>
            <a:pPr algn="ctr">
              <a:lnSpc>
                <a:spcPct val="115000"/>
              </a:lnSpc>
              <a:spcAft>
                <a:spcPts val="0"/>
              </a:spcAft>
            </a:pPr>
            <a:r>
              <a:rPr lang="en-GB" sz="1800" b="1" dirty="0" smtClean="0">
                <a:solidFill>
                  <a:srgbClr val="E92D82"/>
                </a:solidFill>
                <a:effectLst/>
                <a:latin typeface="Bradley Hand ITC" panose="03070402050302030203" pitchFamily="66" charset="0"/>
                <a:ea typeface="Arial" panose="020B0604020202020204" pitchFamily="34" charset="0"/>
              </a:rPr>
              <a:t>2 </a:t>
            </a:r>
            <a:endParaRPr lang="en-GB" sz="1100" dirty="0">
              <a:solidFill>
                <a:srgbClr val="E92D82"/>
              </a:solidFill>
              <a:effectLst/>
              <a:latin typeface="Arial" panose="020B0604020202020204" pitchFamily="34" charset="0"/>
              <a:ea typeface="Arial" panose="020B0604020202020204" pitchFamily="34" charset="0"/>
            </a:endParaRPr>
          </a:p>
        </p:txBody>
      </p:sp>
      <p:sp>
        <p:nvSpPr>
          <p:cNvPr id="57" name="Text Box 2"/>
          <p:cNvSpPr txBox="1">
            <a:spLocks noChangeArrowheads="1"/>
          </p:cNvSpPr>
          <p:nvPr/>
        </p:nvSpPr>
        <p:spPr bwMode="auto">
          <a:xfrm>
            <a:off x="3989558" y="4809559"/>
            <a:ext cx="1323340" cy="478790"/>
          </a:xfrm>
          <a:prstGeom prst="rect">
            <a:avLst/>
          </a:prstGeom>
          <a:noFill/>
          <a:ln w="9525">
            <a:noFill/>
            <a:miter lim="800000"/>
            <a:headEnd/>
            <a:tailEnd/>
          </a:ln>
        </p:spPr>
        <p:txBody>
          <a:bodyPr rot="0" vert="horz" wrap="square" lIns="91440" tIns="45720" rIns="91440" bIns="45720" anchor="t" anchorCtr="0">
            <a:noAutofit/>
          </a:bodyPr>
          <a:lstStyle/>
          <a:p>
            <a:pPr algn="ctr">
              <a:lnSpc>
                <a:spcPct val="115000"/>
              </a:lnSpc>
              <a:spcAft>
                <a:spcPts val="0"/>
              </a:spcAft>
            </a:pPr>
            <a:r>
              <a:rPr lang="en-GB" sz="1800" b="1" dirty="0" smtClean="0">
                <a:solidFill>
                  <a:srgbClr val="E92D82"/>
                </a:solidFill>
                <a:effectLst/>
                <a:latin typeface="Bradley Hand ITC" panose="03070402050302030203" pitchFamily="66" charset="0"/>
                <a:ea typeface="Arial" panose="020B0604020202020204" pitchFamily="34" charset="0"/>
              </a:rPr>
              <a:t>1</a:t>
            </a:r>
            <a:endParaRPr lang="en-GB" sz="1100" dirty="0">
              <a:solidFill>
                <a:srgbClr val="E92D82"/>
              </a:solidFill>
              <a:effectLst/>
              <a:latin typeface="Arial" panose="020B0604020202020204" pitchFamily="34" charset="0"/>
              <a:ea typeface="Arial" panose="020B0604020202020204" pitchFamily="34" charset="0"/>
            </a:endParaRPr>
          </a:p>
        </p:txBody>
      </p:sp>
      <p:sp>
        <p:nvSpPr>
          <p:cNvPr id="58" name="Text Box 2"/>
          <p:cNvSpPr txBox="1">
            <a:spLocks noChangeArrowheads="1"/>
          </p:cNvSpPr>
          <p:nvPr/>
        </p:nvSpPr>
        <p:spPr bwMode="auto">
          <a:xfrm>
            <a:off x="5469013" y="1527404"/>
            <a:ext cx="1510827" cy="478790"/>
          </a:xfrm>
          <a:prstGeom prst="rect">
            <a:avLst/>
          </a:prstGeom>
          <a:noFill/>
          <a:ln w="9525">
            <a:noFill/>
            <a:miter lim="800000"/>
            <a:headEnd/>
            <a:tailEnd/>
          </a:ln>
        </p:spPr>
        <p:txBody>
          <a:bodyPr rot="0" vert="horz" wrap="square" lIns="91440" tIns="45720" rIns="91440" bIns="45720" anchor="t" anchorCtr="0">
            <a:noAutofit/>
          </a:bodyPr>
          <a:lstStyle/>
          <a:p>
            <a:pPr algn="ctr">
              <a:lnSpc>
                <a:spcPct val="115000"/>
              </a:lnSpc>
              <a:spcAft>
                <a:spcPts val="0"/>
              </a:spcAft>
            </a:pPr>
            <a:r>
              <a:rPr lang="en-GB" b="1" dirty="0" err="1" smtClean="0">
                <a:solidFill>
                  <a:srgbClr val="E92D82"/>
                </a:solidFill>
                <a:latin typeface="Bradley Hand ITC" panose="03070402050302030203" pitchFamily="66" charset="0"/>
                <a:ea typeface="Arial" panose="020B0604020202020204" pitchFamily="34" charset="0"/>
              </a:rPr>
              <a:t>Ectoparasite</a:t>
            </a:r>
            <a:r>
              <a:rPr lang="en-GB" sz="1800" b="1" dirty="0" smtClean="0">
                <a:solidFill>
                  <a:srgbClr val="E92D82"/>
                </a:solidFill>
                <a:effectLst/>
                <a:latin typeface="Bradley Hand ITC" panose="03070402050302030203" pitchFamily="66" charset="0"/>
                <a:ea typeface="Arial" panose="020B0604020202020204" pitchFamily="34" charset="0"/>
              </a:rPr>
              <a:t> </a:t>
            </a:r>
            <a:endParaRPr lang="en-GB" sz="1100" dirty="0">
              <a:solidFill>
                <a:srgbClr val="E92D82"/>
              </a:solidFill>
              <a:effectLst/>
              <a:latin typeface="Arial" panose="020B0604020202020204" pitchFamily="34" charset="0"/>
              <a:ea typeface="Arial" panose="020B0604020202020204" pitchFamily="34" charset="0"/>
            </a:endParaRPr>
          </a:p>
        </p:txBody>
      </p:sp>
      <p:sp>
        <p:nvSpPr>
          <p:cNvPr id="59" name="Text Box 2"/>
          <p:cNvSpPr txBox="1">
            <a:spLocks noChangeArrowheads="1"/>
          </p:cNvSpPr>
          <p:nvPr/>
        </p:nvSpPr>
        <p:spPr bwMode="auto">
          <a:xfrm>
            <a:off x="5485643" y="2157259"/>
            <a:ext cx="1510827" cy="478790"/>
          </a:xfrm>
          <a:prstGeom prst="rect">
            <a:avLst/>
          </a:prstGeom>
          <a:noFill/>
          <a:ln w="9525">
            <a:noFill/>
            <a:miter lim="800000"/>
            <a:headEnd/>
            <a:tailEnd/>
          </a:ln>
        </p:spPr>
        <p:txBody>
          <a:bodyPr rot="0" vert="horz" wrap="square" lIns="91440" tIns="45720" rIns="91440" bIns="45720" anchor="t" anchorCtr="0">
            <a:noAutofit/>
          </a:bodyPr>
          <a:lstStyle/>
          <a:p>
            <a:pPr algn="ctr">
              <a:lnSpc>
                <a:spcPct val="115000"/>
              </a:lnSpc>
              <a:spcAft>
                <a:spcPts val="0"/>
              </a:spcAft>
            </a:pPr>
            <a:r>
              <a:rPr lang="en-GB" b="1" dirty="0" err="1" smtClean="0">
                <a:solidFill>
                  <a:srgbClr val="E92D82"/>
                </a:solidFill>
                <a:latin typeface="Bradley Hand ITC" panose="03070402050302030203" pitchFamily="66" charset="0"/>
                <a:ea typeface="Arial" panose="020B0604020202020204" pitchFamily="34" charset="0"/>
              </a:rPr>
              <a:t>Ectoparasite</a:t>
            </a:r>
            <a:r>
              <a:rPr lang="en-GB" sz="1800" b="1" dirty="0" smtClean="0">
                <a:solidFill>
                  <a:srgbClr val="E92D82"/>
                </a:solidFill>
                <a:effectLst/>
                <a:latin typeface="Bradley Hand ITC" panose="03070402050302030203" pitchFamily="66" charset="0"/>
                <a:ea typeface="Arial" panose="020B0604020202020204" pitchFamily="34" charset="0"/>
              </a:rPr>
              <a:t> </a:t>
            </a:r>
            <a:endParaRPr lang="en-GB" sz="1100" dirty="0">
              <a:solidFill>
                <a:srgbClr val="E92D82"/>
              </a:solidFill>
              <a:effectLst/>
              <a:latin typeface="Arial" panose="020B0604020202020204" pitchFamily="34" charset="0"/>
              <a:ea typeface="Arial" panose="020B0604020202020204" pitchFamily="34" charset="0"/>
            </a:endParaRPr>
          </a:p>
        </p:txBody>
      </p:sp>
      <p:sp>
        <p:nvSpPr>
          <p:cNvPr id="60" name="Text Box 2"/>
          <p:cNvSpPr txBox="1">
            <a:spLocks noChangeArrowheads="1"/>
          </p:cNvSpPr>
          <p:nvPr/>
        </p:nvSpPr>
        <p:spPr bwMode="auto">
          <a:xfrm>
            <a:off x="5499523" y="2828918"/>
            <a:ext cx="1510827" cy="478790"/>
          </a:xfrm>
          <a:prstGeom prst="rect">
            <a:avLst/>
          </a:prstGeom>
          <a:noFill/>
          <a:ln w="9525">
            <a:noFill/>
            <a:miter lim="800000"/>
            <a:headEnd/>
            <a:tailEnd/>
          </a:ln>
        </p:spPr>
        <p:txBody>
          <a:bodyPr rot="0" vert="horz" wrap="square" lIns="91440" tIns="45720" rIns="91440" bIns="45720" anchor="t" anchorCtr="0">
            <a:noAutofit/>
          </a:bodyPr>
          <a:lstStyle/>
          <a:p>
            <a:pPr algn="ctr">
              <a:lnSpc>
                <a:spcPct val="115000"/>
              </a:lnSpc>
              <a:spcAft>
                <a:spcPts val="0"/>
              </a:spcAft>
            </a:pPr>
            <a:r>
              <a:rPr lang="en-GB" b="1" dirty="0" err="1" smtClean="0">
                <a:solidFill>
                  <a:srgbClr val="E92D82"/>
                </a:solidFill>
                <a:latin typeface="Bradley Hand ITC" panose="03070402050302030203" pitchFamily="66" charset="0"/>
                <a:ea typeface="Arial" panose="020B0604020202020204" pitchFamily="34" charset="0"/>
              </a:rPr>
              <a:t>Endoparasite</a:t>
            </a:r>
            <a:r>
              <a:rPr lang="en-GB" sz="1800" b="1" dirty="0" smtClean="0">
                <a:solidFill>
                  <a:srgbClr val="E92D82"/>
                </a:solidFill>
                <a:effectLst/>
                <a:latin typeface="Bradley Hand ITC" panose="03070402050302030203" pitchFamily="66" charset="0"/>
                <a:ea typeface="Arial" panose="020B0604020202020204" pitchFamily="34" charset="0"/>
              </a:rPr>
              <a:t> </a:t>
            </a:r>
            <a:endParaRPr lang="en-GB" sz="1100" dirty="0">
              <a:solidFill>
                <a:srgbClr val="E92D82"/>
              </a:solidFill>
              <a:effectLst/>
              <a:latin typeface="Arial" panose="020B0604020202020204" pitchFamily="34" charset="0"/>
              <a:ea typeface="Arial" panose="020B0604020202020204" pitchFamily="34" charset="0"/>
            </a:endParaRPr>
          </a:p>
        </p:txBody>
      </p:sp>
      <p:sp>
        <p:nvSpPr>
          <p:cNvPr id="61" name="Text Box 2"/>
          <p:cNvSpPr txBox="1">
            <a:spLocks noChangeArrowheads="1"/>
          </p:cNvSpPr>
          <p:nvPr/>
        </p:nvSpPr>
        <p:spPr bwMode="auto">
          <a:xfrm>
            <a:off x="5469013" y="3465410"/>
            <a:ext cx="1510827" cy="478790"/>
          </a:xfrm>
          <a:prstGeom prst="rect">
            <a:avLst/>
          </a:prstGeom>
          <a:noFill/>
          <a:ln w="9525">
            <a:noFill/>
            <a:miter lim="800000"/>
            <a:headEnd/>
            <a:tailEnd/>
          </a:ln>
        </p:spPr>
        <p:txBody>
          <a:bodyPr rot="0" vert="horz" wrap="square" lIns="91440" tIns="45720" rIns="91440" bIns="45720" anchor="t" anchorCtr="0">
            <a:noAutofit/>
          </a:bodyPr>
          <a:lstStyle/>
          <a:p>
            <a:pPr algn="ctr">
              <a:lnSpc>
                <a:spcPct val="115000"/>
              </a:lnSpc>
              <a:spcAft>
                <a:spcPts val="0"/>
              </a:spcAft>
            </a:pPr>
            <a:r>
              <a:rPr lang="en-GB" b="1" dirty="0" err="1" smtClean="0">
                <a:solidFill>
                  <a:srgbClr val="E92D82"/>
                </a:solidFill>
                <a:latin typeface="Bradley Hand ITC" panose="03070402050302030203" pitchFamily="66" charset="0"/>
                <a:ea typeface="Arial" panose="020B0604020202020204" pitchFamily="34" charset="0"/>
              </a:rPr>
              <a:t>Endoparasite</a:t>
            </a:r>
            <a:r>
              <a:rPr lang="en-GB" sz="1800" b="1" dirty="0" smtClean="0">
                <a:solidFill>
                  <a:srgbClr val="E92D82"/>
                </a:solidFill>
                <a:effectLst/>
                <a:latin typeface="Bradley Hand ITC" panose="03070402050302030203" pitchFamily="66" charset="0"/>
                <a:ea typeface="Arial" panose="020B0604020202020204" pitchFamily="34" charset="0"/>
              </a:rPr>
              <a:t> </a:t>
            </a:r>
            <a:endParaRPr lang="en-GB" sz="1100" dirty="0">
              <a:solidFill>
                <a:srgbClr val="E92D82"/>
              </a:solidFill>
              <a:effectLst/>
              <a:latin typeface="Arial" panose="020B0604020202020204" pitchFamily="34" charset="0"/>
              <a:ea typeface="Arial" panose="020B0604020202020204" pitchFamily="34" charset="0"/>
            </a:endParaRPr>
          </a:p>
        </p:txBody>
      </p:sp>
      <p:sp>
        <p:nvSpPr>
          <p:cNvPr id="62" name="Text Box 2"/>
          <p:cNvSpPr txBox="1">
            <a:spLocks noChangeArrowheads="1"/>
          </p:cNvSpPr>
          <p:nvPr/>
        </p:nvSpPr>
        <p:spPr bwMode="auto">
          <a:xfrm>
            <a:off x="5444742" y="4138163"/>
            <a:ext cx="1510827" cy="478790"/>
          </a:xfrm>
          <a:prstGeom prst="rect">
            <a:avLst/>
          </a:prstGeom>
          <a:noFill/>
          <a:ln w="9525">
            <a:noFill/>
            <a:miter lim="800000"/>
            <a:headEnd/>
            <a:tailEnd/>
          </a:ln>
        </p:spPr>
        <p:txBody>
          <a:bodyPr rot="0" vert="horz" wrap="square" lIns="91440" tIns="45720" rIns="91440" bIns="45720" anchor="t" anchorCtr="0">
            <a:noAutofit/>
          </a:bodyPr>
          <a:lstStyle/>
          <a:p>
            <a:pPr algn="ctr">
              <a:lnSpc>
                <a:spcPct val="115000"/>
              </a:lnSpc>
              <a:spcAft>
                <a:spcPts val="0"/>
              </a:spcAft>
            </a:pPr>
            <a:r>
              <a:rPr lang="en-GB" b="1" dirty="0" err="1" smtClean="0">
                <a:solidFill>
                  <a:srgbClr val="E92D82"/>
                </a:solidFill>
                <a:latin typeface="Bradley Hand ITC" panose="03070402050302030203" pitchFamily="66" charset="0"/>
                <a:ea typeface="Arial" panose="020B0604020202020204" pitchFamily="34" charset="0"/>
              </a:rPr>
              <a:t>Ectoparasite</a:t>
            </a:r>
            <a:r>
              <a:rPr lang="en-GB" sz="1800" b="1" dirty="0" smtClean="0">
                <a:solidFill>
                  <a:srgbClr val="E92D82"/>
                </a:solidFill>
                <a:effectLst/>
                <a:latin typeface="Bradley Hand ITC" panose="03070402050302030203" pitchFamily="66" charset="0"/>
                <a:ea typeface="Arial" panose="020B0604020202020204" pitchFamily="34" charset="0"/>
              </a:rPr>
              <a:t> </a:t>
            </a:r>
            <a:endParaRPr lang="en-GB" sz="1100" dirty="0">
              <a:solidFill>
                <a:srgbClr val="E92D82"/>
              </a:solidFill>
              <a:effectLst/>
              <a:latin typeface="Arial" panose="020B0604020202020204" pitchFamily="34" charset="0"/>
              <a:ea typeface="Arial" panose="020B0604020202020204" pitchFamily="34" charset="0"/>
            </a:endParaRPr>
          </a:p>
        </p:txBody>
      </p:sp>
      <p:sp>
        <p:nvSpPr>
          <p:cNvPr id="63" name="Text Box 2"/>
          <p:cNvSpPr txBox="1">
            <a:spLocks noChangeArrowheads="1"/>
          </p:cNvSpPr>
          <p:nvPr/>
        </p:nvSpPr>
        <p:spPr bwMode="auto">
          <a:xfrm>
            <a:off x="5485643" y="4790943"/>
            <a:ext cx="1510827" cy="478790"/>
          </a:xfrm>
          <a:prstGeom prst="rect">
            <a:avLst/>
          </a:prstGeom>
          <a:noFill/>
          <a:ln w="9525">
            <a:noFill/>
            <a:miter lim="800000"/>
            <a:headEnd/>
            <a:tailEnd/>
          </a:ln>
        </p:spPr>
        <p:txBody>
          <a:bodyPr rot="0" vert="horz" wrap="square" lIns="91440" tIns="45720" rIns="91440" bIns="45720" anchor="t" anchorCtr="0">
            <a:noAutofit/>
          </a:bodyPr>
          <a:lstStyle/>
          <a:p>
            <a:pPr algn="ctr">
              <a:lnSpc>
                <a:spcPct val="115000"/>
              </a:lnSpc>
              <a:spcAft>
                <a:spcPts val="0"/>
              </a:spcAft>
            </a:pPr>
            <a:r>
              <a:rPr lang="en-GB" b="1" dirty="0" err="1" smtClean="0">
                <a:solidFill>
                  <a:srgbClr val="E92D82"/>
                </a:solidFill>
                <a:latin typeface="Bradley Hand ITC" panose="03070402050302030203" pitchFamily="66" charset="0"/>
                <a:ea typeface="Arial" panose="020B0604020202020204" pitchFamily="34" charset="0"/>
              </a:rPr>
              <a:t>Ectoparasite</a:t>
            </a:r>
            <a:r>
              <a:rPr lang="en-GB" sz="1800" b="1" dirty="0" smtClean="0">
                <a:solidFill>
                  <a:srgbClr val="E92D82"/>
                </a:solidFill>
                <a:effectLst/>
                <a:latin typeface="Bradley Hand ITC" panose="03070402050302030203" pitchFamily="66" charset="0"/>
                <a:ea typeface="Arial" panose="020B0604020202020204" pitchFamily="34" charset="0"/>
              </a:rPr>
              <a:t> </a:t>
            </a:r>
            <a:endParaRPr lang="en-GB" sz="1100" dirty="0">
              <a:solidFill>
                <a:srgbClr val="E92D82"/>
              </a:solidFill>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4137933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500"/>
                                        <p:tgtEl>
                                          <p:spTgt spid="5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500"/>
                                        <p:tgtEl>
                                          <p:spTgt spid="5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fade">
                                      <p:cBhvr>
                                        <p:cTn id="25" dur="500"/>
                                        <p:tgtEl>
                                          <p:spTgt spid="5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4"/>
                                        </p:tgtEl>
                                        <p:attrNameLst>
                                          <p:attrName>style.visibility</p:attrName>
                                        </p:attrNameLst>
                                      </p:cBhvr>
                                      <p:to>
                                        <p:strVal val="visible"/>
                                      </p:to>
                                    </p:set>
                                    <p:animEffect transition="in" filter="fade">
                                      <p:cBhvr>
                                        <p:cTn id="30" dur="500"/>
                                        <p:tgtEl>
                                          <p:spTgt spid="5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6"/>
                                        </p:tgtEl>
                                        <p:attrNameLst>
                                          <p:attrName>style.visibility</p:attrName>
                                        </p:attrNameLst>
                                      </p:cBhvr>
                                      <p:to>
                                        <p:strVal val="visible"/>
                                      </p:to>
                                    </p:set>
                                    <p:animEffect transition="in" filter="fade">
                                      <p:cBhvr>
                                        <p:cTn id="35" dur="500"/>
                                        <p:tgtEl>
                                          <p:spTgt spid="5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500"/>
                                        <p:tgtEl>
                                          <p:spTgt spid="57"/>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500"/>
                                        <p:tgtEl>
                                          <p:spTgt spid="58"/>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fade">
                                      <p:cBhvr>
                                        <p:cTn id="50" dur="500"/>
                                        <p:tgtEl>
                                          <p:spTgt spid="59"/>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60">
                                            <p:txEl>
                                              <p:pRg st="0" end="0"/>
                                            </p:txEl>
                                          </p:spTgt>
                                        </p:tgtEl>
                                        <p:attrNameLst>
                                          <p:attrName>style.visibility</p:attrName>
                                        </p:attrNameLst>
                                      </p:cBhvr>
                                      <p:to>
                                        <p:strVal val="visible"/>
                                      </p:to>
                                    </p:set>
                                    <p:animEffect transition="in" filter="fade">
                                      <p:cBhvr>
                                        <p:cTn id="55" dur="500"/>
                                        <p:tgtEl>
                                          <p:spTgt spid="60">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500"/>
                                        <p:tgtEl>
                                          <p:spTgt spid="61"/>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500"/>
                                        <p:tgtEl>
                                          <p:spTgt spid="62"/>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52" grpId="0"/>
      <p:bldP spid="53" grpId="0"/>
      <p:bldP spid="54" grpId="0"/>
      <p:bldP spid="55" grpId="0"/>
      <p:bldP spid="56" grpId="0"/>
      <p:bldP spid="57" grpId="0"/>
      <p:bldP spid="58" grpId="0"/>
      <p:bldP spid="59" grpId="0"/>
      <p:bldP spid="61" grpId="0"/>
      <p:bldP spid="62" grpId="0"/>
      <p:bldP spid="6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306611" y="6093296"/>
            <a:ext cx="1630401" cy="744476"/>
          </a:xfrm>
          <a:prstGeom prst="rect">
            <a:avLst/>
          </a:prstGeom>
          <a:noFill/>
        </p:spPr>
      </p:pic>
      <p:sp>
        <p:nvSpPr>
          <p:cNvPr id="15" name="Rectangle 14"/>
          <p:cNvSpPr/>
          <p:nvPr/>
        </p:nvSpPr>
        <p:spPr>
          <a:xfrm>
            <a:off x="107504" y="6173146"/>
            <a:ext cx="3096344" cy="584775"/>
          </a:xfrm>
          <a:prstGeom prst="rect">
            <a:avLst/>
          </a:prstGeom>
        </p:spPr>
        <p:txBody>
          <a:bodyPr wrap="square">
            <a:spAutoFit/>
          </a:bodyPr>
          <a:lstStyle/>
          <a:p>
            <a:r>
              <a:rPr lang="en-GB" sz="3200" b="1" dirty="0" smtClean="0">
                <a:solidFill>
                  <a:srgbClr val="E92D82"/>
                </a:solidFill>
                <a:latin typeface="Comic Sans MS" panose="030F0702030302020204" pitchFamily="66" charset="0"/>
              </a:rPr>
              <a:t>Activity</a:t>
            </a:r>
            <a:endParaRPr lang="en-GB" sz="3200" dirty="0">
              <a:solidFill>
                <a:srgbClr val="E92D82"/>
              </a:solidFill>
              <a:latin typeface="Comic Sans MS" panose="030F0702030302020204" pitchFamily="66" charset="0"/>
            </a:endParaRPr>
          </a:p>
        </p:txBody>
      </p:sp>
      <p:pic>
        <p:nvPicPr>
          <p:cNvPr id="5" name="Picture 4"/>
          <p:cNvPicPr>
            <a:picLocks noChangeAspect="1"/>
          </p:cNvPicPr>
          <p:nvPr/>
        </p:nvPicPr>
        <p:blipFill>
          <a:blip r:embed="rId4"/>
          <a:stretch>
            <a:fillRect/>
          </a:stretch>
        </p:blipFill>
        <p:spPr>
          <a:xfrm>
            <a:off x="2699792" y="332656"/>
            <a:ext cx="3890330" cy="5496272"/>
          </a:xfrm>
          <a:prstGeom prst="rect">
            <a:avLst/>
          </a:prstGeom>
        </p:spPr>
      </p:pic>
    </p:spTree>
    <p:extLst>
      <p:ext uri="{BB962C8B-B14F-4D97-AF65-F5344CB8AC3E}">
        <p14:creationId xmlns:p14="http://schemas.microsoft.com/office/powerpoint/2010/main" val="39553382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AW images_money.JPG"/>
          <p:cNvPicPr>
            <a:picLocks noChangeAspect="1"/>
          </p:cNvPicPr>
          <p:nvPr/>
        </p:nvPicPr>
        <p:blipFill rotWithShape="1">
          <a:blip r:embed="rId3" cstate="print"/>
          <a:srcRect r="51602"/>
          <a:stretch/>
        </p:blipFill>
        <p:spPr>
          <a:xfrm>
            <a:off x="8036295" y="3645024"/>
            <a:ext cx="1072210" cy="2349340"/>
          </a:xfrm>
          <a:prstGeom prst="rect">
            <a:avLst/>
          </a:prstGeom>
        </p:spPr>
      </p:pic>
      <p:sp>
        <p:nvSpPr>
          <p:cNvPr id="2" name="Title 1"/>
          <p:cNvSpPr>
            <a:spLocks noGrp="1"/>
          </p:cNvSpPr>
          <p:nvPr>
            <p:ph type="title"/>
          </p:nvPr>
        </p:nvSpPr>
        <p:spPr>
          <a:xfrm>
            <a:off x="-768524" y="6185839"/>
            <a:ext cx="7416824" cy="628018"/>
          </a:xfrm>
        </p:spPr>
        <p:txBody>
          <a:bodyPr>
            <a:normAutofit/>
          </a:bodyPr>
          <a:lstStyle/>
          <a:p>
            <a:r>
              <a:rPr lang="en-GB" sz="2800" i="1" dirty="0">
                <a:latin typeface="Comic Sans MS" panose="030F0702030302020204" pitchFamily="66" charset="0"/>
              </a:rPr>
              <a:t>The UK’s leading vet charity …</a:t>
            </a:r>
          </a:p>
        </p:txBody>
      </p:sp>
      <p:sp>
        <p:nvSpPr>
          <p:cNvPr id="4" name="TextBox 3"/>
          <p:cNvSpPr txBox="1"/>
          <p:nvPr/>
        </p:nvSpPr>
        <p:spPr>
          <a:xfrm>
            <a:off x="3073340" y="388677"/>
            <a:ext cx="5864323" cy="357930"/>
          </a:xfrm>
          <a:prstGeom prst="rect">
            <a:avLst/>
          </a:prstGeom>
          <a:noFill/>
        </p:spPr>
        <p:txBody>
          <a:bodyPr wrap="square" lIns="80147" tIns="40074" rIns="80147" bIns="40074" rtlCol="0">
            <a:spAutoFit/>
          </a:bodyPr>
          <a:lstStyle/>
          <a:p>
            <a:endParaRPr lang="en-GB" dirty="0"/>
          </a:p>
        </p:txBody>
      </p:sp>
      <p:pic>
        <p:nvPicPr>
          <p:cNvPr id="7" name="Picture 6" descr="old faithful.jpg"/>
          <p:cNvPicPr>
            <a:picLocks noChangeAspect="1"/>
          </p:cNvPicPr>
          <p:nvPr/>
        </p:nvPicPr>
        <p:blipFill>
          <a:blip r:embed="rId4" cstate="print"/>
          <a:stretch>
            <a:fillRect/>
          </a:stretch>
        </p:blipFill>
        <p:spPr>
          <a:xfrm rot="20852158">
            <a:off x="469584" y="662778"/>
            <a:ext cx="2942505" cy="2623383"/>
          </a:xfrm>
          <a:prstGeom prst="rect">
            <a:avLst/>
          </a:prstGeom>
          <a:ln>
            <a:noFill/>
          </a:ln>
          <a:effectLst>
            <a:outerShdw blurRad="292100" dist="139700" dir="2700000" algn="tl" rotWithShape="0">
              <a:srgbClr val="333333">
                <a:alpha val="65000"/>
              </a:srgbClr>
            </a:outerShdw>
            <a:softEdge rad="31750"/>
          </a:effectLst>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9552" y="3698614"/>
            <a:ext cx="2989904" cy="2242428"/>
          </a:xfrm>
          <a:prstGeom prst="rect">
            <a:avLst/>
          </a:prstGeom>
          <a:ln>
            <a:noFill/>
          </a:ln>
          <a:effectLst>
            <a:outerShdw blurRad="292100" dist="139700" dir="2700000" algn="tl" rotWithShape="0">
              <a:srgbClr val="333333">
                <a:alpha val="65000"/>
              </a:srgbClr>
            </a:outerShdw>
            <a:softEdge rad="31750"/>
          </a:effectLst>
        </p:spPr>
      </p:pic>
      <p:sp>
        <p:nvSpPr>
          <p:cNvPr id="12" name="TextBox 11"/>
          <p:cNvSpPr txBox="1"/>
          <p:nvPr/>
        </p:nvSpPr>
        <p:spPr>
          <a:xfrm>
            <a:off x="3852298" y="223152"/>
            <a:ext cx="5592004" cy="1373592"/>
          </a:xfrm>
          <a:prstGeom prst="rect">
            <a:avLst/>
          </a:prstGeom>
          <a:noFill/>
        </p:spPr>
        <p:txBody>
          <a:bodyPr wrap="square" lIns="80147" tIns="40074" rIns="80147" bIns="40074" rtlCol="0">
            <a:spAutoFit/>
          </a:bodyPr>
          <a:lstStyle/>
          <a:p>
            <a:pPr>
              <a:buFont typeface="Arial" pitchFamily="34" charset="0"/>
              <a:buNone/>
            </a:pPr>
            <a:endParaRPr lang="en-GB" dirty="0" smtClean="0"/>
          </a:p>
          <a:p>
            <a:pPr>
              <a:buClr>
                <a:srgbClr val="008988"/>
              </a:buClr>
              <a:buFont typeface="Arial" pitchFamily="34" charset="0"/>
              <a:buChar char="•"/>
            </a:pPr>
            <a:r>
              <a:rPr lang="en-GB" dirty="0" smtClean="0">
                <a:latin typeface="Comic Sans MS" panose="030F0702030302020204" pitchFamily="66" charset="0"/>
              </a:rPr>
              <a:t> </a:t>
            </a:r>
            <a:r>
              <a:rPr lang="en-GB" sz="2200" dirty="0" smtClean="0">
                <a:solidFill>
                  <a:srgbClr val="008988"/>
                </a:solidFill>
                <a:latin typeface="Comic Sans MS" panose="030F0702030302020204" pitchFamily="66" charset="0"/>
                <a:cs typeface="Arial" pitchFamily="34" charset="0"/>
              </a:rPr>
              <a:t>Our charity is </a:t>
            </a:r>
            <a:r>
              <a:rPr lang="en-GB" sz="2200" b="1" dirty="0" smtClean="0">
                <a:solidFill>
                  <a:srgbClr val="008988"/>
                </a:solidFill>
                <a:latin typeface="Comic Sans MS" panose="030F0702030302020204" pitchFamily="66" charset="0"/>
                <a:cs typeface="Arial" pitchFamily="34" charset="0"/>
              </a:rPr>
              <a:t>100</a:t>
            </a:r>
            <a:r>
              <a:rPr lang="en-GB" sz="2200" dirty="0" smtClean="0">
                <a:solidFill>
                  <a:srgbClr val="008988"/>
                </a:solidFill>
                <a:latin typeface="Comic Sans MS" panose="030F0702030302020204" pitchFamily="66" charset="0"/>
                <a:cs typeface="Arial" pitchFamily="34" charset="0"/>
              </a:rPr>
              <a:t> years old and we’ve been treating sick and injured pets </a:t>
            </a:r>
          </a:p>
          <a:p>
            <a:pPr>
              <a:buClr>
                <a:srgbClr val="008988"/>
              </a:buClr>
            </a:pPr>
            <a:r>
              <a:rPr lang="en-GB" sz="2200" dirty="0" smtClean="0">
                <a:solidFill>
                  <a:srgbClr val="008988"/>
                </a:solidFill>
                <a:latin typeface="Comic Sans MS" panose="030F0702030302020204" pitchFamily="66" charset="0"/>
                <a:cs typeface="Arial" pitchFamily="34" charset="0"/>
              </a:rPr>
              <a:t>since 1917</a:t>
            </a:r>
          </a:p>
        </p:txBody>
      </p:sp>
      <p:sp>
        <p:nvSpPr>
          <p:cNvPr id="13" name="TextBox 12"/>
          <p:cNvSpPr txBox="1"/>
          <p:nvPr/>
        </p:nvSpPr>
        <p:spPr>
          <a:xfrm>
            <a:off x="3961246" y="3228945"/>
            <a:ext cx="4952095" cy="758039"/>
          </a:xfrm>
          <a:prstGeom prst="rect">
            <a:avLst/>
          </a:prstGeom>
          <a:noFill/>
        </p:spPr>
        <p:txBody>
          <a:bodyPr wrap="square" lIns="80147" tIns="40074" rIns="80147" bIns="40074" rtlCol="0">
            <a:spAutoFit/>
          </a:bodyPr>
          <a:lstStyle/>
          <a:p>
            <a:pPr>
              <a:buClr>
                <a:srgbClr val="008988"/>
              </a:buClr>
              <a:buFont typeface="Arial" pitchFamily="34" charset="0"/>
              <a:buChar char="•"/>
            </a:pPr>
            <a:r>
              <a:rPr lang="en-GB" sz="2200" dirty="0" smtClean="0">
                <a:solidFill>
                  <a:srgbClr val="008988"/>
                </a:solidFill>
                <a:latin typeface="Comic Sans MS" panose="030F0702030302020204" pitchFamily="66" charset="0"/>
                <a:cs typeface="Arial" panose="020B0604020202020204" pitchFamily="34" charset="0"/>
              </a:rPr>
              <a:t> We help a sick or injured pet every 5 seconds!</a:t>
            </a:r>
          </a:p>
        </p:txBody>
      </p:sp>
      <p:sp>
        <p:nvSpPr>
          <p:cNvPr id="14" name="TextBox 13"/>
          <p:cNvSpPr txBox="1"/>
          <p:nvPr/>
        </p:nvSpPr>
        <p:spPr>
          <a:xfrm>
            <a:off x="3885540" y="1949671"/>
            <a:ext cx="4952095" cy="758039"/>
          </a:xfrm>
          <a:prstGeom prst="rect">
            <a:avLst/>
          </a:prstGeom>
          <a:noFill/>
        </p:spPr>
        <p:txBody>
          <a:bodyPr wrap="square" lIns="80147" tIns="40074" rIns="80147" bIns="40074" rtlCol="0">
            <a:spAutoFit/>
          </a:bodyPr>
          <a:lstStyle/>
          <a:p>
            <a:pPr>
              <a:buClr>
                <a:srgbClr val="008988"/>
              </a:buClr>
              <a:buFont typeface="Arial" pitchFamily="34" charset="0"/>
              <a:buChar char="•"/>
            </a:pPr>
            <a:r>
              <a:rPr lang="en-GB" dirty="0" smtClean="0">
                <a:solidFill>
                  <a:srgbClr val="008988"/>
                </a:solidFill>
                <a:latin typeface="Comic Sans MS" panose="030F0702030302020204" pitchFamily="66" charset="0"/>
              </a:rPr>
              <a:t> </a:t>
            </a:r>
            <a:r>
              <a:rPr lang="en-GB" sz="2200" dirty="0" smtClean="0">
                <a:solidFill>
                  <a:srgbClr val="008988"/>
                </a:solidFill>
                <a:latin typeface="Comic Sans MS" panose="030F0702030302020204" pitchFamily="66" charset="0"/>
                <a:cs typeface="Arial" pitchFamily="34" charset="0"/>
              </a:rPr>
              <a:t>We have Pet Hospitals all over the UK</a:t>
            </a:r>
          </a:p>
        </p:txBody>
      </p:sp>
      <p:sp>
        <p:nvSpPr>
          <p:cNvPr id="17" name="Rectangle 16"/>
          <p:cNvSpPr/>
          <p:nvPr/>
        </p:nvSpPr>
        <p:spPr>
          <a:xfrm>
            <a:off x="3399135" y="3429000"/>
            <a:ext cx="4572000" cy="357930"/>
          </a:xfrm>
          <a:prstGeom prst="rect">
            <a:avLst/>
          </a:prstGeom>
        </p:spPr>
        <p:txBody>
          <a:bodyPr lIns="80147" tIns="40074" rIns="80147" bIns="40074">
            <a:spAutoFit/>
          </a:bodyPr>
          <a:lstStyle/>
          <a:p>
            <a:r>
              <a:rPr lang="en-GB" dirty="0" smtClean="0"/>
              <a:t>  </a:t>
            </a:r>
          </a:p>
        </p:txBody>
      </p:sp>
      <p:sp>
        <p:nvSpPr>
          <p:cNvPr id="18" name="Rectangle 17"/>
          <p:cNvSpPr/>
          <p:nvPr/>
        </p:nvSpPr>
        <p:spPr>
          <a:xfrm>
            <a:off x="3961246" y="4518877"/>
            <a:ext cx="4572000" cy="758039"/>
          </a:xfrm>
          <a:prstGeom prst="rect">
            <a:avLst/>
          </a:prstGeom>
        </p:spPr>
        <p:txBody>
          <a:bodyPr wrap="square" lIns="80147" tIns="40074" rIns="80147" bIns="40074">
            <a:spAutoFit/>
          </a:bodyPr>
          <a:lstStyle/>
          <a:p>
            <a:pPr>
              <a:buFont typeface="Arial" pitchFamily="34" charset="0"/>
              <a:buChar char="•"/>
            </a:pPr>
            <a:r>
              <a:rPr lang="en-GB" dirty="0" smtClean="0">
                <a:solidFill>
                  <a:srgbClr val="008988"/>
                </a:solidFill>
                <a:latin typeface="Comic Sans MS" panose="030F0702030302020204" pitchFamily="66" charset="0"/>
              </a:rPr>
              <a:t> </a:t>
            </a:r>
            <a:r>
              <a:rPr lang="en-GB" sz="2200" dirty="0" smtClean="0">
                <a:solidFill>
                  <a:srgbClr val="008988"/>
                </a:solidFill>
                <a:latin typeface="Comic Sans MS" panose="030F0702030302020204" pitchFamily="66" charset="0"/>
                <a:cs typeface="Arial" pitchFamily="34" charset="0"/>
              </a:rPr>
              <a:t>It costs more than </a:t>
            </a:r>
            <a:r>
              <a:rPr lang="en-GB" sz="2200" b="1" dirty="0" smtClean="0">
                <a:solidFill>
                  <a:srgbClr val="008988"/>
                </a:solidFill>
                <a:latin typeface="Comic Sans MS" panose="030F0702030302020204" pitchFamily="66" charset="0"/>
                <a:cs typeface="Arial" pitchFamily="34" charset="0"/>
              </a:rPr>
              <a:t>£1 million </a:t>
            </a:r>
            <a:r>
              <a:rPr lang="en-GB" sz="2200" dirty="0" smtClean="0">
                <a:solidFill>
                  <a:srgbClr val="008988"/>
                </a:solidFill>
                <a:latin typeface="Comic Sans MS" panose="030F0702030302020204" pitchFamily="66" charset="0"/>
                <a:cs typeface="Arial" pitchFamily="34" charset="0"/>
              </a:rPr>
              <a:t>every week to do our work</a:t>
            </a:r>
          </a:p>
        </p:txBody>
      </p:sp>
      <p:sp>
        <p:nvSpPr>
          <p:cNvPr id="3" name="TextBox 2"/>
          <p:cNvSpPr txBox="1"/>
          <p:nvPr/>
        </p:nvSpPr>
        <p:spPr>
          <a:xfrm>
            <a:off x="1562474" y="388677"/>
            <a:ext cx="1917220" cy="2308376"/>
          </a:xfrm>
          <a:prstGeom prst="rect">
            <a:avLst/>
          </a:prstGeom>
          <a:noFill/>
        </p:spPr>
        <p:txBody>
          <a:bodyPr wrap="square" rtlCol="0">
            <a:spAutoFit/>
          </a:bodyPr>
          <a:lstStyle/>
          <a:p>
            <a:endParaRPr lang="en-GB" dirty="0"/>
          </a:p>
        </p:txBody>
      </p:sp>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720000">
            <a:off x="194297" y="618143"/>
            <a:ext cx="3304320" cy="2717393"/>
          </a:xfrm>
          <a:prstGeom prst="rect">
            <a:avLst/>
          </a:prstGeom>
        </p:spPr>
      </p:pic>
      <p:pic>
        <p:nvPicPr>
          <p:cNvPr id="15" name="Picture 4"/>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7306612" y="6127462"/>
            <a:ext cx="1631052" cy="744773"/>
          </a:xfrm>
          <a:prstGeom prst="rect">
            <a:avLst/>
          </a:prstGeom>
          <a:noFill/>
        </p:spPr>
      </p:pic>
    </p:spTree>
    <p:extLst>
      <p:ext uri="{BB962C8B-B14F-4D97-AF65-F5344CB8AC3E}">
        <p14:creationId xmlns:p14="http://schemas.microsoft.com/office/powerpoint/2010/main" val="3362418731"/>
      </p:ext>
    </p:extLst>
  </p:cSld>
  <p:clrMapOvr>
    <a:masterClrMapping/>
  </p:clrMapOvr>
  <p:transition>
    <p:sndAc>
      <p:end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par>
                                <p:cTn id="17" presetID="6" presetClass="entr" presetSubtype="16"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ircle(in)">
                                      <p:cBhvr>
                                        <p:cTn id="19" dur="1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circle(in)">
                                      <p:cBhvr>
                                        <p:cTn id="24" dur="1000"/>
                                        <p:tgtEl>
                                          <p:spTgt spid="5"/>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500" fill="hold"/>
                                        <p:tgtEl>
                                          <p:spTgt spid="13"/>
                                        </p:tgtEl>
                                        <p:attrNameLst>
                                          <p:attrName>ppt_w</p:attrName>
                                        </p:attrNameLst>
                                      </p:cBhvr>
                                      <p:tavLst>
                                        <p:tav tm="0">
                                          <p:val>
                                            <p:fltVal val="0"/>
                                          </p:val>
                                        </p:tav>
                                        <p:tav tm="100000">
                                          <p:val>
                                            <p:strVal val="#ppt_w"/>
                                          </p:val>
                                        </p:tav>
                                      </p:tavLst>
                                    </p:anim>
                                    <p:anim calcmode="lin" valueType="num">
                                      <p:cBhvr>
                                        <p:cTn id="35" dur="500" fill="hold"/>
                                        <p:tgtEl>
                                          <p:spTgt spid="13"/>
                                        </p:tgtEl>
                                        <p:attrNameLst>
                                          <p:attrName>ppt_h</p:attrName>
                                        </p:attrNameLst>
                                      </p:cBhvr>
                                      <p:tavLst>
                                        <p:tav tm="0">
                                          <p:val>
                                            <p:fltVal val="0"/>
                                          </p:val>
                                        </p:tav>
                                        <p:tav tm="100000">
                                          <p:val>
                                            <p:strVal val="#ppt_h"/>
                                          </p:val>
                                        </p:tav>
                                      </p:tavLst>
                                    </p:anim>
                                    <p:animEffect transition="in" filter="fade">
                                      <p:cBhvr>
                                        <p:cTn id="36" dur="500"/>
                                        <p:tgtEl>
                                          <p:spTgt spid="13"/>
                                        </p:tgtEl>
                                      </p:cBhvr>
                                    </p:animEffect>
                                  </p:childTnLst>
                                </p:cTn>
                              </p:par>
                              <p:par>
                                <p:cTn id="37" presetID="6" presetClass="entr" presetSubtype="16" fill="hold"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circle(in)">
                                      <p:cBhvr>
                                        <p:cTn id="39" dur="10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par>
                                <p:cTn id="47" presetID="10" presetClass="entr" presetSubtype="0" fill="hold" nodeType="with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3" grpId="0"/>
      <p:bldP spid="14" grpId="0"/>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306611" y="6093296"/>
            <a:ext cx="1630401" cy="744476"/>
          </a:xfrm>
          <a:prstGeom prst="rect">
            <a:avLst/>
          </a:prstGeom>
          <a:noFill/>
        </p:spPr>
      </p:pic>
      <p:sp>
        <p:nvSpPr>
          <p:cNvPr id="15" name="Rectangle 14"/>
          <p:cNvSpPr/>
          <p:nvPr/>
        </p:nvSpPr>
        <p:spPr>
          <a:xfrm>
            <a:off x="176220" y="6173146"/>
            <a:ext cx="3096344" cy="584775"/>
          </a:xfrm>
          <a:prstGeom prst="rect">
            <a:avLst/>
          </a:prstGeom>
        </p:spPr>
        <p:txBody>
          <a:bodyPr wrap="square">
            <a:spAutoFit/>
          </a:bodyPr>
          <a:lstStyle/>
          <a:p>
            <a:r>
              <a:rPr lang="en-GB" sz="3200" b="1" dirty="0" smtClean="0">
                <a:solidFill>
                  <a:srgbClr val="E92D82"/>
                </a:solidFill>
                <a:latin typeface="Comic Sans MS" panose="030F0702030302020204" pitchFamily="66" charset="0"/>
              </a:rPr>
              <a:t>Activity</a:t>
            </a:r>
            <a:endParaRPr lang="en-GB" sz="3200" dirty="0">
              <a:solidFill>
                <a:srgbClr val="E92D82"/>
              </a:solidFill>
              <a:latin typeface="Comic Sans MS" panose="030F0702030302020204" pitchFamily="66" charset="0"/>
            </a:endParaRPr>
          </a:p>
        </p:txBody>
      </p:sp>
      <p:grpSp>
        <p:nvGrpSpPr>
          <p:cNvPr id="3" name="Group 2"/>
          <p:cNvGrpSpPr/>
          <p:nvPr/>
        </p:nvGrpSpPr>
        <p:grpSpPr>
          <a:xfrm>
            <a:off x="248449" y="1628206"/>
            <a:ext cx="8086725" cy="792682"/>
            <a:chOff x="248449" y="1628206"/>
            <a:chExt cx="8086725" cy="792682"/>
          </a:xfrm>
        </p:grpSpPr>
        <p:sp>
          <p:nvSpPr>
            <p:cNvPr id="10" name="Text Box 2"/>
            <p:cNvSpPr txBox="1">
              <a:spLocks noChangeArrowheads="1"/>
            </p:cNvSpPr>
            <p:nvPr/>
          </p:nvSpPr>
          <p:spPr bwMode="auto">
            <a:xfrm>
              <a:off x="248449" y="1628206"/>
              <a:ext cx="7115175" cy="375487"/>
            </a:xfrm>
            <a:prstGeom prst="rect">
              <a:avLst/>
            </a:prstGeom>
            <a:noFill/>
            <a:ln w="9525">
              <a:noFill/>
              <a:miter lim="800000"/>
              <a:headEnd/>
              <a:tailEnd/>
            </a:ln>
          </p:spPr>
          <p:txBody>
            <a:bodyPr rot="0" vert="horz" wrap="square" lIns="91440" tIns="45720" rIns="91440" bIns="45720" anchor="t" anchorCtr="0">
              <a:spAutoFit/>
            </a:bodyPr>
            <a:lstStyle/>
            <a:p>
              <a:pPr lvl="0">
                <a:lnSpc>
                  <a:spcPct val="115000"/>
                </a:lnSpc>
                <a:spcAft>
                  <a:spcPts val="0"/>
                </a:spcAft>
                <a:buSzPts val="1600"/>
              </a:pPr>
              <a:r>
                <a:rPr lang="en-GB" sz="1600" dirty="0" smtClean="0">
                  <a:solidFill>
                    <a:srgbClr val="000000"/>
                  </a:solidFill>
                  <a:effectLst/>
                  <a:latin typeface="Comic Sans MS" panose="030F0702030302020204" pitchFamily="66" charset="0"/>
                  <a:ea typeface="Calibri" panose="020F0502020204030204" pitchFamily="34" charset="0"/>
                  <a:cs typeface="Arial" panose="020B0604020202020204" pitchFamily="34" charset="0"/>
                </a:rPr>
                <a:t>2. What’s </a:t>
              </a:r>
              <a:r>
                <a:rPr lang="en-GB" sz="1600" dirty="0">
                  <a:solidFill>
                    <a:srgbClr val="000000"/>
                  </a:solidFill>
                  <a:effectLst/>
                  <a:latin typeface="Comic Sans MS" panose="030F0702030302020204" pitchFamily="66" charset="0"/>
                  <a:ea typeface="Calibri" panose="020F0502020204030204" pitchFamily="34" charset="0"/>
                  <a:cs typeface="Arial" panose="020B0604020202020204" pitchFamily="34" charset="0"/>
                </a:rPr>
                <a:t>the most common </a:t>
              </a:r>
              <a:r>
                <a:rPr lang="en-GB" sz="1600" dirty="0" err="1">
                  <a:solidFill>
                    <a:srgbClr val="000000"/>
                  </a:solidFill>
                  <a:effectLst/>
                  <a:latin typeface="Comic Sans MS" panose="030F0702030302020204" pitchFamily="66" charset="0"/>
                  <a:ea typeface="Calibri" panose="020F0502020204030204" pitchFamily="34" charset="0"/>
                  <a:cs typeface="Arial" panose="020B0604020202020204" pitchFamily="34" charset="0"/>
                </a:rPr>
                <a:t>ectoparasite</a:t>
              </a:r>
              <a:r>
                <a:rPr lang="en-GB" sz="1600" dirty="0">
                  <a:solidFill>
                    <a:srgbClr val="000000"/>
                  </a:solidFill>
                  <a:effectLst/>
                  <a:latin typeface="Comic Sans MS" panose="030F0702030302020204" pitchFamily="66" charset="0"/>
                  <a:ea typeface="Calibri" panose="020F0502020204030204" pitchFamily="34" charset="0"/>
                  <a:cs typeface="Arial" panose="020B0604020202020204" pitchFamily="34" charset="0"/>
                </a:rPr>
                <a:t> that lives on cats and dogs?</a:t>
              </a:r>
              <a:endParaRPr lang="en-GB" sz="1100" dirty="0">
                <a:solidFill>
                  <a:srgbClr val="000000"/>
                </a:solidFill>
                <a:effectLst/>
                <a:latin typeface="Comic Sans MS" panose="030F0702030302020204" pitchFamily="66" charset="0"/>
                <a:ea typeface="Calibri" panose="020F0502020204030204" pitchFamily="34" charset="0"/>
                <a:cs typeface="Arial" panose="020B0604020202020204" pitchFamily="34" charset="0"/>
              </a:endParaRPr>
            </a:p>
          </p:txBody>
        </p:sp>
        <p:sp>
          <p:nvSpPr>
            <p:cNvPr id="11" name="Text Box 6"/>
            <p:cNvSpPr txBox="1">
              <a:spLocks noChangeArrowheads="1"/>
            </p:cNvSpPr>
            <p:nvPr/>
          </p:nvSpPr>
          <p:spPr bwMode="auto">
            <a:xfrm>
              <a:off x="1515274" y="2045401"/>
              <a:ext cx="6819900" cy="375487"/>
            </a:xfrm>
            <a:prstGeom prst="rect">
              <a:avLst/>
            </a:prstGeom>
            <a:noFill/>
            <a:ln w="9525">
              <a:noFill/>
              <a:miter lim="800000"/>
              <a:headEnd/>
              <a:tailEnd/>
            </a:ln>
          </p:spPr>
          <p:txBody>
            <a:bodyPr rot="0" vert="horz" wrap="square" lIns="91440" tIns="45720" rIns="91440" bIns="45720" anchor="t" anchorCtr="0">
              <a:spAutoFit/>
            </a:bodyPr>
            <a:lstStyle/>
            <a:p>
              <a:pPr marL="685800">
                <a:lnSpc>
                  <a:spcPct val="115000"/>
                </a:lnSpc>
                <a:spcAft>
                  <a:spcPts val="0"/>
                </a:spcAft>
              </a:pPr>
              <a:r>
                <a:rPr lang="en-GB" sz="1600">
                  <a:solidFill>
                    <a:srgbClr val="000000"/>
                  </a:solidFill>
                  <a:effectLst/>
                  <a:latin typeface="Comic Sans MS" panose="030F0702030302020204" pitchFamily="66" charset="0"/>
                  <a:ea typeface="Calibri" panose="020F0502020204030204" pitchFamily="34" charset="0"/>
                  <a:cs typeface="Arial" panose="020B0604020202020204" pitchFamily="34" charset="0"/>
                </a:rPr>
                <a:t>Fleas                       Ticks                        Worms</a:t>
              </a:r>
              <a:endParaRPr lang="en-GB" sz="1100">
                <a:solidFill>
                  <a:srgbClr val="000000"/>
                </a:solidFill>
                <a:effectLst/>
                <a:latin typeface="Comic Sans MS" panose="030F0702030302020204" pitchFamily="66" charset="0"/>
                <a:ea typeface="Calibri" panose="020F0502020204030204" pitchFamily="34" charset="0"/>
                <a:cs typeface="Arial" panose="020B0604020202020204" pitchFamily="34" charset="0"/>
              </a:endParaRPr>
            </a:p>
          </p:txBody>
        </p:sp>
        <p:sp>
          <p:nvSpPr>
            <p:cNvPr id="12" name="Rectangle 11"/>
            <p:cNvSpPr/>
            <p:nvPr/>
          </p:nvSpPr>
          <p:spPr>
            <a:xfrm>
              <a:off x="1772449" y="2066356"/>
              <a:ext cx="323850" cy="276225"/>
            </a:xfrm>
            <a:prstGeom prst="rect">
              <a:avLst/>
            </a:prstGeom>
            <a:solidFill>
              <a:schemeClr val="bg1"/>
            </a:solidFill>
            <a:ln w="19050">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latin typeface="Comic Sans MS" panose="030F0702030302020204" pitchFamily="66" charset="0"/>
              </a:endParaRPr>
            </a:p>
          </p:txBody>
        </p:sp>
        <p:sp>
          <p:nvSpPr>
            <p:cNvPr id="14" name="Rectangle 13"/>
            <p:cNvSpPr/>
            <p:nvPr/>
          </p:nvSpPr>
          <p:spPr>
            <a:xfrm>
              <a:off x="3677449" y="2066356"/>
              <a:ext cx="323850" cy="276225"/>
            </a:xfrm>
            <a:prstGeom prst="rect">
              <a:avLst/>
            </a:prstGeom>
            <a:solidFill>
              <a:schemeClr val="bg1"/>
            </a:solidFill>
            <a:ln w="19050">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latin typeface="Comic Sans MS" panose="030F0702030302020204" pitchFamily="66" charset="0"/>
              </a:endParaRPr>
            </a:p>
          </p:txBody>
        </p:sp>
        <p:sp>
          <p:nvSpPr>
            <p:cNvPr id="16" name="Rectangle 15"/>
            <p:cNvSpPr/>
            <p:nvPr/>
          </p:nvSpPr>
          <p:spPr>
            <a:xfrm>
              <a:off x="5458624" y="2066356"/>
              <a:ext cx="323850" cy="276225"/>
            </a:xfrm>
            <a:prstGeom prst="rect">
              <a:avLst/>
            </a:prstGeom>
            <a:solidFill>
              <a:schemeClr val="bg1"/>
            </a:solidFill>
            <a:ln w="19050">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latin typeface="Comic Sans MS" panose="030F0702030302020204" pitchFamily="66" charset="0"/>
              </a:endParaRPr>
            </a:p>
          </p:txBody>
        </p:sp>
      </p:grpSp>
      <p:grpSp>
        <p:nvGrpSpPr>
          <p:cNvPr id="4" name="Group 3"/>
          <p:cNvGrpSpPr/>
          <p:nvPr/>
        </p:nvGrpSpPr>
        <p:grpSpPr>
          <a:xfrm>
            <a:off x="323528" y="2780928"/>
            <a:ext cx="8044537" cy="831531"/>
            <a:chOff x="323528" y="2780928"/>
            <a:chExt cx="8044537" cy="831531"/>
          </a:xfrm>
        </p:grpSpPr>
        <p:sp>
          <p:nvSpPr>
            <p:cNvPr id="17" name="Text Box 2"/>
            <p:cNvSpPr txBox="1">
              <a:spLocks noChangeArrowheads="1"/>
            </p:cNvSpPr>
            <p:nvPr/>
          </p:nvSpPr>
          <p:spPr bwMode="auto">
            <a:xfrm>
              <a:off x="323528" y="2780928"/>
              <a:ext cx="7115175" cy="375487"/>
            </a:xfrm>
            <a:prstGeom prst="rect">
              <a:avLst/>
            </a:prstGeom>
            <a:noFill/>
            <a:ln w="9525">
              <a:noFill/>
              <a:miter lim="800000"/>
              <a:headEnd/>
              <a:tailEnd/>
            </a:ln>
          </p:spPr>
          <p:txBody>
            <a:bodyPr rot="0" vert="horz" wrap="square" lIns="91440" tIns="45720" rIns="91440" bIns="45720" anchor="t" anchorCtr="0">
              <a:spAutoFit/>
            </a:bodyPr>
            <a:lstStyle/>
            <a:p>
              <a:pPr lvl="0">
                <a:lnSpc>
                  <a:spcPct val="115000"/>
                </a:lnSpc>
                <a:spcAft>
                  <a:spcPts val="0"/>
                </a:spcAft>
                <a:buSzPts val="1600"/>
              </a:pPr>
              <a:r>
                <a:rPr lang="en-GB" sz="1600" dirty="0" smtClean="0">
                  <a:solidFill>
                    <a:srgbClr val="000000"/>
                  </a:solidFill>
                  <a:effectLst/>
                  <a:latin typeface="Comic Sans MS" panose="030F0702030302020204" pitchFamily="66" charset="0"/>
                  <a:ea typeface="Calibri" panose="020F0502020204030204" pitchFamily="34" charset="0"/>
                  <a:cs typeface="Arial" panose="020B0604020202020204" pitchFamily="34" charset="0"/>
                </a:rPr>
                <a:t>3. The </a:t>
              </a:r>
              <a:r>
                <a:rPr lang="en-GB" sz="1600" dirty="0">
                  <a:solidFill>
                    <a:srgbClr val="000000"/>
                  </a:solidFill>
                  <a:effectLst/>
                  <a:latin typeface="Comic Sans MS" panose="030F0702030302020204" pitchFamily="66" charset="0"/>
                  <a:ea typeface="Calibri" panose="020F0502020204030204" pitchFamily="34" charset="0"/>
                  <a:cs typeface="Arial" panose="020B0604020202020204" pitchFamily="34" charset="0"/>
                </a:rPr>
                <a:t>bite of which parasite can transmit heartworm?</a:t>
              </a:r>
              <a:endParaRPr lang="en-GB" sz="1100" dirty="0">
                <a:solidFill>
                  <a:srgbClr val="000000"/>
                </a:solidFill>
                <a:effectLst/>
                <a:latin typeface="Comic Sans MS" panose="030F0702030302020204" pitchFamily="66" charset="0"/>
                <a:ea typeface="Calibri" panose="020F0502020204030204" pitchFamily="34" charset="0"/>
                <a:cs typeface="Arial" panose="020B0604020202020204" pitchFamily="34" charset="0"/>
              </a:endParaRPr>
            </a:p>
          </p:txBody>
        </p:sp>
        <p:sp>
          <p:nvSpPr>
            <p:cNvPr id="18" name="Text Box 14"/>
            <p:cNvSpPr txBox="1">
              <a:spLocks noChangeArrowheads="1"/>
            </p:cNvSpPr>
            <p:nvPr/>
          </p:nvSpPr>
          <p:spPr bwMode="auto">
            <a:xfrm>
              <a:off x="1548165" y="3236972"/>
              <a:ext cx="6819900" cy="375487"/>
            </a:xfrm>
            <a:prstGeom prst="rect">
              <a:avLst/>
            </a:prstGeom>
            <a:noFill/>
            <a:ln w="9525">
              <a:noFill/>
              <a:miter lim="800000"/>
              <a:headEnd/>
              <a:tailEnd/>
            </a:ln>
          </p:spPr>
          <p:txBody>
            <a:bodyPr rot="0" vert="horz" wrap="square" lIns="91440" tIns="45720" rIns="91440" bIns="45720" anchor="t" anchorCtr="0">
              <a:spAutoFit/>
            </a:bodyPr>
            <a:lstStyle/>
            <a:p>
              <a:pPr marL="685800">
                <a:lnSpc>
                  <a:spcPct val="115000"/>
                </a:lnSpc>
                <a:spcAft>
                  <a:spcPts val="0"/>
                </a:spcAft>
              </a:pPr>
              <a:r>
                <a:rPr lang="en-GB" sz="1600" dirty="0">
                  <a:solidFill>
                    <a:srgbClr val="000000"/>
                  </a:solidFill>
                  <a:effectLst/>
                  <a:latin typeface="Comic Sans MS" panose="030F0702030302020204" pitchFamily="66" charset="0"/>
                  <a:ea typeface="Calibri" panose="020F0502020204030204" pitchFamily="34" charset="0"/>
                  <a:cs typeface="Arial" panose="020B0604020202020204" pitchFamily="34" charset="0"/>
                </a:rPr>
                <a:t>Fleas                       Ticks                        Mosquitos</a:t>
              </a:r>
              <a:endParaRPr lang="en-GB" sz="1100" dirty="0">
                <a:solidFill>
                  <a:srgbClr val="000000"/>
                </a:solidFill>
                <a:effectLst/>
                <a:latin typeface="Comic Sans MS" panose="030F0702030302020204" pitchFamily="66" charset="0"/>
                <a:ea typeface="Calibri" panose="020F0502020204030204" pitchFamily="34" charset="0"/>
                <a:cs typeface="Arial" panose="020B0604020202020204" pitchFamily="34" charset="0"/>
              </a:endParaRPr>
            </a:p>
          </p:txBody>
        </p:sp>
        <p:sp>
          <p:nvSpPr>
            <p:cNvPr id="19" name="Rectangle 18"/>
            <p:cNvSpPr/>
            <p:nvPr/>
          </p:nvSpPr>
          <p:spPr>
            <a:xfrm>
              <a:off x="1805340" y="3259832"/>
              <a:ext cx="323850" cy="276225"/>
            </a:xfrm>
            <a:prstGeom prst="rect">
              <a:avLst/>
            </a:prstGeom>
            <a:solidFill>
              <a:schemeClr val="bg1"/>
            </a:solidFill>
            <a:ln w="19050">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latin typeface="Comic Sans MS" panose="030F0702030302020204" pitchFamily="66" charset="0"/>
              </a:endParaRPr>
            </a:p>
          </p:txBody>
        </p:sp>
        <p:sp>
          <p:nvSpPr>
            <p:cNvPr id="20" name="Rectangle 19"/>
            <p:cNvSpPr/>
            <p:nvPr/>
          </p:nvSpPr>
          <p:spPr>
            <a:xfrm>
              <a:off x="3710340" y="3259832"/>
              <a:ext cx="323850" cy="276225"/>
            </a:xfrm>
            <a:prstGeom prst="rect">
              <a:avLst/>
            </a:prstGeom>
            <a:solidFill>
              <a:schemeClr val="bg1"/>
            </a:solidFill>
            <a:ln w="19050">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latin typeface="Comic Sans MS" panose="030F0702030302020204" pitchFamily="66" charset="0"/>
              </a:endParaRPr>
            </a:p>
          </p:txBody>
        </p:sp>
        <p:sp>
          <p:nvSpPr>
            <p:cNvPr id="21" name="Rectangle 20"/>
            <p:cNvSpPr/>
            <p:nvPr/>
          </p:nvSpPr>
          <p:spPr>
            <a:xfrm>
              <a:off x="5491515" y="3259832"/>
              <a:ext cx="323850" cy="276225"/>
            </a:xfrm>
            <a:prstGeom prst="rect">
              <a:avLst/>
            </a:prstGeom>
            <a:solidFill>
              <a:schemeClr val="bg1"/>
            </a:solidFill>
            <a:ln w="19050">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latin typeface="Comic Sans MS" panose="030F0702030302020204" pitchFamily="66" charset="0"/>
              </a:endParaRPr>
            </a:p>
          </p:txBody>
        </p:sp>
      </p:grpSp>
      <p:grpSp>
        <p:nvGrpSpPr>
          <p:cNvPr id="36" name="Group 35"/>
          <p:cNvGrpSpPr/>
          <p:nvPr/>
        </p:nvGrpSpPr>
        <p:grpSpPr>
          <a:xfrm>
            <a:off x="255776" y="3933056"/>
            <a:ext cx="8086725" cy="744422"/>
            <a:chOff x="255776" y="3933056"/>
            <a:chExt cx="8086725" cy="744422"/>
          </a:xfrm>
        </p:grpSpPr>
        <p:sp>
          <p:nvSpPr>
            <p:cNvPr id="22" name="Text Box 2"/>
            <p:cNvSpPr txBox="1">
              <a:spLocks noChangeArrowheads="1"/>
            </p:cNvSpPr>
            <p:nvPr/>
          </p:nvSpPr>
          <p:spPr bwMode="auto">
            <a:xfrm>
              <a:off x="255776" y="3933056"/>
              <a:ext cx="7115175" cy="375487"/>
            </a:xfrm>
            <a:prstGeom prst="rect">
              <a:avLst/>
            </a:prstGeom>
            <a:noFill/>
            <a:ln w="9525">
              <a:noFill/>
              <a:miter lim="800000"/>
              <a:headEnd/>
              <a:tailEnd/>
            </a:ln>
          </p:spPr>
          <p:txBody>
            <a:bodyPr rot="0" vert="horz" wrap="square" lIns="91440" tIns="45720" rIns="91440" bIns="45720" anchor="t" anchorCtr="0">
              <a:spAutoFit/>
            </a:bodyPr>
            <a:lstStyle/>
            <a:p>
              <a:pPr lvl="0">
                <a:lnSpc>
                  <a:spcPct val="115000"/>
                </a:lnSpc>
                <a:spcAft>
                  <a:spcPts val="0"/>
                </a:spcAft>
                <a:buSzPts val="1600"/>
              </a:pPr>
              <a:r>
                <a:rPr lang="en-GB" sz="1600" dirty="0" smtClean="0">
                  <a:solidFill>
                    <a:srgbClr val="000000"/>
                  </a:solidFill>
                  <a:effectLst/>
                  <a:latin typeface="Comic Sans MS" panose="030F0702030302020204" pitchFamily="66" charset="0"/>
                  <a:ea typeface="Calibri" panose="020F0502020204030204" pitchFamily="34" charset="0"/>
                  <a:cs typeface="Arial" panose="020B0604020202020204" pitchFamily="34" charset="0"/>
                </a:rPr>
                <a:t>4. How </a:t>
              </a:r>
              <a:r>
                <a:rPr lang="en-GB" sz="1600" dirty="0">
                  <a:solidFill>
                    <a:srgbClr val="000000"/>
                  </a:solidFill>
                  <a:effectLst/>
                  <a:latin typeface="Comic Sans MS" panose="030F0702030302020204" pitchFamily="66" charset="0"/>
                  <a:ea typeface="Calibri" panose="020F0502020204030204" pitchFamily="34" charset="0"/>
                  <a:cs typeface="Arial" panose="020B0604020202020204" pitchFamily="34" charset="0"/>
                </a:rPr>
                <a:t>are tapeworms </a:t>
              </a:r>
              <a:r>
                <a:rPr lang="en-GB" sz="1600" dirty="0" smtClean="0">
                  <a:solidFill>
                    <a:srgbClr val="000000"/>
                  </a:solidFill>
                  <a:effectLst/>
                  <a:latin typeface="Comic Sans MS" panose="030F0702030302020204" pitchFamily="66" charset="0"/>
                  <a:ea typeface="Calibri" panose="020F0502020204030204" pitchFamily="34" charset="0"/>
                  <a:cs typeface="Arial" panose="020B0604020202020204" pitchFamily="34" charset="0"/>
                </a:rPr>
                <a:t>sometimes transmitted</a:t>
              </a:r>
              <a:r>
                <a:rPr lang="en-GB" sz="1600" dirty="0">
                  <a:solidFill>
                    <a:srgbClr val="000000"/>
                  </a:solidFill>
                  <a:effectLst/>
                  <a:latin typeface="Comic Sans MS" panose="030F0702030302020204" pitchFamily="66" charset="0"/>
                  <a:ea typeface="Calibri" panose="020F0502020204030204" pitchFamily="34" charset="0"/>
                  <a:cs typeface="Arial" panose="020B0604020202020204" pitchFamily="34" charset="0"/>
                </a:rPr>
                <a:t>?</a:t>
              </a:r>
              <a:endParaRPr lang="en-GB" sz="1100" dirty="0">
                <a:solidFill>
                  <a:srgbClr val="000000"/>
                </a:solidFill>
                <a:effectLst/>
                <a:latin typeface="Comic Sans MS" panose="030F0702030302020204" pitchFamily="66" charset="0"/>
                <a:ea typeface="Calibri" panose="020F0502020204030204" pitchFamily="34" charset="0"/>
                <a:cs typeface="Arial" panose="020B0604020202020204" pitchFamily="34" charset="0"/>
              </a:endParaRPr>
            </a:p>
          </p:txBody>
        </p:sp>
        <p:sp>
          <p:nvSpPr>
            <p:cNvPr id="23" name="Text Box 24"/>
            <p:cNvSpPr txBox="1">
              <a:spLocks noChangeArrowheads="1"/>
            </p:cNvSpPr>
            <p:nvPr/>
          </p:nvSpPr>
          <p:spPr bwMode="auto">
            <a:xfrm>
              <a:off x="1522601" y="4301991"/>
              <a:ext cx="6819900" cy="375487"/>
            </a:xfrm>
            <a:prstGeom prst="rect">
              <a:avLst/>
            </a:prstGeom>
            <a:noFill/>
            <a:ln w="9525">
              <a:noFill/>
              <a:miter lim="800000"/>
              <a:headEnd/>
              <a:tailEnd/>
            </a:ln>
          </p:spPr>
          <p:txBody>
            <a:bodyPr rot="0" vert="horz" wrap="square" lIns="91440" tIns="45720" rIns="91440" bIns="45720" anchor="t" anchorCtr="0">
              <a:spAutoFit/>
            </a:bodyPr>
            <a:lstStyle/>
            <a:p>
              <a:pPr marL="685800">
                <a:lnSpc>
                  <a:spcPct val="115000"/>
                </a:lnSpc>
                <a:spcAft>
                  <a:spcPts val="0"/>
                </a:spcAft>
              </a:pPr>
              <a:r>
                <a:rPr lang="en-GB" sz="1600">
                  <a:solidFill>
                    <a:srgbClr val="000000"/>
                  </a:solidFill>
                  <a:effectLst/>
                  <a:latin typeface="Comic Sans MS" panose="030F0702030302020204" pitchFamily="66" charset="0"/>
                  <a:ea typeface="Calibri" panose="020F0502020204030204" pitchFamily="34" charset="0"/>
                  <a:cs typeface="Arial" panose="020B0604020202020204" pitchFamily="34" charset="0"/>
                </a:rPr>
                <a:t>Fleas                       Mites                       Faeces</a:t>
              </a:r>
              <a:endParaRPr lang="en-GB" sz="1100">
                <a:solidFill>
                  <a:srgbClr val="000000"/>
                </a:solidFill>
                <a:effectLst/>
                <a:latin typeface="Comic Sans MS" panose="030F0702030302020204" pitchFamily="66" charset="0"/>
                <a:ea typeface="Calibri" panose="020F0502020204030204" pitchFamily="34" charset="0"/>
                <a:cs typeface="Arial" panose="020B0604020202020204" pitchFamily="34" charset="0"/>
              </a:endParaRPr>
            </a:p>
          </p:txBody>
        </p:sp>
        <p:sp>
          <p:nvSpPr>
            <p:cNvPr id="24" name="Rectangle 23"/>
            <p:cNvSpPr/>
            <p:nvPr/>
          </p:nvSpPr>
          <p:spPr>
            <a:xfrm>
              <a:off x="1770251" y="4348346"/>
              <a:ext cx="323850" cy="276225"/>
            </a:xfrm>
            <a:prstGeom prst="rect">
              <a:avLst/>
            </a:prstGeom>
            <a:solidFill>
              <a:schemeClr val="bg1"/>
            </a:solidFill>
            <a:ln w="19050">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5" name="Rectangle 24"/>
            <p:cNvSpPr/>
            <p:nvPr/>
          </p:nvSpPr>
          <p:spPr>
            <a:xfrm>
              <a:off x="3675251" y="4348346"/>
              <a:ext cx="323850" cy="276225"/>
            </a:xfrm>
            <a:prstGeom prst="rect">
              <a:avLst/>
            </a:prstGeom>
            <a:solidFill>
              <a:schemeClr val="bg1"/>
            </a:solidFill>
            <a:ln w="19050">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6" name="Rectangle 25"/>
            <p:cNvSpPr/>
            <p:nvPr/>
          </p:nvSpPr>
          <p:spPr>
            <a:xfrm>
              <a:off x="5456426" y="4348346"/>
              <a:ext cx="323850" cy="276225"/>
            </a:xfrm>
            <a:prstGeom prst="rect">
              <a:avLst/>
            </a:prstGeom>
            <a:solidFill>
              <a:schemeClr val="bg1"/>
            </a:solidFill>
            <a:ln w="19050">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37" name="Group 36"/>
          <p:cNvGrpSpPr/>
          <p:nvPr/>
        </p:nvGrpSpPr>
        <p:grpSpPr>
          <a:xfrm>
            <a:off x="255776" y="5085184"/>
            <a:ext cx="8051165" cy="772997"/>
            <a:chOff x="255776" y="5085184"/>
            <a:chExt cx="8051165" cy="772997"/>
          </a:xfrm>
        </p:grpSpPr>
        <p:sp>
          <p:nvSpPr>
            <p:cNvPr id="27" name="Text Box 2"/>
            <p:cNvSpPr txBox="1">
              <a:spLocks noChangeArrowheads="1"/>
            </p:cNvSpPr>
            <p:nvPr/>
          </p:nvSpPr>
          <p:spPr bwMode="auto">
            <a:xfrm>
              <a:off x="255776" y="5085184"/>
              <a:ext cx="7115175" cy="375487"/>
            </a:xfrm>
            <a:prstGeom prst="rect">
              <a:avLst/>
            </a:prstGeom>
            <a:noFill/>
            <a:ln w="9525">
              <a:noFill/>
              <a:miter lim="800000"/>
              <a:headEnd/>
              <a:tailEnd/>
            </a:ln>
          </p:spPr>
          <p:txBody>
            <a:bodyPr rot="0" vert="horz" wrap="square" lIns="91440" tIns="45720" rIns="91440" bIns="45720" anchor="t" anchorCtr="0">
              <a:spAutoFit/>
            </a:bodyPr>
            <a:lstStyle/>
            <a:p>
              <a:pPr lvl="0">
                <a:lnSpc>
                  <a:spcPct val="115000"/>
                </a:lnSpc>
                <a:spcAft>
                  <a:spcPts val="0"/>
                </a:spcAft>
                <a:buSzPts val="1600"/>
              </a:pPr>
              <a:r>
                <a:rPr lang="en-GB" sz="1600" dirty="0" smtClean="0">
                  <a:solidFill>
                    <a:srgbClr val="000000"/>
                  </a:solidFill>
                  <a:effectLst/>
                  <a:latin typeface="Comic Sans MS" panose="030F0702030302020204" pitchFamily="66" charset="0"/>
                  <a:ea typeface="Calibri" panose="020F0502020204030204" pitchFamily="34" charset="0"/>
                  <a:cs typeface="Arial" panose="020B0604020202020204" pitchFamily="34" charset="0"/>
                </a:rPr>
                <a:t>5. It’s </a:t>
              </a:r>
              <a:r>
                <a:rPr lang="en-GB" sz="1600" dirty="0">
                  <a:solidFill>
                    <a:srgbClr val="000000"/>
                  </a:solidFill>
                  <a:effectLst/>
                  <a:latin typeface="Comic Sans MS" panose="030F0702030302020204" pitchFamily="66" charset="0"/>
                  <a:ea typeface="Calibri" panose="020F0502020204030204" pitchFamily="34" charset="0"/>
                  <a:cs typeface="Arial" panose="020B0604020202020204" pitchFamily="34" charset="0"/>
                </a:rPr>
                <a:t>easy to tell when a dog has worms as there’s loads of symptoms.</a:t>
              </a:r>
              <a:endParaRPr lang="en-GB" sz="1100" dirty="0">
                <a:solidFill>
                  <a:srgbClr val="000000"/>
                </a:solidFill>
                <a:effectLst/>
                <a:latin typeface="Comic Sans MS" panose="030F0702030302020204" pitchFamily="66" charset="0"/>
                <a:ea typeface="Calibri" panose="020F0502020204030204" pitchFamily="34" charset="0"/>
                <a:cs typeface="Arial" panose="020B0604020202020204" pitchFamily="34" charset="0"/>
              </a:endParaRPr>
            </a:p>
          </p:txBody>
        </p:sp>
        <p:sp>
          <p:nvSpPr>
            <p:cNvPr id="28" name="Text Box 31"/>
            <p:cNvSpPr txBox="1">
              <a:spLocks noChangeArrowheads="1"/>
            </p:cNvSpPr>
            <p:nvPr/>
          </p:nvSpPr>
          <p:spPr bwMode="auto">
            <a:xfrm>
              <a:off x="1487041" y="5482694"/>
              <a:ext cx="6819900" cy="375487"/>
            </a:xfrm>
            <a:prstGeom prst="rect">
              <a:avLst/>
            </a:prstGeom>
            <a:noFill/>
            <a:ln w="9525">
              <a:noFill/>
              <a:miter lim="800000"/>
              <a:headEnd/>
              <a:tailEnd/>
            </a:ln>
          </p:spPr>
          <p:txBody>
            <a:bodyPr rot="0" vert="horz" wrap="square" lIns="91440" tIns="45720" rIns="91440" bIns="45720" anchor="t" anchorCtr="0">
              <a:spAutoFit/>
            </a:bodyPr>
            <a:lstStyle/>
            <a:p>
              <a:pPr marL="685800">
                <a:lnSpc>
                  <a:spcPct val="115000"/>
                </a:lnSpc>
                <a:spcAft>
                  <a:spcPts val="0"/>
                </a:spcAft>
              </a:pPr>
              <a:r>
                <a:rPr lang="en-GB" sz="1600">
                  <a:solidFill>
                    <a:srgbClr val="000000"/>
                  </a:solidFill>
                  <a:effectLst/>
                  <a:latin typeface="Comic Sans MS" panose="030F0702030302020204" pitchFamily="66" charset="0"/>
                  <a:ea typeface="Calibri" panose="020F0502020204030204" pitchFamily="34" charset="0"/>
                  <a:cs typeface="Arial" panose="020B0604020202020204" pitchFamily="34" charset="0"/>
                </a:rPr>
                <a:t>              True                                  False</a:t>
              </a:r>
              <a:endParaRPr lang="en-GB" sz="1100">
                <a:solidFill>
                  <a:srgbClr val="000000"/>
                </a:solidFill>
                <a:effectLst/>
                <a:latin typeface="Comic Sans MS" panose="030F0702030302020204" pitchFamily="66" charset="0"/>
                <a:ea typeface="Calibri" panose="020F0502020204030204" pitchFamily="34" charset="0"/>
                <a:cs typeface="Arial" panose="020B0604020202020204" pitchFamily="34" charset="0"/>
              </a:endParaRPr>
            </a:p>
          </p:txBody>
        </p:sp>
        <p:sp>
          <p:nvSpPr>
            <p:cNvPr id="29" name="Rectangle 28"/>
            <p:cNvSpPr/>
            <p:nvPr/>
          </p:nvSpPr>
          <p:spPr>
            <a:xfrm>
              <a:off x="2544316" y="5511904"/>
              <a:ext cx="323850" cy="276225"/>
            </a:xfrm>
            <a:prstGeom prst="rect">
              <a:avLst/>
            </a:prstGeom>
            <a:solidFill>
              <a:sysClr val="window" lastClr="FFFFFF"/>
            </a:solidFill>
            <a:ln w="19050" cap="flat" cmpd="sng" algn="ctr">
              <a:solidFill>
                <a:srgbClr val="009999"/>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0" name="Rectangle 29"/>
            <p:cNvSpPr/>
            <p:nvPr/>
          </p:nvSpPr>
          <p:spPr>
            <a:xfrm>
              <a:off x="4925566" y="5511904"/>
              <a:ext cx="323850" cy="276225"/>
            </a:xfrm>
            <a:prstGeom prst="rect">
              <a:avLst/>
            </a:prstGeom>
            <a:solidFill>
              <a:sysClr val="window" lastClr="FFFFFF"/>
            </a:solidFill>
            <a:ln w="19050" cap="flat" cmpd="sng" algn="ctr">
              <a:solidFill>
                <a:srgbClr val="009999"/>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pic>
        <p:nvPicPr>
          <p:cNvPr id="31" name="Picture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5944" y="5424115"/>
            <a:ext cx="691897" cy="417577"/>
          </a:xfrm>
          <a:prstGeom prst="rect">
            <a:avLst/>
          </a:prstGeom>
        </p:spPr>
      </p:pic>
      <p:pic>
        <p:nvPicPr>
          <p:cNvPr id="32" name="Picture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24392" y="4246355"/>
            <a:ext cx="691897" cy="417577"/>
          </a:xfrm>
          <a:prstGeom prst="rect">
            <a:avLst/>
          </a:prstGeom>
        </p:spPr>
      </p:pic>
      <p:pic>
        <p:nvPicPr>
          <p:cNvPr id="33" name="Picture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35081" y="3141445"/>
            <a:ext cx="691897" cy="417577"/>
          </a:xfrm>
          <a:prstGeom prst="rect">
            <a:avLst/>
          </a:prstGeom>
        </p:spPr>
      </p:pic>
      <p:pic>
        <p:nvPicPr>
          <p:cNvPr id="34" name="Picture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24392" y="1970579"/>
            <a:ext cx="691897" cy="417577"/>
          </a:xfrm>
          <a:prstGeom prst="rect">
            <a:avLst/>
          </a:prstGeom>
        </p:spPr>
      </p:pic>
      <p:grpSp>
        <p:nvGrpSpPr>
          <p:cNvPr id="39" name="Group 38"/>
          <p:cNvGrpSpPr/>
          <p:nvPr/>
        </p:nvGrpSpPr>
        <p:grpSpPr>
          <a:xfrm>
            <a:off x="245179" y="476672"/>
            <a:ext cx="8506897" cy="811473"/>
            <a:chOff x="245179" y="476672"/>
            <a:chExt cx="8506897" cy="811473"/>
          </a:xfrm>
        </p:grpSpPr>
        <p:grpSp>
          <p:nvGrpSpPr>
            <p:cNvPr id="38" name="Group 37"/>
            <p:cNvGrpSpPr/>
            <p:nvPr/>
          </p:nvGrpSpPr>
          <p:grpSpPr>
            <a:xfrm>
              <a:off x="245179" y="476672"/>
              <a:ext cx="8506897" cy="811473"/>
              <a:chOff x="245179" y="476672"/>
              <a:chExt cx="8506897" cy="811473"/>
            </a:xfrm>
          </p:grpSpPr>
          <p:sp>
            <p:nvSpPr>
              <p:cNvPr id="5" name="Text Box 2"/>
              <p:cNvSpPr txBox="1">
                <a:spLocks noChangeArrowheads="1"/>
              </p:cNvSpPr>
              <p:nvPr/>
            </p:nvSpPr>
            <p:spPr bwMode="auto">
              <a:xfrm>
                <a:off x="245179" y="476672"/>
                <a:ext cx="6819900" cy="375487"/>
              </a:xfrm>
              <a:prstGeom prst="rect">
                <a:avLst/>
              </a:prstGeom>
              <a:noFill/>
              <a:ln w="9525">
                <a:noFill/>
                <a:miter lim="800000"/>
                <a:headEnd/>
                <a:tailEnd/>
              </a:ln>
            </p:spPr>
            <p:txBody>
              <a:bodyPr rot="0" vert="horz" wrap="square" lIns="91440" tIns="45720" rIns="91440" bIns="45720" anchor="t" anchorCtr="0">
                <a:spAutoFit/>
              </a:bodyPr>
              <a:lstStyle/>
              <a:p>
                <a:pPr lvl="0">
                  <a:lnSpc>
                    <a:spcPct val="115000"/>
                  </a:lnSpc>
                  <a:spcAft>
                    <a:spcPts val="0"/>
                  </a:spcAft>
                  <a:buSzPts val="1600"/>
                </a:pPr>
                <a:r>
                  <a:rPr lang="en-GB" sz="1600" dirty="0" smtClean="0">
                    <a:solidFill>
                      <a:srgbClr val="000000"/>
                    </a:solidFill>
                    <a:effectLst/>
                    <a:latin typeface="Comic Sans MS" panose="030F0702030302020204" pitchFamily="66" charset="0"/>
                    <a:ea typeface="Calibri" panose="020F0502020204030204" pitchFamily="34" charset="0"/>
                    <a:cs typeface="Arial" panose="020B0604020202020204" pitchFamily="34" charset="0"/>
                  </a:rPr>
                  <a:t>1. What’s </a:t>
                </a:r>
                <a:r>
                  <a:rPr lang="en-GB" sz="1600" dirty="0">
                    <a:solidFill>
                      <a:srgbClr val="000000"/>
                    </a:solidFill>
                    <a:effectLst/>
                    <a:latin typeface="Comic Sans MS" panose="030F0702030302020204" pitchFamily="66" charset="0"/>
                    <a:ea typeface="Calibri" panose="020F0502020204030204" pitchFamily="34" charset="0"/>
                    <a:cs typeface="Arial" panose="020B0604020202020204" pitchFamily="34" charset="0"/>
                  </a:rPr>
                  <a:t>the name for a parasite that lives inside your pet?</a:t>
                </a:r>
                <a:endParaRPr lang="en-GB" sz="1100" dirty="0">
                  <a:solidFill>
                    <a:srgbClr val="000000"/>
                  </a:solidFill>
                  <a:effectLst/>
                  <a:latin typeface="Comic Sans MS" panose="030F0702030302020204" pitchFamily="66" charset="0"/>
                  <a:ea typeface="Calibri" panose="020F0502020204030204" pitchFamily="34" charset="0"/>
                  <a:cs typeface="Arial" panose="020B0604020202020204" pitchFamily="34" charset="0"/>
                </a:endParaRPr>
              </a:p>
            </p:txBody>
          </p:sp>
          <p:sp>
            <p:nvSpPr>
              <p:cNvPr id="6" name="Text Box 2"/>
              <p:cNvSpPr txBox="1">
                <a:spLocks noChangeArrowheads="1"/>
              </p:cNvSpPr>
              <p:nvPr/>
            </p:nvSpPr>
            <p:spPr bwMode="auto">
              <a:xfrm>
                <a:off x="1932176" y="912658"/>
                <a:ext cx="6819900" cy="375487"/>
              </a:xfrm>
              <a:prstGeom prst="rect">
                <a:avLst/>
              </a:prstGeom>
              <a:noFill/>
              <a:ln w="9525">
                <a:noFill/>
                <a:miter lim="800000"/>
                <a:headEnd/>
                <a:tailEnd/>
              </a:ln>
            </p:spPr>
            <p:txBody>
              <a:bodyPr rot="0" vert="horz" wrap="square" lIns="91440" tIns="45720" rIns="91440" bIns="45720" anchor="t" anchorCtr="0">
                <a:spAutoFit/>
              </a:bodyPr>
              <a:lstStyle/>
              <a:p>
                <a:pPr marL="685800">
                  <a:lnSpc>
                    <a:spcPct val="115000"/>
                  </a:lnSpc>
                  <a:spcAft>
                    <a:spcPts val="0"/>
                  </a:spcAft>
                </a:pPr>
                <a:r>
                  <a:rPr lang="en-GB" sz="1600" dirty="0" err="1">
                    <a:solidFill>
                      <a:srgbClr val="000000"/>
                    </a:solidFill>
                    <a:effectLst/>
                    <a:latin typeface="Comic Sans MS" panose="030F0702030302020204" pitchFamily="66" charset="0"/>
                    <a:ea typeface="Calibri" panose="020F0502020204030204" pitchFamily="34" charset="0"/>
                    <a:cs typeface="Arial" panose="020B0604020202020204" pitchFamily="34" charset="0"/>
                  </a:rPr>
                  <a:t>Ectoparasite</a:t>
                </a:r>
                <a:r>
                  <a:rPr lang="en-GB" sz="1600" dirty="0">
                    <a:solidFill>
                      <a:srgbClr val="000000"/>
                    </a:solidFill>
                    <a:effectLst/>
                    <a:latin typeface="Comic Sans MS" panose="030F0702030302020204" pitchFamily="66" charset="0"/>
                    <a:ea typeface="Calibri" panose="020F0502020204030204" pitchFamily="34" charset="0"/>
                    <a:cs typeface="Arial" panose="020B0604020202020204" pitchFamily="34" charset="0"/>
                  </a:rPr>
                  <a:t>                       </a:t>
                </a:r>
                <a:r>
                  <a:rPr lang="en-GB" sz="1600" dirty="0" err="1">
                    <a:solidFill>
                      <a:srgbClr val="000000"/>
                    </a:solidFill>
                    <a:effectLst/>
                    <a:latin typeface="Comic Sans MS" panose="030F0702030302020204" pitchFamily="66" charset="0"/>
                    <a:ea typeface="Calibri" panose="020F0502020204030204" pitchFamily="34" charset="0"/>
                    <a:cs typeface="Arial" panose="020B0604020202020204" pitchFamily="34" charset="0"/>
                  </a:rPr>
                  <a:t>Endoparasite</a:t>
                </a:r>
                <a:endParaRPr lang="en-GB" sz="1100" dirty="0">
                  <a:solidFill>
                    <a:srgbClr val="000000"/>
                  </a:solidFill>
                  <a:effectLst/>
                  <a:latin typeface="Comic Sans MS" panose="030F0702030302020204" pitchFamily="66" charset="0"/>
                  <a:ea typeface="Calibri" panose="020F0502020204030204" pitchFamily="34" charset="0"/>
                  <a:cs typeface="Arial" panose="020B0604020202020204" pitchFamily="34" charset="0"/>
                </a:endParaRPr>
              </a:p>
            </p:txBody>
          </p:sp>
          <p:sp>
            <p:nvSpPr>
              <p:cNvPr id="7" name="Rectangle 6"/>
              <p:cNvSpPr/>
              <p:nvPr/>
            </p:nvSpPr>
            <p:spPr>
              <a:xfrm>
                <a:off x="2257494" y="926252"/>
                <a:ext cx="323850" cy="276225"/>
              </a:xfrm>
              <a:prstGeom prst="rect">
                <a:avLst/>
              </a:prstGeom>
              <a:solidFill>
                <a:schemeClr val="bg1"/>
              </a:solidFill>
              <a:ln w="19050">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latin typeface="Comic Sans MS" panose="030F0702030302020204" pitchFamily="66" charset="0"/>
                </a:endParaRPr>
              </a:p>
            </p:txBody>
          </p:sp>
        </p:grpSp>
        <p:sp>
          <p:nvSpPr>
            <p:cNvPr id="8" name="Rectangle 7"/>
            <p:cNvSpPr/>
            <p:nvPr/>
          </p:nvSpPr>
          <p:spPr>
            <a:xfrm>
              <a:off x="4724469" y="935777"/>
              <a:ext cx="323850" cy="276225"/>
            </a:xfrm>
            <a:prstGeom prst="rect">
              <a:avLst/>
            </a:prstGeom>
            <a:solidFill>
              <a:schemeClr val="bg1"/>
            </a:solidFill>
            <a:ln w="19050">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latin typeface="Comic Sans MS" panose="030F0702030302020204" pitchFamily="66" charset="0"/>
              </a:endParaRPr>
            </a:p>
          </p:txBody>
        </p:sp>
      </p:grpSp>
      <p:pic>
        <p:nvPicPr>
          <p:cNvPr id="35" name="Picture 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60618" y="832992"/>
            <a:ext cx="691897" cy="417577"/>
          </a:xfrm>
          <a:prstGeom prst="rect">
            <a:avLst/>
          </a:prstGeom>
        </p:spPr>
      </p:pic>
    </p:spTree>
    <p:extLst>
      <p:ext uri="{BB962C8B-B14F-4D97-AF65-F5344CB8AC3E}">
        <p14:creationId xmlns:p14="http://schemas.microsoft.com/office/powerpoint/2010/main" val="3630199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3"/>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500"/>
                                        <p:tgtEl>
                                          <p:spTgt spid="36"/>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306611" y="6093296"/>
            <a:ext cx="1630401" cy="744476"/>
          </a:xfrm>
          <a:prstGeom prst="rect">
            <a:avLst/>
          </a:prstGeom>
          <a:noFill/>
        </p:spPr>
      </p:pic>
      <p:sp>
        <p:nvSpPr>
          <p:cNvPr id="15" name="Rectangle 14"/>
          <p:cNvSpPr/>
          <p:nvPr/>
        </p:nvSpPr>
        <p:spPr>
          <a:xfrm>
            <a:off x="144825" y="6173146"/>
            <a:ext cx="3096344" cy="584775"/>
          </a:xfrm>
          <a:prstGeom prst="rect">
            <a:avLst/>
          </a:prstGeom>
        </p:spPr>
        <p:txBody>
          <a:bodyPr wrap="square">
            <a:spAutoFit/>
          </a:bodyPr>
          <a:lstStyle/>
          <a:p>
            <a:r>
              <a:rPr lang="en-GB" sz="3200" b="1" dirty="0" smtClean="0">
                <a:solidFill>
                  <a:srgbClr val="E92D82"/>
                </a:solidFill>
                <a:latin typeface="Comic Sans MS" panose="030F0702030302020204" pitchFamily="66" charset="0"/>
              </a:rPr>
              <a:t>Activity</a:t>
            </a:r>
            <a:endParaRPr lang="en-GB" sz="3200" dirty="0">
              <a:solidFill>
                <a:srgbClr val="E92D82"/>
              </a:solidFill>
              <a:latin typeface="Comic Sans MS" panose="030F0702030302020204" pitchFamily="66" charset="0"/>
            </a:endParaRPr>
          </a:p>
        </p:txBody>
      </p:sp>
      <p:grpSp>
        <p:nvGrpSpPr>
          <p:cNvPr id="2" name="Group 1"/>
          <p:cNvGrpSpPr/>
          <p:nvPr/>
        </p:nvGrpSpPr>
        <p:grpSpPr>
          <a:xfrm>
            <a:off x="-274754" y="524919"/>
            <a:ext cx="7746365" cy="1175889"/>
            <a:chOff x="-274754" y="524919"/>
            <a:chExt cx="7746365" cy="1175889"/>
          </a:xfrm>
        </p:grpSpPr>
        <p:sp>
          <p:nvSpPr>
            <p:cNvPr id="31" name="Text Box 2"/>
            <p:cNvSpPr txBox="1">
              <a:spLocks noChangeArrowheads="1"/>
            </p:cNvSpPr>
            <p:nvPr/>
          </p:nvSpPr>
          <p:spPr bwMode="auto">
            <a:xfrm>
              <a:off x="356436" y="524919"/>
              <a:ext cx="7115175" cy="368935"/>
            </a:xfrm>
            <a:prstGeom prst="rect">
              <a:avLst/>
            </a:prstGeom>
            <a:noFill/>
            <a:ln w="9525">
              <a:noFill/>
              <a:miter lim="800000"/>
              <a:headEnd/>
              <a:tailEnd/>
            </a:ln>
          </p:spPr>
          <p:txBody>
            <a:bodyPr rot="0" vert="horz" wrap="square" lIns="91440" tIns="45720" rIns="91440" bIns="45720" anchor="t" anchorCtr="0">
              <a:spAutoFit/>
            </a:bodyPr>
            <a:lstStyle/>
            <a:p>
              <a:pPr lvl="0">
                <a:lnSpc>
                  <a:spcPct val="115000"/>
                </a:lnSpc>
                <a:spcAft>
                  <a:spcPts val="0"/>
                </a:spcAft>
                <a:buSzPts val="1600"/>
              </a:pPr>
              <a:r>
                <a:rPr lang="en-GB" sz="1600" dirty="0" smtClean="0">
                  <a:solidFill>
                    <a:srgbClr val="000000"/>
                  </a:solidFill>
                  <a:effectLst/>
                  <a:latin typeface="Comic Sans MS" panose="030F0702030302020204" pitchFamily="66" charset="0"/>
                  <a:ea typeface="Calibri" panose="020F0502020204030204" pitchFamily="34" charset="0"/>
                  <a:cs typeface="Arial" panose="020B0604020202020204" pitchFamily="34" charset="0"/>
                </a:rPr>
                <a:t>6. A </a:t>
              </a:r>
              <a:r>
                <a:rPr lang="en-GB" sz="1600" dirty="0">
                  <a:solidFill>
                    <a:srgbClr val="000000"/>
                  </a:solidFill>
                  <a:effectLst/>
                  <a:latin typeface="Comic Sans MS" panose="030F0702030302020204" pitchFamily="66" charset="0"/>
                  <a:ea typeface="Calibri" panose="020F0502020204030204" pitchFamily="34" charset="0"/>
                  <a:cs typeface="Arial" panose="020B0604020202020204" pitchFamily="34" charset="0"/>
                </a:rPr>
                <a:t>zoonotic disease is...</a:t>
              </a:r>
              <a:endParaRPr lang="en-GB" sz="1100" dirty="0">
                <a:solidFill>
                  <a:srgbClr val="000000"/>
                </a:solidFill>
                <a:effectLst/>
                <a:latin typeface="Comic Sans MS" panose="030F0702030302020204" pitchFamily="66" charset="0"/>
                <a:ea typeface="Calibri" panose="020F0502020204030204" pitchFamily="34" charset="0"/>
                <a:cs typeface="Arial" panose="020B0604020202020204" pitchFamily="34" charset="0"/>
              </a:endParaRPr>
            </a:p>
          </p:txBody>
        </p:sp>
        <p:sp>
          <p:nvSpPr>
            <p:cNvPr id="32" name="Text Box 38"/>
            <p:cNvSpPr txBox="1">
              <a:spLocks noChangeArrowheads="1"/>
            </p:cNvSpPr>
            <p:nvPr/>
          </p:nvSpPr>
          <p:spPr bwMode="auto">
            <a:xfrm>
              <a:off x="-274754" y="919889"/>
              <a:ext cx="7381875" cy="780919"/>
            </a:xfrm>
            <a:prstGeom prst="rect">
              <a:avLst/>
            </a:prstGeom>
            <a:noFill/>
            <a:ln w="9525">
              <a:noFill/>
              <a:miter lim="800000"/>
              <a:headEnd/>
              <a:tailEnd/>
            </a:ln>
          </p:spPr>
          <p:txBody>
            <a:bodyPr rot="0" vert="horz" wrap="square" lIns="91440" tIns="45720" rIns="91440" bIns="45720" anchor="t" anchorCtr="0">
              <a:spAutoFit/>
            </a:bodyPr>
            <a:lstStyle/>
            <a:p>
              <a:pPr marL="685800">
                <a:lnSpc>
                  <a:spcPct val="115000"/>
                </a:lnSpc>
                <a:spcAft>
                  <a:spcPts val="0"/>
                </a:spcAft>
              </a:pPr>
              <a:r>
                <a:rPr lang="en-GB" sz="1600">
                  <a:solidFill>
                    <a:srgbClr val="000000"/>
                  </a:solidFill>
                  <a:effectLst/>
                  <a:latin typeface="Comic Sans MS" panose="030F0702030302020204" pitchFamily="66" charset="0"/>
                  <a:ea typeface="Calibri" panose="020F0502020204030204" pitchFamily="34" charset="0"/>
                  <a:cs typeface="Arial" panose="020B0604020202020204" pitchFamily="34" charset="0"/>
                </a:rPr>
                <a:t>               A disease found in zoos                                                       </a:t>
              </a:r>
              <a:endParaRPr lang="en-GB" sz="1100">
                <a:solidFill>
                  <a:srgbClr val="000000"/>
                </a:solidFill>
                <a:effectLst/>
                <a:latin typeface="Comic Sans MS" panose="030F0702030302020204" pitchFamily="66" charset="0"/>
                <a:ea typeface="Calibri" panose="020F0502020204030204" pitchFamily="34" charset="0"/>
                <a:cs typeface="Arial" panose="020B0604020202020204" pitchFamily="34" charset="0"/>
              </a:endParaRPr>
            </a:p>
            <a:p>
              <a:pPr marL="685800">
                <a:lnSpc>
                  <a:spcPct val="115000"/>
                </a:lnSpc>
                <a:spcAft>
                  <a:spcPts val="0"/>
                </a:spcAft>
              </a:pPr>
              <a:r>
                <a:rPr lang="en-GB" sz="800">
                  <a:solidFill>
                    <a:srgbClr val="000000"/>
                  </a:solidFill>
                  <a:effectLst/>
                  <a:latin typeface="Comic Sans MS" panose="030F0702030302020204" pitchFamily="66" charset="0"/>
                  <a:ea typeface="Calibri" panose="020F0502020204030204" pitchFamily="34" charset="0"/>
                  <a:cs typeface="Arial" panose="020B0604020202020204" pitchFamily="34" charset="0"/>
                </a:rPr>
                <a:t> </a:t>
              </a:r>
              <a:endParaRPr lang="en-GB" sz="1100">
                <a:solidFill>
                  <a:srgbClr val="000000"/>
                </a:solidFill>
                <a:effectLst/>
                <a:latin typeface="Comic Sans MS" panose="030F0702030302020204" pitchFamily="66" charset="0"/>
                <a:ea typeface="Calibri" panose="020F0502020204030204" pitchFamily="34" charset="0"/>
                <a:cs typeface="Arial" panose="020B0604020202020204" pitchFamily="34" charset="0"/>
              </a:endParaRPr>
            </a:p>
            <a:p>
              <a:pPr marL="685800">
                <a:lnSpc>
                  <a:spcPct val="115000"/>
                </a:lnSpc>
                <a:spcAft>
                  <a:spcPts val="0"/>
                </a:spcAft>
              </a:pPr>
              <a:r>
                <a:rPr lang="en-GB" sz="1600">
                  <a:solidFill>
                    <a:srgbClr val="000000"/>
                  </a:solidFill>
                  <a:effectLst/>
                  <a:latin typeface="Comic Sans MS" panose="030F0702030302020204" pitchFamily="66" charset="0"/>
                  <a:ea typeface="Calibri" panose="020F0502020204030204" pitchFamily="34" charset="0"/>
                  <a:cs typeface="Arial" panose="020B0604020202020204" pitchFamily="34" charset="0"/>
                </a:rPr>
                <a:t>               A disease that can be passed between animals and humans</a:t>
              </a:r>
              <a:endParaRPr lang="en-GB" sz="1100">
                <a:solidFill>
                  <a:srgbClr val="000000"/>
                </a:solidFill>
                <a:effectLst/>
                <a:latin typeface="Comic Sans MS" panose="030F0702030302020204" pitchFamily="66" charset="0"/>
                <a:ea typeface="Calibri" panose="020F0502020204030204" pitchFamily="34" charset="0"/>
                <a:cs typeface="Arial" panose="020B0604020202020204" pitchFamily="34" charset="0"/>
              </a:endParaRPr>
            </a:p>
          </p:txBody>
        </p:sp>
        <p:sp>
          <p:nvSpPr>
            <p:cNvPr id="33" name="Rectangle 32"/>
            <p:cNvSpPr/>
            <p:nvPr/>
          </p:nvSpPr>
          <p:spPr>
            <a:xfrm>
              <a:off x="911426" y="963069"/>
              <a:ext cx="323850" cy="276225"/>
            </a:xfrm>
            <a:prstGeom prst="rect">
              <a:avLst/>
            </a:prstGeom>
            <a:solidFill>
              <a:sysClr val="window" lastClr="FFFFFF"/>
            </a:solidFill>
            <a:ln w="19050" cap="flat" cmpd="sng" algn="ctr">
              <a:solidFill>
                <a:srgbClr val="009999"/>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latin typeface="Comic Sans MS" panose="030F0702030302020204" pitchFamily="66" charset="0"/>
              </a:endParaRPr>
            </a:p>
          </p:txBody>
        </p:sp>
        <p:sp>
          <p:nvSpPr>
            <p:cNvPr id="34" name="Rectangle 33"/>
            <p:cNvSpPr/>
            <p:nvPr/>
          </p:nvSpPr>
          <p:spPr>
            <a:xfrm>
              <a:off x="911426" y="1344069"/>
              <a:ext cx="323850" cy="276225"/>
            </a:xfrm>
            <a:prstGeom prst="rect">
              <a:avLst/>
            </a:prstGeom>
            <a:solidFill>
              <a:sysClr val="window" lastClr="FFFFFF"/>
            </a:solidFill>
            <a:ln w="19050" cap="flat" cmpd="sng" algn="ctr">
              <a:solidFill>
                <a:srgbClr val="009999"/>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latin typeface="Comic Sans MS" panose="030F0702030302020204" pitchFamily="66" charset="0"/>
              </a:endParaRPr>
            </a:p>
          </p:txBody>
        </p:sp>
      </p:grpSp>
      <p:grpSp>
        <p:nvGrpSpPr>
          <p:cNvPr id="3" name="Group 2"/>
          <p:cNvGrpSpPr/>
          <p:nvPr/>
        </p:nvGrpSpPr>
        <p:grpSpPr>
          <a:xfrm>
            <a:off x="317336" y="1916832"/>
            <a:ext cx="8260673" cy="824536"/>
            <a:chOff x="317336" y="1916832"/>
            <a:chExt cx="8260673" cy="824536"/>
          </a:xfrm>
        </p:grpSpPr>
        <p:sp>
          <p:nvSpPr>
            <p:cNvPr id="35" name="Text Box 2"/>
            <p:cNvSpPr txBox="1">
              <a:spLocks noChangeArrowheads="1"/>
            </p:cNvSpPr>
            <p:nvPr/>
          </p:nvSpPr>
          <p:spPr bwMode="auto">
            <a:xfrm>
              <a:off x="317336" y="1916832"/>
              <a:ext cx="7115175" cy="375487"/>
            </a:xfrm>
            <a:prstGeom prst="rect">
              <a:avLst/>
            </a:prstGeom>
            <a:noFill/>
            <a:ln w="9525">
              <a:noFill/>
              <a:miter lim="800000"/>
              <a:headEnd/>
              <a:tailEnd/>
            </a:ln>
          </p:spPr>
          <p:txBody>
            <a:bodyPr rot="0" vert="horz" wrap="square" lIns="91440" tIns="45720" rIns="91440" bIns="45720" anchor="t" anchorCtr="0">
              <a:spAutoFit/>
            </a:bodyPr>
            <a:lstStyle/>
            <a:p>
              <a:pPr marL="342900" lvl="0" indent="-342900">
                <a:lnSpc>
                  <a:spcPct val="115000"/>
                </a:lnSpc>
                <a:spcAft>
                  <a:spcPts val="0"/>
                </a:spcAft>
                <a:buSzPts val="1600"/>
                <a:buFont typeface="+mj-lt"/>
                <a:buAutoNum type="arabicPeriod" startAt="7"/>
              </a:pPr>
              <a:r>
                <a:rPr lang="en-GB" sz="1600" dirty="0">
                  <a:solidFill>
                    <a:srgbClr val="000000"/>
                  </a:solidFill>
                  <a:effectLst/>
                  <a:latin typeface="Comic Sans MS" panose="030F0702030302020204" pitchFamily="66" charset="0"/>
                  <a:ea typeface="Calibri" panose="020F0502020204030204" pitchFamily="34" charset="0"/>
                  <a:cs typeface="Arial" panose="020B0604020202020204" pitchFamily="34" charset="0"/>
                </a:rPr>
                <a:t>A pet can get tapeworm through…</a:t>
              </a:r>
              <a:endParaRPr lang="en-GB" sz="1100" dirty="0">
                <a:solidFill>
                  <a:srgbClr val="000000"/>
                </a:solidFill>
                <a:effectLst/>
                <a:latin typeface="Comic Sans MS" panose="030F0702030302020204" pitchFamily="66" charset="0"/>
                <a:ea typeface="Calibri" panose="020F0502020204030204" pitchFamily="34" charset="0"/>
                <a:cs typeface="Arial" panose="020B0604020202020204" pitchFamily="34" charset="0"/>
              </a:endParaRPr>
            </a:p>
          </p:txBody>
        </p:sp>
        <p:sp>
          <p:nvSpPr>
            <p:cNvPr id="36" name="Text Box 45"/>
            <p:cNvSpPr txBox="1">
              <a:spLocks noChangeArrowheads="1"/>
            </p:cNvSpPr>
            <p:nvPr/>
          </p:nvSpPr>
          <p:spPr bwMode="auto">
            <a:xfrm>
              <a:off x="873831" y="2365881"/>
              <a:ext cx="7704178" cy="375487"/>
            </a:xfrm>
            <a:prstGeom prst="rect">
              <a:avLst/>
            </a:prstGeom>
            <a:noFill/>
            <a:ln w="9525">
              <a:noFill/>
              <a:miter lim="800000"/>
              <a:headEnd/>
              <a:tailEnd/>
            </a:ln>
          </p:spPr>
          <p:txBody>
            <a:bodyPr rot="0" vert="horz" wrap="square" lIns="91440" tIns="45720" rIns="91440" bIns="45720" anchor="t" anchorCtr="0">
              <a:spAutoFit/>
            </a:bodyPr>
            <a:lstStyle/>
            <a:p>
              <a:pPr marL="685800">
                <a:lnSpc>
                  <a:spcPct val="115000"/>
                </a:lnSpc>
                <a:spcAft>
                  <a:spcPts val="0"/>
                </a:spcAft>
              </a:pPr>
              <a:r>
                <a:rPr lang="en-GB" sz="1600" dirty="0">
                  <a:solidFill>
                    <a:srgbClr val="000000"/>
                  </a:solidFill>
                  <a:effectLst/>
                  <a:latin typeface="Comic Sans MS" panose="030F0702030302020204" pitchFamily="66" charset="0"/>
                  <a:ea typeface="Calibri" panose="020F0502020204030204" pitchFamily="34" charset="0"/>
                  <a:cs typeface="Arial" panose="020B0604020202020204" pitchFamily="34" charset="0"/>
                </a:rPr>
                <a:t> </a:t>
              </a:r>
              <a:r>
                <a:rPr lang="en-GB" sz="1600" dirty="0" smtClean="0">
                  <a:solidFill>
                    <a:srgbClr val="000000"/>
                  </a:solidFill>
                  <a:effectLst/>
                  <a:latin typeface="Comic Sans MS" panose="030F0702030302020204" pitchFamily="66" charset="0"/>
                  <a:ea typeface="Calibri" panose="020F0502020204030204" pitchFamily="34" charset="0"/>
                  <a:cs typeface="Arial" panose="020B0604020202020204" pitchFamily="34" charset="0"/>
                </a:rPr>
                <a:t>A </a:t>
              </a:r>
              <a:r>
                <a:rPr lang="en-GB" sz="1600" dirty="0">
                  <a:solidFill>
                    <a:srgbClr val="000000"/>
                  </a:solidFill>
                  <a:effectLst/>
                  <a:latin typeface="Comic Sans MS" panose="030F0702030302020204" pitchFamily="66" charset="0"/>
                  <a:ea typeface="Calibri" panose="020F0502020204030204" pitchFamily="34" charset="0"/>
                  <a:cs typeface="Arial" panose="020B0604020202020204" pitchFamily="34" charset="0"/>
                </a:rPr>
                <a:t>tick bite              </a:t>
              </a:r>
              <a:r>
                <a:rPr lang="en-GB" sz="1600" dirty="0" smtClean="0">
                  <a:solidFill>
                    <a:srgbClr val="000000"/>
                  </a:solidFill>
                  <a:effectLst/>
                  <a:latin typeface="Comic Sans MS" panose="030F0702030302020204" pitchFamily="66" charset="0"/>
                  <a:ea typeface="Calibri" panose="020F0502020204030204" pitchFamily="34" charset="0"/>
                  <a:cs typeface="Arial" panose="020B0604020202020204" pitchFamily="34" charset="0"/>
                </a:rPr>
                <a:t> A </a:t>
              </a:r>
              <a:r>
                <a:rPr lang="en-GB" sz="1600" dirty="0">
                  <a:solidFill>
                    <a:srgbClr val="000000"/>
                  </a:solidFill>
                  <a:effectLst/>
                  <a:latin typeface="Comic Sans MS" panose="030F0702030302020204" pitchFamily="66" charset="0"/>
                  <a:ea typeface="Calibri" panose="020F0502020204030204" pitchFamily="34" charset="0"/>
                  <a:cs typeface="Arial" panose="020B0604020202020204" pitchFamily="34" charset="0"/>
                </a:rPr>
                <a:t>mosquito bite              </a:t>
              </a:r>
              <a:r>
                <a:rPr lang="en-GB" sz="1600" dirty="0" smtClean="0">
                  <a:solidFill>
                    <a:srgbClr val="000000"/>
                  </a:solidFill>
                  <a:effectLst/>
                  <a:latin typeface="Comic Sans MS" panose="030F0702030302020204" pitchFamily="66" charset="0"/>
                  <a:ea typeface="Calibri" panose="020F0502020204030204" pitchFamily="34" charset="0"/>
                  <a:cs typeface="Arial" panose="020B0604020202020204" pitchFamily="34" charset="0"/>
                </a:rPr>
                <a:t> </a:t>
              </a:r>
              <a:r>
                <a:rPr lang="en-GB" sz="1600" dirty="0">
                  <a:solidFill>
                    <a:srgbClr val="000000"/>
                  </a:solidFill>
                  <a:effectLst/>
                  <a:latin typeface="Comic Sans MS" panose="030F0702030302020204" pitchFamily="66" charset="0"/>
                  <a:ea typeface="Calibri" panose="020F0502020204030204" pitchFamily="34" charset="0"/>
                  <a:cs typeface="Arial" panose="020B0604020202020204" pitchFamily="34" charset="0"/>
                </a:rPr>
                <a:t>Ingesting a flea</a:t>
              </a:r>
              <a:endParaRPr lang="en-GB" sz="1100" dirty="0">
                <a:solidFill>
                  <a:srgbClr val="000000"/>
                </a:solidFill>
                <a:effectLst/>
                <a:latin typeface="Comic Sans MS" panose="030F0702030302020204" pitchFamily="66" charset="0"/>
                <a:ea typeface="Calibri" panose="020F0502020204030204" pitchFamily="34" charset="0"/>
                <a:cs typeface="Arial" panose="020B0604020202020204" pitchFamily="34" charset="0"/>
              </a:endParaRPr>
            </a:p>
          </p:txBody>
        </p:sp>
        <p:sp>
          <p:nvSpPr>
            <p:cNvPr id="37" name="Rectangle 36"/>
            <p:cNvSpPr/>
            <p:nvPr/>
          </p:nvSpPr>
          <p:spPr>
            <a:xfrm>
              <a:off x="3174794" y="2404381"/>
              <a:ext cx="323850" cy="276225"/>
            </a:xfrm>
            <a:prstGeom prst="rect">
              <a:avLst/>
            </a:prstGeom>
            <a:solidFill>
              <a:sysClr val="window" lastClr="FFFFFF"/>
            </a:solidFill>
            <a:ln w="19050" cap="flat" cmpd="sng" algn="ctr">
              <a:solidFill>
                <a:srgbClr val="009999"/>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8" name="Rectangle 37"/>
            <p:cNvSpPr/>
            <p:nvPr/>
          </p:nvSpPr>
          <p:spPr>
            <a:xfrm>
              <a:off x="5613194" y="2404381"/>
              <a:ext cx="323850" cy="276225"/>
            </a:xfrm>
            <a:prstGeom prst="rect">
              <a:avLst/>
            </a:prstGeom>
            <a:solidFill>
              <a:sysClr val="window" lastClr="FFFFFF"/>
            </a:solidFill>
            <a:ln w="19050" cap="flat" cmpd="sng" algn="ctr">
              <a:solidFill>
                <a:srgbClr val="009999"/>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9" name="Rectangle 38"/>
            <p:cNvSpPr/>
            <p:nvPr/>
          </p:nvSpPr>
          <p:spPr>
            <a:xfrm>
              <a:off x="1256182" y="2400110"/>
              <a:ext cx="323850" cy="276225"/>
            </a:xfrm>
            <a:prstGeom prst="rect">
              <a:avLst/>
            </a:prstGeom>
            <a:solidFill>
              <a:sysClr val="window" lastClr="FFFFFF"/>
            </a:solidFill>
            <a:ln w="19050" cap="flat" cmpd="sng" algn="ctr">
              <a:solidFill>
                <a:srgbClr val="009999"/>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4" name="Group 3"/>
          <p:cNvGrpSpPr/>
          <p:nvPr/>
        </p:nvGrpSpPr>
        <p:grpSpPr>
          <a:xfrm>
            <a:off x="356436" y="2996952"/>
            <a:ext cx="7984490" cy="753947"/>
            <a:chOff x="356436" y="2996952"/>
            <a:chExt cx="7984490" cy="753947"/>
          </a:xfrm>
        </p:grpSpPr>
        <p:sp>
          <p:nvSpPr>
            <p:cNvPr id="40" name="Text Box 2"/>
            <p:cNvSpPr txBox="1">
              <a:spLocks noChangeArrowheads="1"/>
            </p:cNvSpPr>
            <p:nvPr/>
          </p:nvSpPr>
          <p:spPr bwMode="auto">
            <a:xfrm>
              <a:off x="356436" y="2996952"/>
              <a:ext cx="7115175" cy="356188"/>
            </a:xfrm>
            <a:prstGeom prst="rect">
              <a:avLst/>
            </a:prstGeom>
            <a:noFill/>
            <a:ln w="9525">
              <a:noFill/>
              <a:miter lim="800000"/>
              <a:headEnd/>
              <a:tailEnd/>
            </a:ln>
          </p:spPr>
          <p:txBody>
            <a:bodyPr rot="0" vert="horz" wrap="square" lIns="91440" tIns="45720" rIns="91440" bIns="45720" anchor="t" anchorCtr="0">
              <a:spAutoFit/>
            </a:bodyPr>
            <a:lstStyle/>
            <a:p>
              <a:pPr marL="342900" lvl="0" indent="-342900">
                <a:lnSpc>
                  <a:spcPct val="115000"/>
                </a:lnSpc>
                <a:spcAft>
                  <a:spcPts val="0"/>
                </a:spcAft>
                <a:buSzPts val="1600"/>
                <a:buFont typeface="+mj-lt"/>
                <a:buAutoNum type="arabicPeriod" startAt="8"/>
              </a:pPr>
              <a:r>
                <a:rPr lang="en-GB" sz="1600" dirty="0">
                  <a:solidFill>
                    <a:srgbClr val="000000"/>
                  </a:solidFill>
                  <a:effectLst/>
                  <a:latin typeface="Comic Sans MS" panose="030F0702030302020204" pitchFamily="66" charset="0"/>
                  <a:ea typeface="Calibri" panose="020F0502020204030204" pitchFamily="34" charset="0"/>
                  <a:cs typeface="Arial" panose="020B0604020202020204" pitchFamily="34" charset="0"/>
                </a:rPr>
                <a:t>A tick bite can </a:t>
              </a:r>
              <a:r>
                <a:rPr lang="en-GB" sz="1600" dirty="0" smtClean="0">
                  <a:solidFill>
                    <a:srgbClr val="000000"/>
                  </a:solidFill>
                  <a:effectLst/>
                  <a:latin typeface="Comic Sans MS" panose="030F0702030302020204" pitchFamily="66" charset="0"/>
                  <a:ea typeface="Calibri" panose="020F0502020204030204" pitchFamily="34" charset="0"/>
                  <a:cs typeface="Arial" panose="020B0604020202020204" pitchFamily="34" charset="0"/>
                </a:rPr>
                <a:t>sometimes cause </a:t>
              </a:r>
              <a:r>
                <a:rPr lang="en-GB" sz="1600" dirty="0">
                  <a:solidFill>
                    <a:srgbClr val="000000"/>
                  </a:solidFill>
                  <a:effectLst/>
                  <a:latin typeface="Comic Sans MS" panose="030F0702030302020204" pitchFamily="66" charset="0"/>
                  <a:ea typeface="Calibri" panose="020F0502020204030204" pitchFamily="34" charset="0"/>
                  <a:cs typeface="Arial" panose="020B0604020202020204" pitchFamily="34" charset="0"/>
                </a:rPr>
                <a:t>paralysis.</a:t>
              </a:r>
              <a:endParaRPr lang="en-GB" sz="1100" dirty="0">
                <a:solidFill>
                  <a:srgbClr val="000000"/>
                </a:solidFill>
                <a:effectLst/>
                <a:latin typeface="Comic Sans MS" panose="030F0702030302020204" pitchFamily="66" charset="0"/>
                <a:ea typeface="Calibri" panose="020F0502020204030204" pitchFamily="34" charset="0"/>
                <a:cs typeface="Arial" panose="020B0604020202020204" pitchFamily="34" charset="0"/>
              </a:endParaRPr>
            </a:p>
          </p:txBody>
        </p:sp>
        <p:sp>
          <p:nvSpPr>
            <p:cNvPr id="41" name="Text Box 52"/>
            <p:cNvSpPr txBox="1">
              <a:spLocks noChangeArrowheads="1"/>
            </p:cNvSpPr>
            <p:nvPr/>
          </p:nvSpPr>
          <p:spPr bwMode="auto">
            <a:xfrm>
              <a:off x="1521026" y="3375412"/>
              <a:ext cx="6819900" cy="375487"/>
            </a:xfrm>
            <a:prstGeom prst="rect">
              <a:avLst/>
            </a:prstGeom>
            <a:noFill/>
            <a:ln w="9525">
              <a:noFill/>
              <a:miter lim="800000"/>
              <a:headEnd/>
              <a:tailEnd/>
            </a:ln>
          </p:spPr>
          <p:txBody>
            <a:bodyPr rot="0" vert="horz" wrap="square" lIns="91440" tIns="45720" rIns="91440" bIns="45720" anchor="t" anchorCtr="0">
              <a:spAutoFit/>
            </a:bodyPr>
            <a:lstStyle/>
            <a:p>
              <a:pPr marL="685800">
                <a:lnSpc>
                  <a:spcPct val="115000"/>
                </a:lnSpc>
                <a:spcAft>
                  <a:spcPts val="0"/>
                </a:spcAft>
              </a:pPr>
              <a:r>
                <a:rPr lang="en-GB" sz="1600" dirty="0">
                  <a:solidFill>
                    <a:srgbClr val="000000"/>
                  </a:solidFill>
                  <a:effectLst/>
                  <a:latin typeface="Comic Sans MS" panose="030F0702030302020204" pitchFamily="66" charset="0"/>
                  <a:ea typeface="Calibri" panose="020F0502020204030204" pitchFamily="34" charset="0"/>
                  <a:cs typeface="Arial" panose="020B0604020202020204" pitchFamily="34" charset="0"/>
                </a:rPr>
                <a:t>             </a:t>
              </a:r>
              <a:r>
                <a:rPr lang="en-GB" sz="1600" dirty="0" smtClean="0">
                  <a:solidFill>
                    <a:srgbClr val="000000"/>
                  </a:solidFill>
                  <a:effectLst/>
                  <a:latin typeface="Comic Sans MS" panose="030F0702030302020204" pitchFamily="66" charset="0"/>
                  <a:ea typeface="Calibri" panose="020F0502020204030204" pitchFamily="34" charset="0"/>
                  <a:cs typeface="Arial" panose="020B0604020202020204" pitchFamily="34" charset="0"/>
                </a:rPr>
                <a:t>True                                False</a:t>
              </a:r>
              <a:endParaRPr lang="en-GB" sz="1100" dirty="0">
                <a:solidFill>
                  <a:srgbClr val="000000"/>
                </a:solidFill>
                <a:effectLst/>
                <a:latin typeface="Comic Sans MS" panose="030F0702030302020204" pitchFamily="66" charset="0"/>
                <a:ea typeface="Calibri" panose="020F0502020204030204" pitchFamily="34" charset="0"/>
                <a:cs typeface="Arial" panose="020B0604020202020204" pitchFamily="34" charset="0"/>
              </a:endParaRPr>
            </a:p>
          </p:txBody>
        </p:sp>
        <p:sp>
          <p:nvSpPr>
            <p:cNvPr id="42" name="Rectangle 41"/>
            <p:cNvSpPr/>
            <p:nvPr/>
          </p:nvSpPr>
          <p:spPr>
            <a:xfrm>
              <a:off x="2578301" y="3406527"/>
              <a:ext cx="323850" cy="276225"/>
            </a:xfrm>
            <a:prstGeom prst="rect">
              <a:avLst/>
            </a:prstGeom>
            <a:solidFill>
              <a:sysClr val="window" lastClr="FFFFFF"/>
            </a:solidFill>
            <a:ln w="19050" cap="flat" cmpd="sng" algn="ctr">
              <a:solidFill>
                <a:srgbClr val="009999"/>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43" name="Rectangle 42"/>
            <p:cNvSpPr/>
            <p:nvPr/>
          </p:nvSpPr>
          <p:spPr>
            <a:xfrm>
              <a:off x="4959551" y="3406527"/>
              <a:ext cx="323850" cy="276225"/>
            </a:xfrm>
            <a:prstGeom prst="rect">
              <a:avLst/>
            </a:prstGeom>
            <a:solidFill>
              <a:sysClr val="window" lastClr="FFFFFF"/>
            </a:solidFill>
            <a:ln w="19050" cap="flat" cmpd="sng" algn="ctr">
              <a:solidFill>
                <a:srgbClr val="009999"/>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57" name="Group 56"/>
          <p:cNvGrpSpPr/>
          <p:nvPr/>
        </p:nvGrpSpPr>
        <p:grpSpPr>
          <a:xfrm>
            <a:off x="356436" y="3933056"/>
            <a:ext cx="8064896" cy="766012"/>
            <a:chOff x="356436" y="3933056"/>
            <a:chExt cx="8064896" cy="766012"/>
          </a:xfrm>
        </p:grpSpPr>
        <p:sp>
          <p:nvSpPr>
            <p:cNvPr id="44" name="Text Box 2"/>
            <p:cNvSpPr txBox="1">
              <a:spLocks noChangeArrowheads="1"/>
            </p:cNvSpPr>
            <p:nvPr/>
          </p:nvSpPr>
          <p:spPr bwMode="auto">
            <a:xfrm>
              <a:off x="356436" y="3933056"/>
              <a:ext cx="7115175" cy="375487"/>
            </a:xfrm>
            <a:prstGeom prst="rect">
              <a:avLst/>
            </a:prstGeom>
            <a:noFill/>
            <a:ln w="9525">
              <a:noFill/>
              <a:miter lim="800000"/>
              <a:headEnd/>
              <a:tailEnd/>
            </a:ln>
          </p:spPr>
          <p:txBody>
            <a:bodyPr rot="0" vert="horz" wrap="square" lIns="91440" tIns="45720" rIns="91440" bIns="45720" anchor="t" anchorCtr="0">
              <a:spAutoFit/>
            </a:bodyPr>
            <a:lstStyle/>
            <a:p>
              <a:pPr marL="342900" lvl="0" indent="-342900">
                <a:lnSpc>
                  <a:spcPct val="115000"/>
                </a:lnSpc>
                <a:spcAft>
                  <a:spcPts val="0"/>
                </a:spcAft>
                <a:buSzPts val="1600"/>
                <a:buFont typeface="+mj-lt"/>
                <a:buAutoNum type="arabicPeriod" startAt="9"/>
              </a:pPr>
              <a:r>
                <a:rPr lang="en-GB" sz="1600" dirty="0">
                  <a:solidFill>
                    <a:srgbClr val="000000"/>
                  </a:solidFill>
                  <a:effectLst/>
                  <a:latin typeface="Comic Sans MS" panose="030F0702030302020204" pitchFamily="66" charset="0"/>
                  <a:ea typeface="Calibri" panose="020F0502020204030204" pitchFamily="34" charset="0"/>
                  <a:cs typeface="Arial" panose="020B0604020202020204" pitchFamily="34" charset="0"/>
                </a:rPr>
                <a:t>A walking dandruff mite is...</a:t>
              </a:r>
              <a:endParaRPr lang="en-GB" sz="1100" dirty="0">
                <a:solidFill>
                  <a:srgbClr val="000000"/>
                </a:solidFill>
                <a:effectLst/>
                <a:latin typeface="Comic Sans MS" panose="030F0702030302020204" pitchFamily="66" charset="0"/>
                <a:ea typeface="Calibri" panose="020F0502020204030204" pitchFamily="34" charset="0"/>
                <a:cs typeface="Arial" panose="020B0604020202020204" pitchFamily="34" charset="0"/>
              </a:endParaRPr>
            </a:p>
          </p:txBody>
        </p:sp>
        <p:sp>
          <p:nvSpPr>
            <p:cNvPr id="45" name="Text Box 58"/>
            <p:cNvSpPr txBox="1">
              <a:spLocks noChangeArrowheads="1"/>
            </p:cNvSpPr>
            <p:nvPr/>
          </p:nvSpPr>
          <p:spPr bwMode="auto">
            <a:xfrm>
              <a:off x="585036" y="4323581"/>
              <a:ext cx="7836296" cy="375487"/>
            </a:xfrm>
            <a:prstGeom prst="rect">
              <a:avLst/>
            </a:prstGeom>
            <a:noFill/>
            <a:ln w="9525">
              <a:noFill/>
              <a:miter lim="800000"/>
              <a:headEnd/>
              <a:tailEnd/>
            </a:ln>
          </p:spPr>
          <p:txBody>
            <a:bodyPr rot="0" vert="horz" wrap="square" lIns="91440" tIns="45720" rIns="91440" bIns="45720" anchor="t" anchorCtr="0">
              <a:spAutoFit/>
            </a:bodyPr>
            <a:lstStyle/>
            <a:p>
              <a:pPr marL="685800">
                <a:lnSpc>
                  <a:spcPct val="115000"/>
                </a:lnSpc>
                <a:spcAft>
                  <a:spcPts val="0"/>
                </a:spcAft>
              </a:pPr>
              <a:r>
                <a:rPr lang="en-GB" sz="1600" dirty="0">
                  <a:solidFill>
                    <a:srgbClr val="000000"/>
                  </a:solidFill>
                  <a:effectLst/>
                  <a:latin typeface="Comic Sans MS" panose="030F0702030302020204" pitchFamily="66" charset="0"/>
                  <a:ea typeface="Calibri" panose="020F0502020204030204" pitchFamily="34" charset="0"/>
                  <a:cs typeface="Arial" panose="020B0604020202020204" pitchFamily="34" charset="0"/>
                </a:rPr>
                <a:t>A mite that carries a walking stick                  A </a:t>
              </a:r>
              <a:r>
                <a:rPr lang="en-GB" sz="1600" dirty="0" err="1">
                  <a:solidFill>
                    <a:srgbClr val="000000"/>
                  </a:solidFill>
                  <a:effectLst/>
                  <a:latin typeface="Comic Sans MS" panose="030F0702030302020204" pitchFamily="66" charset="0"/>
                  <a:ea typeface="Calibri" panose="020F0502020204030204" pitchFamily="34" charset="0"/>
                  <a:cs typeface="Arial" panose="020B0604020202020204" pitchFamily="34" charset="0"/>
                </a:rPr>
                <a:t>Cheyletiella</a:t>
              </a:r>
              <a:r>
                <a:rPr lang="en-GB" sz="1600" dirty="0">
                  <a:solidFill>
                    <a:srgbClr val="000000"/>
                  </a:solidFill>
                  <a:effectLst/>
                  <a:latin typeface="Comic Sans MS" panose="030F0702030302020204" pitchFamily="66" charset="0"/>
                  <a:ea typeface="Calibri" panose="020F0502020204030204" pitchFamily="34" charset="0"/>
                  <a:cs typeface="Arial" panose="020B0604020202020204" pitchFamily="34" charset="0"/>
                </a:rPr>
                <a:t> mite</a:t>
              </a:r>
              <a:endParaRPr lang="en-GB" sz="1100" dirty="0">
                <a:solidFill>
                  <a:srgbClr val="000000"/>
                </a:solidFill>
                <a:effectLst/>
                <a:latin typeface="Comic Sans MS" panose="030F0702030302020204" pitchFamily="66" charset="0"/>
                <a:ea typeface="Calibri" panose="020F0502020204030204" pitchFamily="34" charset="0"/>
                <a:cs typeface="Arial" panose="020B0604020202020204" pitchFamily="34" charset="0"/>
              </a:endParaRPr>
            </a:p>
          </p:txBody>
        </p:sp>
        <p:sp>
          <p:nvSpPr>
            <p:cNvPr id="46" name="Rectangle 45"/>
            <p:cNvSpPr/>
            <p:nvPr/>
          </p:nvSpPr>
          <p:spPr>
            <a:xfrm>
              <a:off x="5289344" y="4363288"/>
              <a:ext cx="323850" cy="276225"/>
            </a:xfrm>
            <a:prstGeom prst="rect">
              <a:avLst/>
            </a:prstGeom>
            <a:solidFill>
              <a:sysClr val="window" lastClr="FFFFFF"/>
            </a:solidFill>
            <a:ln w="19050" cap="flat" cmpd="sng" algn="ctr">
              <a:solidFill>
                <a:srgbClr val="009999"/>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47" name="Rectangle 46"/>
            <p:cNvSpPr/>
            <p:nvPr/>
          </p:nvSpPr>
          <p:spPr>
            <a:xfrm>
              <a:off x="816443" y="4363288"/>
              <a:ext cx="323850" cy="276225"/>
            </a:xfrm>
            <a:prstGeom prst="rect">
              <a:avLst/>
            </a:prstGeom>
            <a:solidFill>
              <a:sysClr val="window" lastClr="FFFFFF"/>
            </a:solidFill>
            <a:ln w="19050" cap="flat" cmpd="sng" algn="ctr">
              <a:solidFill>
                <a:srgbClr val="009999"/>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58" name="Group 57"/>
          <p:cNvGrpSpPr/>
          <p:nvPr/>
        </p:nvGrpSpPr>
        <p:grpSpPr>
          <a:xfrm>
            <a:off x="395536" y="5013176"/>
            <a:ext cx="8291830" cy="703782"/>
            <a:chOff x="395536" y="5013176"/>
            <a:chExt cx="8291830" cy="703782"/>
          </a:xfrm>
        </p:grpSpPr>
        <p:sp>
          <p:nvSpPr>
            <p:cNvPr id="48" name="Text Box 2"/>
            <p:cNvSpPr txBox="1">
              <a:spLocks noChangeArrowheads="1"/>
            </p:cNvSpPr>
            <p:nvPr/>
          </p:nvSpPr>
          <p:spPr bwMode="auto">
            <a:xfrm>
              <a:off x="395536" y="5013176"/>
              <a:ext cx="7115175" cy="375487"/>
            </a:xfrm>
            <a:prstGeom prst="rect">
              <a:avLst/>
            </a:prstGeom>
            <a:noFill/>
            <a:ln w="9525">
              <a:noFill/>
              <a:miter lim="800000"/>
              <a:headEnd/>
              <a:tailEnd/>
            </a:ln>
          </p:spPr>
          <p:txBody>
            <a:bodyPr rot="0" vert="horz" wrap="square" lIns="91440" tIns="45720" rIns="91440" bIns="45720" anchor="t" anchorCtr="0">
              <a:spAutoFit/>
            </a:bodyPr>
            <a:lstStyle/>
            <a:p>
              <a:pPr marL="342900" lvl="0" indent="-342900">
                <a:lnSpc>
                  <a:spcPct val="115000"/>
                </a:lnSpc>
                <a:spcAft>
                  <a:spcPts val="0"/>
                </a:spcAft>
                <a:buSzPts val="1600"/>
                <a:buFont typeface="+mj-lt"/>
                <a:buAutoNum type="arabicPeriod" startAt="10"/>
              </a:pPr>
              <a:r>
                <a:rPr lang="en-GB" sz="1600" dirty="0">
                  <a:solidFill>
                    <a:srgbClr val="000000"/>
                  </a:solidFill>
                  <a:effectLst/>
                  <a:latin typeface="Comic Sans MS" panose="030F0702030302020204" pitchFamily="66" charset="0"/>
                  <a:ea typeface="Calibri" panose="020F0502020204030204" pitchFamily="34" charset="0"/>
                  <a:cs typeface="Arial" panose="020B0604020202020204" pitchFamily="34" charset="0"/>
                </a:rPr>
                <a:t>Fleas are harmless.</a:t>
              </a:r>
              <a:endParaRPr lang="en-GB" sz="1100" dirty="0">
                <a:solidFill>
                  <a:srgbClr val="000000"/>
                </a:solidFill>
                <a:effectLst/>
                <a:latin typeface="Comic Sans MS" panose="030F0702030302020204" pitchFamily="66" charset="0"/>
                <a:ea typeface="Calibri" panose="020F0502020204030204" pitchFamily="34" charset="0"/>
                <a:cs typeface="Arial" panose="020B0604020202020204" pitchFamily="34" charset="0"/>
              </a:endParaRPr>
            </a:p>
          </p:txBody>
        </p:sp>
        <p:sp>
          <p:nvSpPr>
            <p:cNvPr id="49" name="Text Box 193"/>
            <p:cNvSpPr txBox="1">
              <a:spLocks noChangeArrowheads="1"/>
            </p:cNvSpPr>
            <p:nvPr/>
          </p:nvSpPr>
          <p:spPr bwMode="auto">
            <a:xfrm>
              <a:off x="1867466" y="5341471"/>
              <a:ext cx="6819900" cy="375487"/>
            </a:xfrm>
            <a:prstGeom prst="rect">
              <a:avLst/>
            </a:prstGeom>
            <a:noFill/>
            <a:ln w="9525">
              <a:noFill/>
              <a:miter lim="800000"/>
              <a:headEnd/>
              <a:tailEnd/>
            </a:ln>
          </p:spPr>
          <p:txBody>
            <a:bodyPr rot="0" vert="horz" wrap="square" lIns="91440" tIns="45720" rIns="91440" bIns="45720" anchor="t" anchorCtr="0">
              <a:spAutoFit/>
            </a:bodyPr>
            <a:lstStyle/>
            <a:p>
              <a:pPr marL="685800">
                <a:lnSpc>
                  <a:spcPct val="115000"/>
                </a:lnSpc>
                <a:spcAft>
                  <a:spcPts val="0"/>
                </a:spcAft>
              </a:pPr>
              <a:r>
                <a:rPr lang="en-GB" sz="1600" dirty="0">
                  <a:solidFill>
                    <a:srgbClr val="000000"/>
                  </a:solidFill>
                  <a:effectLst/>
                  <a:latin typeface="Comic Sans MS" panose="030F0702030302020204" pitchFamily="66" charset="0"/>
                  <a:ea typeface="Calibri" panose="020F0502020204030204" pitchFamily="34" charset="0"/>
                  <a:cs typeface="Arial" panose="020B0604020202020204" pitchFamily="34" charset="0"/>
                </a:rPr>
                <a:t>              True                                  False</a:t>
              </a:r>
              <a:endParaRPr lang="en-GB" sz="1100" dirty="0">
                <a:solidFill>
                  <a:srgbClr val="000000"/>
                </a:solidFill>
                <a:effectLst/>
                <a:latin typeface="Comic Sans MS" panose="030F0702030302020204" pitchFamily="66" charset="0"/>
                <a:ea typeface="Calibri" panose="020F0502020204030204" pitchFamily="34" charset="0"/>
                <a:cs typeface="Arial" panose="020B0604020202020204" pitchFamily="34" charset="0"/>
              </a:endParaRPr>
            </a:p>
          </p:txBody>
        </p:sp>
        <p:sp>
          <p:nvSpPr>
            <p:cNvPr id="50" name="Rectangle 49"/>
            <p:cNvSpPr/>
            <p:nvPr/>
          </p:nvSpPr>
          <p:spPr>
            <a:xfrm>
              <a:off x="2924741" y="5372586"/>
              <a:ext cx="323850" cy="276225"/>
            </a:xfrm>
            <a:prstGeom prst="rect">
              <a:avLst/>
            </a:prstGeom>
            <a:solidFill>
              <a:sysClr val="window" lastClr="FFFFFF"/>
            </a:solidFill>
            <a:ln w="19050" cap="flat" cmpd="sng" algn="ctr">
              <a:solidFill>
                <a:srgbClr val="009999"/>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51" name="Rectangle 50"/>
            <p:cNvSpPr/>
            <p:nvPr/>
          </p:nvSpPr>
          <p:spPr>
            <a:xfrm>
              <a:off x="5305991" y="5372586"/>
              <a:ext cx="323850" cy="276225"/>
            </a:xfrm>
            <a:prstGeom prst="rect">
              <a:avLst/>
            </a:prstGeom>
            <a:solidFill>
              <a:sysClr val="window" lastClr="FFFFFF"/>
            </a:solidFill>
            <a:ln w="19050" cap="flat" cmpd="sng" algn="ctr">
              <a:solidFill>
                <a:srgbClr val="009999"/>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pic>
        <p:nvPicPr>
          <p:cNvPr id="52" name="Picture 5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4599" y="5282195"/>
            <a:ext cx="691897" cy="417577"/>
          </a:xfrm>
          <a:prstGeom prst="rect">
            <a:avLst/>
          </a:prstGeom>
        </p:spPr>
      </p:pic>
      <p:pic>
        <p:nvPicPr>
          <p:cNvPr id="53" name="Picture 5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38752" y="4260513"/>
            <a:ext cx="691897" cy="417577"/>
          </a:xfrm>
          <a:prstGeom prst="rect">
            <a:avLst/>
          </a:prstGeom>
        </p:spPr>
      </p:pic>
      <p:pic>
        <p:nvPicPr>
          <p:cNvPr id="54" name="Picture 5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27172" y="3327668"/>
            <a:ext cx="691897" cy="417577"/>
          </a:xfrm>
          <a:prstGeom prst="rect">
            <a:avLst/>
          </a:prstGeom>
        </p:spPr>
      </p:pic>
      <p:pic>
        <p:nvPicPr>
          <p:cNvPr id="55" name="Picture 5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84701" y="2307357"/>
            <a:ext cx="691897" cy="417577"/>
          </a:xfrm>
          <a:prstGeom prst="rect">
            <a:avLst/>
          </a:prstGeom>
        </p:spPr>
      </p:pic>
      <p:pic>
        <p:nvPicPr>
          <p:cNvPr id="56" name="Picture 5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3122" y="1254332"/>
            <a:ext cx="691897" cy="417577"/>
          </a:xfrm>
          <a:prstGeom prst="rect">
            <a:avLst/>
          </a:prstGeom>
        </p:spPr>
      </p:pic>
    </p:spTree>
    <p:extLst>
      <p:ext uri="{BB962C8B-B14F-4D97-AF65-F5344CB8AC3E}">
        <p14:creationId xmlns:p14="http://schemas.microsoft.com/office/powerpoint/2010/main" val="28551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wipe(down)">
                                      <p:cBhvr>
                                        <p:cTn id="12" dur="500"/>
                                        <p:tgtEl>
                                          <p:spTgt spid="5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5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left)">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57"/>
                                        </p:tgtEl>
                                        <p:attrNameLst>
                                          <p:attrName>style.visibility</p:attrName>
                                        </p:attrNameLst>
                                      </p:cBhvr>
                                      <p:to>
                                        <p:strVal val="visible"/>
                                      </p:to>
                                    </p:set>
                                    <p:animEffect transition="in" filter="wipe(left)">
                                      <p:cBhvr>
                                        <p:cTn id="35" dur="500"/>
                                        <p:tgtEl>
                                          <p:spTgt spid="57"/>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53"/>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58"/>
                                        </p:tgtEl>
                                        <p:attrNameLst>
                                          <p:attrName>style.visibility</p:attrName>
                                        </p:attrNameLst>
                                      </p:cBhvr>
                                      <p:to>
                                        <p:strVal val="visible"/>
                                      </p:to>
                                    </p:set>
                                    <p:animEffect transition="in" filter="wipe(left)">
                                      <p:cBhvr>
                                        <p:cTn id="44" dur="500"/>
                                        <p:tgtEl>
                                          <p:spTgt spid="58"/>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1"/>
          <p:cNvPicPr>
            <a:picLocks noChangeAspect="1" noChangeArrowheads="1"/>
          </p:cNvPicPr>
          <p:nvPr/>
        </p:nvPicPr>
        <p:blipFill rotWithShape="1">
          <a:blip r:embed="rId3" cstate="print"/>
          <a:srcRect r="7936"/>
          <a:stretch/>
        </p:blipFill>
        <p:spPr bwMode="auto">
          <a:xfrm>
            <a:off x="5364089" y="956308"/>
            <a:ext cx="3744416" cy="4970463"/>
          </a:xfrm>
          <a:prstGeom prst="rect">
            <a:avLst/>
          </a:prstGeom>
          <a:noFill/>
          <a:ln w="25400">
            <a:noFill/>
            <a:round/>
            <a:headEnd/>
            <a:tailEnd/>
          </a:ln>
        </p:spPr>
      </p:pic>
      <p:pic>
        <p:nvPicPr>
          <p:cNvPr id="2052" name="Picture 2"/>
          <p:cNvPicPr>
            <a:picLocks noChangeAspect="1" noChangeArrowheads="1"/>
          </p:cNvPicPr>
          <p:nvPr/>
        </p:nvPicPr>
        <p:blipFill>
          <a:blip r:embed="rId4" cstate="print"/>
          <a:srcRect/>
          <a:stretch>
            <a:fillRect/>
          </a:stretch>
        </p:blipFill>
        <p:spPr bwMode="auto">
          <a:xfrm>
            <a:off x="3267398" y="3672521"/>
            <a:ext cx="2233612" cy="2254250"/>
          </a:xfrm>
          <a:prstGeom prst="rect">
            <a:avLst/>
          </a:prstGeom>
          <a:noFill/>
          <a:ln w="25400">
            <a:noFill/>
            <a:round/>
            <a:headEnd/>
            <a:tailEnd/>
          </a:ln>
        </p:spPr>
      </p:pic>
      <p:pic>
        <p:nvPicPr>
          <p:cNvPr id="2053" name="Picture 3" descr="\\Falcon\user_data\Veterinary_Services\Community and Education\IMAGES\1_Animal_Image_Library\Cats\Archive\Kitten playing.jpg"/>
          <p:cNvPicPr>
            <a:picLocks noChangeAspect="1" noChangeArrowheads="1"/>
          </p:cNvPicPr>
          <p:nvPr/>
        </p:nvPicPr>
        <p:blipFill rotWithShape="1">
          <a:blip r:embed="rId5" cstate="print"/>
          <a:srcRect l="17422" t="7909" r="8051" b="7080"/>
          <a:stretch/>
        </p:blipFill>
        <p:spPr bwMode="auto">
          <a:xfrm>
            <a:off x="-36512" y="2435736"/>
            <a:ext cx="3080396" cy="3455987"/>
          </a:xfrm>
          <a:prstGeom prst="rect">
            <a:avLst/>
          </a:prstGeom>
          <a:noFill/>
          <a:ln w="9525">
            <a:noFill/>
            <a:miter lim="800000"/>
            <a:headEnd/>
            <a:tailEnd/>
          </a:ln>
        </p:spPr>
      </p:pic>
      <p:sp>
        <p:nvSpPr>
          <p:cNvPr id="6" name="Rectangle 5"/>
          <p:cNvSpPr/>
          <p:nvPr/>
        </p:nvSpPr>
        <p:spPr>
          <a:xfrm>
            <a:off x="1912039" y="973492"/>
            <a:ext cx="4752528" cy="1015663"/>
          </a:xfrm>
          <a:prstGeom prst="rect">
            <a:avLst/>
          </a:prstGeom>
          <a:noFill/>
        </p:spPr>
        <p:txBody>
          <a:bodyPr wrap="square">
            <a:spAutoFit/>
          </a:bodyPr>
          <a:lstStyle/>
          <a:p>
            <a:pPr algn="ctr" fontAlgn="auto">
              <a:spcBef>
                <a:spcPts val="0"/>
              </a:spcBef>
              <a:spcAft>
                <a:spcPts val="0"/>
              </a:spcAft>
              <a:defRPr/>
            </a:pPr>
            <a:r>
              <a:rPr lang="en-US" sz="6000" dirty="0" smtClean="0">
                <a:ln w="900" cmpd="sng">
                  <a:solidFill>
                    <a:schemeClr val="accent1">
                      <a:satMod val="190000"/>
                      <a:alpha val="55000"/>
                    </a:schemeClr>
                  </a:solidFill>
                  <a:prstDash val="solid"/>
                </a:ln>
                <a:solidFill>
                  <a:srgbClr val="30C09E"/>
                </a:solidFill>
                <a:latin typeface="Comic Sans MS" panose="030F0702030302020204" pitchFamily="66" charset="0"/>
                <a:cs typeface="Arial" pitchFamily="34" charset="0"/>
              </a:rPr>
              <a:t>Thanks!</a:t>
            </a:r>
            <a:endParaRPr lang="en-US" sz="6000" dirty="0">
              <a:ln w="900" cmpd="sng">
                <a:solidFill>
                  <a:schemeClr val="accent1">
                    <a:satMod val="190000"/>
                    <a:alpha val="55000"/>
                  </a:schemeClr>
                </a:solidFill>
                <a:prstDash val="solid"/>
              </a:ln>
              <a:solidFill>
                <a:srgbClr val="30C09E"/>
              </a:solidFill>
              <a:latin typeface="Comic Sans MS" panose="030F0702030302020204" pitchFamily="66" charset="0"/>
              <a:cs typeface="Arial" pitchFamily="34" charset="0"/>
            </a:endParaRPr>
          </a:p>
        </p:txBody>
      </p:sp>
      <p:pic>
        <p:nvPicPr>
          <p:cNvPr id="9" name="Picture 8"/>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7397675" y="6063733"/>
            <a:ext cx="1739443" cy="794267"/>
          </a:xfrm>
          <a:prstGeom prst="rect">
            <a:avLst/>
          </a:prstGeom>
          <a:noFill/>
        </p:spPr>
      </p:pic>
    </p:spTree>
    <p:extLst>
      <p:ext uri="{BB962C8B-B14F-4D97-AF65-F5344CB8AC3E}">
        <p14:creationId xmlns:p14="http://schemas.microsoft.com/office/powerpoint/2010/main" val="24529522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514" y="340762"/>
            <a:ext cx="3978047" cy="648072"/>
          </a:xfrm>
        </p:spPr>
        <p:txBody>
          <a:bodyPr>
            <a:noAutofit/>
          </a:bodyPr>
          <a:lstStyle/>
          <a:p>
            <a:pPr algn="ctr"/>
            <a:r>
              <a:rPr lang="en-GB" sz="3600" dirty="0" smtClean="0">
                <a:latin typeface="Comic Sans MS" panose="030F0702030302020204" pitchFamily="66" charset="0"/>
              </a:rPr>
              <a:t>All pets need …</a:t>
            </a:r>
            <a:endParaRPr lang="en-GB" sz="3600" dirty="0">
              <a:latin typeface="Comic Sans MS" panose="030F0702030302020204" pitchFamily="66" charset="0"/>
            </a:endParaRPr>
          </a:p>
        </p:txBody>
      </p:sp>
      <p:sp>
        <p:nvSpPr>
          <p:cNvPr id="17" name="Rectangle 16"/>
          <p:cNvSpPr/>
          <p:nvPr/>
        </p:nvSpPr>
        <p:spPr>
          <a:xfrm>
            <a:off x="3399135" y="3429000"/>
            <a:ext cx="4572000" cy="357930"/>
          </a:xfrm>
          <a:prstGeom prst="rect">
            <a:avLst/>
          </a:prstGeom>
        </p:spPr>
        <p:txBody>
          <a:bodyPr lIns="80147" tIns="40074" rIns="80147" bIns="40074">
            <a:spAutoFit/>
          </a:bodyPr>
          <a:lstStyle/>
          <a:p>
            <a:r>
              <a:rPr lang="en-GB" dirty="0" smtClean="0"/>
              <a:t>  </a:t>
            </a:r>
          </a:p>
        </p:txBody>
      </p:sp>
      <p:sp>
        <p:nvSpPr>
          <p:cNvPr id="5" name="TextBox 4"/>
          <p:cNvSpPr txBox="1"/>
          <p:nvPr/>
        </p:nvSpPr>
        <p:spPr>
          <a:xfrm>
            <a:off x="-108520" y="6162045"/>
            <a:ext cx="6174281" cy="646331"/>
          </a:xfrm>
          <a:prstGeom prst="rect">
            <a:avLst/>
          </a:prstGeom>
          <a:noFill/>
        </p:spPr>
        <p:txBody>
          <a:bodyPr wrap="square" rtlCol="0">
            <a:spAutoFit/>
          </a:bodyPr>
          <a:lstStyle/>
          <a:p>
            <a:pPr algn="ctr"/>
            <a:r>
              <a:rPr lang="en-GB" sz="3600" b="1" i="1" dirty="0" smtClean="0">
                <a:solidFill>
                  <a:srgbClr val="008080"/>
                </a:solidFill>
                <a:latin typeface="Comic Sans MS" panose="030F0702030302020204" pitchFamily="66" charset="0"/>
                <a:cs typeface="Arial" pitchFamily="34" charset="0"/>
              </a:rPr>
              <a:t>The Five Welfare Needs</a:t>
            </a:r>
            <a:endParaRPr lang="en-GB" sz="3600" b="1" i="1" dirty="0">
              <a:solidFill>
                <a:srgbClr val="008080"/>
              </a:solidFill>
              <a:latin typeface="Comic Sans MS" panose="030F0702030302020204" pitchFamily="66" charset="0"/>
              <a:cs typeface="Arial" pitchFamily="34" charset="0"/>
            </a:endParaRPr>
          </a:p>
        </p:txBody>
      </p:sp>
      <p:pic>
        <p:nvPicPr>
          <p:cNvPr id="8" name="Picture 3" descr="C:\Documents and Settings\Henson_A\My Documents\Amy's\Talkies\New Welfare Symbols\Diet Icon.jpg"/>
          <p:cNvPicPr>
            <a:picLocks noChangeAspect="1" noChangeArrowheads="1"/>
          </p:cNvPicPr>
          <p:nvPr/>
        </p:nvPicPr>
        <p:blipFill>
          <a:blip r:embed="rId3" cstate="print"/>
          <a:srcRect/>
          <a:stretch>
            <a:fillRect/>
          </a:stretch>
        </p:blipFill>
        <p:spPr bwMode="auto">
          <a:xfrm>
            <a:off x="558821" y="3606357"/>
            <a:ext cx="1767606" cy="1767606"/>
          </a:xfrm>
          <a:prstGeom prst="ellipse">
            <a:avLst/>
          </a:prstGeom>
          <a:noFill/>
        </p:spPr>
      </p:pic>
      <p:pic>
        <p:nvPicPr>
          <p:cNvPr id="9" name="Picture 4" descr="C:\Documents and Settings\Henson_A\My Documents\Amy's\Talkies\New Welfare Symbols\Behaviour Icon.jpg"/>
          <p:cNvPicPr>
            <a:picLocks noChangeAspect="1" noChangeArrowheads="1"/>
          </p:cNvPicPr>
          <p:nvPr/>
        </p:nvPicPr>
        <p:blipFill>
          <a:blip r:embed="rId4" cstate="print"/>
          <a:srcRect/>
          <a:stretch>
            <a:fillRect/>
          </a:stretch>
        </p:blipFill>
        <p:spPr bwMode="auto">
          <a:xfrm>
            <a:off x="6500995" y="1131941"/>
            <a:ext cx="1758634" cy="1758634"/>
          </a:xfrm>
          <a:prstGeom prst="ellipse">
            <a:avLst/>
          </a:prstGeom>
          <a:noFill/>
        </p:spPr>
      </p:pic>
      <p:pic>
        <p:nvPicPr>
          <p:cNvPr id="10" name="Picture 5" descr="C:\Documents and Settings\Henson_A\My Documents\Amy's\Talkies\New Welfare Symbols\Companionship Icon.jpg"/>
          <p:cNvPicPr>
            <a:picLocks noChangeAspect="1" noChangeArrowheads="1"/>
          </p:cNvPicPr>
          <p:nvPr/>
        </p:nvPicPr>
        <p:blipFill>
          <a:blip r:embed="rId5" cstate="print"/>
          <a:srcRect/>
          <a:stretch>
            <a:fillRect/>
          </a:stretch>
        </p:blipFill>
        <p:spPr bwMode="auto">
          <a:xfrm>
            <a:off x="6580334" y="3705384"/>
            <a:ext cx="1676507" cy="1682807"/>
          </a:xfrm>
          <a:prstGeom prst="ellipse">
            <a:avLst/>
          </a:prstGeom>
          <a:noFill/>
        </p:spPr>
      </p:pic>
      <p:pic>
        <p:nvPicPr>
          <p:cNvPr id="11" name="Picture 10" descr="Health Icon.jpg"/>
          <p:cNvPicPr>
            <a:picLocks noChangeAspect="1"/>
          </p:cNvPicPr>
          <p:nvPr/>
        </p:nvPicPr>
        <p:blipFill>
          <a:blip r:embed="rId6" cstate="print"/>
          <a:srcRect/>
          <a:stretch>
            <a:fillRect/>
          </a:stretch>
        </p:blipFill>
        <p:spPr bwMode="auto">
          <a:xfrm>
            <a:off x="3436861" y="2184435"/>
            <a:ext cx="1933555" cy="1769434"/>
          </a:xfrm>
          <a:prstGeom prst="rect">
            <a:avLst/>
          </a:prstGeom>
          <a:noFill/>
          <a:ln w="9525">
            <a:noFill/>
            <a:miter lim="800000"/>
            <a:headEnd/>
            <a:tailEnd/>
          </a:ln>
        </p:spPr>
      </p:pic>
      <p:sp>
        <p:nvSpPr>
          <p:cNvPr id="12" name="TextBox 11"/>
          <p:cNvSpPr txBox="1"/>
          <p:nvPr/>
        </p:nvSpPr>
        <p:spPr>
          <a:xfrm>
            <a:off x="136523" y="2927739"/>
            <a:ext cx="2606046" cy="707886"/>
          </a:xfrm>
          <a:prstGeom prst="rect">
            <a:avLst/>
          </a:prstGeom>
          <a:noFill/>
        </p:spPr>
        <p:txBody>
          <a:bodyPr wrap="square" rtlCol="0">
            <a:spAutoFit/>
          </a:bodyPr>
          <a:lstStyle/>
          <a:p>
            <a:pPr algn="ctr"/>
            <a:r>
              <a:rPr lang="en-GB" sz="2000" dirty="0" smtClean="0">
                <a:solidFill>
                  <a:schemeClr val="accent4"/>
                </a:solidFill>
                <a:latin typeface="Comic Sans MS" panose="030F0702030302020204" pitchFamily="66" charset="0"/>
                <a:cs typeface="Arial" pitchFamily="34" charset="0"/>
              </a:rPr>
              <a:t>The right</a:t>
            </a:r>
          </a:p>
          <a:p>
            <a:pPr algn="ctr"/>
            <a:r>
              <a:rPr lang="en-GB" sz="2000" b="1" dirty="0" smtClean="0">
                <a:solidFill>
                  <a:schemeClr val="accent4"/>
                </a:solidFill>
                <a:latin typeface="Comic Sans MS" panose="030F0702030302020204" pitchFamily="66" charset="0"/>
                <a:cs typeface="Arial" pitchFamily="34" charset="0"/>
              </a:rPr>
              <a:t>ENVIRONMENT</a:t>
            </a:r>
            <a:endParaRPr lang="en-GB" sz="2000" b="1" dirty="0">
              <a:solidFill>
                <a:schemeClr val="accent4"/>
              </a:solidFill>
              <a:latin typeface="Comic Sans MS" panose="030F0702030302020204" pitchFamily="66" charset="0"/>
              <a:cs typeface="Arial" pitchFamily="34" charset="0"/>
            </a:endParaRPr>
          </a:p>
        </p:txBody>
      </p:sp>
      <p:sp>
        <p:nvSpPr>
          <p:cNvPr id="13" name="TextBox 12"/>
          <p:cNvSpPr txBox="1"/>
          <p:nvPr/>
        </p:nvSpPr>
        <p:spPr>
          <a:xfrm>
            <a:off x="5864713" y="2900079"/>
            <a:ext cx="3031198" cy="707886"/>
          </a:xfrm>
          <a:prstGeom prst="rect">
            <a:avLst/>
          </a:prstGeom>
          <a:noFill/>
        </p:spPr>
        <p:txBody>
          <a:bodyPr wrap="square" rtlCol="0">
            <a:spAutoFit/>
          </a:bodyPr>
          <a:lstStyle/>
          <a:p>
            <a:pPr algn="ctr"/>
            <a:r>
              <a:rPr lang="en-GB" sz="2000" dirty="0" smtClean="0">
                <a:solidFill>
                  <a:schemeClr val="accent3"/>
                </a:solidFill>
                <a:latin typeface="Comic Sans MS" panose="030F0702030302020204" pitchFamily="66" charset="0"/>
                <a:cs typeface="Arial" pitchFamily="34" charset="0"/>
              </a:rPr>
              <a:t>To show natural</a:t>
            </a:r>
          </a:p>
          <a:p>
            <a:pPr algn="ctr"/>
            <a:r>
              <a:rPr lang="en-GB" sz="2000" b="1" dirty="0" smtClean="0">
                <a:solidFill>
                  <a:schemeClr val="accent3"/>
                </a:solidFill>
                <a:latin typeface="Comic Sans MS" panose="030F0702030302020204" pitchFamily="66" charset="0"/>
                <a:cs typeface="Arial" pitchFamily="34" charset="0"/>
              </a:rPr>
              <a:t>BEHAVIOUR</a:t>
            </a:r>
            <a:endParaRPr lang="en-GB" sz="2000" b="1" dirty="0">
              <a:solidFill>
                <a:schemeClr val="accent3"/>
              </a:solidFill>
              <a:latin typeface="Comic Sans MS" panose="030F0702030302020204" pitchFamily="66" charset="0"/>
              <a:cs typeface="Arial" pitchFamily="34" charset="0"/>
            </a:endParaRPr>
          </a:p>
        </p:txBody>
      </p:sp>
      <p:sp>
        <p:nvSpPr>
          <p:cNvPr id="14" name="TextBox 13"/>
          <p:cNvSpPr txBox="1"/>
          <p:nvPr/>
        </p:nvSpPr>
        <p:spPr>
          <a:xfrm>
            <a:off x="6173392" y="5498583"/>
            <a:ext cx="2490390" cy="400110"/>
          </a:xfrm>
          <a:prstGeom prst="rect">
            <a:avLst/>
          </a:prstGeom>
          <a:noFill/>
        </p:spPr>
        <p:txBody>
          <a:bodyPr wrap="square" rtlCol="0">
            <a:spAutoFit/>
          </a:bodyPr>
          <a:lstStyle/>
          <a:p>
            <a:pPr algn="ctr"/>
            <a:r>
              <a:rPr lang="en-GB" sz="2000" b="1" dirty="0" smtClean="0">
                <a:solidFill>
                  <a:schemeClr val="accent2"/>
                </a:solidFill>
                <a:latin typeface="Comic Sans MS" panose="030F0702030302020204" pitchFamily="66" charset="0"/>
                <a:cs typeface="Arial" pitchFamily="34" charset="0"/>
              </a:rPr>
              <a:t>COMPANIONSHIP</a:t>
            </a:r>
            <a:endParaRPr lang="en-GB" sz="2000" b="1" dirty="0">
              <a:solidFill>
                <a:schemeClr val="accent2"/>
              </a:solidFill>
              <a:latin typeface="Comic Sans MS" panose="030F0702030302020204" pitchFamily="66" charset="0"/>
              <a:cs typeface="Arial" pitchFamily="34" charset="0"/>
            </a:endParaRPr>
          </a:p>
        </p:txBody>
      </p:sp>
      <p:sp>
        <p:nvSpPr>
          <p:cNvPr id="16" name="TextBox 15"/>
          <p:cNvSpPr txBox="1"/>
          <p:nvPr/>
        </p:nvSpPr>
        <p:spPr>
          <a:xfrm>
            <a:off x="534437" y="5378742"/>
            <a:ext cx="1728192" cy="707886"/>
          </a:xfrm>
          <a:prstGeom prst="rect">
            <a:avLst/>
          </a:prstGeom>
          <a:noFill/>
        </p:spPr>
        <p:txBody>
          <a:bodyPr wrap="square" rtlCol="0">
            <a:spAutoFit/>
          </a:bodyPr>
          <a:lstStyle/>
          <a:p>
            <a:pPr algn="ctr"/>
            <a:r>
              <a:rPr lang="en-GB" sz="2000" dirty="0" smtClean="0">
                <a:solidFill>
                  <a:schemeClr val="accent6"/>
                </a:solidFill>
                <a:latin typeface="Comic Sans MS" panose="030F0702030302020204" pitchFamily="66" charset="0"/>
                <a:cs typeface="Arial" pitchFamily="34" charset="0"/>
              </a:rPr>
              <a:t>A healthy</a:t>
            </a:r>
          </a:p>
          <a:p>
            <a:pPr algn="ctr"/>
            <a:r>
              <a:rPr lang="en-GB" sz="2000" b="1" dirty="0" smtClean="0">
                <a:solidFill>
                  <a:schemeClr val="accent6"/>
                </a:solidFill>
                <a:latin typeface="Comic Sans MS" panose="030F0702030302020204" pitchFamily="66" charset="0"/>
                <a:cs typeface="Arial" pitchFamily="34" charset="0"/>
              </a:rPr>
              <a:t>DIET</a:t>
            </a:r>
            <a:endParaRPr lang="en-GB" sz="2000" b="1" dirty="0">
              <a:solidFill>
                <a:schemeClr val="accent6"/>
              </a:solidFill>
              <a:latin typeface="Comic Sans MS" panose="030F0702030302020204" pitchFamily="66" charset="0"/>
              <a:cs typeface="Arial" pitchFamily="34" charset="0"/>
            </a:endParaRPr>
          </a:p>
        </p:txBody>
      </p:sp>
      <p:sp>
        <p:nvSpPr>
          <p:cNvPr id="18" name="TextBox 17"/>
          <p:cNvSpPr txBox="1"/>
          <p:nvPr/>
        </p:nvSpPr>
        <p:spPr>
          <a:xfrm>
            <a:off x="3668428" y="4005064"/>
            <a:ext cx="1432696" cy="707886"/>
          </a:xfrm>
          <a:prstGeom prst="rect">
            <a:avLst/>
          </a:prstGeom>
          <a:noFill/>
        </p:spPr>
        <p:txBody>
          <a:bodyPr wrap="square" rtlCol="0">
            <a:spAutoFit/>
          </a:bodyPr>
          <a:lstStyle/>
          <a:p>
            <a:pPr algn="ctr"/>
            <a:r>
              <a:rPr lang="en-GB" sz="2000" dirty="0" smtClean="0">
                <a:solidFill>
                  <a:schemeClr val="accent1"/>
                </a:solidFill>
                <a:latin typeface="Comic Sans MS" panose="030F0702030302020204" pitchFamily="66" charset="0"/>
                <a:cs typeface="Arial" pitchFamily="34" charset="0"/>
              </a:rPr>
              <a:t>Good</a:t>
            </a:r>
          </a:p>
          <a:p>
            <a:pPr algn="ctr"/>
            <a:r>
              <a:rPr lang="en-GB" sz="2000" b="1" dirty="0" smtClean="0">
                <a:solidFill>
                  <a:schemeClr val="accent1"/>
                </a:solidFill>
                <a:latin typeface="Comic Sans MS" panose="030F0702030302020204" pitchFamily="66" charset="0"/>
                <a:cs typeface="Arial" pitchFamily="34" charset="0"/>
              </a:rPr>
              <a:t>HEALTH</a:t>
            </a:r>
            <a:endParaRPr lang="en-GB" sz="2000" b="1" dirty="0">
              <a:solidFill>
                <a:schemeClr val="accent1"/>
              </a:solidFill>
              <a:latin typeface="Comic Sans MS" panose="030F0702030302020204" pitchFamily="66" charset="0"/>
              <a:cs typeface="Arial" pitchFamily="34" charset="0"/>
            </a:endParaRPr>
          </a:p>
        </p:txBody>
      </p:sp>
      <p:pic>
        <p:nvPicPr>
          <p:cNvPr id="19" name="Picture 2" descr="C:\Documents and Settings\Henson_A\My Documents\Amy's\Talkies\New Welfare Symbols\Environment Icon.jpg"/>
          <p:cNvPicPr>
            <a:picLocks noChangeAspect="1" noChangeArrowheads="1"/>
          </p:cNvPicPr>
          <p:nvPr/>
        </p:nvPicPr>
        <p:blipFill>
          <a:blip r:embed="rId7" cstate="print"/>
          <a:srcRect/>
          <a:stretch>
            <a:fillRect/>
          </a:stretch>
        </p:blipFill>
        <p:spPr bwMode="auto">
          <a:xfrm>
            <a:off x="557931" y="1211579"/>
            <a:ext cx="1767606" cy="1767606"/>
          </a:xfrm>
          <a:prstGeom prst="ellipse">
            <a:avLst/>
          </a:prstGeom>
          <a:noFill/>
        </p:spPr>
      </p:pic>
      <p:pic>
        <p:nvPicPr>
          <p:cNvPr id="20" name="Picture 4"/>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7380312" y="6123141"/>
            <a:ext cx="1585869" cy="724141"/>
          </a:xfrm>
          <a:prstGeom prst="rect">
            <a:avLst/>
          </a:prstGeom>
          <a:noFill/>
        </p:spPr>
      </p:pic>
    </p:spTree>
    <p:extLst>
      <p:ext uri="{BB962C8B-B14F-4D97-AF65-F5344CB8AC3E}">
        <p14:creationId xmlns:p14="http://schemas.microsoft.com/office/powerpoint/2010/main" val="1969037678"/>
      </p:ext>
    </p:extLst>
  </p:cSld>
  <p:clrMapOvr>
    <a:masterClrMapping/>
  </p:clrMapOvr>
  <p:transition>
    <p:sndAc>
      <p:end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11"/>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8"/>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nodeType="clickEffect">
                                  <p:stCondLst>
                                    <p:cond delay="0"/>
                                  </p:stCondLst>
                                  <p:childTnLst>
                                    <p:set>
                                      <p:cBhvr>
                                        <p:cTn id="51" dur="1" fill="hold">
                                          <p:stCondLst>
                                            <p:cond delay="0"/>
                                          </p:stCondLst>
                                        </p:cTn>
                                        <p:tgtEl>
                                          <p:spTgt spid="5">
                                            <p:txEl>
                                              <p:pRg st="0" end="0"/>
                                            </p:txEl>
                                          </p:spTgt>
                                        </p:tgtEl>
                                        <p:attrNameLst>
                                          <p:attrName>style.visibility</p:attrName>
                                        </p:attrNameLst>
                                      </p:cBhvr>
                                      <p:to>
                                        <p:strVal val="visible"/>
                                      </p:to>
                                    </p:set>
                                    <p:anim calcmode="lin" valueType="num">
                                      <p:cBhvr>
                                        <p:cTn id="52"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53"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54"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3" grpId="0"/>
      <p:bldP spid="14" grpId="0"/>
      <p:bldP spid="16"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221131" y="6065932"/>
            <a:ext cx="1734627" cy="792068"/>
          </a:xfrm>
          <a:prstGeom prst="rect">
            <a:avLst/>
          </a:prstGeom>
          <a:noFill/>
        </p:spPr>
      </p:pic>
      <p:sp>
        <p:nvSpPr>
          <p:cNvPr id="11" name="Rectangle 10"/>
          <p:cNvSpPr/>
          <p:nvPr/>
        </p:nvSpPr>
        <p:spPr>
          <a:xfrm>
            <a:off x="2042135" y="1484784"/>
            <a:ext cx="5330305" cy="769441"/>
          </a:xfrm>
          <a:prstGeom prst="rect">
            <a:avLst/>
          </a:prstGeom>
        </p:spPr>
        <p:txBody>
          <a:bodyPr wrap="none">
            <a:spAutoFit/>
          </a:bodyPr>
          <a:lstStyle/>
          <a:p>
            <a:r>
              <a:rPr lang="en-GB" sz="4400" dirty="0" smtClean="0">
                <a:solidFill>
                  <a:srgbClr val="008080"/>
                </a:solidFill>
                <a:latin typeface="Comic Sans MS" panose="030F0702030302020204" pitchFamily="66" charset="0"/>
              </a:rPr>
              <a:t>What is a parasite?</a:t>
            </a:r>
            <a:endParaRPr lang="en-GB" sz="4400" b="1" dirty="0">
              <a:latin typeface="Comic Sans MS" panose="030F0702030302020204" pitchFamily="66"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2" y="6077621"/>
            <a:ext cx="783778" cy="783778"/>
          </a:xfrm>
          <a:prstGeom prst="rect">
            <a:avLst/>
          </a:prstGeom>
        </p:spPr>
      </p:pic>
      <p:sp>
        <p:nvSpPr>
          <p:cNvPr id="3" name="Rectangle 2"/>
          <p:cNvSpPr/>
          <p:nvPr/>
        </p:nvSpPr>
        <p:spPr>
          <a:xfrm>
            <a:off x="458815" y="2924944"/>
            <a:ext cx="8496943" cy="2062103"/>
          </a:xfrm>
          <a:prstGeom prst="rect">
            <a:avLst/>
          </a:prstGeom>
        </p:spPr>
        <p:txBody>
          <a:bodyPr wrap="square">
            <a:spAutoFit/>
          </a:bodyPr>
          <a:lstStyle/>
          <a:p>
            <a:pPr algn="ctr"/>
            <a:r>
              <a:rPr lang="en-GB" sz="3200" dirty="0">
                <a:solidFill>
                  <a:srgbClr val="008A89"/>
                </a:solidFill>
                <a:latin typeface="Comic Sans MS" panose="030F0702030302020204" pitchFamily="66" charset="0"/>
              </a:rPr>
              <a:t>An organism that lives in or on an organism of another species (its host) and benefits by deriving nutrients at the other's expense.</a:t>
            </a:r>
          </a:p>
        </p:txBody>
      </p:sp>
    </p:spTree>
    <p:extLst>
      <p:ext uri="{BB962C8B-B14F-4D97-AF65-F5344CB8AC3E}">
        <p14:creationId xmlns:p14="http://schemas.microsoft.com/office/powerpoint/2010/main" val="791086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arn(inVertical)">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308304" y="6078612"/>
            <a:ext cx="1734627" cy="792068"/>
          </a:xfrm>
          <a:prstGeom prst="rect">
            <a:avLst/>
          </a:prstGeom>
          <a:noFill/>
        </p:spPr>
      </p:pic>
      <p:sp>
        <p:nvSpPr>
          <p:cNvPr id="6" name="Rectangle 5"/>
          <p:cNvSpPr/>
          <p:nvPr/>
        </p:nvSpPr>
        <p:spPr>
          <a:xfrm>
            <a:off x="155575" y="6078612"/>
            <a:ext cx="3563796" cy="584775"/>
          </a:xfrm>
          <a:prstGeom prst="rect">
            <a:avLst/>
          </a:prstGeom>
        </p:spPr>
        <p:txBody>
          <a:bodyPr wrap="none">
            <a:spAutoFit/>
          </a:bodyPr>
          <a:lstStyle/>
          <a:p>
            <a:r>
              <a:rPr lang="en-GB" sz="3200" dirty="0" smtClean="0">
                <a:solidFill>
                  <a:srgbClr val="008080"/>
                </a:solidFill>
                <a:latin typeface="Comic Sans MS" panose="030F0702030302020204" pitchFamily="66" charset="0"/>
              </a:rPr>
              <a:t>Types of parasite</a:t>
            </a:r>
            <a:endParaRPr lang="en-GB" sz="3200" b="1" dirty="0">
              <a:latin typeface="Comic Sans MS" panose="030F0702030302020204" pitchFamily="66" charset="0"/>
            </a:endParaRPr>
          </a:p>
        </p:txBody>
      </p:sp>
      <p:sp>
        <p:nvSpPr>
          <p:cNvPr id="4" name="AutoShape 6" descr="Image result for skin scrape pets imag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Rectangle 2"/>
          <p:cNvSpPr/>
          <p:nvPr/>
        </p:nvSpPr>
        <p:spPr>
          <a:xfrm>
            <a:off x="1293613" y="868346"/>
            <a:ext cx="7166819" cy="5078313"/>
          </a:xfrm>
          <a:prstGeom prst="rect">
            <a:avLst/>
          </a:prstGeom>
        </p:spPr>
        <p:txBody>
          <a:bodyPr wrap="square">
            <a:spAutoFit/>
          </a:bodyPr>
          <a:lstStyle/>
          <a:p>
            <a:pPr algn="ctr"/>
            <a:r>
              <a:rPr lang="en-GB" sz="3200" b="1" dirty="0" smtClean="0">
                <a:solidFill>
                  <a:srgbClr val="008A89"/>
                </a:solidFill>
                <a:latin typeface="Comic Sans MS" panose="030F0702030302020204" pitchFamily="66" charset="0"/>
              </a:rPr>
              <a:t>Ectoparasites</a:t>
            </a:r>
          </a:p>
          <a:p>
            <a:pPr algn="ctr"/>
            <a:endParaRPr lang="en-GB" sz="3200" b="1" dirty="0">
              <a:solidFill>
                <a:srgbClr val="008A89"/>
              </a:solidFill>
              <a:latin typeface="Comic Sans MS" panose="030F0702030302020204" pitchFamily="66" charset="0"/>
            </a:endParaRPr>
          </a:p>
          <a:p>
            <a:r>
              <a:rPr lang="en-GB" sz="2000" dirty="0" smtClean="0">
                <a:solidFill>
                  <a:srgbClr val="E92D82"/>
                </a:solidFill>
                <a:latin typeface="Comic Sans MS" panose="030F0702030302020204" pitchFamily="66" charset="0"/>
              </a:rPr>
              <a:t>These are parasites that </a:t>
            </a:r>
            <a:r>
              <a:rPr lang="en-GB" sz="2000" dirty="0">
                <a:solidFill>
                  <a:srgbClr val="E92D82"/>
                </a:solidFill>
                <a:latin typeface="Comic Sans MS" panose="030F0702030302020204" pitchFamily="66" charset="0"/>
              </a:rPr>
              <a:t>lives on the outside of </a:t>
            </a:r>
            <a:r>
              <a:rPr lang="en-GB" sz="2000" dirty="0" smtClean="0">
                <a:solidFill>
                  <a:srgbClr val="E92D82"/>
                </a:solidFill>
                <a:latin typeface="Comic Sans MS" panose="030F0702030302020204" pitchFamily="66" charset="0"/>
              </a:rPr>
              <a:t>their host</a:t>
            </a:r>
          </a:p>
          <a:p>
            <a:endParaRPr lang="en-GB" sz="2400" dirty="0">
              <a:solidFill>
                <a:srgbClr val="008A89"/>
              </a:solidFill>
              <a:latin typeface="Comic Sans MS" panose="030F0702030302020204" pitchFamily="66" charset="0"/>
            </a:endParaRPr>
          </a:p>
          <a:p>
            <a:endParaRPr lang="en-GB" sz="2400" dirty="0" smtClean="0">
              <a:solidFill>
                <a:srgbClr val="008A89"/>
              </a:solidFill>
              <a:latin typeface="Comic Sans MS" panose="030F0702030302020204" pitchFamily="66" charset="0"/>
            </a:endParaRPr>
          </a:p>
          <a:p>
            <a:endParaRPr lang="en-GB" sz="2400" dirty="0">
              <a:solidFill>
                <a:srgbClr val="008A89"/>
              </a:solidFill>
              <a:latin typeface="Comic Sans MS" panose="030F0702030302020204" pitchFamily="66" charset="0"/>
            </a:endParaRPr>
          </a:p>
          <a:p>
            <a:r>
              <a:rPr lang="en-GB" sz="3200" b="1" dirty="0" smtClean="0">
                <a:solidFill>
                  <a:srgbClr val="008A89"/>
                </a:solidFill>
                <a:latin typeface="Comic Sans MS" panose="030F0702030302020204" pitchFamily="66" charset="0"/>
              </a:rPr>
              <a:t>Examples:</a:t>
            </a:r>
          </a:p>
          <a:p>
            <a:endParaRPr lang="en-GB" sz="3200" b="1" dirty="0">
              <a:solidFill>
                <a:srgbClr val="008A89"/>
              </a:solidFill>
              <a:latin typeface="Comic Sans MS" panose="030F0702030302020204" pitchFamily="66" charset="0"/>
            </a:endParaRPr>
          </a:p>
          <a:p>
            <a:pPr marL="342900" indent="-342900">
              <a:buFont typeface="Arial" panose="020B0604020202020204" pitchFamily="34" charset="0"/>
              <a:buChar char="•"/>
            </a:pPr>
            <a:r>
              <a:rPr lang="en-GB" sz="2000" dirty="0" smtClean="0">
                <a:solidFill>
                  <a:srgbClr val="E92D82"/>
                </a:solidFill>
                <a:latin typeface="Comic Sans MS" panose="030F0702030302020204" pitchFamily="66" charset="0"/>
              </a:rPr>
              <a:t>Fleas</a:t>
            </a:r>
          </a:p>
          <a:p>
            <a:pPr marL="342900" indent="-342900">
              <a:buFont typeface="Arial" panose="020B0604020202020204" pitchFamily="34" charset="0"/>
              <a:buChar char="•"/>
            </a:pPr>
            <a:r>
              <a:rPr lang="en-GB" sz="2000" dirty="0" smtClean="0">
                <a:solidFill>
                  <a:srgbClr val="E92D82"/>
                </a:solidFill>
                <a:latin typeface="Comic Sans MS" panose="030F0702030302020204" pitchFamily="66" charset="0"/>
              </a:rPr>
              <a:t>Lice</a:t>
            </a:r>
          </a:p>
          <a:p>
            <a:pPr marL="342900" indent="-342900">
              <a:buFont typeface="Arial" panose="020B0604020202020204" pitchFamily="34" charset="0"/>
              <a:buChar char="•"/>
            </a:pPr>
            <a:r>
              <a:rPr lang="en-GB" sz="2000" dirty="0" smtClean="0">
                <a:solidFill>
                  <a:srgbClr val="E92D82"/>
                </a:solidFill>
                <a:latin typeface="Comic Sans MS" panose="030F0702030302020204" pitchFamily="66" charset="0"/>
              </a:rPr>
              <a:t>Ticks</a:t>
            </a:r>
          </a:p>
          <a:p>
            <a:pPr marL="342900" indent="-342900">
              <a:buFont typeface="Arial" panose="020B0604020202020204" pitchFamily="34" charset="0"/>
              <a:buChar char="•"/>
            </a:pPr>
            <a:r>
              <a:rPr lang="en-GB" sz="2000" dirty="0" smtClean="0">
                <a:solidFill>
                  <a:srgbClr val="E92D82"/>
                </a:solidFill>
                <a:latin typeface="Comic Sans MS" panose="030F0702030302020204" pitchFamily="66" charset="0"/>
              </a:rPr>
              <a:t>Mites</a:t>
            </a:r>
            <a:endParaRPr lang="en-GB" sz="3200" b="1" dirty="0" smtClean="0">
              <a:solidFill>
                <a:srgbClr val="008A89"/>
              </a:solidFill>
              <a:latin typeface="Comic Sans MS" panose="030F0702030302020204" pitchFamily="66" charset="0"/>
            </a:endParaRPr>
          </a:p>
          <a:p>
            <a:endParaRPr lang="en-GB" sz="2400" dirty="0">
              <a:solidFill>
                <a:srgbClr val="008A89"/>
              </a:solidFill>
              <a:latin typeface="Comic Sans MS" panose="030F0702030302020204" pitchFamily="66" charset="0"/>
            </a:endParaRPr>
          </a:p>
        </p:txBody>
      </p:sp>
      <p:pic>
        <p:nvPicPr>
          <p:cNvPr id="8" name="Picture 2" descr="Image result for fleas imag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983" y="613383"/>
            <a:ext cx="8368481" cy="5333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7489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barn(inVertical)">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Effect transition="in" filter="barn(inVertical)">
                                      <p:cBhvr>
                                        <p:cTn id="17" dur="500"/>
                                        <p:tgtEl>
                                          <p:spTgt spid="3">
                                            <p:txEl>
                                              <p:pRg st="8" end="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9" end="9"/>
                                            </p:txEl>
                                          </p:spTgt>
                                        </p:tgtEl>
                                        <p:attrNameLst>
                                          <p:attrName>style.visibility</p:attrName>
                                        </p:attrNameLst>
                                      </p:cBhvr>
                                      <p:to>
                                        <p:strVal val="visible"/>
                                      </p:to>
                                    </p:set>
                                    <p:animEffect transition="in" filter="barn(inVertical)">
                                      <p:cBhvr>
                                        <p:cTn id="22" dur="500"/>
                                        <p:tgtEl>
                                          <p:spTgt spid="3">
                                            <p:txEl>
                                              <p:pRg st="9" end="9"/>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animEffect transition="in" filter="barn(inVertical)">
                                      <p:cBhvr>
                                        <p:cTn id="27" dur="500"/>
                                        <p:tgtEl>
                                          <p:spTgt spid="3">
                                            <p:txEl>
                                              <p:pRg st="10" end="1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11" end="11"/>
                                            </p:txEl>
                                          </p:spTgt>
                                        </p:tgtEl>
                                        <p:attrNameLst>
                                          <p:attrName>style.visibility</p:attrName>
                                        </p:attrNameLst>
                                      </p:cBhvr>
                                      <p:to>
                                        <p:strVal val="visible"/>
                                      </p:to>
                                    </p:set>
                                    <p:animEffect transition="in" filter="barn(inVertical)">
                                      <p:cBhvr>
                                        <p:cTn id="32" dur="500"/>
                                        <p:tgtEl>
                                          <p:spTgt spid="3">
                                            <p:txEl>
                                              <p:pRg st="11" end="1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circle(in)">
                                      <p:cBhvr>
                                        <p:cTn id="3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308304" y="6078612"/>
            <a:ext cx="1734627" cy="792068"/>
          </a:xfrm>
          <a:prstGeom prst="rect">
            <a:avLst/>
          </a:prstGeom>
          <a:noFill/>
        </p:spPr>
      </p:pic>
      <p:sp>
        <p:nvSpPr>
          <p:cNvPr id="6" name="Rectangle 5"/>
          <p:cNvSpPr/>
          <p:nvPr/>
        </p:nvSpPr>
        <p:spPr>
          <a:xfrm>
            <a:off x="150995" y="6119111"/>
            <a:ext cx="3563796" cy="584775"/>
          </a:xfrm>
          <a:prstGeom prst="rect">
            <a:avLst/>
          </a:prstGeom>
        </p:spPr>
        <p:txBody>
          <a:bodyPr wrap="none">
            <a:spAutoFit/>
          </a:bodyPr>
          <a:lstStyle/>
          <a:p>
            <a:r>
              <a:rPr lang="en-GB" sz="3200" dirty="0" smtClean="0">
                <a:solidFill>
                  <a:srgbClr val="008080"/>
                </a:solidFill>
                <a:latin typeface="Comic Sans MS" panose="030F0702030302020204" pitchFamily="66" charset="0"/>
              </a:rPr>
              <a:t>Types of parasite</a:t>
            </a:r>
            <a:endParaRPr lang="en-GB" sz="3200" b="1" dirty="0">
              <a:latin typeface="Comic Sans MS" panose="030F0702030302020204" pitchFamily="66" charset="0"/>
            </a:endParaRPr>
          </a:p>
        </p:txBody>
      </p:sp>
      <p:sp>
        <p:nvSpPr>
          <p:cNvPr id="4" name="AutoShape 6" descr="Image result for skin scrape pets imag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Rectangle 2"/>
          <p:cNvSpPr/>
          <p:nvPr/>
        </p:nvSpPr>
        <p:spPr>
          <a:xfrm>
            <a:off x="307975" y="684047"/>
            <a:ext cx="8988425" cy="5755422"/>
          </a:xfrm>
          <a:prstGeom prst="rect">
            <a:avLst/>
          </a:prstGeom>
        </p:spPr>
        <p:txBody>
          <a:bodyPr wrap="square">
            <a:spAutoFit/>
          </a:bodyPr>
          <a:lstStyle/>
          <a:p>
            <a:pPr algn="ctr"/>
            <a:r>
              <a:rPr lang="en-GB" sz="3200" b="1" dirty="0" err="1" smtClean="0">
                <a:solidFill>
                  <a:srgbClr val="008A89"/>
                </a:solidFill>
                <a:latin typeface="Comic Sans MS" panose="030F0702030302020204" pitchFamily="66" charset="0"/>
              </a:rPr>
              <a:t>Endoparasites</a:t>
            </a:r>
            <a:endParaRPr lang="en-GB" sz="3200" b="1" dirty="0" smtClean="0">
              <a:solidFill>
                <a:srgbClr val="008A89"/>
              </a:solidFill>
              <a:latin typeface="Comic Sans MS" panose="030F0702030302020204" pitchFamily="66" charset="0"/>
            </a:endParaRPr>
          </a:p>
          <a:p>
            <a:pPr algn="ctr"/>
            <a:endParaRPr lang="en-GB" sz="3200" b="1" dirty="0">
              <a:solidFill>
                <a:srgbClr val="008A89"/>
              </a:solidFill>
              <a:latin typeface="Comic Sans MS" panose="030F0702030302020204" pitchFamily="66" charset="0"/>
            </a:endParaRPr>
          </a:p>
          <a:p>
            <a:r>
              <a:rPr lang="en-GB" sz="2000" b="1" dirty="0">
                <a:solidFill>
                  <a:srgbClr val="E92D82"/>
                </a:solidFill>
                <a:latin typeface="Comic Sans MS" panose="030F0702030302020204" pitchFamily="66" charset="0"/>
              </a:rPr>
              <a:t>L</a:t>
            </a:r>
            <a:r>
              <a:rPr lang="en-GB" sz="2000" dirty="0" smtClean="0">
                <a:solidFill>
                  <a:srgbClr val="E92D82"/>
                </a:solidFill>
                <a:latin typeface="Comic Sans MS" panose="030F0702030302020204" pitchFamily="66" charset="0"/>
              </a:rPr>
              <a:t>arge </a:t>
            </a:r>
            <a:r>
              <a:rPr lang="en-GB" sz="2000" dirty="0">
                <a:solidFill>
                  <a:srgbClr val="E92D82"/>
                </a:solidFill>
                <a:latin typeface="Comic Sans MS" panose="030F0702030302020204" pitchFamily="66" charset="0"/>
              </a:rPr>
              <a:t>multicellular organisms, which can </a:t>
            </a:r>
            <a:r>
              <a:rPr lang="en-GB" sz="2000" dirty="0" smtClean="0">
                <a:solidFill>
                  <a:srgbClr val="E92D82"/>
                </a:solidFill>
                <a:latin typeface="Comic Sans MS" panose="030F0702030302020204" pitchFamily="66" charset="0"/>
              </a:rPr>
              <a:t>generally </a:t>
            </a:r>
            <a:r>
              <a:rPr lang="en-GB" sz="2000" dirty="0">
                <a:solidFill>
                  <a:srgbClr val="E92D82"/>
                </a:solidFill>
                <a:latin typeface="Comic Sans MS" panose="030F0702030302020204" pitchFamily="66" charset="0"/>
              </a:rPr>
              <a:t>be seen with the </a:t>
            </a:r>
            <a:endParaRPr lang="en-GB" sz="2000" dirty="0" smtClean="0">
              <a:solidFill>
                <a:srgbClr val="E92D82"/>
              </a:solidFill>
              <a:latin typeface="Comic Sans MS" panose="030F0702030302020204" pitchFamily="66" charset="0"/>
            </a:endParaRPr>
          </a:p>
          <a:p>
            <a:r>
              <a:rPr lang="en-GB" sz="2000" dirty="0" smtClean="0">
                <a:solidFill>
                  <a:srgbClr val="E92D82"/>
                </a:solidFill>
                <a:latin typeface="Comic Sans MS" panose="030F0702030302020204" pitchFamily="66" charset="0"/>
              </a:rPr>
              <a:t>naked </a:t>
            </a:r>
            <a:r>
              <a:rPr lang="en-GB" sz="2000" dirty="0">
                <a:solidFill>
                  <a:srgbClr val="E92D82"/>
                </a:solidFill>
                <a:latin typeface="Comic Sans MS" panose="030F0702030302020204" pitchFamily="66" charset="0"/>
              </a:rPr>
              <a:t>eye when they are mature. They are often referred to as </a:t>
            </a:r>
            <a:endParaRPr lang="en-GB" sz="2000" dirty="0" smtClean="0">
              <a:solidFill>
                <a:srgbClr val="E92D82"/>
              </a:solidFill>
              <a:latin typeface="Comic Sans MS" panose="030F0702030302020204" pitchFamily="66" charset="0"/>
            </a:endParaRPr>
          </a:p>
          <a:p>
            <a:r>
              <a:rPr lang="en-GB" sz="2000" b="1" dirty="0" smtClean="0">
                <a:solidFill>
                  <a:srgbClr val="E92D82"/>
                </a:solidFill>
                <a:latin typeface="Comic Sans MS" panose="030F0702030302020204" pitchFamily="66" charset="0"/>
              </a:rPr>
              <a:t>intestinal </a:t>
            </a:r>
            <a:r>
              <a:rPr lang="en-GB" sz="2000" b="1" dirty="0">
                <a:solidFill>
                  <a:srgbClr val="E92D82"/>
                </a:solidFill>
                <a:latin typeface="Comic Sans MS" panose="030F0702030302020204" pitchFamily="66" charset="0"/>
              </a:rPr>
              <a:t>worms</a:t>
            </a:r>
            <a:r>
              <a:rPr lang="en-GB" sz="2000" dirty="0">
                <a:solidFill>
                  <a:srgbClr val="E92D82"/>
                </a:solidFill>
                <a:latin typeface="Comic Sans MS" panose="030F0702030302020204" pitchFamily="66" charset="0"/>
              </a:rPr>
              <a:t> even though not all </a:t>
            </a:r>
            <a:r>
              <a:rPr lang="en-GB" sz="2000" dirty="0" smtClean="0">
                <a:solidFill>
                  <a:srgbClr val="E92D82"/>
                </a:solidFill>
                <a:latin typeface="Comic Sans MS" panose="030F0702030302020204" pitchFamily="66" charset="0"/>
              </a:rPr>
              <a:t>of them live in </a:t>
            </a:r>
            <a:r>
              <a:rPr lang="en-GB" sz="2000" dirty="0">
                <a:solidFill>
                  <a:srgbClr val="E92D82"/>
                </a:solidFill>
                <a:latin typeface="Comic Sans MS" panose="030F0702030302020204" pitchFamily="66" charset="0"/>
              </a:rPr>
              <a:t>the </a:t>
            </a:r>
            <a:r>
              <a:rPr lang="en-GB" sz="2000" dirty="0" smtClean="0">
                <a:solidFill>
                  <a:srgbClr val="E92D82"/>
                </a:solidFill>
                <a:latin typeface="Comic Sans MS" panose="030F0702030302020204" pitchFamily="66" charset="0"/>
              </a:rPr>
              <a:t>digestive tract</a:t>
            </a:r>
            <a:endParaRPr lang="en-GB" sz="2000" dirty="0">
              <a:solidFill>
                <a:srgbClr val="E92D82"/>
              </a:solidFill>
              <a:latin typeface="Comic Sans MS" panose="030F0702030302020204" pitchFamily="66" charset="0"/>
            </a:endParaRPr>
          </a:p>
          <a:p>
            <a:endParaRPr lang="en-GB" sz="2400" dirty="0">
              <a:solidFill>
                <a:srgbClr val="008A89"/>
              </a:solidFill>
              <a:latin typeface="Comic Sans MS" panose="030F0702030302020204" pitchFamily="66" charset="0"/>
            </a:endParaRPr>
          </a:p>
          <a:p>
            <a:r>
              <a:rPr lang="en-GB" sz="3200" b="1" dirty="0" smtClean="0">
                <a:solidFill>
                  <a:srgbClr val="008A89"/>
                </a:solidFill>
                <a:latin typeface="Comic Sans MS" panose="030F0702030302020204" pitchFamily="66" charset="0"/>
              </a:rPr>
              <a:t>Examples:</a:t>
            </a:r>
          </a:p>
          <a:p>
            <a:endParaRPr lang="en-GB" sz="2000" dirty="0" smtClean="0">
              <a:solidFill>
                <a:srgbClr val="008A89"/>
              </a:solidFill>
              <a:latin typeface="Comic Sans MS" panose="030F0702030302020204" pitchFamily="66" charset="0"/>
            </a:endParaRPr>
          </a:p>
          <a:p>
            <a:pPr marL="457200" indent="-457200">
              <a:buFont typeface="Arial" panose="020B0604020202020204" pitchFamily="34" charset="0"/>
              <a:buChar char="•"/>
            </a:pPr>
            <a:r>
              <a:rPr lang="en-GB" sz="2000" dirty="0" smtClean="0">
                <a:solidFill>
                  <a:srgbClr val="008A89"/>
                </a:solidFill>
                <a:latin typeface="Comic Sans MS" panose="030F0702030302020204" pitchFamily="66" charset="0"/>
              </a:rPr>
              <a:t>Roundworms</a:t>
            </a:r>
          </a:p>
          <a:p>
            <a:pPr marL="457200" indent="-457200">
              <a:buFont typeface="Arial" panose="020B0604020202020204" pitchFamily="34" charset="0"/>
              <a:buChar char="•"/>
            </a:pPr>
            <a:r>
              <a:rPr lang="en-GB" sz="2000" dirty="0" smtClean="0">
                <a:solidFill>
                  <a:srgbClr val="008A89"/>
                </a:solidFill>
                <a:latin typeface="Comic Sans MS" panose="030F0702030302020204" pitchFamily="66" charset="0"/>
              </a:rPr>
              <a:t>Tapeworms</a:t>
            </a:r>
          </a:p>
          <a:p>
            <a:pPr marL="457200" indent="-457200">
              <a:buFont typeface="Arial" panose="020B0604020202020204" pitchFamily="34" charset="0"/>
              <a:buChar char="•"/>
            </a:pPr>
            <a:r>
              <a:rPr lang="en-GB" sz="2000" dirty="0" smtClean="0">
                <a:solidFill>
                  <a:srgbClr val="008A89"/>
                </a:solidFill>
                <a:latin typeface="Comic Sans MS" panose="030F0702030302020204" pitchFamily="66" charset="0"/>
              </a:rPr>
              <a:t>Hookworms</a:t>
            </a:r>
          </a:p>
          <a:p>
            <a:pPr marL="457200" indent="-457200">
              <a:buFont typeface="Arial" panose="020B0604020202020204" pitchFamily="34" charset="0"/>
              <a:buChar char="•"/>
            </a:pPr>
            <a:r>
              <a:rPr lang="en-GB" sz="2000" dirty="0" smtClean="0">
                <a:solidFill>
                  <a:srgbClr val="008A89"/>
                </a:solidFill>
                <a:latin typeface="Comic Sans MS" panose="030F0702030302020204" pitchFamily="66" charset="0"/>
              </a:rPr>
              <a:t>Whipworms</a:t>
            </a:r>
          </a:p>
          <a:p>
            <a:pPr marL="457200" indent="-457200">
              <a:buFont typeface="Arial" panose="020B0604020202020204" pitchFamily="34" charset="0"/>
              <a:buChar char="•"/>
            </a:pPr>
            <a:endParaRPr lang="en-GB" sz="3200" b="1" dirty="0" smtClean="0">
              <a:solidFill>
                <a:srgbClr val="008A89"/>
              </a:solidFill>
              <a:latin typeface="Comic Sans MS" panose="030F0702030302020204" pitchFamily="66" charset="0"/>
            </a:endParaRPr>
          </a:p>
          <a:p>
            <a:endParaRPr lang="en-GB" sz="3200" b="1" dirty="0" smtClean="0">
              <a:solidFill>
                <a:srgbClr val="008A89"/>
              </a:solidFill>
              <a:latin typeface="Comic Sans MS" panose="030F0702030302020204" pitchFamily="66" charset="0"/>
            </a:endParaRPr>
          </a:p>
          <a:p>
            <a:endParaRPr lang="en-GB" sz="2400" dirty="0">
              <a:solidFill>
                <a:srgbClr val="008A89"/>
              </a:solidFill>
              <a:latin typeface="Comic Sans MS" panose="030F0702030302020204" pitchFamily="66"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7975" y="457185"/>
            <a:ext cx="8584505" cy="5378902"/>
          </a:xfrm>
          <a:prstGeom prst="rect">
            <a:avLst/>
          </a:prstGeom>
        </p:spPr>
      </p:pic>
    </p:spTree>
    <p:extLst>
      <p:ext uri="{BB962C8B-B14F-4D97-AF65-F5344CB8AC3E}">
        <p14:creationId xmlns:p14="http://schemas.microsoft.com/office/powerpoint/2010/main" val="4242655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arn(inVertical)">
                                      <p:cBhvr>
                                        <p:cTn id="10" dur="500"/>
                                        <p:tgtEl>
                                          <p:spTgt spid="3">
                                            <p:txEl>
                                              <p:pRg st="3" end="3"/>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barn(inVertical)">
                                      <p:cBhvr>
                                        <p:cTn id="13" dur="5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barn(inVertical)">
                                      <p:cBhvr>
                                        <p:cTn id="18" dur="500"/>
                                        <p:tgtEl>
                                          <p:spTgt spid="3">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Effect transition="in" filter="barn(inVertical)">
                                      <p:cBhvr>
                                        <p:cTn id="23" dur="500"/>
                                        <p:tgtEl>
                                          <p:spTgt spid="3">
                                            <p:txEl>
                                              <p:pRg st="8" end="8"/>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barn(inVertical)">
                                      <p:cBhvr>
                                        <p:cTn id="28" dur="500"/>
                                        <p:tgtEl>
                                          <p:spTgt spid="3">
                                            <p:txEl>
                                              <p:pRg st="9" end="9"/>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animEffect transition="in" filter="barn(inVertical)">
                                      <p:cBhvr>
                                        <p:cTn id="33" dur="500"/>
                                        <p:tgtEl>
                                          <p:spTgt spid="3">
                                            <p:txEl>
                                              <p:pRg st="10" end="1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3">
                                            <p:txEl>
                                              <p:pRg st="11" end="11"/>
                                            </p:txEl>
                                          </p:spTgt>
                                        </p:tgtEl>
                                        <p:attrNameLst>
                                          <p:attrName>style.visibility</p:attrName>
                                        </p:attrNameLst>
                                      </p:cBhvr>
                                      <p:to>
                                        <p:strVal val="visible"/>
                                      </p:to>
                                    </p:set>
                                    <p:animEffect transition="in" filter="barn(inVertical)">
                                      <p:cBhvr>
                                        <p:cTn id="38" dur="500"/>
                                        <p:tgtEl>
                                          <p:spTgt spid="3">
                                            <p:txEl>
                                              <p:pRg st="11" end="1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308304" y="6078612"/>
            <a:ext cx="1734627" cy="792068"/>
          </a:xfrm>
          <a:prstGeom prst="rect">
            <a:avLst/>
          </a:prstGeom>
          <a:noFill/>
        </p:spPr>
      </p:pic>
      <p:sp>
        <p:nvSpPr>
          <p:cNvPr id="6" name="Rectangle 5"/>
          <p:cNvSpPr/>
          <p:nvPr/>
        </p:nvSpPr>
        <p:spPr>
          <a:xfrm>
            <a:off x="155575" y="6182258"/>
            <a:ext cx="3563796" cy="584775"/>
          </a:xfrm>
          <a:prstGeom prst="rect">
            <a:avLst/>
          </a:prstGeom>
        </p:spPr>
        <p:txBody>
          <a:bodyPr wrap="none">
            <a:spAutoFit/>
          </a:bodyPr>
          <a:lstStyle/>
          <a:p>
            <a:r>
              <a:rPr lang="en-GB" sz="3200" dirty="0" smtClean="0">
                <a:solidFill>
                  <a:srgbClr val="008080"/>
                </a:solidFill>
                <a:latin typeface="Comic Sans MS" panose="030F0702030302020204" pitchFamily="66" charset="0"/>
              </a:rPr>
              <a:t>Types of parasite</a:t>
            </a:r>
            <a:endParaRPr lang="en-GB" sz="3200" b="1" dirty="0">
              <a:latin typeface="Comic Sans MS" panose="030F0702030302020204" pitchFamily="66" charset="0"/>
            </a:endParaRPr>
          </a:p>
        </p:txBody>
      </p:sp>
      <p:sp>
        <p:nvSpPr>
          <p:cNvPr id="4" name="AutoShape 6" descr="Image result for skin scrape pets imag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Rectangle 2"/>
          <p:cNvSpPr/>
          <p:nvPr/>
        </p:nvSpPr>
        <p:spPr>
          <a:xfrm>
            <a:off x="307975" y="684047"/>
            <a:ext cx="8988425" cy="4770537"/>
          </a:xfrm>
          <a:prstGeom prst="rect">
            <a:avLst/>
          </a:prstGeom>
        </p:spPr>
        <p:txBody>
          <a:bodyPr wrap="square">
            <a:spAutoFit/>
          </a:bodyPr>
          <a:lstStyle/>
          <a:p>
            <a:pPr algn="ctr"/>
            <a:r>
              <a:rPr lang="en-GB" sz="3200" b="1" dirty="0" smtClean="0">
                <a:solidFill>
                  <a:srgbClr val="008A89"/>
                </a:solidFill>
                <a:latin typeface="Comic Sans MS" panose="030F0702030302020204" pitchFamily="66" charset="0"/>
              </a:rPr>
              <a:t>Protozoa</a:t>
            </a:r>
            <a:endParaRPr lang="en-GB" sz="3200" dirty="0">
              <a:solidFill>
                <a:srgbClr val="222222"/>
              </a:solidFill>
              <a:latin typeface="Comic Sans MS" panose="030F0702030302020204" pitchFamily="66" charset="0"/>
            </a:endParaRPr>
          </a:p>
          <a:p>
            <a:r>
              <a:rPr lang="en-GB" sz="2400" dirty="0">
                <a:solidFill>
                  <a:srgbClr val="E92D82"/>
                </a:solidFill>
                <a:latin typeface="Comic Sans MS" panose="030F0702030302020204" pitchFamily="66" charset="0"/>
              </a:rPr>
              <a:t>S</a:t>
            </a:r>
            <a:r>
              <a:rPr lang="en-GB" sz="2400" dirty="0" smtClean="0">
                <a:solidFill>
                  <a:srgbClr val="E92D82"/>
                </a:solidFill>
                <a:latin typeface="Comic Sans MS" panose="030F0702030302020204" pitchFamily="66" charset="0"/>
              </a:rPr>
              <a:t>imple organisms, which are neither </a:t>
            </a:r>
            <a:r>
              <a:rPr lang="en-GB" sz="2400" dirty="0">
                <a:solidFill>
                  <a:srgbClr val="E92D82"/>
                </a:solidFill>
                <a:latin typeface="Comic Sans MS" panose="030F0702030302020204" pitchFamily="66" charset="0"/>
              </a:rPr>
              <a:t>plants </a:t>
            </a:r>
            <a:endParaRPr lang="en-GB" sz="2400" dirty="0" smtClean="0">
              <a:solidFill>
                <a:srgbClr val="E92D82"/>
              </a:solidFill>
              <a:latin typeface="Comic Sans MS" panose="030F0702030302020204" pitchFamily="66" charset="0"/>
            </a:endParaRPr>
          </a:p>
          <a:p>
            <a:r>
              <a:rPr lang="en-GB" sz="2400" dirty="0" smtClean="0">
                <a:solidFill>
                  <a:srgbClr val="E92D82"/>
                </a:solidFill>
                <a:latin typeface="Comic Sans MS" panose="030F0702030302020204" pitchFamily="66" charset="0"/>
              </a:rPr>
              <a:t>nor </a:t>
            </a:r>
            <a:r>
              <a:rPr lang="en-GB" sz="2400" dirty="0">
                <a:solidFill>
                  <a:srgbClr val="E92D82"/>
                </a:solidFill>
                <a:latin typeface="Comic Sans MS" panose="030F0702030302020204" pitchFamily="66" charset="0"/>
              </a:rPr>
              <a:t>animals. Most </a:t>
            </a:r>
            <a:r>
              <a:rPr lang="en-GB" sz="2400" dirty="0" smtClean="0">
                <a:solidFill>
                  <a:srgbClr val="E92D82"/>
                </a:solidFill>
                <a:latin typeface="Comic Sans MS" panose="030F0702030302020204" pitchFamily="66" charset="0"/>
              </a:rPr>
              <a:t>protozoa are </a:t>
            </a:r>
            <a:r>
              <a:rPr lang="en-GB" sz="2400" dirty="0">
                <a:solidFill>
                  <a:srgbClr val="E92D82"/>
                </a:solidFill>
                <a:latin typeface="Comic Sans MS" panose="030F0702030302020204" pitchFamily="66" charset="0"/>
              </a:rPr>
              <a:t>so tiny that they can be seen </a:t>
            </a:r>
            <a:endParaRPr lang="en-GB" sz="2400" dirty="0" smtClean="0">
              <a:solidFill>
                <a:srgbClr val="E92D82"/>
              </a:solidFill>
              <a:latin typeface="Comic Sans MS" panose="030F0702030302020204" pitchFamily="66" charset="0"/>
            </a:endParaRPr>
          </a:p>
          <a:p>
            <a:r>
              <a:rPr lang="en-GB" sz="2400" dirty="0" smtClean="0">
                <a:solidFill>
                  <a:srgbClr val="E92D82"/>
                </a:solidFill>
                <a:latin typeface="Comic Sans MS" panose="030F0702030302020204" pitchFamily="66" charset="0"/>
              </a:rPr>
              <a:t>only </a:t>
            </a:r>
            <a:r>
              <a:rPr lang="en-GB" sz="2400" dirty="0">
                <a:solidFill>
                  <a:srgbClr val="E92D82"/>
                </a:solidFill>
                <a:latin typeface="Comic Sans MS" panose="030F0702030302020204" pitchFamily="66" charset="0"/>
              </a:rPr>
              <a:t>with a microscope. </a:t>
            </a:r>
            <a:r>
              <a:rPr lang="en-GB" sz="2400" dirty="0" smtClean="0">
                <a:solidFill>
                  <a:srgbClr val="E92D82"/>
                </a:solidFill>
                <a:latin typeface="Comic Sans MS" panose="030F0702030302020204" pitchFamily="66" charset="0"/>
              </a:rPr>
              <a:t>Protozoa </a:t>
            </a:r>
            <a:r>
              <a:rPr lang="en-GB" sz="2400" dirty="0">
                <a:solidFill>
                  <a:srgbClr val="E92D82"/>
                </a:solidFill>
                <a:latin typeface="Comic Sans MS" panose="030F0702030302020204" pitchFamily="66" charset="0"/>
              </a:rPr>
              <a:t>are found all over </a:t>
            </a:r>
            <a:endParaRPr lang="en-GB" sz="2400" dirty="0" smtClean="0">
              <a:solidFill>
                <a:srgbClr val="E92D82"/>
              </a:solidFill>
              <a:latin typeface="Comic Sans MS" panose="030F0702030302020204" pitchFamily="66" charset="0"/>
            </a:endParaRPr>
          </a:p>
          <a:p>
            <a:r>
              <a:rPr lang="en-GB" sz="2400" dirty="0" smtClean="0">
                <a:solidFill>
                  <a:srgbClr val="E92D82"/>
                </a:solidFill>
                <a:latin typeface="Comic Sans MS" panose="030F0702030302020204" pitchFamily="66" charset="0"/>
              </a:rPr>
              <a:t>the </a:t>
            </a:r>
            <a:r>
              <a:rPr lang="en-GB" sz="2400" dirty="0">
                <a:solidFill>
                  <a:srgbClr val="E92D82"/>
                </a:solidFill>
                <a:latin typeface="Comic Sans MS" panose="030F0702030302020204" pitchFamily="66" charset="0"/>
              </a:rPr>
              <a:t>world, on land and in water. </a:t>
            </a:r>
            <a:endParaRPr lang="en-GB" sz="2400" dirty="0" smtClean="0">
              <a:solidFill>
                <a:srgbClr val="E92D82"/>
              </a:solidFill>
              <a:latin typeface="Comic Sans MS" panose="030F0702030302020204" pitchFamily="66" charset="0"/>
            </a:endParaRPr>
          </a:p>
          <a:p>
            <a:endParaRPr lang="en-GB" sz="2400" dirty="0">
              <a:solidFill>
                <a:srgbClr val="008A89"/>
              </a:solidFill>
              <a:latin typeface="Comic Sans MS" panose="030F0702030302020204" pitchFamily="66" charset="0"/>
            </a:endParaRPr>
          </a:p>
          <a:p>
            <a:r>
              <a:rPr lang="en-GB" sz="3200" b="1" dirty="0" smtClean="0">
                <a:solidFill>
                  <a:srgbClr val="008A89"/>
                </a:solidFill>
                <a:latin typeface="Comic Sans MS" panose="030F0702030302020204" pitchFamily="66" charset="0"/>
              </a:rPr>
              <a:t>Examples:</a:t>
            </a:r>
          </a:p>
          <a:p>
            <a:endParaRPr lang="en-GB" sz="2400" dirty="0">
              <a:solidFill>
                <a:srgbClr val="008A89"/>
              </a:solidFill>
              <a:latin typeface="Comic Sans MS" panose="030F0702030302020204" pitchFamily="66" charset="0"/>
            </a:endParaRPr>
          </a:p>
          <a:p>
            <a:pPr fontAlgn="base"/>
            <a:r>
              <a:rPr lang="en-GB" sz="2400" dirty="0">
                <a:solidFill>
                  <a:srgbClr val="E92D82"/>
                </a:solidFill>
                <a:latin typeface="Comic Sans MS" panose="030F0702030302020204" pitchFamily="66" charset="0"/>
              </a:rPr>
              <a:t>Parasitic protozoa are found in organisms such as ticks, flies and mosquitoes. Free-living protozoa are found in water that is contaminated with </a:t>
            </a:r>
            <a:r>
              <a:rPr lang="en-GB" sz="2400" dirty="0" smtClean="0">
                <a:solidFill>
                  <a:srgbClr val="E92D82"/>
                </a:solidFill>
                <a:latin typeface="Comic Sans MS" panose="030F0702030302020204" pitchFamily="66" charset="0"/>
              </a:rPr>
              <a:t>faecal </a:t>
            </a:r>
            <a:r>
              <a:rPr lang="en-GB" sz="2400" dirty="0">
                <a:solidFill>
                  <a:srgbClr val="E92D82"/>
                </a:solidFill>
                <a:latin typeface="Comic Sans MS" panose="030F0702030302020204" pitchFamily="66" charset="0"/>
              </a:rPr>
              <a:t>matter and other wastes</a:t>
            </a:r>
            <a:r>
              <a:rPr lang="en-GB" sz="2400" dirty="0" smtClean="0">
                <a:solidFill>
                  <a:srgbClr val="E92D82"/>
                </a:solidFill>
                <a:latin typeface="Comic Sans MS" panose="030F0702030302020204" pitchFamily="66" charset="0"/>
              </a:rPr>
              <a:t>. The diseases they cause can be mild all the way to deadly.</a:t>
            </a:r>
            <a:endParaRPr lang="en-GB" sz="2400" dirty="0">
              <a:solidFill>
                <a:srgbClr val="E92D82"/>
              </a:solidFill>
              <a:latin typeface="Comic Sans MS" panose="030F0702030302020204" pitchFamily="66"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726" y="308968"/>
            <a:ext cx="8734956" cy="5616624"/>
          </a:xfrm>
          <a:prstGeom prst="rect">
            <a:avLst/>
          </a:prstGeom>
        </p:spPr>
      </p:pic>
    </p:spTree>
    <p:extLst>
      <p:ext uri="{BB962C8B-B14F-4D97-AF65-F5344CB8AC3E}">
        <p14:creationId xmlns:p14="http://schemas.microsoft.com/office/powerpoint/2010/main" val="2817389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Image result for fleas 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3943" y="1054273"/>
            <a:ext cx="6312112" cy="471201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51037" t="26179" b="14581"/>
          <a:stretch/>
        </p:blipFill>
        <p:spPr>
          <a:xfrm>
            <a:off x="1728293" y="1170647"/>
            <a:ext cx="5824682" cy="4479262"/>
          </a:xfrm>
          <a:prstGeom prst="rect">
            <a:avLst/>
          </a:prstGeom>
        </p:spPr>
      </p:pic>
      <p:pic>
        <p:nvPicPr>
          <p:cNvPr id="10" name="Picture 9"/>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7308304" y="6078612"/>
            <a:ext cx="1734627" cy="792068"/>
          </a:xfrm>
          <a:prstGeom prst="rect">
            <a:avLst/>
          </a:prstGeom>
          <a:noFill/>
        </p:spPr>
      </p:pic>
      <p:sp>
        <p:nvSpPr>
          <p:cNvPr id="6" name="Rectangle 5"/>
          <p:cNvSpPr/>
          <p:nvPr/>
        </p:nvSpPr>
        <p:spPr>
          <a:xfrm>
            <a:off x="198872" y="6123505"/>
            <a:ext cx="2834430" cy="584775"/>
          </a:xfrm>
          <a:prstGeom prst="rect">
            <a:avLst/>
          </a:prstGeom>
        </p:spPr>
        <p:txBody>
          <a:bodyPr wrap="none">
            <a:spAutoFit/>
          </a:bodyPr>
          <a:lstStyle/>
          <a:p>
            <a:r>
              <a:rPr lang="en-GB" sz="3200" dirty="0" smtClean="0">
                <a:solidFill>
                  <a:srgbClr val="008080"/>
                </a:solidFill>
                <a:latin typeface="Comic Sans MS" panose="030F0702030302020204" pitchFamily="66" charset="0"/>
              </a:rPr>
              <a:t>Ectoparasites</a:t>
            </a:r>
            <a:endParaRPr lang="en-GB" sz="3200" b="1" dirty="0">
              <a:latin typeface="Comic Sans MS" panose="030F0702030302020204" pitchFamily="66" charset="0"/>
            </a:endParaRPr>
          </a:p>
        </p:txBody>
      </p:sp>
      <p:sp>
        <p:nvSpPr>
          <p:cNvPr id="4" name="AutoShape 6" descr="Image result for skin scrape pets imag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Rectangle 2"/>
          <p:cNvSpPr/>
          <p:nvPr/>
        </p:nvSpPr>
        <p:spPr>
          <a:xfrm>
            <a:off x="1259632" y="404664"/>
            <a:ext cx="6775995" cy="1446550"/>
          </a:xfrm>
          <a:prstGeom prst="rect">
            <a:avLst/>
          </a:prstGeom>
        </p:spPr>
        <p:txBody>
          <a:bodyPr wrap="square">
            <a:spAutoFit/>
          </a:bodyPr>
          <a:lstStyle/>
          <a:p>
            <a:pPr algn="ctr"/>
            <a:r>
              <a:rPr lang="en-GB" sz="3200" b="1" dirty="0" smtClean="0">
                <a:solidFill>
                  <a:srgbClr val="008A89"/>
                </a:solidFill>
                <a:latin typeface="Comic Sans MS" panose="030F0702030302020204" pitchFamily="66" charset="0"/>
              </a:rPr>
              <a:t>Ectoparasites</a:t>
            </a:r>
          </a:p>
          <a:p>
            <a:pPr algn="ctr"/>
            <a:endParaRPr lang="en-GB" sz="3200" b="1" dirty="0">
              <a:solidFill>
                <a:srgbClr val="008A89"/>
              </a:solidFill>
              <a:latin typeface="Comic Sans MS" panose="030F0702030302020204" pitchFamily="66" charset="0"/>
            </a:endParaRPr>
          </a:p>
          <a:p>
            <a:endParaRPr lang="en-GB" sz="2400" dirty="0">
              <a:solidFill>
                <a:srgbClr val="008A89"/>
              </a:solidFill>
              <a:latin typeface="Comic Sans MS" panose="030F0702030302020204" pitchFamily="66" charset="0"/>
            </a:endParaRPr>
          </a:p>
        </p:txBody>
      </p:sp>
      <p:sp>
        <p:nvSpPr>
          <p:cNvPr id="7" name="Rectangle 6"/>
          <p:cNvSpPr/>
          <p:nvPr/>
        </p:nvSpPr>
        <p:spPr>
          <a:xfrm>
            <a:off x="460375" y="5589240"/>
            <a:ext cx="2311425" cy="2962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23943" y="1124329"/>
            <a:ext cx="7098427" cy="4701556"/>
          </a:xfrm>
          <a:prstGeom prst="rect">
            <a:avLst/>
          </a:prstGeom>
        </p:spPr>
      </p:pic>
    </p:spTree>
    <p:extLst>
      <p:ext uri="{BB962C8B-B14F-4D97-AF65-F5344CB8AC3E}">
        <p14:creationId xmlns:p14="http://schemas.microsoft.com/office/powerpoint/2010/main" val="172548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308304" y="6078612"/>
            <a:ext cx="1734627" cy="792068"/>
          </a:xfrm>
          <a:prstGeom prst="rect">
            <a:avLst/>
          </a:prstGeom>
          <a:noFill/>
        </p:spPr>
      </p:pic>
      <p:sp>
        <p:nvSpPr>
          <p:cNvPr id="4" name="TextBox 3"/>
          <p:cNvSpPr txBox="1"/>
          <p:nvPr/>
        </p:nvSpPr>
        <p:spPr>
          <a:xfrm>
            <a:off x="537813" y="404664"/>
            <a:ext cx="8575386" cy="523220"/>
          </a:xfrm>
          <a:prstGeom prst="rect">
            <a:avLst/>
          </a:prstGeom>
          <a:noFill/>
        </p:spPr>
        <p:txBody>
          <a:bodyPr wrap="square" rtlCol="0">
            <a:spAutoFit/>
          </a:bodyPr>
          <a:lstStyle/>
          <a:p>
            <a:r>
              <a:rPr lang="en-GB" sz="2800" dirty="0" smtClean="0">
                <a:solidFill>
                  <a:srgbClr val="008A89"/>
                </a:solidFill>
                <a:latin typeface="Comic Sans MS" panose="030F0702030302020204" pitchFamily="66" charset="0"/>
              </a:rPr>
              <a:t>What problems are caused by Ectoparasites?</a:t>
            </a:r>
            <a:endParaRPr lang="en-GB" sz="2800" dirty="0">
              <a:solidFill>
                <a:srgbClr val="008A89"/>
              </a:solidFill>
              <a:latin typeface="Comic Sans MS" panose="030F0702030302020204" pitchFamily="66" charset="0"/>
            </a:endParaRPr>
          </a:p>
        </p:txBody>
      </p:sp>
      <p:sp>
        <p:nvSpPr>
          <p:cNvPr id="7" name="TextBox 6"/>
          <p:cNvSpPr txBox="1"/>
          <p:nvPr/>
        </p:nvSpPr>
        <p:spPr>
          <a:xfrm>
            <a:off x="686785" y="1561181"/>
            <a:ext cx="7488832" cy="3877985"/>
          </a:xfrm>
          <a:prstGeom prst="rect">
            <a:avLst/>
          </a:prstGeom>
          <a:noFill/>
        </p:spPr>
        <p:txBody>
          <a:bodyPr wrap="square" rtlCol="0">
            <a:spAutoFit/>
          </a:bodyPr>
          <a:lstStyle/>
          <a:p>
            <a:pPr marL="285750" indent="-285750">
              <a:buFont typeface="Arial" panose="020B0604020202020204" pitchFamily="34" charset="0"/>
              <a:buChar char="•"/>
            </a:pPr>
            <a:r>
              <a:rPr lang="en-GB" sz="2000" dirty="0" smtClean="0">
                <a:solidFill>
                  <a:srgbClr val="E92D82"/>
                </a:solidFill>
                <a:latin typeface="Comic Sans MS" panose="030F0702030302020204" pitchFamily="66" charset="0"/>
              </a:rPr>
              <a:t>Scratching</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sz="2000" dirty="0" smtClean="0">
                <a:solidFill>
                  <a:srgbClr val="E92D82"/>
                </a:solidFill>
                <a:latin typeface="Comic Sans MS" panose="030F0702030302020204" pitchFamily="66" charset="0"/>
              </a:rPr>
              <a:t>Skin disease and infection</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sz="2000" dirty="0" smtClean="0">
                <a:solidFill>
                  <a:srgbClr val="E92D82"/>
                </a:solidFill>
                <a:latin typeface="Comic Sans MS" panose="030F0702030302020204" pitchFamily="66" charset="0"/>
              </a:rPr>
              <a:t>Anaemia</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sz="2000" dirty="0" smtClean="0">
                <a:solidFill>
                  <a:srgbClr val="E92D82"/>
                </a:solidFill>
                <a:latin typeface="Comic Sans MS" panose="030F0702030302020204" pitchFamily="66" charset="0"/>
              </a:rPr>
              <a:t>Allergic reactions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sz="2000" dirty="0" smtClean="0">
                <a:solidFill>
                  <a:srgbClr val="E92D82"/>
                </a:solidFill>
                <a:latin typeface="Comic Sans MS" panose="030F0702030302020204" pitchFamily="66" charset="0"/>
              </a:rPr>
              <a:t>Alopecia</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sz="2000" dirty="0" smtClean="0">
                <a:solidFill>
                  <a:srgbClr val="E92D82"/>
                </a:solidFill>
                <a:latin typeface="Comic Sans MS" panose="030F0702030302020204" pitchFamily="66" charset="0"/>
              </a:rPr>
              <a:t>Spread of disease and parasites</a:t>
            </a:r>
          </a:p>
          <a:p>
            <a:endParaRPr lang="en-GB" dirty="0" smtClean="0"/>
          </a:p>
          <a:p>
            <a:pPr marL="285750" indent="-285750">
              <a:buFont typeface="Arial" panose="020B0604020202020204" pitchFamily="34" charset="0"/>
              <a:buChar char="•"/>
            </a:pPr>
            <a:r>
              <a:rPr lang="en-GB" sz="2000" dirty="0" smtClean="0">
                <a:solidFill>
                  <a:srgbClr val="E92D82"/>
                </a:solidFill>
                <a:latin typeface="Comic Sans MS" panose="030F0702030302020204" pitchFamily="66" charset="0"/>
              </a:rPr>
              <a:t>Death</a:t>
            </a:r>
            <a:endParaRPr lang="en-GB" sz="2000" dirty="0">
              <a:solidFill>
                <a:srgbClr val="E92D82"/>
              </a:solidFill>
              <a:latin typeface="Comic Sans MS" panose="030F0702030302020204" pitchFamily="66" charset="0"/>
            </a:endParaRPr>
          </a:p>
        </p:txBody>
      </p:sp>
    </p:spTree>
    <p:extLst>
      <p:ext uri="{BB962C8B-B14F-4D97-AF65-F5344CB8AC3E}">
        <p14:creationId xmlns:p14="http://schemas.microsoft.com/office/powerpoint/2010/main" val="322683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barn(inVertical)">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barn(inVertical)">
                                      <p:cBhvr>
                                        <p:cTn id="17" dur="500"/>
                                        <p:tgtEl>
                                          <p:spTgt spid="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xEl>
                                              <p:pRg st="6" end="6"/>
                                            </p:txEl>
                                          </p:spTgt>
                                        </p:tgtEl>
                                        <p:attrNameLst>
                                          <p:attrName>style.visibility</p:attrName>
                                        </p:attrNameLst>
                                      </p:cBhvr>
                                      <p:to>
                                        <p:strVal val="visible"/>
                                      </p:to>
                                    </p:set>
                                    <p:animEffect transition="in" filter="barn(inVertical)">
                                      <p:cBhvr>
                                        <p:cTn id="22" dur="500"/>
                                        <p:tgtEl>
                                          <p:spTgt spid="7">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xEl>
                                              <p:pRg st="8" end="8"/>
                                            </p:txEl>
                                          </p:spTgt>
                                        </p:tgtEl>
                                        <p:attrNameLst>
                                          <p:attrName>style.visibility</p:attrName>
                                        </p:attrNameLst>
                                      </p:cBhvr>
                                      <p:to>
                                        <p:strVal val="visible"/>
                                      </p:to>
                                    </p:set>
                                    <p:animEffect transition="in" filter="barn(inVertical)">
                                      <p:cBhvr>
                                        <p:cTn id="27" dur="500"/>
                                        <p:tgtEl>
                                          <p:spTgt spid="7">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7">
                                            <p:txEl>
                                              <p:pRg st="10" end="10"/>
                                            </p:txEl>
                                          </p:spTgt>
                                        </p:tgtEl>
                                        <p:attrNameLst>
                                          <p:attrName>style.visibility</p:attrName>
                                        </p:attrNameLst>
                                      </p:cBhvr>
                                      <p:to>
                                        <p:strVal val="visible"/>
                                      </p:to>
                                    </p:set>
                                    <p:animEffect transition="in" filter="barn(inVertical)">
                                      <p:cBhvr>
                                        <p:cTn id="32" dur="500"/>
                                        <p:tgtEl>
                                          <p:spTgt spid="7">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7">
                                            <p:txEl>
                                              <p:pRg st="12" end="12"/>
                                            </p:txEl>
                                          </p:spTgt>
                                        </p:tgtEl>
                                        <p:attrNameLst>
                                          <p:attrName>style.visibility</p:attrName>
                                        </p:attrNameLst>
                                      </p:cBhvr>
                                      <p:to>
                                        <p:strVal val="visible"/>
                                      </p:to>
                                    </p:set>
                                    <p:animEffect transition="in" filter="barn(inVertical)">
                                      <p:cBhvr>
                                        <p:cTn id="37" dur="500"/>
                                        <p:tgtEl>
                                          <p:spTgt spid="7">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6466</TotalTime>
  <Words>2551</Words>
  <Application>Microsoft Office PowerPoint</Application>
  <PresentationFormat>On-screen Show (4:3)</PresentationFormat>
  <Paragraphs>370</Paragraphs>
  <Slides>22</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Bradley Hand ITC</vt:lpstr>
      <vt:lpstr>Calibri</vt:lpstr>
      <vt:lpstr>Comic Sans MS</vt:lpstr>
      <vt:lpstr>Office Theme</vt:lpstr>
      <vt:lpstr>PowerPoint Presentation</vt:lpstr>
      <vt:lpstr>The UK’s leading vet charity …</vt:lpstr>
      <vt:lpstr>All pets need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pdsa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Bartlett_S</dc:creator>
  <cp:lastModifiedBy>Anna Baggott</cp:lastModifiedBy>
  <cp:revision>369</cp:revision>
  <cp:lastPrinted>2017-03-23T10:04:34Z</cp:lastPrinted>
  <dcterms:created xsi:type="dcterms:W3CDTF">2016-02-03T15:07:55Z</dcterms:created>
  <dcterms:modified xsi:type="dcterms:W3CDTF">2019-02-13T16:57:27Z</dcterms:modified>
  <cp:contentStatus/>
</cp:coreProperties>
</file>