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sldIdLst>
    <p:sldId id="280" r:id="rId5"/>
    <p:sldId id="311" r:id="rId6"/>
    <p:sldId id="303" r:id="rId7"/>
    <p:sldId id="300" r:id="rId8"/>
    <p:sldId id="334"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88"/>
    <a:srgbClr val="C8337E"/>
    <a:srgbClr val="009A97"/>
    <a:srgbClr val="6BB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824" autoAdjust="0"/>
  </p:normalViewPr>
  <p:slideViewPr>
    <p:cSldViewPr>
      <p:cViewPr varScale="1">
        <p:scale>
          <a:sx n="93" d="100"/>
          <a:sy n="93" d="100"/>
        </p:scale>
        <p:origin x="1710" y="66"/>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atin typeface="Arial" pitchFamily="34" charset="0"/>
              </a:defRPr>
            </a:lvl1pPr>
          </a:lstStyle>
          <a:p>
            <a:fld id="{68ED7B93-89BE-46EB-93C0-E869E2B9B594}" type="datetimeFigureOut">
              <a:rPr lang="en-GB" smtClean="0"/>
              <a:pPr/>
              <a:t>07/05/2019</a:t>
            </a:fld>
            <a:endParaRPr lang="en-GB" dirty="0"/>
          </a:p>
        </p:txBody>
      </p:sp>
      <p:sp>
        <p:nvSpPr>
          <p:cNvPr id="4" name="Slide Image Placeholder 3"/>
          <p:cNvSpPr>
            <a:spLocks noGrp="1" noRot="1" noChangeAspect="1"/>
          </p:cNvSpPr>
          <p:nvPr>
            <p:ph type="sldImg" idx="2"/>
          </p:nvPr>
        </p:nvSpPr>
        <p:spPr>
          <a:xfrm>
            <a:off x="3341688" y="566738"/>
            <a:ext cx="4010025" cy="28368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069975" y="3592513"/>
            <a:ext cx="8553450" cy="340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7183438"/>
            <a:ext cx="4633913" cy="377825"/>
          </a:xfrm>
          <a:prstGeom prst="rect">
            <a:avLst/>
          </a:prstGeom>
        </p:spPr>
        <p:txBody>
          <a:bodyPr vert="horz" lIns="91440" tIns="45720" rIns="91440" bIns="45720"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6057900" y="7183438"/>
            <a:ext cx="4632325" cy="377825"/>
          </a:xfrm>
          <a:prstGeom prst="rect">
            <a:avLst/>
          </a:prstGeom>
        </p:spPr>
        <p:txBody>
          <a:bodyPr vert="horz" lIns="91440" tIns="45720" rIns="91440" bIns="45720" rtlCol="0" anchor="b"/>
          <a:lstStyle>
            <a:lvl1pPr algn="r">
              <a:defRPr sz="1200">
                <a:latin typeface="Arial" pitchFamily="34" charset="0"/>
              </a:defRPr>
            </a:lvl1pPr>
          </a:lstStyle>
          <a:p>
            <a:fld id="{2CF8F773-EE7B-415C-9670-94845D9FC280}"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latin typeface="Arial" panose="020B0604020202020204" pitchFamily="34" charset="0"/>
                <a:cs typeface="Arial" panose="020B0604020202020204" pitchFamily="34" charset="0"/>
              </a:rPr>
              <a:t>Share:</a:t>
            </a:r>
          </a:p>
          <a:p>
            <a:pPr>
              <a:defRPr/>
            </a:pPr>
            <a:r>
              <a:rPr lang="en-GB" dirty="0">
                <a:latin typeface="Arial" panose="020B0604020202020204" pitchFamily="34" charset="0"/>
                <a:cs typeface="Arial" panose="020B0604020202020204" pitchFamily="34" charset="0"/>
              </a:rPr>
              <a:t>Introduce the session and PDSA. </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children that PDSA treat the sick and injured pets of people in need...</a:t>
            </a: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Explain that PDSA is a special kind of vets, because they’re a charity. Discuss what a charity is and explain that PDSA looks after pets when owners can’t afford vet treatment.</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Ask:</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If they think it’s important to help sick and injured animals to get better?</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 What would happen to all the sick and injured pets PDSA treat if they   weren’t around?</a:t>
            </a:r>
          </a:p>
          <a:p>
            <a:pPr marL="171450" indent="-17145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a:defRPr/>
            </a:pPr>
            <a:r>
              <a:rPr lang="en-GB" b="1" dirty="0">
                <a:latin typeface="Arial" panose="020B0604020202020204" pitchFamily="34" charset="0"/>
                <a:cs typeface="Arial" panose="020B0604020202020204" pitchFamily="34" charset="0"/>
              </a:rPr>
              <a:t>Share:</a:t>
            </a:r>
          </a:p>
          <a:p>
            <a:pPr>
              <a:defRP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GB" dirty="0">
                <a:latin typeface="Arial" panose="020B0604020202020204" pitchFamily="34" charset="0"/>
                <a:cs typeface="Arial" panose="020B0604020202020204" pitchFamily="34" charset="0"/>
              </a:rPr>
              <a:t>Tell them that today, you’re all going to learn about what pets need to be healthy and happy and also about some of the pets that PDSA has helped in their Pet Hospitals.</a:t>
            </a:r>
          </a:p>
          <a:p>
            <a:pPr>
              <a:defRPr/>
            </a:pPr>
            <a:endParaRPr lang="en-GB"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a:t>
            </a:fld>
            <a:endParaRPr lang="en-GB" dirty="0"/>
          </a:p>
        </p:txBody>
      </p:sp>
    </p:spTree>
    <p:extLst>
      <p:ext uri="{BB962C8B-B14F-4D97-AF65-F5344CB8AC3E}">
        <p14:creationId xmlns:p14="http://schemas.microsoft.com/office/powerpoint/2010/main" val="417422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Polar Regions are the coldest places on earth. The Arctic of the north is partly frozen ocean surrounded by mostly barren, and often frozen, land. The south's Antarctic is an ice covered continent that is surrounded by stormy oceans. Although the two polar regions are similar in many ways, the animal life between them differs. In the Arctic many animals live on the land. In the Antarctic the animals live almost entirely where the ice meets the ocean. Fewer animal species live in the Antarctic than in the Arctic.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mountains all over the world </a:t>
            </a:r>
            <a:r>
              <a:rPr lang="en-GB" baseline="0" dirty="0">
                <a:effectLst/>
              </a:rPr>
              <a:t>include:</a:t>
            </a:r>
          </a:p>
          <a:p>
            <a:r>
              <a:rPr lang="en-GB" dirty="0"/>
              <a:t>Arctic Fox,</a:t>
            </a:r>
            <a:r>
              <a:rPr lang="en-GB" baseline="0" dirty="0"/>
              <a:t> Coyote, Deer, Owl, Penguin, Polar Bear, Seal, Walrus, Whale and Wolf. </a:t>
            </a:r>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11</a:t>
            </a:fld>
            <a:endParaRPr lang="en-GB"/>
          </a:p>
        </p:txBody>
      </p:sp>
    </p:spTree>
    <p:extLst>
      <p:ext uri="{BB962C8B-B14F-4D97-AF65-F5344CB8AC3E}">
        <p14:creationId xmlns:p14="http://schemas.microsoft.com/office/powerpoint/2010/main" val="10226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Oceans are by far the largest animal habitat on earth. The oceans are so huge it is hard for scientists to explore them. Information on ocean animals is not as complete as information on land animals. It is known that animal life can be found at all depths of the ocean, from the surface to the deepest trenches that are over seven miles below the surface. Some ocean animals spend most of their life in the waters near the land. Others live most of their life in the deeper open sea. Even though the open sea is the largest habitat, it is estimated that only five percent of the world's animal species live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mountains all over the world </a:t>
            </a:r>
            <a:r>
              <a:rPr lang="en-GB" baseline="0" dirty="0">
                <a:effectLst/>
              </a:rPr>
              <a:t>include:</a:t>
            </a:r>
          </a:p>
          <a:p>
            <a:r>
              <a:rPr lang="en-GB" dirty="0"/>
              <a:t>Angelfish, Clownfish, Crab,</a:t>
            </a:r>
            <a:r>
              <a:rPr lang="en-GB" baseline="0" dirty="0"/>
              <a:t> Calm, Dolphin, Eel, Lobster, Octopus, Orca, Oyster, Sea lion, Seal, Shrimp, Squid, Starfish, Stingray and Turtle. </a:t>
            </a:r>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12</a:t>
            </a:fld>
            <a:endParaRPr lang="en-GB"/>
          </a:p>
        </p:txBody>
      </p:sp>
    </p:spTree>
    <p:extLst>
      <p:ext uri="{BB962C8B-B14F-4D97-AF65-F5344CB8AC3E}">
        <p14:creationId xmlns:p14="http://schemas.microsoft.com/office/powerpoint/2010/main" val="182722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Urban areas (cities and towns) and farms are the home to animals which are kept and raised by people. Urban and farm habitats are also the home of animals that are able to survive or thrive in human populated areas. This includes pets, farm animals, birds, small mammals, and lots of invertebrates (bugs!). Many species have adapted to urban life successfully. The cities of the world provide a reliable food source to animals such as rats and pigeons. The homes of city and suburban areas offer shelter and warmth to not only our pets, but unwanted visitors like cockroaches, houseflies and spiders.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mountains all over the world </a:t>
            </a:r>
            <a:r>
              <a:rPr lang="en-GB" baseline="0" dirty="0">
                <a:effectLst/>
              </a:rPr>
              <a:t>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effectLst/>
              </a:rPr>
              <a:t>Bee, Beetle, Bluebird, Cat, Caterpillar, Cattle (cows, sheep and pigs), Chicken, Donkey, Ferret, Fox, Frog, Horse, Llama, Owl, Rabbit, Raccoon, Wasp and Wren. </a:t>
            </a:r>
          </a:p>
          <a:p>
            <a:endParaRPr lang="en-US"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13</a:t>
            </a:fld>
            <a:endParaRPr lang="en-GB"/>
          </a:p>
        </p:txBody>
      </p:sp>
    </p:spTree>
    <p:extLst>
      <p:ext uri="{BB962C8B-B14F-4D97-AF65-F5344CB8AC3E}">
        <p14:creationId xmlns:p14="http://schemas.microsoft.com/office/powerpoint/2010/main" val="120499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t>
            </a:r>
            <a:r>
              <a:rPr lang="en-GB" b="1" dirty="0"/>
              <a:t>endangered species</a:t>
            </a:r>
            <a:r>
              <a:rPr lang="en-GB" dirty="0"/>
              <a:t> is an</a:t>
            </a:r>
            <a:r>
              <a:rPr lang="en-GB" baseline="0" dirty="0"/>
              <a:t> animal </a:t>
            </a:r>
            <a:r>
              <a:rPr lang="en-GB" dirty="0"/>
              <a:t>which has been categorised as being likely to become extinct.</a:t>
            </a:r>
            <a:endParaRPr lang="en-US" dirty="0"/>
          </a:p>
          <a:p>
            <a:endParaRPr lang="en-US" dirty="0"/>
          </a:p>
          <a:p>
            <a:r>
              <a:rPr lang="en-US" dirty="0"/>
              <a:t>Some</a:t>
            </a:r>
            <a:r>
              <a:rPr lang="en-US" baseline="0" dirty="0"/>
              <a:t> examples of e</a:t>
            </a:r>
            <a:r>
              <a:rPr lang="en-US" dirty="0"/>
              <a:t>ndangered animals include:</a:t>
            </a:r>
          </a:p>
          <a:p>
            <a:r>
              <a:rPr lang="en-US" dirty="0"/>
              <a:t>Amur Leopard,</a:t>
            </a:r>
            <a:r>
              <a:rPr lang="en-US" baseline="0" dirty="0"/>
              <a:t> </a:t>
            </a:r>
            <a:r>
              <a:rPr lang="en-US" dirty="0"/>
              <a:t>Black Rhino, Malayan Tiger, Orangutan, Asian Elephant,</a:t>
            </a:r>
            <a:r>
              <a:rPr lang="en-US" baseline="0" dirty="0"/>
              <a:t> Bengal Tiger, Blue Whale, Chimpanzee, Green Turtle, Indian Elephant, Red Panda and Sea Lion.</a:t>
            </a:r>
            <a:endParaRPr lang="en-US"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14</a:t>
            </a:fld>
            <a:endParaRPr lang="en-GB"/>
          </a:p>
        </p:txBody>
      </p:sp>
    </p:spTree>
    <p:extLst>
      <p:ext uri="{BB962C8B-B14F-4D97-AF65-F5344CB8AC3E}">
        <p14:creationId xmlns:p14="http://schemas.microsoft.com/office/powerpoint/2010/main" val="385971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15</a:t>
            </a:fld>
            <a:endParaRPr lang="en-GB"/>
          </a:p>
        </p:txBody>
      </p:sp>
    </p:spTree>
    <p:extLst>
      <p:ext uri="{BB962C8B-B14F-4D97-AF65-F5344CB8AC3E}">
        <p14:creationId xmlns:p14="http://schemas.microsoft.com/office/powerpoint/2010/main" val="108406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16</a:t>
            </a:fld>
            <a:endParaRPr lang="en-GB"/>
          </a:p>
        </p:txBody>
      </p:sp>
    </p:spTree>
    <p:extLst>
      <p:ext uri="{BB962C8B-B14F-4D97-AF65-F5344CB8AC3E}">
        <p14:creationId xmlns:p14="http://schemas.microsoft.com/office/powerpoint/2010/main" val="181674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Currently habitat destruction by humans is one of the major causes of extinctions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 Natural habitats are destroyed by humans in the following ways: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claiming land for farming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building cities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removing resources (mining / logging</a:t>
            </a:r>
            <a:r>
              <a:rPr kumimoji="0" lang="en-US" sz="1800" b="0" i="0" u="none" strike="noStrike" kern="1200" cap="none" spc="0" normalizeH="0" baseline="0" noProof="0">
                <a:ln>
                  <a:noFill/>
                </a:ln>
                <a:solidFill>
                  <a:prstClr val="black"/>
                </a:solidFill>
                <a:effectLst/>
                <a:uLnTx/>
                <a:uFillTx/>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toxic contamination</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17</a:t>
            </a:fld>
            <a:endParaRPr lang="en-GB"/>
          </a:p>
        </p:txBody>
      </p:sp>
    </p:spTree>
    <p:extLst>
      <p:ext uri="{BB962C8B-B14F-4D97-AF65-F5344CB8AC3E}">
        <p14:creationId xmlns:p14="http://schemas.microsoft.com/office/powerpoint/2010/main" val="183371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global warming can change the conditions in a habitat to such an extent that resident species can no longer live there.  If a species is specifically adapted to that habitat then it can threaten the species as it is incapable of surviving anywhere else.</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18</a:t>
            </a:fld>
            <a:endParaRPr lang="en-GB"/>
          </a:p>
        </p:txBody>
      </p:sp>
    </p:spTree>
    <p:extLst>
      <p:ext uri="{BB962C8B-B14F-4D97-AF65-F5344CB8AC3E}">
        <p14:creationId xmlns:p14="http://schemas.microsoft.com/office/powerpoint/2010/main" val="295450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Loss If the food that an animal feeds on becomes extinct then the animal itself may become endangered</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19</a:t>
            </a:fld>
            <a:endParaRPr lang="en-GB"/>
          </a:p>
        </p:txBody>
      </p:sp>
    </p:spTree>
    <p:extLst>
      <p:ext uri="{BB962C8B-B14F-4D97-AF65-F5344CB8AC3E}">
        <p14:creationId xmlns:p14="http://schemas.microsoft.com/office/powerpoint/2010/main" val="313794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Disease</a:t>
            </a:r>
            <a:r>
              <a:rPr lang="en-US" baseline="0" dirty="0"/>
              <a:t> can spread amongst a species by parasites such as fleas and mosquitos. </a:t>
            </a:r>
          </a:p>
          <a:p>
            <a:endParaRPr lang="en-US" baseline="0" dirty="0"/>
          </a:p>
          <a:p>
            <a:r>
              <a:rPr lang="en-US" baseline="0" dirty="0"/>
              <a:t>Poor treatment and abuse can also lead to disease. Poachers have cut the tusks of the poor elephant in this image and this has led to him becoming unwell. Elephant tusks are made of a material called ivory, which can be sold for a lot </a:t>
            </a:r>
            <a:r>
              <a:rPr lang="en-US" baseline="0"/>
              <a:t>of money. </a:t>
            </a:r>
            <a:endParaRPr lang="en-US" baseline="0"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20</a:t>
            </a:fld>
            <a:endParaRPr lang="en-GB"/>
          </a:p>
        </p:txBody>
      </p:sp>
    </p:spTree>
    <p:extLst>
      <p:ext uri="{BB962C8B-B14F-4D97-AF65-F5344CB8AC3E}">
        <p14:creationId xmlns:p14="http://schemas.microsoft.com/office/powerpoint/2010/main" val="281062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a:latin typeface="Arial" panose="020B0604020202020204" pitchFamily="34" charset="0"/>
                <a:cs typeface="Arial" panose="020B0604020202020204" pitchFamily="34" charset="0"/>
              </a:rPr>
              <a:t>Ask the pupils to consider which is more important:</a:t>
            </a:r>
            <a:r>
              <a:rPr lang="en-GB" sz="1400" baseline="0" dirty="0">
                <a:latin typeface="Arial" panose="020B0604020202020204" pitchFamily="34" charset="0"/>
                <a:cs typeface="Arial" panose="020B0604020202020204" pitchFamily="34" charset="0"/>
              </a:rPr>
              <a:t> a tiger in captivity or a cat without a home (stray)</a:t>
            </a:r>
          </a:p>
          <a:p>
            <a:r>
              <a:rPr lang="en-GB" sz="1400" baseline="0" dirty="0">
                <a:latin typeface="Arial" panose="020B0604020202020204" pitchFamily="34" charset="0"/>
                <a:cs typeface="Arial" panose="020B0604020202020204" pitchFamily="34" charset="0"/>
              </a:rPr>
              <a:t>Consider what each of these would need (e.g. home, food</a:t>
            </a:r>
            <a:r>
              <a:rPr lang="en-GB" sz="1400" baseline="0">
                <a:latin typeface="Arial" panose="020B0604020202020204" pitchFamily="34" charset="0"/>
                <a:cs typeface="Arial" panose="020B0604020202020204" pitchFamily="34" charset="0"/>
              </a:rPr>
              <a:t>, etc.)</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2</a:t>
            </a:fld>
            <a:endParaRPr lang="en-GB"/>
          </a:p>
        </p:txBody>
      </p:sp>
    </p:spTree>
    <p:extLst>
      <p:ext uri="{BB962C8B-B14F-4D97-AF65-F5344CB8AC3E}">
        <p14:creationId xmlns:p14="http://schemas.microsoft.com/office/powerpoint/2010/main" val="4147309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Hunting either for meat or body parts can put significant pressure on populations.</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21</a:t>
            </a:fld>
            <a:endParaRPr lang="en-GB"/>
          </a:p>
        </p:txBody>
      </p:sp>
    </p:spTree>
    <p:extLst>
      <p:ext uri="{BB962C8B-B14F-4D97-AF65-F5344CB8AC3E}">
        <p14:creationId xmlns:p14="http://schemas.microsoft.com/office/powerpoint/2010/main" val="930250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latin typeface="Comic Sans MS" panose="030F0702030302020204" pitchFamily="66" charset="0"/>
              </a:rPr>
              <a:t>Play</a:t>
            </a:r>
            <a:r>
              <a:rPr lang="en-GB" baseline="0" dirty="0">
                <a:latin typeface="Comic Sans MS" panose="030F0702030302020204" pitchFamily="66" charset="0"/>
              </a:rPr>
              <a:t> the video (K9 Killer)</a:t>
            </a:r>
            <a:endParaRPr lang="en-GB" dirty="0">
              <a:latin typeface="Comic Sans MS" panose="030F0702030302020204" pitchFamily="66" charset="0"/>
            </a:endParaRPr>
          </a:p>
        </p:txBody>
      </p:sp>
      <p:sp>
        <p:nvSpPr>
          <p:cNvPr id="4" name="Slide Number Placeholder 3"/>
          <p:cNvSpPr>
            <a:spLocks noGrp="1"/>
          </p:cNvSpPr>
          <p:nvPr>
            <p:ph type="sldNum" sz="quarter" idx="10"/>
          </p:nvPr>
        </p:nvSpPr>
        <p:spPr/>
        <p:txBody>
          <a:bodyPr/>
          <a:lstStyle/>
          <a:p>
            <a:fld id="{979406C9-16FD-4C90-9D09-3BF700C4283E}" type="slidenum">
              <a:rPr lang="en-GB" smtClean="0"/>
              <a:pPr/>
              <a:t>22</a:t>
            </a:fld>
            <a:endParaRPr lang="en-GB"/>
          </a:p>
        </p:txBody>
      </p:sp>
    </p:spTree>
    <p:extLst>
      <p:ext uri="{BB962C8B-B14F-4D97-AF65-F5344CB8AC3E}">
        <p14:creationId xmlns:p14="http://schemas.microsoft.com/office/powerpoint/2010/main" val="9327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if they’ve ever visited</a:t>
            </a:r>
            <a:r>
              <a:rPr lang="en-GB" baseline="0" dirty="0"/>
              <a:t> a zoo. </a:t>
            </a:r>
          </a:p>
          <a:p>
            <a:r>
              <a:rPr lang="en-GB" baseline="0" dirty="0"/>
              <a:t>Ask the pupils to discuss with their partner (or in groups) if they think zoos are a good thing or not. </a:t>
            </a:r>
          </a:p>
          <a:p>
            <a:r>
              <a:rPr lang="en-GB" baseline="0" dirty="0"/>
              <a:t>Discuss as a class.</a:t>
            </a:r>
          </a:p>
          <a:p>
            <a:endParaRPr lang="en-GB" baseline="0" dirty="0"/>
          </a:p>
          <a:p>
            <a:r>
              <a:rPr lang="en-GB" baseline="0" dirty="0"/>
              <a:t>Pros of zoos include:</a:t>
            </a:r>
          </a:p>
          <a:p>
            <a:pPr marL="171450" indent="-171450">
              <a:buFontTx/>
              <a:buChar char="-"/>
            </a:pPr>
            <a:r>
              <a:rPr lang="en-GB" baseline="0" dirty="0"/>
              <a:t>They prevent endangered animals from being hunted. </a:t>
            </a:r>
          </a:p>
          <a:p>
            <a:pPr marL="171450" indent="-171450">
              <a:buFontTx/>
              <a:buChar char="-"/>
            </a:pPr>
            <a:r>
              <a:rPr lang="en-GB" baseline="0" dirty="0"/>
              <a:t>They provide a safe haven for injured animals that wouldn’t survive in the wild. </a:t>
            </a:r>
          </a:p>
          <a:p>
            <a:pPr marL="171450" indent="-171450">
              <a:buFontTx/>
              <a:buChar char="-"/>
            </a:pPr>
            <a:r>
              <a:rPr lang="en-GB" baseline="0" dirty="0"/>
              <a:t>Zoos play a big part in education. They allow people to learn about animals from around the world and raise awareness of welfare issues.</a:t>
            </a:r>
          </a:p>
          <a:p>
            <a:pPr marL="171450" indent="-171450">
              <a:buFontTx/>
              <a:buChar char="-"/>
            </a:pPr>
            <a:endParaRPr lang="en-GB" baseline="0" dirty="0"/>
          </a:p>
          <a:p>
            <a:pPr marL="0" indent="0">
              <a:buFontTx/>
              <a:buNone/>
            </a:pPr>
            <a:r>
              <a:rPr lang="en-GB" baseline="0" dirty="0"/>
              <a:t>Cons of zoos include: </a:t>
            </a:r>
          </a:p>
          <a:p>
            <a:pPr marL="171450" indent="-171450">
              <a:buFontTx/>
              <a:buChar char="-"/>
            </a:pPr>
            <a:r>
              <a:rPr lang="en-GB" baseline="0" dirty="0"/>
              <a:t>Space. For example, elephants travel long distances in the wild in large groups. They can’t do this in a zoo.</a:t>
            </a:r>
          </a:p>
          <a:p>
            <a:pPr marL="171450" indent="-171450">
              <a:buFontTx/>
              <a:buChar char="-"/>
            </a:pPr>
            <a:r>
              <a:rPr lang="en-GB" baseline="0" dirty="0"/>
              <a:t>Stress. Animals suffer negative psychological effects when kept in a confined space.</a:t>
            </a:r>
          </a:p>
          <a:p>
            <a:pPr marL="171450" indent="-171450">
              <a:buFontTx/>
              <a:buChar char="-"/>
            </a:pPr>
            <a:r>
              <a:rPr lang="en-GB" baseline="0" dirty="0"/>
              <a:t>Animals born in zoos never get to see their natural habitat (Madagascar films). </a:t>
            </a:r>
          </a:p>
          <a:p>
            <a:pPr marL="171450" indent="-171450">
              <a:buFontTx/>
              <a:buChar char="-"/>
            </a:pPr>
            <a:r>
              <a:rPr lang="en-GB" baseline="0" dirty="0"/>
              <a:t>Visitors don’t always respect the animals. They sometimes tease them and throw things into their cages. </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23</a:t>
            </a:fld>
            <a:endParaRPr lang="en-GB"/>
          </a:p>
        </p:txBody>
      </p:sp>
    </p:spTree>
    <p:extLst>
      <p:ext uri="{BB962C8B-B14F-4D97-AF65-F5344CB8AC3E}">
        <p14:creationId xmlns:p14="http://schemas.microsoft.com/office/powerpoint/2010/main" val="116883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a:latin typeface="Arial" panose="020B0604020202020204" pitchFamily="34" charset="0"/>
                <a:cs typeface="Arial" panose="020B0604020202020204" pitchFamily="34" charset="0"/>
              </a:rPr>
              <a:t>Ask</a:t>
            </a:r>
            <a:r>
              <a:rPr lang="en-GB" sz="1400" baseline="0" dirty="0">
                <a:latin typeface="Arial" panose="020B0604020202020204" pitchFamily="34" charset="0"/>
                <a:cs typeface="Arial" panose="020B0604020202020204" pitchFamily="34" charset="0"/>
              </a:rPr>
              <a:t> the pupils to match the animal to its habitat. </a:t>
            </a:r>
          </a:p>
          <a:p>
            <a:r>
              <a:rPr lang="en-GB" sz="1400" baseline="0" dirty="0">
                <a:latin typeface="Arial" panose="020B0604020202020204" pitchFamily="34" charset="0"/>
                <a:cs typeface="Arial" panose="020B0604020202020204" pitchFamily="34" charset="0"/>
              </a:rPr>
              <a:t>Answers:</a:t>
            </a:r>
          </a:p>
          <a:p>
            <a:r>
              <a:rPr lang="en-GB" sz="1400" baseline="0" dirty="0">
                <a:latin typeface="Arial" panose="020B0604020202020204" pitchFamily="34" charset="0"/>
                <a:cs typeface="Arial" panose="020B0604020202020204" pitchFamily="34" charset="0"/>
              </a:rPr>
              <a:t>1 d</a:t>
            </a:r>
          </a:p>
          <a:p>
            <a:r>
              <a:rPr lang="en-GB" sz="1400" baseline="0" dirty="0">
                <a:latin typeface="Arial" panose="020B0604020202020204" pitchFamily="34" charset="0"/>
                <a:cs typeface="Arial" panose="020B0604020202020204" pitchFamily="34" charset="0"/>
              </a:rPr>
              <a:t>2 c</a:t>
            </a:r>
          </a:p>
          <a:p>
            <a:r>
              <a:rPr lang="en-GB" sz="1400" baseline="0" dirty="0">
                <a:latin typeface="Arial" panose="020B0604020202020204" pitchFamily="34" charset="0"/>
                <a:cs typeface="Arial" panose="020B0604020202020204" pitchFamily="34" charset="0"/>
              </a:rPr>
              <a:t>3 a</a:t>
            </a:r>
          </a:p>
          <a:p>
            <a:r>
              <a:rPr lang="en-GB" sz="1400" baseline="0" dirty="0">
                <a:latin typeface="Arial" panose="020B0604020202020204" pitchFamily="34" charset="0"/>
                <a:cs typeface="Arial" panose="020B0604020202020204" pitchFamily="34" charset="0"/>
              </a:rPr>
              <a:t>4 e</a:t>
            </a:r>
          </a:p>
          <a:p>
            <a:r>
              <a:rPr lang="en-GB" sz="1400" baseline="0" dirty="0">
                <a:latin typeface="Arial" panose="020B0604020202020204" pitchFamily="34" charset="0"/>
                <a:cs typeface="Arial" panose="020B0604020202020204" pitchFamily="34" charset="0"/>
              </a:rPr>
              <a:t>5 f</a:t>
            </a:r>
          </a:p>
          <a:p>
            <a:r>
              <a:rPr lang="en-GB" sz="1400" baseline="0" dirty="0">
                <a:latin typeface="Arial" panose="020B0604020202020204" pitchFamily="34" charset="0"/>
                <a:cs typeface="Arial" panose="020B0604020202020204" pitchFamily="34" charset="0"/>
              </a:rPr>
              <a:t>6 b</a:t>
            </a:r>
          </a:p>
          <a:p>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24</a:t>
            </a:fld>
            <a:endParaRPr lang="en-GB"/>
          </a:p>
        </p:txBody>
      </p:sp>
    </p:spTree>
    <p:extLst>
      <p:ext uri="{BB962C8B-B14F-4D97-AF65-F5344CB8AC3E}">
        <p14:creationId xmlns:p14="http://schemas.microsoft.com/office/powerpoint/2010/main" val="486463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dirty="0">
                <a:latin typeface="Arial" panose="020B0604020202020204" pitchFamily="34" charset="0"/>
                <a:cs typeface="Arial" panose="020B0604020202020204" pitchFamily="34" charset="0"/>
              </a:rPr>
              <a:t>Explain to</a:t>
            </a:r>
            <a:r>
              <a:rPr lang="en-GB" sz="1400" baseline="0" dirty="0">
                <a:latin typeface="Arial" panose="020B0604020202020204" pitchFamily="34" charset="0"/>
                <a:cs typeface="Arial" panose="020B0604020202020204" pitchFamily="34" charset="0"/>
              </a:rPr>
              <a:t> the pupils that they’re going to make a habitat shoe box. </a:t>
            </a:r>
          </a:p>
          <a:p>
            <a:r>
              <a:rPr lang="en-GB" sz="1400" baseline="0" dirty="0">
                <a:latin typeface="Arial" panose="020B0604020202020204" pitchFamily="34" charset="0"/>
                <a:cs typeface="Arial" panose="020B0604020202020204" pitchFamily="34" charset="0"/>
              </a:rPr>
              <a:t>They need to start by picking a habitat, researching what features that area has and what animals live within it. </a:t>
            </a:r>
          </a:p>
          <a:p>
            <a:r>
              <a:rPr lang="en-GB" sz="1400" baseline="0" dirty="0">
                <a:latin typeface="Arial" panose="020B0604020202020204" pitchFamily="34" charset="0"/>
                <a:cs typeface="Arial" panose="020B0604020202020204" pitchFamily="34" charset="0"/>
              </a:rPr>
              <a:t>This task will take a few lessons or a half day. </a:t>
            </a:r>
          </a:p>
          <a:p>
            <a:r>
              <a:rPr lang="en-GB" sz="1400" baseline="0" dirty="0">
                <a:latin typeface="Arial" panose="020B0604020202020204" pitchFamily="34" charset="0"/>
                <a:cs typeface="Arial" panose="020B0604020202020204" pitchFamily="34" charset="0"/>
              </a:rPr>
              <a:t>These can be displayed around the school and/or parents can be invited in to view their work. </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3EFA93C-652C-41A1-B038-E478FEC9B3B5}" type="slidenum">
              <a:rPr lang="en-GB" smtClean="0"/>
              <a:pPr/>
              <a:t>25</a:t>
            </a:fld>
            <a:endParaRPr lang="en-GB"/>
          </a:p>
        </p:txBody>
      </p:sp>
    </p:spTree>
    <p:extLst>
      <p:ext uri="{BB962C8B-B14F-4D97-AF65-F5344CB8AC3E}">
        <p14:creationId xmlns:p14="http://schemas.microsoft.com/office/powerpoint/2010/main" val="4181801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baseline="0" dirty="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A85B8F-1480-4E2E-974B-08C339A71111}" type="slidenum">
              <a:rPr lang="en-GB">
                <a:cs typeface="Arial" charset="0"/>
              </a:rPr>
              <a:pPr fontAlgn="base">
                <a:spcBef>
                  <a:spcPct val="0"/>
                </a:spcBef>
                <a:spcAft>
                  <a:spcPct val="0"/>
                </a:spcAft>
              </a:pPr>
              <a:t>26</a:t>
            </a:fld>
            <a:endParaRPr lang="en-GB">
              <a:cs typeface="Arial" charset="0"/>
            </a:endParaRPr>
          </a:p>
        </p:txBody>
      </p:sp>
    </p:spTree>
    <p:extLst>
      <p:ext uri="{BB962C8B-B14F-4D97-AF65-F5344CB8AC3E}">
        <p14:creationId xmlns:p14="http://schemas.microsoft.com/office/powerpoint/2010/main" val="1417089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pets, whether they’re large or small, need the same five things to keep them healthy and happy:</a:t>
            </a:r>
          </a:p>
          <a:p>
            <a:endParaRPr lang="en-GB" dirty="0"/>
          </a:p>
          <a:p>
            <a:r>
              <a:rPr lang="en-GB" dirty="0"/>
              <a:t>The right kind of safe, warm home with lots of space</a:t>
            </a:r>
          </a:p>
          <a:p>
            <a:endParaRPr lang="en-GB" dirty="0"/>
          </a:p>
          <a:p>
            <a:r>
              <a:rPr lang="en-GB" dirty="0"/>
              <a:t>The right kind of food and 24 hour access to fresh water</a:t>
            </a:r>
          </a:p>
          <a:p>
            <a:endParaRPr lang="en-GB" dirty="0"/>
          </a:p>
          <a:p>
            <a:r>
              <a:rPr lang="en-GB" dirty="0"/>
              <a:t>Exercise and fun (the chance to show normal behaviour)</a:t>
            </a:r>
          </a:p>
          <a:p>
            <a:endParaRPr lang="en-GB" dirty="0"/>
          </a:p>
          <a:p>
            <a:r>
              <a:rPr lang="en-GB" dirty="0"/>
              <a:t>Friends (This can be other animals, people, or both)</a:t>
            </a:r>
          </a:p>
          <a:p>
            <a:endParaRPr lang="en-GB" dirty="0"/>
          </a:p>
          <a:p>
            <a:r>
              <a:rPr lang="en-GB" dirty="0"/>
              <a:t>Health ( We all need to make sure our pets are kept healthy and take them to the vet when they’re not well)</a:t>
            </a:r>
          </a:p>
          <a:p>
            <a:endParaRPr lang="en-GB" dirty="0"/>
          </a:p>
          <a:p>
            <a:r>
              <a:rPr lang="en-GB" dirty="0"/>
              <a:t>Ask whose responsibility it is to keep pets healthy and happy and confirm that owners are responsible for looking after their pet properly.</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3</a:t>
            </a:fld>
            <a:endParaRPr lang="en-GB" dirty="0"/>
          </a:p>
        </p:txBody>
      </p:sp>
    </p:spTree>
    <p:extLst>
      <p:ext uri="{BB962C8B-B14F-4D97-AF65-F5344CB8AC3E}">
        <p14:creationId xmlns:p14="http://schemas.microsoft.com/office/powerpoint/2010/main" val="169185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Share the details on the slide and: </a:t>
            </a:r>
          </a:p>
          <a:p>
            <a:pPr>
              <a:buFont typeface="Arial" pitchFamily="34" charset="0"/>
              <a:buNone/>
            </a:pPr>
            <a:endParaRPr lang="en-GB" sz="12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t>Tell children that PDSA treat the sick and injured pets of people in need..</a:t>
            </a:r>
          </a:p>
          <a:p>
            <a:pPr marL="171450" indent="-171450">
              <a:buFont typeface="Arial" panose="020B0604020202020204" pitchFamily="34" charset="0"/>
              <a:buChar char="•"/>
            </a:pPr>
            <a:r>
              <a:rPr lang="en-GB" sz="1200" dirty="0"/>
              <a:t>Ask them if they think it’s important to help sick and injured animals to get better.</a:t>
            </a:r>
          </a:p>
          <a:p>
            <a:pPr marL="171450" indent="-171450">
              <a:buFont typeface="Arial" panose="020B0604020202020204" pitchFamily="34" charset="0"/>
              <a:buChar char="•"/>
            </a:pPr>
            <a:r>
              <a:rPr lang="en-GB" sz="1200" dirty="0"/>
              <a:t> Explain that PDSA is a special kind of vets, because they’re a charity. Ask them what a charity does and explain that PDSA looks after pets when owners can’t afford vet treatment.</a:t>
            </a:r>
          </a:p>
          <a:p>
            <a:pPr marL="171450" indent="-171450">
              <a:buFont typeface="Arial" panose="020B0604020202020204" pitchFamily="34" charset="0"/>
              <a:buChar char="•"/>
            </a:pPr>
            <a:r>
              <a:rPr lang="en-GB" sz="1200" dirty="0"/>
              <a:t> Ask them what would happen to all the sick and injured pets PDSA treat if they weren’t around.</a:t>
            </a:r>
          </a:p>
          <a:p>
            <a:pPr>
              <a:buFont typeface="Arial" pitchFamily="34" charset="0"/>
              <a:buNone/>
            </a:pPr>
            <a:endParaRPr lang="en-GB" sz="1200" baseline="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2095698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habitat is a place that an animal or a plant lives. It provides the animal with food, water and shelter. There are many different sorts of habitats around the world from forests to grasslands and from mountain slopes to deserts.</a:t>
            </a:r>
          </a:p>
          <a:p>
            <a:r>
              <a:rPr lang="en-GB" sz="1200" kern="1200" dirty="0">
                <a:solidFill>
                  <a:schemeClr val="tx1"/>
                </a:solidFill>
                <a:effectLst/>
                <a:latin typeface="+mn-lt"/>
                <a:ea typeface="+mn-ea"/>
                <a:cs typeface="+mn-cs"/>
              </a:rPr>
              <a:t>Different habitats are home to different animals. They live well together because they all do things to help keep the whole habitat healthy and in balance.</a:t>
            </a:r>
          </a:p>
          <a:p>
            <a:pPr marL="0" indent="0">
              <a:buFontTx/>
              <a:buNone/>
            </a:pPr>
            <a:endParaRPr lang="en-GB" baseline="0" dirty="0">
              <a:effectLst/>
            </a:endParaRPr>
          </a:p>
          <a:p>
            <a:pPr marL="0" indent="0">
              <a:buFontTx/>
              <a:buNone/>
            </a:pPr>
            <a:r>
              <a:rPr lang="en-GB" baseline="0" dirty="0">
                <a:effectLst/>
              </a:rPr>
              <a:t>Ask the pupils if they can think of an examples of habitats.</a:t>
            </a:r>
          </a:p>
        </p:txBody>
      </p:sp>
      <p:sp>
        <p:nvSpPr>
          <p:cNvPr id="4" name="Slide Number Placeholder 3"/>
          <p:cNvSpPr>
            <a:spLocks noGrp="1"/>
          </p:cNvSpPr>
          <p:nvPr>
            <p:ph type="sldNum" sz="quarter" idx="10"/>
          </p:nvPr>
        </p:nvSpPr>
        <p:spPr/>
        <p:txBody>
          <a:bodyPr/>
          <a:lstStyle/>
          <a:p>
            <a:fld id="{C3EFA93C-652C-41A1-B038-E478FEC9B3B5}" type="slidenum">
              <a:rPr lang="en-GB" smtClean="0"/>
              <a:pPr/>
              <a:t>6</a:t>
            </a:fld>
            <a:endParaRPr lang="en-GB"/>
          </a:p>
        </p:txBody>
      </p:sp>
    </p:spTree>
    <p:extLst>
      <p:ext uri="{BB962C8B-B14F-4D97-AF65-F5344CB8AC3E}">
        <p14:creationId xmlns:p14="http://schemas.microsoft.com/office/powerpoint/2010/main" val="201795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Grasslands are areas filled with tall growing grasses. Grasslands are too dry for many trees to grow. All the continents of the world except Antarctica contain some grassland. </a:t>
            </a:r>
          </a:p>
          <a:p>
            <a:r>
              <a:rPr lang="en-GB" dirty="0">
                <a:effectLst/>
              </a:rPr>
              <a:t>No matter which continent, grasslands support a wide variety of animal life. Large numbers of birds, grazing mammals, reptiles, insects and predators live throughout the grasslands of the world. </a:t>
            </a:r>
          </a:p>
          <a:p>
            <a:endParaRPr lang="en-GB" dirty="0">
              <a:effectLst/>
            </a:endParaRPr>
          </a:p>
          <a:p>
            <a:r>
              <a:rPr lang="en-GB" dirty="0">
                <a:effectLst/>
              </a:rPr>
              <a:t>Some</a:t>
            </a:r>
            <a:r>
              <a:rPr lang="en-GB" baseline="0" dirty="0">
                <a:effectLst/>
              </a:rPr>
              <a:t> of the a</a:t>
            </a:r>
            <a:r>
              <a:rPr lang="en-GB" dirty="0">
                <a:effectLst/>
              </a:rPr>
              <a:t>nimals that live in grasslands all over the world</a:t>
            </a:r>
            <a:r>
              <a:rPr lang="en-GB" baseline="0" dirty="0">
                <a:effectLst/>
              </a:rPr>
              <a:t> include:</a:t>
            </a:r>
          </a:p>
          <a:p>
            <a:pPr marL="0" indent="0">
              <a:buFontTx/>
              <a:buNone/>
            </a:pPr>
            <a:r>
              <a:rPr lang="en-GB" baseline="0" dirty="0">
                <a:effectLst/>
              </a:rPr>
              <a:t>Aardvark, Alpaca, Ant, Baboon, Badger, Bat, Bee, Bison, Buzzard, Cheetah, Cobra, Coyote, Fox, Rabbit and Zebra.</a:t>
            </a:r>
          </a:p>
          <a:p>
            <a:pPr marL="0" indent="0">
              <a:buFontTx/>
              <a:buNone/>
            </a:pPr>
            <a:endParaRPr lang="en-GB" baseline="0" dirty="0">
              <a:effectLst/>
            </a:endParaRPr>
          </a:p>
          <a:p>
            <a:pPr marL="171450" indent="-171450">
              <a:buFontTx/>
              <a:buChar char="-"/>
            </a:pPr>
            <a:endParaRPr lang="en-GB" baseline="0" dirty="0">
              <a:effectLst/>
            </a:endParaRPr>
          </a:p>
          <a:p>
            <a:endParaRPr lang="en-US"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7</a:t>
            </a:fld>
            <a:endParaRPr lang="en-GB"/>
          </a:p>
        </p:txBody>
      </p:sp>
    </p:spTree>
    <p:extLst>
      <p:ext uri="{BB962C8B-B14F-4D97-AF65-F5344CB8AC3E}">
        <p14:creationId xmlns:p14="http://schemas.microsoft.com/office/powerpoint/2010/main" val="272116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Deserts are dry</a:t>
            </a:r>
            <a:r>
              <a:rPr lang="en-GB" baseline="0" dirty="0">
                <a:effectLst/>
              </a:rPr>
              <a:t> and have very few plants as they get </a:t>
            </a:r>
            <a:r>
              <a:rPr lang="en-GB" dirty="0">
                <a:effectLst/>
              </a:rPr>
              <a:t>less than 6 inches of rain per year.</a:t>
            </a:r>
          </a:p>
          <a:p>
            <a:r>
              <a:rPr lang="en-GB" dirty="0">
                <a:effectLst/>
              </a:rPr>
              <a:t>Deserts are not easy places for animals to live. Animals who live in them often have special features that help them survive.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the desert </a:t>
            </a:r>
            <a:r>
              <a:rPr lang="en-GB" baseline="0" dirty="0">
                <a:effectLst/>
              </a:rPr>
              <a:t>include:</a:t>
            </a:r>
          </a:p>
          <a:p>
            <a:r>
              <a:rPr lang="en-GB" dirty="0"/>
              <a:t>Camel, Cheetah, Chipmunk, Elephant, Eagle, Gecko, Hyena, Leopard, Lion, Macaw, </a:t>
            </a:r>
            <a:r>
              <a:rPr lang="en-GB" dirty="0" err="1"/>
              <a:t>Meerkat</a:t>
            </a:r>
            <a:r>
              <a:rPr lang="en-GB" dirty="0"/>
              <a:t>, Ostrich, Sand Cat, and Tortoise. </a:t>
            </a:r>
          </a:p>
        </p:txBody>
      </p:sp>
      <p:sp>
        <p:nvSpPr>
          <p:cNvPr id="4" name="Slide Number Placeholder 3"/>
          <p:cNvSpPr>
            <a:spLocks noGrp="1"/>
          </p:cNvSpPr>
          <p:nvPr>
            <p:ph type="sldNum" sz="quarter" idx="10"/>
          </p:nvPr>
        </p:nvSpPr>
        <p:spPr/>
        <p:txBody>
          <a:bodyPr/>
          <a:lstStyle/>
          <a:p>
            <a:fld id="{C3EFA93C-652C-41A1-B038-E478FEC9B3B5}" type="slidenum">
              <a:rPr lang="en-GB" smtClean="0"/>
              <a:pPr/>
              <a:t>8</a:t>
            </a:fld>
            <a:endParaRPr lang="en-GB"/>
          </a:p>
        </p:txBody>
      </p:sp>
    </p:spTree>
    <p:extLst>
      <p:ext uri="{BB962C8B-B14F-4D97-AF65-F5344CB8AC3E}">
        <p14:creationId xmlns:p14="http://schemas.microsoft.com/office/powerpoint/2010/main" val="878152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Tropical forests are found near the Earth's equator. There are two main types of tropical forest: the rainforest and the seasonal forest. Both get more than 8.5 feet of rain every year. Seasonal forests have a wet season and a dry season. However, in the rainforest there isn't a dry season. In a tropical rainforest it rains regularly throughout the year. Tropical forests are the home to a huge number of animal species. In fact, the number of species living in these two types of tropical forests is more than all other habitats combined.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tropical</a:t>
            </a:r>
            <a:r>
              <a:rPr lang="en-GB" baseline="0" dirty="0">
                <a:effectLst/>
              </a:rPr>
              <a:t> rain forests include:</a:t>
            </a:r>
          </a:p>
          <a:p>
            <a:r>
              <a:rPr lang="en-GB" dirty="0"/>
              <a:t>Bearded</a:t>
            </a:r>
            <a:r>
              <a:rPr lang="en-GB" baseline="0" dirty="0"/>
              <a:t> Dragon, Bird of paradise, </a:t>
            </a:r>
            <a:r>
              <a:rPr lang="en-GB" baseline="0" dirty="0" err="1"/>
              <a:t>Bushbaby</a:t>
            </a:r>
            <a:r>
              <a:rPr lang="en-GB" baseline="0" dirty="0"/>
              <a:t>, Chameleon, Cricket, Iguana, Lemur, Monkey, Tarantula and Toad. </a:t>
            </a:r>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9</a:t>
            </a:fld>
            <a:endParaRPr lang="en-GB"/>
          </a:p>
        </p:txBody>
      </p:sp>
    </p:spTree>
    <p:extLst>
      <p:ext uri="{BB962C8B-B14F-4D97-AF65-F5344CB8AC3E}">
        <p14:creationId xmlns:p14="http://schemas.microsoft.com/office/powerpoint/2010/main" val="46960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Mountain habitats vary dramatically from the base to the peak of the mountains. On the mountain tops temperatures are colder, oxygen is scarcer, and the sun is harsher. As the climate changes, the plant and animal life between elevations also changes. On the highest mountain peaks the environmental conditions cannot support tree life. The part of a mountain where trees stop growing is called the tree line. Few, if any, trees will grow above this height. Many animal species live in the lower altitudes, but only the hardiest species can live year round above the tree line, where the air is thinnest and there are no trees.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Some</a:t>
            </a:r>
            <a:r>
              <a:rPr lang="en-GB" baseline="0" dirty="0">
                <a:effectLst/>
              </a:rPr>
              <a:t> of the a</a:t>
            </a:r>
            <a:r>
              <a:rPr lang="en-GB" dirty="0">
                <a:effectLst/>
              </a:rPr>
              <a:t>nimals that live in mountains all over the world </a:t>
            </a:r>
            <a:r>
              <a:rPr lang="en-GB" baseline="0" dirty="0">
                <a:effectLst/>
              </a:rPr>
              <a:t>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effectLst/>
              </a:rPr>
              <a:t>African Buffalo, American Black Bear, Brown Bear, Deer, Giant Panda, Snow Leopard, Red Panda and Wolf.</a:t>
            </a:r>
          </a:p>
          <a:p>
            <a:endParaRPr lang="en-GB" dirty="0"/>
          </a:p>
        </p:txBody>
      </p:sp>
      <p:sp>
        <p:nvSpPr>
          <p:cNvPr id="4" name="Slide Number Placeholder 3"/>
          <p:cNvSpPr>
            <a:spLocks noGrp="1"/>
          </p:cNvSpPr>
          <p:nvPr>
            <p:ph type="sldNum" sz="quarter" idx="10"/>
          </p:nvPr>
        </p:nvSpPr>
        <p:spPr/>
        <p:txBody>
          <a:bodyPr/>
          <a:lstStyle/>
          <a:p>
            <a:fld id="{C3EFA93C-652C-41A1-B038-E478FEC9B3B5}" type="slidenum">
              <a:rPr lang="en-GB" smtClean="0"/>
              <a:pPr/>
              <a:t>10</a:t>
            </a:fld>
            <a:endParaRPr lang="en-GB"/>
          </a:p>
        </p:txBody>
      </p:sp>
    </p:spTree>
    <p:extLst>
      <p:ext uri="{BB962C8B-B14F-4D97-AF65-F5344CB8AC3E}">
        <p14:creationId xmlns:p14="http://schemas.microsoft.com/office/powerpoint/2010/main" val="2409603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9"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2.png"/><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2.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png"/><Relationship Id="rId5" Type="http://schemas.openxmlformats.org/officeDocument/2006/relationships/tags" Target="../tags/tag45.xml"/><Relationship Id="rId10" Type="http://schemas.openxmlformats.org/officeDocument/2006/relationships/image" Target="../media/image4.png"/><Relationship Id="rId4" Type="http://schemas.openxmlformats.org/officeDocument/2006/relationships/tags" Target="../tags/tag44.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st choic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1" name="object 5"/>
          <p:cNvSpPr>
            <a:spLocks noGrp="1" noSelect="1" noRot="1" noMove="1" noResize="1" noEditPoints="1" noAdjustHandles="1" noChangeArrowheads="1" noChangeShapeType="1" noTextEdit="1"/>
          </p:cNvSpPr>
          <p:nvPr userDrawn="1">
            <p:custDataLst>
              <p:tags r:id="rId3"/>
            </p:custDataLst>
          </p:nvPr>
        </p:nvSpPr>
        <p:spPr>
          <a:xfrm>
            <a:off x="5012995" y="6657788"/>
            <a:ext cx="4067506" cy="703767"/>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4"/>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0"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baseline="0"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2"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_green">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5" cstate="print"/>
            <a:stretch>
              <a:fillRect/>
            </a:stretch>
          </a:blipFill>
        </p:spPr>
        <p:txBody>
          <a:bodyPr wrap="square" lIns="0" tIns="0" rIns="0" bIns="0" rtlCol="0"/>
          <a:lstStyle/>
          <a:p>
            <a:endParaRPr dirty="0">
              <a:latin typeface="Arial" pitchFamily="34" charset="0"/>
            </a:endParaRPr>
          </a:p>
        </p:txBody>
      </p:sp>
      <p:sp>
        <p:nvSpPr>
          <p:cNvPr id="26" name="Title 23"/>
          <p:cNvSpPr>
            <a:spLocks noGrp="1"/>
          </p:cNvSpPr>
          <p:nvPr>
            <p:ph type="title" hasCustomPrompt="1"/>
          </p:nvPr>
        </p:nvSpPr>
        <p:spPr>
          <a:xfrm>
            <a:off x="774700" y="4314825"/>
            <a:ext cx="3312000" cy="1368000"/>
          </a:xfrm>
          <a:prstGeom prst="rect">
            <a:avLst/>
          </a:prstGeom>
        </p:spPr>
        <p:txBody>
          <a:bodyPr lIns="90000" tIns="46800" rIns="90000" bIns="46800">
            <a:normAutofit/>
          </a:bodyPr>
          <a:lstStyle>
            <a:lvl1pPr marL="12700" marR="5080" indent="-12700">
              <a:lnSpc>
                <a:spcPts val="3200"/>
              </a:lnSpc>
              <a:defRPr lang="en-GB" sz="2800" b="1" spc="-30" baseline="0" dirty="0">
                <a:solidFill>
                  <a:srgbClr val="008988"/>
                </a:solidFill>
                <a:latin typeface="Arial"/>
                <a:ea typeface="+mn-ea"/>
                <a:cs typeface="Arial"/>
              </a:defRPr>
            </a:lvl1pPr>
          </a:lstStyle>
          <a:p>
            <a:r>
              <a:rPr lang="en-GB" dirty="0"/>
              <a:t>Section divider, </a:t>
            </a:r>
            <a:br>
              <a:rPr lang="en-GB" dirty="0"/>
            </a:br>
            <a:r>
              <a:rPr lang="en-GB" dirty="0"/>
              <a:t>if required</a:t>
            </a:r>
          </a:p>
        </p:txBody>
      </p:sp>
      <p:sp>
        <p:nvSpPr>
          <p:cNvPr id="13" name="Text Placeholder 12"/>
          <p:cNvSpPr>
            <a:spLocks noGrp="1"/>
          </p:cNvSpPr>
          <p:nvPr>
            <p:ph type="body" sz="quarter" idx="12" hasCustomPrompt="1"/>
          </p:nvPr>
        </p:nvSpPr>
        <p:spPr>
          <a:xfrm>
            <a:off x="774699" y="5686425"/>
            <a:ext cx="3311525" cy="762000"/>
          </a:xfrm>
        </p:spPr>
        <p:txBody>
          <a:bodyPr>
            <a:noAutofit/>
          </a:bodyPr>
          <a:lstStyle>
            <a:lvl1pPr>
              <a:defRPr sz="1400" baseline="0">
                <a:solidFill>
                  <a:srgbClr val="6BB4B5"/>
                </a:solidFill>
              </a:defRPr>
            </a:lvl1pPr>
          </a:lstStyle>
          <a:p>
            <a:pPr lvl="0"/>
            <a:r>
              <a:rPr lang="en-US" dirty="0"/>
              <a:t>Date or name etc here</a:t>
            </a:r>
            <a:endParaRPr lang="en-GB" dirty="0"/>
          </a:p>
        </p:txBody>
      </p:sp>
      <p:sp>
        <p:nvSpPr>
          <p:cNvPr id="7" name="object 5"/>
          <p:cNvSpPr>
            <a:spLocks noGrp="1" noSelect="1" noRot="1" noMove="1" noResize="1" noEditPoints="1" noAdjustHandles="1" noChangeArrowheads="1" noChangeShapeType="1" noTextEdit="1"/>
          </p:cNvSpPr>
          <p:nvPr userDrawn="1">
            <p:custDataLst>
              <p:tags r:id="rId3"/>
            </p:custDataLst>
          </p:nvPr>
        </p:nvSpPr>
        <p:spPr>
          <a:xfrm>
            <a:off x="5012995" y="6666614"/>
            <a:ext cx="4067506" cy="696211"/>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object 2"/>
          <p:cNvSpPr>
            <a:spLocks noGrp="1" noSelect="1" noRot="1" noMove="1" noResize="1" noEditPoints="1" noAdjustHandles="1" noChangeArrowheads="1" noChangeShapeType="1" noTextEdit="1"/>
          </p:cNvSpPr>
          <p:nvPr userDrawn="1">
            <p:custDataLst>
              <p:tags r:id="rId1"/>
            </p:custDataLst>
          </p:nvPr>
        </p:nvSpPr>
        <p:spPr>
          <a:xfrm>
            <a:off x="243840" y="-257175"/>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5ECFCC">
              <a:alpha val="25000"/>
            </a:srgbClr>
          </a:solidFill>
        </p:spPr>
        <p:txBody>
          <a:bodyPr wrap="square" lIns="0" tIns="0" rIns="0" bIns="0" rtlCol="0"/>
          <a:lstStyle/>
          <a:p>
            <a:endParaRPr dirty="0">
              <a:latin typeface="Arial" pitchFamily="34" charset="0"/>
            </a:endParaRPr>
          </a:p>
        </p:txBody>
      </p:sp>
      <p:sp>
        <p:nvSpPr>
          <p:cNvPr id="4" name="object 3"/>
          <p:cNvSpPr/>
          <p:nvPr userDrawn="1"/>
        </p:nvSpPr>
        <p:spPr>
          <a:xfrm>
            <a:off x="1212126" y="0"/>
            <a:ext cx="5658574" cy="276226"/>
          </a:xfrm>
          <a:custGeom>
            <a:avLst/>
            <a:gdLst/>
            <a:ahLst/>
            <a:cxnLst/>
            <a:rect l="l" t="t" r="r" b="b"/>
            <a:pathLst>
              <a:path w="4559935" h="288290">
                <a:moveTo>
                  <a:pt x="0" y="287997"/>
                </a:moveTo>
                <a:lnTo>
                  <a:pt x="4559731" y="287997"/>
                </a:lnTo>
                <a:lnTo>
                  <a:pt x="4559731" y="0"/>
                </a:lnTo>
                <a:lnTo>
                  <a:pt x="0" y="0"/>
                </a:lnTo>
                <a:lnTo>
                  <a:pt x="0" y="287997"/>
                </a:lnTo>
                <a:close/>
              </a:path>
            </a:pathLst>
          </a:custGeom>
          <a:solidFill>
            <a:srgbClr val="FFFFFF"/>
          </a:solidFill>
        </p:spPr>
        <p:txBody>
          <a:bodyPr wrap="square" lIns="0" tIns="0" rIns="0" bIns="0" rtlCol="0"/>
          <a:lstStyle/>
          <a:p>
            <a:endParaRPr dirty="0">
              <a:latin typeface="Arial" pitchFamily="34" charset="0"/>
            </a:endParaRPr>
          </a:p>
        </p:txBody>
      </p:sp>
      <p:sp>
        <p:nvSpPr>
          <p:cNvPr id="5" name="object 4"/>
          <p:cNvSpPr>
            <a:spLocks noGrp="1" noSelect="1" noRot="1" noMove="1" noResize="1" noEditPoints="1" noAdjustHandles="1" noChangeArrowheads="1" noChangeShapeType="1" noTextEdit="1"/>
          </p:cNvSpPr>
          <p:nvPr userDrawn="1">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9" name="object 3"/>
          <p:cNvSpPr>
            <a:spLocks noGrp="1" noSelect="1" noRot="1" noMove="1" noResize="1" noEditPoints="1" noAdjustHandles="1" noChangeArrowheads="1" noChangeShapeType="1" noTextEdit="1"/>
          </p:cNvSpPr>
          <p:nvPr userDrawn="1">
            <p:custDataLst>
              <p:tags r:id="rId3"/>
            </p:custDataLst>
          </p:nvPr>
        </p:nvSpPr>
        <p:spPr>
          <a:xfrm>
            <a:off x="774700" y="1190625"/>
            <a:ext cx="5212586" cy="3416300"/>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pic>
        <p:nvPicPr>
          <p:cNvPr id="2" name="Picture 1"/>
          <p:cNvPicPr>
            <a:picLocks noGrp="1" noSelect="1" noRot="1" noMove="1" noResize="1" noEditPoints="1" noAdjustHandles="1" noChangeArrowheads="1" noChangeShapeType="1"/>
          </p:cNvPicPr>
          <p:nvPr userDrawn="1">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65099" y="6760209"/>
            <a:ext cx="1947477" cy="602616"/>
          </a:xfrm>
          <a:prstGeom prst="rect">
            <a:avLst/>
          </a:prstGeom>
        </p:spPr>
      </p:pic>
      <p:sp>
        <p:nvSpPr>
          <p:cNvPr id="7" name="object 7"/>
          <p:cNvSpPr txBox="1"/>
          <p:nvPr userDrawn="1"/>
        </p:nvSpPr>
        <p:spPr>
          <a:xfrm>
            <a:off x="7367300" y="3904083"/>
            <a:ext cx="2399000" cy="1617430"/>
          </a:xfrm>
          <a:prstGeom prst="rect">
            <a:avLst/>
          </a:prstGeom>
        </p:spPr>
        <p:txBody>
          <a:bodyPr vert="horz" wrap="square" lIns="0" tIns="0" rIns="0" bIns="0" rtlCol="0">
            <a:spAutoFit/>
          </a:bodyPr>
          <a:lstStyle/>
          <a:p>
            <a:pPr marL="12700" marR="244475">
              <a:lnSpc>
                <a:spcPct val="107200"/>
              </a:lnSpc>
            </a:pPr>
            <a:r>
              <a:rPr sz="1400" b="1" spc="-30" dirty="0">
                <a:solidFill>
                  <a:srgbClr val="008988"/>
                </a:solidFill>
                <a:latin typeface="Arial"/>
                <a:cs typeface="Arial"/>
              </a:rPr>
              <a:t>Hea</a:t>
            </a:r>
            <a:r>
              <a:rPr sz="1400" b="1" dirty="0">
                <a:solidFill>
                  <a:srgbClr val="008988"/>
                </a:solidFill>
                <a:latin typeface="Arial"/>
                <a:cs typeface="Arial"/>
              </a:rPr>
              <a:t>d</a:t>
            </a:r>
            <a:r>
              <a:rPr sz="1400" b="1" spc="-60" dirty="0">
                <a:solidFill>
                  <a:srgbClr val="008988"/>
                </a:solidFill>
                <a:latin typeface="Arial"/>
                <a:cs typeface="Arial"/>
              </a:rPr>
              <a:t> </a:t>
            </a:r>
            <a:r>
              <a:rPr sz="1400" b="1" spc="-30" dirty="0">
                <a:solidFill>
                  <a:srgbClr val="008988"/>
                </a:solidFill>
                <a:latin typeface="Arial"/>
                <a:cs typeface="Arial"/>
              </a:rPr>
              <a:t>Office: </a:t>
            </a:r>
            <a:r>
              <a:rPr lang="en-GB" sz="1400" b="1" spc="-30" dirty="0">
                <a:solidFill>
                  <a:srgbClr val="009A97"/>
                </a:solidFill>
                <a:latin typeface="Arial"/>
                <a:cs typeface="Arial"/>
              </a:rPr>
              <a:t/>
            </a:r>
            <a:br>
              <a:rPr lang="en-GB" sz="1400" b="1" spc="-30" dirty="0">
                <a:solidFill>
                  <a:srgbClr val="009A97"/>
                </a:solidFill>
                <a:latin typeface="Arial"/>
                <a:cs typeface="Arial"/>
              </a:rPr>
            </a:br>
            <a:r>
              <a:rPr sz="1400" spc="-30" dirty="0" err="1">
                <a:solidFill>
                  <a:srgbClr val="6BB4B5"/>
                </a:solidFill>
                <a:latin typeface="Arial"/>
                <a:cs typeface="Arial"/>
              </a:rPr>
              <a:t>Whitechape</a:t>
            </a:r>
            <a:r>
              <a:rPr sz="1400" dirty="0" err="1">
                <a:solidFill>
                  <a:srgbClr val="6BB4B5"/>
                </a:solidFill>
                <a:latin typeface="Arial"/>
                <a:cs typeface="Arial"/>
              </a:rPr>
              <a:t>l</a:t>
            </a:r>
            <a:r>
              <a:rPr sz="1400" spc="-60" dirty="0">
                <a:solidFill>
                  <a:srgbClr val="6BB4B5"/>
                </a:solidFill>
                <a:latin typeface="Arial"/>
                <a:cs typeface="Arial"/>
              </a:rPr>
              <a:t> </a:t>
            </a:r>
            <a:r>
              <a:rPr sz="1400" spc="-80" dirty="0">
                <a:solidFill>
                  <a:srgbClr val="6BB4B5"/>
                </a:solidFill>
                <a:latin typeface="Arial"/>
                <a:cs typeface="Arial"/>
              </a:rPr>
              <a:t>W</a:t>
            </a:r>
            <a:r>
              <a:rPr sz="1400" spc="-30" dirty="0">
                <a:solidFill>
                  <a:srgbClr val="6BB4B5"/>
                </a:solidFill>
                <a:latin typeface="Arial"/>
                <a:cs typeface="Arial"/>
              </a:rPr>
              <a:t>ay </a:t>
            </a:r>
            <a:r>
              <a:rPr lang="en-GB" sz="1400" spc="-30" dirty="0">
                <a:solidFill>
                  <a:srgbClr val="6BB4B5"/>
                </a:solidFill>
                <a:latin typeface="Arial"/>
                <a:cs typeface="Arial"/>
              </a:rPr>
              <a:t/>
            </a:r>
            <a:br>
              <a:rPr lang="en-GB" sz="1400" spc="-30" dirty="0">
                <a:solidFill>
                  <a:srgbClr val="6BB4B5"/>
                </a:solidFill>
                <a:latin typeface="Arial"/>
                <a:cs typeface="Arial"/>
              </a:rPr>
            </a:br>
            <a:r>
              <a:rPr sz="1400" spc="-30" dirty="0" err="1">
                <a:solidFill>
                  <a:srgbClr val="6BB4B5"/>
                </a:solidFill>
                <a:latin typeface="Arial"/>
                <a:cs typeface="Arial"/>
              </a:rPr>
              <a:t>Priorslee</a:t>
            </a:r>
            <a:endParaRPr sz="1400" dirty="0">
              <a:solidFill>
                <a:srgbClr val="6BB4B5"/>
              </a:solidFill>
              <a:latin typeface="Arial"/>
              <a:cs typeface="Arial"/>
            </a:endParaRPr>
          </a:p>
          <a:p>
            <a:pPr marL="12700">
              <a:lnSpc>
                <a:spcPct val="100000"/>
              </a:lnSpc>
              <a:spcBef>
                <a:spcPts val="120"/>
              </a:spcBef>
            </a:pPr>
            <a:r>
              <a:rPr sz="1400" spc="-185" dirty="0">
                <a:solidFill>
                  <a:srgbClr val="6BB4B5"/>
                </a:solidFill>
                <a:latin typeface="Arial"/>
                <a:cs typeface="Arial"/>
              </a:rPr>
              <a:t>T</a:t>
            </a:r>
            <a:r>
              <a:rPr sz="1400" spc="-30" dirty="0">
                <a:solidFill>
                  <a:srgbClr val="6BB4B5"/>
                </a:solidFill>
                <a:latin typeface="Arial"/>
                <a:cs typeface="Arial"/>
              </a:rPr>
              <a:t>elford</a:t>
            </a:r>
            <a:endParaRPr sz="1400" dirty="0">
              <a:solidFill>
                <a:srgbClr val="6BB4B5"/>
              </a:solidFill>
              <a:latin typeface="Arial"/>
              <a:cs typeface="Arial"/>
            </a:endParaRPr>
          </a:p>
          <a:p>
            <a:pPr marL="12700">
              <a:lnSpc>
                <a:spcPct val="100000"/>
              </a:lnSpc>
              <a:spcBef>
                <a:spcPts val="120"/>
              </a:spcBef>
            </a:pPr>
            <a:r>
              <a:rPr sz="1400" spc="-30" dirty="0">
                <a:solidFill>
                  <a:srgbClr val="6BB4B5"/>
                </a:solidFill>
                <a:latin typeface="Arial"/>
                <a:cs typeface="Arial"/>
              </a:rPr>
              <a:t>Shropshir</a:t>
            </a:r>
            <a:r>
              <a:rPr sz="1400" dirty="0">
                <a:solidFill>
                  <a:srgbClr val="6BB4B5"/>
                </a:solidFill>
                <a:latin typeface="Arial"/>
                <a:cs typeface="Arial"/>
              </a:rPr>
              <a:t>e</a:t>
            </a:r>
            <a:r>
              <a:rPr sz="1400" spc="-85" dirty="0">
                <a:solidFill>
                  <a:srgbClr val="6BB4B5"/>
                </a:solidFill>
                <a:latin typeface="Arial"/>
                <a:cs typeface="Arial"/>
              </a:rPr>
              <a:t> </a:t>
            </a:r>
            <a:r>
              <a:rPr sz="1400" spc="-30" dirty="0">
                <a:solidFill>
                  <a:srgbClr val="6BB4B5"/>
                </a:solidFill>
                <a:latin typeface="Arial"/>
                <a:cs typeface="Arial"/>
              </a:rPr>
              <a:t>TF</a:t>
            </a:r>
            <a:r>
              <a:rPr sz="1400" dirty="0">
                <a:solidFill>
                  <a:srgbClr val="6BB4B5"/>
                </a:solidFill>
                <a:latin typeface="Arial"/>
                <a:cs typeface="Arial"/>
              </a:rPr>
              <a:t>2</a:t>
            </a:r>
            <a:r>
              <a:rPr sz="1400" spc="-60" dirty="0">
                <a:solidFill>
                  <a:srgbClr val="6BB4B5"/>
                </a:solidFill>
                <a:latin typeface="Arial"/>
                <a:cs typeface="Arial"/>
              </a:rPr>
              <a:t> </a:t>
            </a:r>
            <a:r>
              <a:rPr sz="1400" spc="-30" dirty="0">
                <a:solidFill>
                  <a:srgbClr val="6BB4B5"/>
                </a:solidFill>
                <a:latin typeface="Arial"/>
                <a:cs typeface="Arial"/>
              </a:rPr>
              <a:t>9PQ</a:t>
            </a:r>
            <a:endParaRPr sz="1400" dirty="0">
              <a:solidFill>
                <a:srgbClr val="6BB4B5"/>
              </a:solidFill>
              <a:latin typeface="Arial"/>
              <a:cs typeface="Arial"/>
            </a:endParaRPr>
          </a:p>
          <a:p>
            <a:pPr>
              <a:lnSpc>
                <a:spcPct val="100000"/>
              </a:lnSpc>
              <a:spcBef>
                <a:spcPts val="22"/>
              </a:spcBef>
            </a:pPr>
            <a:endParaRPr sz="1650" dirty="0">
              <a:solidFill>
                <a:srgbClr val="6BB4B5"/>
              </a:solidFill>
              <a:latin typeface="Arial" pitchFamily="34" charset="0"/>
              <a:cs typeface="Arial" pitchFamily="34" charset="0"/>
            </a:endParaRPr>
          </a:p>
          <a:p>
            <a:pPr marL="12700">
              <a:lnSpc>
                <a:spcPct val="100000"/>
              </a:lnSpc>
              <a:tabLst>
                <a:tab pos="361950" algn="l"/>
              </a:tabLst>
            </a:pPr>
            <a:r>
              <a:rPr sz="1400" spc="-185" dirty="0">
                <a:solidFill>
                  <a:srgbClr val="6BB4B5"/>
                </a:solidFill>
                <a:latin typeface="Arial"/>
                <a:cs typeface="Arial"/>
              </a:rPr>
              <a:t>T</a:t>
            </a:r>
            <a:r>
              <a:rPr sz="1400" dirty="0">
                <a:solidFill>
                  <a:srgbClr val="6BB4B5"/>
                </a:solidFill>
                <a:latin typeface="Arial"/>
                <a:cs typeface="Arial"/>
              </a:rPr>
              <a:t>:</a:t>
            </a:r>
            <a:r>
              <a:rPr sz="1400" spc="-60" dirty="0">
                <a:solidFill>
                  <a:srgbClr val="6BB4B5"/>
                </a:solidFill>
                <a:latin typeface="Arial"/>
                <a:cs typeface="Arial"/>
              </a:rPr>
              <a:t> </a:t>
            </a:r>
            <a:r>
              <a:rPr lang="en-GB" sz="1400" spc="-60" dirty="0">
                <a:solidFill>
                  <a:srgbClr val="6BB4B5"/>
                </a:solidFill>
                <a:latin typeface="Arial"/>
                <a:cs typeface="Arial"/>
              </a:rPr>
              <a:t>	0</a:t>
            </a:r>
            <a:r>
              <a:rPr sz="1400" spc="-130" dirty="0">
                <a:solidFill>
                  <a:srgbClr val="6BB4B5"/>
                </a:solidFill>
                <a:latin typeface="Arial"/>
                <a:cs typeface="Arial"/>
              </a:rPr>
              <a:t>1</a:t>
            </a:r>
            <a:r>
              <a:rPr sz="1400" spc="-30" dirty="0">
                <a:solidFill>
                  <a:srgbClr val="6BB4B5"/>
                </a:solidFill>
                <a:latin typeface="Arial"/>
                <a:cs typeface="Arial"/>
              </a:rPr>
              <a:t>95</a:t>
            </a:r>
            <a:r>
              <a:rPr sz="1400" dirty="0">
                <a:solidFill>
                  <a:srgbClr val="6BB4B5"/>
                </a:solidFill>
                <a:latin typeface="Arial"/>
                <a:cs typeface="Arial"/>
              </a:rPr>
              <a:t>2 </a:t>
            </a:r>
            <a:r>
              <a:rPr sz="1400" spc="-30" dirty="0">
                <a:solidFill>
                  <a:srgbClr val="6BB4B5"/>
                </a:solidFill>
                <a:latin typeface="Arial"/>
                <a:cs typeface="Arial"/>
              </a:rPr>
              <a:t>290</a:t>
            </a:r>
            <a:r>
              <a:rPr lang="en-GB" sz="1400" spc="-30" dirty="0">
                <a:solidFill>
                  <a:srgbClr val="6BB4B5"/>
                </a:solidFill>
                <a:latin typeface="Arial"/>
                <a:cs typeface="Arial"/>
              </a:rPr>
              <a:t> </a:t>
            </a:r>
            <a:r>
              <a:rPr sz="1400" spc="-30" dirty="0">
                <a:solidFill>
                  <a:srgbClr val="6BB4B5"/>
                </a:solidFill>
                <a:latin typeface="Arial"/>
                <a:cs typeface="Arial"/>
              </a:rPr>
              <a:t>999</a:t>
            </a:r>
            <a:endParaRPr sz="1400" dirty="0">
              <a:solidFill>
                <a:srgbClr val="6BB4B5"/>
              </a:solidFill>
              <a:latin typeface="Arial"/>
              <a:cs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3rd choice">
    <p:spTree>
      <p:nvGrpSpPr>
        <p:cNvPr id="1" name=""/>
        <p:cNvGrpSpPr/>
        <p:nvPr/>
      </p:nvGrpSpPr>
      <p:grpSpPr>
        <a:xfrm>
          <a:off x="0" y="0"/>
          <a:ext cx="0" cy="0"/>
          <a:chOff x="0" y="0"/>
          <a:chExt cx="0" cy="0"/>
        </a:xfrm>
      </p:grpSpPr>
      <p:sp>
        <p:nvSpPr>
          <p:cNvPr id="11" name="object 5"/>
          <p:cNvSpPr>
            <a:spLocks noGrp="1" noSelect="1" noRot="1" noMove="1" noResize="1" noEditPoints="1" noAdjustHandles="1" noChangeArrowheads="1" noChangeShapeType="1" noTextEdit="1"/>
          </p:cNvSpPr>
          <p:nvPr userDrawn="1">
            <p:custDataLst>
              <p:tags r:id="rId1"/>
            </p:custDataLst>
          </p:nvPr>
        </p:nvSpPr>
        <p:spPr>
          <a:xfrm>
            <a:off x="5118100" y="6651002"/>
            <a:ext cx="3991306"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16" name="object 2"/>
          <p:cNvSpPr>
            <a:spLocks noGrp="1" noSelect="1" noRot="1" noMove="1" noResize="1" noEditPoints="1" noAdjustHandles="1" noChangeArrowheads="1" noChangeShapeType="1" noTextEdit="1"/>
          </p:cNvSpPr>
          <p:nvPr userDrawn="1">
            <p:custDataLst>
              <p:tags r:id="rId2"/>
            </p:custDataLst>
          </p:nvPr>
        </p:nvSpPr>
        <p:spPr>
          <a:xfrm>
            <a:off x="4346714" y="1014069"/>
            <a:ext cx="6093282" cy="5650179"/>
          </a:xfrm>
          <a:prstGeom prst="rect">
            <a:avLst/>
          </a:prstGeom>
          <a:blipFill>
            <a:blip r:embed="rId6" cstate="print"/>
            <a:stretch>
              <a:fillRect/>
            </a:stretch>
          </a:blipFill>
        </p:spPr>
        <p:txBody>
          <a:bodyPr wrap="square" lIns="0" tIns="0" rIns="0" bIns="0" rtlCol="0"/>
          <a:lstStyle/>
          <a:p>
            <a:endParaRPr dirty="0">
              <a:latin typeface="Arial" pitchFamily="34" charset="0"/>
            </a:endParaRPr>
          </a:p>
        </p:txBody>
      </p:sp>
      <p:sp>
        <p:nvSpPr>
          <p:cNvPr id="12" name="object 6"/>
          <p:cNvSpPr>
            <a:spLocks noGrp="1" noSelect="1" noRot="1" noMove="1" noResize="1" noEditPoints="1" noAdjustHandles="1" noChangeArrowheads="1" noChangeShapeType="1" noTextEdit="1"/>
          </p:cNvSpPr>
          <p:nvPr userDrawn="1">
            <p:custDataLst>
              <p:tags r:id="rId3"/>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24"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
        <p:nvSpPr>
          <p:cNvPr id="8" name="object 5"/>
          <p:cNvSpPr>
            <a:spLocks noGrp="1" noSelect="1" noRot="1" noMove="1" noResize="1" noEditPoints="1" noAdjustHandles="1" noChangeArrowheads="1" noChangeShapeType="1" noTextEdit="1"/>
          </p:cNvSpPr>
          <p:nvPr userDrawn="1">
            <p:custDataLst>
              <p:tags r:id="rId4"/>
            </p:custDataLst>
          </p:nvPr>
        </p:nvSpPr>
        <p:spPr>
          <a:xfrm>
            <a:off x="5012995" y="6679096"/>
            <a:ext cx="4067506" cy="682459"/>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nd choice">
    <p:spTree>
      <p:nvGrpSpPr>
        <p:cNvPr id="1" name=""/>
        <p:cNvGrpSpPr/>
        <p:nvPr/>
      </p:nvGrpSpPr>
      <p:grpSpPr>
        <a:xfrm>
          <a:off x="0" y="0"/>
          <a:ext cx="0" cy="0"/>
          <a:chOff x="0" y="0"/>
          <a:chExt cx="0" cy="0"/>
        </a:xfrm>
      </p:grpSpPr>
      <p:sp>
        <p:nvSpPr>
          <p:cNvPr id="15" name="Text Placeholder 21"/>
          <p:cNvSpPr>
            <a:spLocks noGrp="1"/>
          </p:cNvSpPr>
          <p:nvPr>
            <p:ph type="body" sz="quarter" idx="11" hasCustomPrompt="1"/>
          </p:nvPr>
        </p:nvSpPr>
        <p:spPr>
          <a:xfrm>
            <a:off x="774700" y="5849417"/>
            <a:ext cx="3657600" cy="218008"/>
          </a:xfrm>
          <a:prstGeom prst="rect">
            <a:avLst/>
          </a:prstGeom>
        </p:spPr>
        <p:txBody>
          <a:bodyPr vert="horz" wrap="square" lIns="0" tIns="0" rIns="0" bIns="0" rtlCol="0">
            <a:spAutoFit/>
          </a:bodyPr>
          <a:lstStyle>
            <a:lvl1pPr marL="12700" algn="l" defTabSz="914400" rtl="0" eaLnBrk="1" latinLnBrk="0" hangingPunct="1">
              <a:lnSpc>
                <a:spcPts val="1655"/>
              </a:lnSpc>
              <a:defRPr lang="en-GB" sz="1400" b="1" kern="1200" spc="-15" dirty="0">
                <a:solidFill>
                  <a:srgbClr val="6BB4B5"/>
                </a:solidFill>
                <a:latin typeface="Arial"/>
                <a:ea typeface="+mn-ea"/>
                <a:cs typeface="Arial"/>
              </a:defRPr>
            </a:lvl1pPr>
          </a:lstStyle>
          <a:p>
            <a:pPr marL="12700">
              <a:lnSpc>
                <a:spcPts val="1655"/>
              </a:lnSpc>
            </a:pPr>
            <a:r>
              <a:rPr lang="en-GB" sz="1400" b="1" spc="-15" dirty="0">
                <a:solidFill>
                  <a:srgbClr val="6BB4B5"/>
                </a:solidFill>
                <a:latin typeface="Arial"/>
                <a:cs typeface="Arial"/>
              </a:rPr>
              <a:t>Date or name etc here</a:t>
            </a:r>
            <a:endParaRPr lang="en-GB" sz="1400" dirty="0">
              <a:solidFill>
                <a:srgbClr val="6BB4B5"/>
              </a:solidFill>
              <a:latin typeface="Arial"/>
              <a:cs typeface="Arial"/>
            </a:endParaRPr>
          </a:p>
        </p:txBody>
      </p:sp>
      <p:sp>
        <p:nvSpPr>
          <p:cNvPr id="16" name="Title 23"/>
          <p:cNvSpPr>
            <a:spLocks noGrp="1"/>
          </p:cNvSpPr>
          <p:nvPr>
            <p:ph type="title" hasCustomPrompt="1"/>
          </p:nvPr>
        </p:nvSpPr>
        <p:spPr>
          <a:xfrm>
            <a:off x="774700" y="4314825"/>
            <a:ext cx="3657600" cy="1524000"/>
          </a:xfrm>
          <a:prstGeom prst="rect">
            <a:avLst/>
          </a:prstGeom>
        </p:spPr>
        <p:txBody>
          <a:bodyPr lIns="0"/>
          <a:lstStyle>
            <a:lvl1pPr>
              <a:defRPr sz="2800" b="1">
                <a:solidFill>
                  <a:srgbClr val="008988"/>
                </a:solidFill>
                <a:latin typeface="Arial" pitchFamily="34" charset="0"/>
                <a:cs typeface="Arial" pitchFamily="34" charset="0"/>
              </a:defRPr>
            </a:lvl1pPr>
          </a:lstStyle>
          <a:p>
            <a:r>
              <a:rPr lang="en-US" dirty="0"/>
              <a:t>Title text here</a:t>
            </a:r>
            <a:endParaRPr lang="en-GB" dirty="0"/>
          </a:p>
        </p:txBody>
      </p:sp>
    </p:spTree>
  </p:cSld>
  <p:clrMapOvr>
    <a:masterClrMapping/>
  </p:clrMapOvr>
  <p:extLst mod="1">
    <p:ext uri="{DCECCB84-F9BA-43D5-87BE-67443E8EF086}">
      <p15:sldGuideLst xmlns:p15="http://schemas.microsoft.com/office/powerpoint/2012/main">
        <p15:guide id="1" orient="horz" pos="42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23" name="Holder 3"/>
          <p:cNvSpPr>
            <a:spLocks noGrp="1"/>
          </p:cNvSpPr>
          <p:nvPr>
            <p:ph type="body" idx="1"/>
          </p:nvPr>
        </p:nvSpPr>
        <p:spPr>
          <a:xfrm>
            <a:off x="438784" y="2714625"/>
            <a:ext cx="9763315" cy="3414672"/>
          </a:xfrm>
          <a:prstGeom prst="rect">
            <a:avLst/>
          </a:prstGeom>
        </p:spPr>
        <p:txBody>
          <a:bodyPr lIns="0" tIns="0" rIns="0" bIns="0">
            <a:noAutofit/>
          </a:bodyPr>
          <a:lstStyle>
            <a:lvl1pPr>
              <a:lnSpc>
                <a:spcPct val="130000"/>
              </a:lnSpc>
              <a:tabLst>
                <a:tab pos="360000" algn="l"/>
                <a:tab pos="720000" algn="l"/>
                <a:tab pos="1080000" algn="l"/>
                <a:tab pos="1440000" algn="l"/>
                <a:tab pos="2160000" algn="l"/>
                <a:tab pos="2880000" algn="l"/>
                <a:tab pos="3600000" algn="l"/>
              </a:tabLst>
              <a:defRPr sz="1800" b="0" i="0">
                <a:solidFill>
                  <a:srgbClr val="008988"/>
                </a:solidFill>
                <a:latin typeface="Arial" pitchFamily="34" charset="0"/>
                <a:cs typeface="Arial" pitchFamily="34" charset="0"/>
              </a:defRPr>
            </a:lvl1pPr>
          </a:lstStyle>
          <a:p>
            <a:pPr lvl="0"/>
            <a:r>
              <a:rPr lang="en-US"/>
              <a:t>Edit Master text styles</a:t>
            </a:r>
          </a:p>
          <a:p>
            <a:pPr lvl="1"/>
            <a:r>
              <a:rPr lang="en-US"/>
              <a:t>Second level</a:t>
            </a:r>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8844703" y="6533161"/>
            <a:ext cx="1862365" cy="1155328"/>
            <a:chOff x="8831035" y="6501757"/>
            <a:chExt cx="1862365" cy="1155328"/>
          </a:xfrm>
        </p:grpSpPr>
        <p:sp>
          <p:nvSpPr>
            <p:cNvPr id="13" name="Rectangle 12"/>
            <p:cNvSpPr/>
            <p:nvPr userDrawn="1"/>
          </p:nvSpPr>
          <p:spPr>
            <a:xfrm>
              <a:off x="9163124" y="6705009"/>
              <a:ext cx="1368152" cy="74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31035" y="6501757"/>
              <a:ext cx="1862365" cy="1155328"/>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igh_Title and Content">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pic>
        <p:nvPicPr>
          <p:cNvPr id="9" name="Picture 8"/>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6" name="Group 15"/>
          <p:cNvGrpSpPr>
            <a:grpSpLocks noGrp="1" noSelect="1" noRot="1" noMove="1" noResize="1"/>
          </p:cNvGrpSpPr>
          <p:nvPr userDrawn="1">
            <p:custDataLst>
              <p:tags r:id="rId6"/>
            </p:custDataLst>
          </p:nvPr>
        </p:nvGrpSpPr>
        <p:grpSpPr>
          <a:xfrm>
            <a:off x="156364" y="6637396"/>
            <a:ext cx="10287000" cy="58876"/>
            <a:chOff x="165100" y="6646133"/>
            <a:chExt cx="10287000" cy="58876"/>
          </a:xfrm>
        </p:grpSpPr>
        <p:cxnSp>
          <p:nvCxnSpPr>
            <p:cNvPr id="3" name="Straight Connector 2"/>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 Placeholder 21"/>
          <p:cNvSpPr>
            <a:spLocks noGrp="1"/>
          </p:cNvSpPr>
          <p:nvPr>
            <p:ph idx="1"/>
          </p:nvPr>
        </p:nvSpPr>
        <p:spPr>
          <a:xfrm>
            <a:off x="469900" y="1356332"/>
            <a:ext cx="9710800" cy="5098251"/>
          </a:xfrm>
          <a:prstGeom prst="rect">
            <a:avLst/>
          </a:prstGeom>
        </p:spPr>
        <p:txBody>
          <a:bodyPr vert="horz" lIns="91440" tIns="45720" rIns="91440" bIns="45720" rtlCol="0">
            <a:noAutofit/>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3" name="Group 12"/>
          <p:cNvGrpSpPr/>
          <p:nvPr userDrawn="1"/>
        </p:nvGrpSpPr>
        <p:grpSpPr>
          <a:xfrm>
            <a:off x="8844703" y="6533161"/>
            <a:ext cx="1862365" cy="1155328"/>
            <a:chOff x="8831035" y="6501757"/>
            <a:chExt cx="1862365" cy="1155328"/>
          </a:xfrm>
        </p:grpSpPr>
        <p:sp>
          <p:nvSpPr>
            <p:cNvPr id="14" name="Rectangle 13"/>
            <p:cNvSpPr/>
            <p:nvPr userDrawn="1"/>
          </p:nvSpPr>
          <p:spPr>
            <a:xfrm>
              <a:off x="9163124" y="6705009"/>
              <a:ext cx="1368152" cy="74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31035" y="6501757"/>
              <a:ext cx="1862365" cy="1155328"/>
            </a:xfrm>
            <a:prstGeom prst="rect">
              <a:avLst/>
            </a:prstGeom>
          </p:spPr>
        </p:pic>
      </p:grpSp>
    </p:spTree>
    <p:extLst>
      <p:ext uri="{BB962C8B-B14F-4D97-AF65-F5344CB8AC3E}">
        <p14:creationId xmlns:p14="http://schemas.microsoft.com/office/powerpoint/2010/main" val="4242490123"/>
      </p:ext>
    </p:extLst>
  </p:cSld>
  <p:clrMapOvr>
    <a:masterClrMapping/>
  </p:clrMapOvr>
  <p:extLst mod="1">
    <p:ext uri="{DCECCB84-F9BA-43D5-87BE-67443E8EF086}">
      <p15:sldGuideLst xmlns:p15="http://schemas.microsoft.com/office/powerpoint/2012/main">
        <p15:guide id="1" orient="horz" pos="8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_2 columns">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3"/>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4"/>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sp>
        <p:nvSpPr>
          <p:cNvPr id="8" name="Holder 2"/>
          <p:cNvSpPr>
            <a:spLocks noGrp="1"/>
          </p:cNvSpPr>
          <p:nvPr>
            <p:ph type="title"/>
          </p:nvPr>
        </p:nvSpPr>
        <p:spPr>
          <a:xfrm>
            <a:off x="469900" y="1571625"/>
            <a:ext cx="9710800" cy="915035"/>
          </a:xfrm>
          <a:prstGeom prst="rect">
            <a:avLst/>
          </a:prstGeom>
        </p:spPr>
        <p:txBody>
          <a:bodyPr lIns="0" tIns="0" rIns="0" bIns="0"/>
          <a:lstStyle>
            <a:lvl1pPr>
              <a:defRPr sz="2800" b="1" i="0">
                <a:solidFill>
                  <a:srgbClr val="008988"/>
                </a:solidFill>
                <a:latin typeface="Arial"/>
                <a:cs typeface="Arial"/>
              </a:defRPr>
            </a:lvl1pPr>
          </a:lstStyle>
          <a:p>
            <a:r>
              <a:rPr lang="en-US"/>
              <a:t>Click to edit Master title style</a:t>
            </a:r>
            <a:endParaRPr dirty="0"/>
          </a:p>
        </p:txBody>
      </p:sp>
      <p:sp>
        <p:nvSpPr>
          <p:cNvPr id="9" name="Holder 3"/>
          <p:cNvSpPr>
            <a:spLocks noGrp="1"/>
          </p:cNvSpPr>
          <p:nvPr>
            <p:ph type="body" idx="1"/>
          </p:nvPr>
        </p:nvSpPr>
        <p:spPr>
          <a:xfrm>
            <a:off x="491298"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sp>
        <p:nvSpPr>
          <p:cNvPr id="10" name="Holder 3"/>
          <p:cNvSpPr>
            <a:spLocks noGrp="1"/>
          </p:cNvSpPr>
          <p:nvPr>
            <p:ph type="body" idx="10"/>
          </p:nvPr>
        </p:nvSpPr>
        <p:spPr>
          <a:xfrm>
            <a:off x="5467300" y="2714625"/>
            <a:ext cx="4680000" cy="3414672"/>
          </a:xfrm>
          <a:prstGeom prst="rect">
            <a:avLst/>
          </a:prstGeom>
        </p:spPr>
        <p:txBody>
          <a:bodyPr lIns="0" tIns="0" rIns="0" bIns="0">
            <a:noAutofit/>
          </a:bodyPr>
          <a:lstStyle>
            <a:lvl1pPr marL="0">
              <a:lnSpc>
                <a:spcPct val="130000"/>
              </a:lnSpc>
              <a:spcAft>
                <a:spcPts val="1800"/>
              </a:spcAft>
              <a:tabLst>
                <a:tab pos="360000" algn="l"/>
                <a:tab pos="720000" algn="l"/>
                <a:tab pos="1080000" algn="l"/>
                <a:tab pos="1440000" algn="l"/>
                <a:tab pos="2160000" algn="l"/>
                <a:tab pos="2880000" algn="l"/>
                <a:tab pos="3600000" algn="l"/>
              </a:tabLst>
              <a:defRPr lang="en-GB" sz="2200" b="0" i="0" dirty="0">
                <a:solidFill>
                  <a:srgbClr val="008988"/>
                </a:solidFill>
                <a:latin typeface="Arial" pitchFamily="34" charset="0"/>
                <a:ea typeface="+mn-ea"/>
                <a:cs typeface="Arial" pitchFamily="34" charset="0"/>
              </a:defRPr>
            </a:lvl1pPr>
          </a:lstStyle>
          <a:p>
            <a:pPr lvl="0"/>
            <a:r>
              <a:rPr lang="en-US"/>
              <a:t>Edit Master text styles</a:t>
            </a:r>
          </a:p>
        </p:txBody>
      </p:sp>
      <p:pic>
        <p:nvPicPr>
          <p:cNvPr id="11" name="Picture 10"/>
          <p:cNvPicPr>
            <a:picLocks noGrp="1" noSelect="1" noRot="1" noMove="1" noResize="1" noEditPoints="1" noAdjustHandles="1" noChangeArrowheads="1" noChangeShapeType="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2" name="Group 11"/>
          <p:cNvGrpSpPr>
            <a:grpSpLocks noGrp="1" noSelect="1" noRot="1" noMove="1" noResize="1"/>
          </p:cNvGrpSpPr>
          <p:nvPr userDrawn="1">
            <p:custDataLst>
              <p:tags r:id="rId6"/>
            </p:custDataLst>
          </p:nvPr>
        </p:nvGrpSpPr>
        <p:grpSpPr>
          <a:xfrm>
            <a:off x="165100" y="6646133"/>
            <a:ext cx="10287000" cy="58876"/>
            <a:chOff x="165100" y="6646133"/>
            <a:chExt cx="10287000" cy="58876"/>
          </a:xfrm>
        </p:grpSpPr>
        <p:cxnSp>
          <p:nvCxnSpPr>
            <p:cNvPr id="14" name="Straight Connector 13"/>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userDrawn="1"/>
        </p:nvGrpSpPr>
        <p:grpSpPr>
          <a:xfrm>
            <a:off x="8844703" y="6533161"/>
            <a:ext cx="1862365" cy="1155328"/>
            <a:chOff x="8831035" y="6501757"/>
            <a:chExt cx="1862365" cy="1155328"/>
          </a:xfrm>
        </p:grpSpPr>
        <p:sp>
          <p:nvSpPr>
            <p:cNvPr id="16" name="Rectangle 15"/>
            <p:cNvSpPr/>
            <p:nvPr userDrawn="1"/>
          </p:nvSpPr>
          <p:spPr>
            <a:xfrm>
              <a:off x="9163124" y="6705009"/>
              <a:ext cx="1368152" cy="74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831035" y="6501757"/>
              <a:ext cx="1862365" cy="1155328"/>
            </a:xfrm>
            <a:prstGeom prst="rect">
              <a:avLst/>
            </a:prstGeom>
          </p:spPr>
        </p:pic>
      </p:grpSp>
    </p:spTree>
    <p:extLst>
      <p:ext uri="{BB962C8B-B14F-4D97-AF65-F5344CB8AC3E}">
        <p14:creationId xmlns:p14="http://schemas.microsoft.com/office/powerpoint/2010/main" val="424421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17" name="bk object 17"/>
          <p:cNvSpPr>
            <a:spLocks noGrp="1" noSelect="1" noRot="1" noMove="1" noResize="1" noEditPoints="1" noAdjustHandles="1" noChangeArrowheads="1" noChangeShapeType="1" noTextEdit="1"/>
          </p:cNvSpPr>
          <p:nvPr>
            <p:custDataLst>
              <p:tags r:id="rId1"/>
            </p:custDataLst>
          </p:nvPr>
        </p:nvSpPr>
        <p:spPr>
          <a:xfrm>
            <a:off x="252006" y="6705009"/>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8" name="bk object 18"/>
          <p:cNvSpPr>
            <a:spLocks noGrp="1" noSelect="1" noRot="1" noMove="1" noResize="1" noEditPoints="1" noAdjustHandles="1" noChangeArrowheads="1" noChangeShapeType="1" noTextEdit="1"/>
          </p:cNvSpPr>
          <p:nvPr>
            <p:custDataLst>
              <p:tags r:id="rId2"/>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19" name="bk object 19"/>
          <p:cNvSpPr>
            <a:spLocks noGrp="1" noSelect="1" noRot="1" noMove="1" noResize="1" noEditPoints="1" noAdjustHandles="1" noChangeArrowheads="1" noChangeShapeType="1" noTextEdit="1"/>
          </p:cNvSpPr>
          <p:nvPr>
            <p:custDataLst>
              <p:tags r:id="rId3"/>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FFFFFF"/>
          </a:solidFill>
        </p:spPr>
        <p:txBody>
          <a:bodyPr wrap="square" lIns="0" tIns="0" rIns="0" bIns="0" rtlCol="0"/>
          <a:lstStyle/>
          <a:p>
            <a:endParaRPr dirty="0">
              <a:latin typeface="Arial" pitchFamily="34" charset="0"/>
            </a:endParaRPr>
          </a:p>
        </p:txBody>
      </p:sp>
      <p:sp>
        <p:nvSpPr>
          <p:cNvPr id="20" name="bk object 20"/>
          <p:cNvSpPr>
            <a:spLocks noGrp="1" noSelect="1" noRot="1" noMove="1" noResize="1" noEditPoints="1" noAdjustHandles="1" noChangeArrowheads="1" noChangeShapeType="1" noTextEdit="1"/>
          </p:cNvSpPr>
          <p:nvPr>
            <p:custDataLst>
              <p:tags r:id="rId4"/>
            </p:custDataLst>
          </p:nvPr>
        </p:nvSpPr>
        <p:spPr>
          <a:xfrm>
            <a:off x="0" y="0"/>
            <a:ext cx="437515" cy="517525"/>
          </a:xfrm>
          <a:custGeom>
            <a:avLst/>
            <a:gdLst/>
            <a:ahLst/>
            <a:cxnLst/>
            <a:rect l="l" t="t" r="r" b="b"/>
            <a:pathLst>
              <a:path w="437515" h="517525">
                <a:moveTo>
                  <a:pt x="388600" y="0"/>
                </a:moveTo>
                <a:lnTo>
                  <a:pt x="0" y="0"/>
                </a:lnTo>
                <a:lnTo>
                  <a:pt x="0" y="503355"/>
                </a:lnTo>
                <a:lnTo>
                  <a:pt x="13539" y="507271"/>
                </a:lnTo>
                <a:lnTo>
                  <a:pt x="40223" y="512729"/>
                </a:lnTo>
                <a:lnTo>
                  <a:pt x="67619" y="516068"/>
                </a:lnTo>
                <a:lnTo>
                  <a:pt x="95639" y="517200"/>
                </a:lnTo>
                <a:lnTo>
                  <a:pt x="123659" y="516068"/>
                </a:lnTo>
                <a:lnTo>
                  <a:pt x="177740" y="507271"/>
                </a:lnTo>
                <a:lnTo>
                  <a:pt x="228622" y="490352"/>
                </a:lnTo>
                <a:lnTo>
                  <a:pt x="275602" y="466015"/>
                </a:lnTo>
                <a:lnTo>
                  <a:pt x="317977" y="434961"/>
                </a:lnTo>
                <a:lnTo>
                  <a:pt x="355043" y="397895"/>
                </a:lnTo>
                <a:lnTo>
                  <a:pt x="386096" y="355521"/>
                </a:lnTo>
                <a:lnTo>
                  <a:pt x="410434" y="308540"/>
                </a:lnTo>
                <a:lnTo>
                  <a:pt x="427353" y="257658"/>
                </a:lnTo>
                <a:lnTo>
                  <a:pt x="436150" y="203578"/>
                </a:lnTo>
                <a:lnTo>
                  <a:pt x="437282" y="175558"/>
                </a:lnTo>
                <a:lnTo>
                  <a:pt x="436150" y="147538"/>
                </a:lnTo>
                <a:lnTo>
                  <a:pt x="427353" y="93457"/>
                </a:lnTo>
                <a:lnTo>
                  <a:pt x="410434" y="42575"/>
                </a:lnTo>
                <a:lnTo>
                  <a:pt x="399149" y="18553"/>
                </a:lnTo>
                <a:lnTo>
                  <a:pt x="388600" y="0"/>
                </a:lnTo>
              </a:path>
            </a:pathLst>
          </a:custGeom>
          <a:solidFill>
            <a:srgbClr val="FFFFFF"/>
          </a:solidFill>
        </p:spPr>
        <p:txBody>
          <a:bodyPr wrap="square" lIns="0" tIns="0" rIns="0" bIns="0" rtlCol="0"/>
          <a:lstStyle/>
          <a:p>
            <a:endParaRPr dirty="0">
              <a:latin typeface="Arial" pitchFamily="34" charset="0"/>
            </a:endParaRPr>
          </a:p>
        </p:txBody>
      </p:sp>
      <p:sp>
        <p:nvSpPr>
          <p:cNvPr id="21" name="bk object 21"/>
          <p:cNvSpPr>
            <a:spLocks noGrp="1" noSelect="1" noRot="1" noMove="1" noResize="1" noEditPoints="1" noAdjustHandles="1" noChangeArrowheads="1" noChangeShapeType="1" noTextEdit="1"/>
          </p:cNvSpPr>
          <p:nvPr>
            <p:custDataLst>
              <p:tags r:id="rId5"/>
            </p:custDataLst>
          </p:nvPr>
        </p:nvSpPr>
        <p:spPr>
          <a:xfrm>
            <a:off x="0" y="0"/>
            <a:ext cx="438784" cy="515620"/>
          </a:xfrm>
          <a:custGeom>
            <a:avLst/>
            <a:gdLst/>
            <a:ahLst/>
            <a:cxnLst/>
            <a:rect l="l" t="t" r="r" b="b"/>
            <a:pathLst>
              <a:path w="438784" h="515620">
                <a:moveTo>
                  <a:pt x="390803" y="0"/>
                </a:moveTo>
                <a:lnTo>
                  <a:pt x="0" y="0"/>
                </a:lnTo>
                <a:lnTo>
                  <a:pt x="0" y="501115"/>
                </a:lnTo>
                <a:lnTo>
                  <a:pt x="14651" y="505354"/>
                </a:lnTo>
                <a:lnTo>
                  <a:pt x="41336" y="510811"/>
                </a:lnTo>
                <a:lnTo>
                  <a:pt x="68732" y="514150"/>
                </a:lnTo>
                <a:lnTo>
                  <a:pt x="96752" y="515283"/>
                </a:lnTo>
                <a:lnTo>
                  <a:pt x="124772" y="514150"/>
                </a:lnTo>
                <a:lnTo>
                  <a:pt x="178853" y="505354"/>
                </a:lnTo>
                <a:lnTo>
                  <a:pt x="229735" y="488435"/>
                </a:lnTo>
                <a:lnTo>
                  <a:pt x="276715" y="464097"/>
                </a:lnTo>
                <a:lnTo>
                  <a:pt x="319089" y="433043"/>
                </a:lnTo>
                <a:lnTo>
                  <a:pt x="356155" y="395977"/>
                </a:lnTo>
                <a:lnTo>
                  <a:pt x="387209" y="353603"/>
                </a:lnTo>
                <a:lnTo>
                  <a:pt x="411547" y="306623"/>
                </a:lnTo>
                <a:lnTo>
                  <a:pt x="428466" y="255741"/>
                </a:lnTo>
                <a:lnTo>
                  <a:pt x="437262" y="201660"/>
                </a:lnTo>
                <a:lnTo>
                  <a:pt x="438395" y="173640"/>
                </a:lnTo>
                <a:lnTo>
                  <a:pt x="437262" y="145620"/>
                </a:lnTo>
                <a:lnTo>
                  <a:pt x="428466" y="91539"/>
                </a:lnTo>
                <a:lnTo>
                  <a:pt x="411547" y="40657"/>
                </a:lnTo>
                <a:lnTo>
                  <a:pt x="390803" y="0"/>
                </a:lnTo>
                <a:close/>
              </a:path>
            </a:pathLst>
          </a:custGeom>
          <a:solidFill>
            <a:srgbClr val="5ECFCC"/>
          </a:solidFill>
        </p:spPr>
        <p:txBody>
          <a:bodyPr wrap="square" lIns="0" tIns="0" rIns="0" bIns="0" rtlCol="0"/>
          <a:lstStyle/>
          <a:p>
            <a:endParaRPr dirty="0">
              <a:latin typeface="Arial" pitchFamily="34" charset="0"/>
            </a:endParaRPr>
          </a:p>
        </p:txBody>
      </p:sp>
      <p:sp>
        <p:nvSpPr>
          <p:cNvPr id="22" name="bk object 22"/>
          <p:cNvSpPr>
            <a:spLocks noGrp="1" noSelect="1" noRot="1" noMove="1" noResize="1" noEditPoints="1" noAdjustHandles="1" noChangeArrowheads="1" noChangeShapeType="1" noTextEdit="1"/>
          </p:cNvSpPr>
          <p:nvPr>
            <p:custDataLst>
              <p:tags r:id="rId6"/>
            </p:custDataLst>
          </p:nvPr>
        </p:nvSpPr>
        <p:spPr>
          <a:xfrm>
            <a:off x="266465" y="210363"/>
            <a:ext cx="341630" cy="341630"/>
          </a:xfrm>
          <a:custGeom>
            <a:avLst/>
            <a:gdLst/>
            <a:ahLst/>
            <a:cxnLst/>
            <a:rect l="l" t="t" r="r" b="b"/>
            <a:pathLst>
              <a:path w="341630" h="341630">
                <a:moveTo>
                  <a:pt x="171399" y="0"/>
                </a:moveTo>
                <a:lnTo>
                  <a:pt x="128163" y="5458"/>
                </a:lnTo>
                <a:lnTo>
                  <a:pt x="89028" y="20918"/>
                </a:lnTo>
                <a:lnTo>
                  <a:pt x="55355" y="45009"/>
                </a:lnTo>
                <a:lnTo>
                  <a:pt x="28502" y="76357"/>
                </a:lnTo>
                <a:lnTo>
                  <a:pt x="9827" y="113590"/>
                </a:lnTo>
                <a:lnTo>
                  <a:pt x="691" y="155335"/>
                </a:lnTo>
                <a:lnTo>
                  <a:pt x="0" y="170016"/>
                </a:lnTo>
                <a:lnTo>
                  <a:pt x="622" y="184824"/>
                </a:lnTo>
                <a:lnTo>
                  <a:pt x="9555" y="226900"/>
                </a:lnTo>
                <a:lnTo>
                  <a:pt x="28023" y="264402"/>
                </a:lnTo>
                <a:lnTo>
                  <a:pt x="54654" y="295977"/>
                </a:lnTo>
                <a:lnTo>
                  <a:pt x="88078" y="320276"/>
                </a:lnTo>
                <a:lnTo>
                  <a:pt x="126926" y="335947"/>
                </a:lnTo>
                <a:lnTo>
                  <a:pt x="169827" y="341638"/>
                </a:lnTo>
                <a:lnTo>
                  <a:pt x="170878" y="341638"/>
                </a:lnTo>
                <a:lnTo>
                  <a:pt x="213886" y="336164"/>
                </a:lnTo>
                <a:lnTo>
                  <a:pt x="252914" y="320652"/>
                </a:lnTo>
                <a:lnTo>
                  <a:pt x="286517" y="296485"/>
                </a:lnTo>
                <a:lnTo>
                  <a:pt x="313314" y="265044"/>
                </a:lnTo>
                <a:lnTo>
                  <a:pt x="331927" y="227707"/>
                </a:lnTo>
                <a:lnTo>
                  <a:pt x="340975" y="185856"/>
                </a:lnTo>
                <a:lnTo>
                  <a:pt x="341627" y="171141"/>
                </a:lnTo>
                <a:lnTo>
                  <a:pt x="341003" y="156384"/>
                </a:lnTo>
                <a:lnTo>
                  <a:pt x="332044" y="114426"/>
                </a:lnTo>
                <a:lnTo>
                  <a:pt x="313527" y="77001"/>
                </a:lnTo>
                <a:lnTo>
                  <a:pt x="286828" y="45478"/>
                </a:lnTo>
                <a:lnTo>
                  <a:pt x="253323" y="21224"/>
                </a:lnTo>
                <a:lnTo>
                  <a:pt x="214388" y="5609"/>
                </a:lnTo>
                <a:lnTo>
                  <a:pt x="171399" y="0"/>
                </a:lnTo>
                <a:close/>
              </a:path>
            </a:pathLst>
          </a:custGeom>
          <a:solidFill>
            <a:srgbClr val="EB3C8C"/>
          </a:solidFill>
        </p:spPr>
        <p:txBody>
          <a:bodyPr wrap="square" lIns="0" tIns="0" rIns="0" bIns="0" rtlCol="0"/>
          <a:lstStyle/>
          <a:p>
            <a:endParaRPr dirty="0">
              <a:latin typeface="Arial" pitchFamily="34" charset="0"/>
            </a:endParaRPr>
          </a:p>
        </p:txBody>
      </p:sp>
      <p:pic>
        <p:nvPicPr>
          <p:cNvPr id="9" name="Picture 8"/>
          <p:cNvPicPr>
            <a:picLocks noGrp="1" noSelect="1" noRot="1" noMove="1" noResize="1" noEditPoints="1" noAdjustHandles="1" noChangeArrowheads="1" noChangeShapeType="1"/>
          </p:cNvPicPr>
          <p:nvPr userDrawn="1">
            <p:custDataLst>
              <p:tags r:id="rId7"/>
            </p:custDataLst>
          </p:nvPr>
        </p:nvPicPr>
        <p:blipFill>
          <a:blip r:embed="rId10"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10" name="Group 9"/>
          <p:cNvGrpSpPr>
            <a:grpSpLocks noGrp="1" noSelect="1" noRot="1" noMove="1" noResize="1"/>
          </p:cNvGrpSpPr>
          <p:nvPr userDrawn="1">
            <p:custDataLst>
              <p:tags r:id="rId8"/>
            </p:custDataLst>
          </p:nvPr>
        </p:nvGrpSpPr>
        <p:grpSpPr>
          <a:xfrm>
            <a:off x="165100" y="6646133"/>
            <a:ext cx="10287000" cy="58876"/>
            <a:chOff x="165100" y="6646133"/>
            <a:chExt cx="10287000" cy="58876"/>
          </a:xfrm>
        </p:grpSpPr>
        <p:cxnSp>
          <p:nvCxnSpPr>
            <p:cNvPr id="12" name="Straight Connector 11"/>
            <p:cNvCxnSpPr/>
            <p:nvPr userDrawn="1"/>
          </p:nvCxnSpPr>
          <p:spPr>
            <a:xfrm>
              <a:off x="243768" y="6646133"/>
              <a:ext cx="10196813" cy="0"/>
            </a:xfrm>
            <a:prstGeom prst="line">
              <a:avLst/>
            </a:prstGeom>
            <a:ln w="38100">
              <a:solidFill>
                <a:srgbClr val="009A9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5100" y="6705009"/>
              <a:ext cx="10287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Holder 2"/>
          <p:cNvSpPr>
            <a:spLocks noGrp="1"/>
          </p:cNvSpPr>
          <p:nvPr>
            <p:ph type="title"/>
          </p:nvPr>
        </p:nvSpPr>
        <p:spPr>
          <a:xfrm>
            <a:off x="469900" y="551993"/>
            <a:ext cx="9710800" cy="641787"/>
          </a:xfrm>
          <a:prstGeom prst="rect">
            <a:avLst/>
          </a:prstGeom>
        </p:spPr>
        <p:txBody>
          <a:bodyPr lIns="0" tIns="0" rIns="0" bIns="0" anchor="t"/>
          <a:lstStyle>
            <a:lvl1pPr>
              <a:defRPr sz="2800" b="1" i="0">
                <a:solidFill>
                  <a:srgbClr val="008988"/>
                </a:solidFill>
                <a:latin typeface="Arial"/>
                <a:cs typeface="Arial"/>
              </a:defRPr>
            </a:lvl1pPr>
          </a:lstStyle>
          <a:p>
            <a:r>
              <a:rPr lang="en-US"/>
              <a:t>Click to edit Master 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p:cNvPicPr>
            <a:picLocks noGrp="1" noSelect="1" noRot="1" noMove="1" noResize="1" noEditPoints="1" noAdjustHandles="1" noChangeArrowheads="1" noChangeShapeType="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_magenta">
    <p:bg>
      <p:bgPr>
        <a:solidFill>
          <a:schemeClr val="bg1"/>
        </a:solidFill>
        <a:effectLst/>
      </p:bgPr>
    </p:bg>
    <p:spTree>
      <p:nvGrpSpPr>
        <p:cNvPr id="1" name=""/>
        <p:cNvGrpSpPr/>
        <p:nvPr/>
      </p:nvGrpSpPr>
      <p:grpSpPr>
        <a:xfrm>
          <a:off x="0" y="0"/>
          <a:ext cx="0" cy="0"/>
          <a:chOff x="0" y="0"/>
          <a:chExt cx="0" cy="0"/>
        </a:xfrm>
      </p:grpSpPr>
      <p:sp>
        <p:nvSpPr>
          <p:cNvPr id="2" name="object 2"/>
          <p:cNvSpPr>
            <a:spLocks noGrp="1" noSelect="1" noRot="1" noMove="1" noResize="1" noEditPoints="1" noAdjustHandles="1" noChangeArrowheads="1" noChangeShapeType="1" noTextEdit="1"/>
          </p:cNvSpPr>
          <p:nvPr userDrawn="1">
            <p:custDataLst>
              <p:tags r:id="rId1"/>
            </p:custDataLst>
          </p:nvPr>
        </p:nvSpPr>
        <p:spPr>
          <a:xfrm>
            <a:off x="4346713" y="1014062"/>
            <a:ext cx="6093460" cy="6093460"/>
          </a:xfrm>
          <a:custGeom>
            <a:avLst/>
            <a:gdLst/>
            <a:ahLst/>
            <a:cxnLst/>
            <a:rect l="l" t="t" r="r" b="b"/>
            <a:pathLst>
              <a:path w="6093459" h="6093459">
                <a:moveTo>
                  <a:pt x="3046768" y="0"/>
                </a:moveTo>
                <a:lnTo>
                  <a:pt x="2796899" y="10098"/>
                </a:lnTo>
                <a:lnTo>
                  <a:pt x="2552590" y="39870"/>
                </a:lnTo>
                <a:lnTo>
                  <a:pt x="2314626" y="88533"/>
                </a:lnTo>
                <a:lnTo>
                  <a:pt x="2083791" y="155303"/>
                </a:lnTo>
                <a:lnTo>
                  <a:pt x="1860870" y="239395"/>
                </a:lnTo>
                <a:lnTo>
                  <a:pt x="1646646" y="340026"/>
                </a:lnTo>
                <a:lnTo>
                  <a:pt x="1441904" y="456413"/>
                </a:lnTo>
                <a:lnTo>
                  <a:pt x="1247429" y="587771"/>
                </a:lnTo>
                <a:lnTo>
                  <a:pt x="1064004" y="733316"/>
                </a:lnTo>
                <a:lnTo>
                  <a:pt x="892414" y="892265"/>
                </a:lnTo>
                <a:lnTo>
                  <a:pt x="733444" y="1063834"/>
                </a:lnTo>
                <a:lnTo>
                  <a:pt x="587877" y="1247239"/>
                </a:lnTo>
                <a:lnTo>
                  <a:pt x="456499" y="1441697"/>
                </a:lnTo>
                <a:lnTo>
                  <a:pt x="340093" y="1646423"/>
                </a:lnTo>
                <a:lnTo>
                  <a:pt x="239444" y="1860634"/>
                </a:lnTo>
                <a:lnTo>
                  <a:pt x="155335" y="2083546"/>
                </a:lnTo>
                <a:lnTo>
                  <a:pt x="88552" y="2314375"/>
                </a:lnTo>
                <a:lnTo>
                  <a:pt x="39879" y="2552337"/>
                </a:lnTo>
                <a:lnTo>
                  <a:pt x="10100" y="2796649"/>
                </a:lnTo>
                <a:lnTo>
                  <a:pt x="0" y="3046526"/>
                </a:lnTo>
                <a:lnTo>
                  <a:pt x="10100" y="3296417"/>
                </a:lnTo>
                <a:lnTo>
                  <a:pt x="39879" y="3540743"/>
                </a:lnTo>
                <a:lnTo>
                  <a:pt x="88552" y="3778719"/>
                </a:lnTo>
                <a:lnTo>
                  <a:pt x="155335" y="4009562"/>
                </a:lnTo>
                <a:lnTo>
                  <a:pt x="239444" y="4232488"/>
                </a:lnTo>
                <a:lnTo>
                  <a:pt x="340093" y="4446713"/>
                </a:lnTo>
                <a:lnTo>
                  <a:pt x="456499" y="4651452"/>
                </a:lnTo>
                <a:lnTo>
                  <a:pt x="587877" y="4845923"/>
                </a:lnTo>
                <a:lnTo>
                  <a:pt x="733444" y="5029341"/>
                </a:lnTo>
                <a:lnTo>
                  <a:pt x="892414" y="5200923"/>
                </a:lnTo>
                <a:lnTo>
                  <a:pt x="1064004" y="5359883"/>
                </a:lnTo>
                <a:lnTo>
                  <a:pt x="1247429" y="5505439"/>
                </a:lnTo>
                <a:lnTo>
                  <a:pt x="1441904" y="5636807"/>
                </a:lnTo>
                <a:lnTo>
                  <a:pt x="1646646" y="5753202"/>
                </a:lnTo>
                <a:lnTo>
                  <a:pt x="1860870" y="5853841"/>
                </a:lnTo>
                <a:lnTo>
                  <a:pt x="2083791" y="5937940"/>
                </a:lnTo>
                <a:lnTo>
                  <a:pt x="2314626" y="6004715"/>
                </a:lnTo>
                <a:lnTo>
                  <a:pt x="2552590" y="6053382"/>
                </a:lnTo>
                <a:lnTo>
                  <a:pt x="2796899" y="6083157"/>
                </a:lnTo>
                <a:lnTo>
                  <a:pt x="3046768" y="6093256"/>
                </a:lnTo>
                <a:lnTo>
                  <a:pt x="3296628" y="6083157"/>
                </a:lnTo>
                <a:lnTo>
                  <a:pt x="3540926" y="6053382"/>
                </a:lnTo>
                <a:lnTo>
                  <a:pt x="3778877" y="6004715"/>
                </a:lnTo>
                <a:lnTo>
                  <a:pt x="4009698" y="5937940"/>
                </a:lnTo>
                <a:lnTo>
                  <a:pt x="4232605" y="5853841"/>
                </a:lnTo>
                <a:lnTo>
                  <a:pt x="4446812" y="5753202"/>
                </a:lnTo>
                <a:lnTo>
                  <a:pt x="4651537" y="5636807"/>
                </a:lnTo>
                <a:lnTo>
                  <a:pt x="4845995" y="5505439"/>
                </a:lnTo>
                <a:lnTo>
                  <a:pt x="5029403" y="5359883"/>
                </a:lnTo>
                <a:lnTo>
                  <a:pt x="5200975" y="5200923"/>
                </a:lnTo>
                <a:lnTo>
                  <a:pt x="5359928" y="5029341"/>
                </a:lnTo>
                <a:lnTo>
                  <a:pt x="5505479" y="4845923"/>
                </a:lnTo>
                <a:lnTo>
                  <a:pt x="5636842" y="4651452"/>
                </a:lnTo>
                <a:lnTo>
                  <a:pt x="5753234" y="4446713"/>
                </a:lnTo>
                <a:lnTo>
                  <a:pt x="5853870" y="4232488"/>
                </a:lnTo>
                <a:lnTo>
                  <a:pt x="5937968" y="4009562"/>
                </a:lnTo>
                <a:lnTo>
                  <a:pt x="6004741" y="3778719"/>
                </a:lnTo>
                <a:lnTo>
                  <a:pt x="6053408" y="3540743"/>
                </a:lnTo>
                <a:lnTo>
                  <a:pt x="6083183" y="3296417"/>
                </a:lnTo>
                <a:lnTo>
                  <a:pt x="6093282" y="3046526"/>
                </a:lnTo>
                <a:lnTo>
                  <a:pt x="6083183" y="2796649"/>
                </a:lnTo>
                <a:lnTo>
                  <a:pt x="6053408" y="2552337"/>
                </a:lnTo>
                <a:lnTo>
                  <a:pt x="6004741" y="2314375"/>
                </a:lnTo>
                <a:lnTo>
                  <a:pt x="5937968" y="2083546"/>
                </a:lnTo>
                <a:lnTo>
                  <a:pt x="5853870" y="1860634"/>
                </a:lnTo>
                <a:lnTo>
                  <a:pt x="5753234" y="1646423"/>
                </a:lnTo>
                <a:lnTo>
                  <a:pt x="5636842" y="1441697"/>
                </a:lnTo>
                <a:lnTo>
                  <a:pt x="5505479" y="1247239"/>
                </a:lnTo>
                <a:lnTo>
                  <a:pt x="5359928" y="1063834"/>
                </a:lnTo>
                <a:lnTo>
                  <a:pt x="5200975" y="892265"/>
                </a:lnTo>
                <a:lnTo>
                  <a:pt x="5029403" y="733316"/>
                </a:lnTo>
                <a:lnTo>
                  <a:pt x="4845995" y="587771"/>
                </a:lnTo>
                <a:lnTo>
                  <a:pt x="4651537" y="456413"/>
                </a:lnTo>
                <a:lnTo>
                  <a:pt x="4446812" y="340026"/>
                </a:lnTo>
                <a:lnTo>
                  <a:pt x="4232605" y="239395"/>
                </a:lnTo>
                <a:lnTo>
                  <a:pt x="4009698" y="155303"/>
                </a:lnTo>
                <a:lnTo>
                  <a:pt x="3778877" y="88533"/>
                </a:lnTo>
                <a:lnTo>
                  <a:pt x="3540926" y="39870"/>
                </a:lnTo>
                <a:lnTo>
                  <a:pt x="3296628" y="10098"/>
                </a:lnTo>
                <a:lnTo>
                  <a:pt x="3046768" y="0"/>
                </a:lnTo>
                <a:close/>
              </a:path>
            </a:pathLst>
          </a:custGeom>
          <a:solidFill>
            <a:srgbClr val="EB3C8C">
              <a:alpha val="25000"/>
            </a:srgbClr>
          </a:solidFill>
        </p:spPr>
        <p:txBody>
          <a:bodyPr wrap="square" lIns="0" tIns="0" rIns="0" bIns="0" rtlCol="0"/>
          <a:lstStyle/>
          <a:p>
            <a:endParaRPr dirty="0">
              <a:latin typeface="Arial" pitchFamily="34" charset="0"/>
            </a:endParaRPr>
          </a:p>
        </p:txBody>
      </p:sp>
      <p:sp>
        <p:nvSpPr>
          <p:cNvPr id="3" name="object 3"/>
          <p:cNvSpPr>
            <a:spLocks noGrp="1" noSelect="1" noRot="1" noMove="1" noResize="1" noEditPoints="1" noAdjustHandles="1" noChangeArrowheads="1" noChangeShapeType="1" noTextEdit="1"/>
          </p:cNvSpPr>
          <p:nvPr userDrawn="1">
            <p:custDataLst>
              <p:tags r:id="rId2"/>
            </p:custDataLst>
          </p:nvPr>
        </p:nvSpPr>
        <p:spPr>
          <a:xfrm>
            <a:off x="4856816" y="2432904"/>
            <a:ext cx="5212586" cy="3416300"/>
          </a:xfrm>
          <a:prstGeom prst="rect">
            <a:avLst/>
          </a:prstGeom>
          <a:blipFill>
            <a:blip r:embed="rId10" cstate="print"/>
            <a:stretch>
              <a:fillRect/>
            </a:stretch>
          </a:blipFill>
        </p:spPr>
        <p:txBody>
          <a:bodyPr wrap="square" lIns="0" tIns="0" rIns="0" bIns="0" rtlCol="0"/>
          <a:lstStyle/>
          <a:p>
            <a:endParaRPr dirty="0">
              <a:latin typeface="Arial" pitchFamily="34" charset="0"/>
            </a:endParaRPr>
          </a:p>
        </p:txBody>
      </p:sp>
      <p:sp>
        <p:nvSpPr>
          <p:cNvPr id="4" name="object 4"/>
          <p:cNvSpPr>
            <a:spLocks noGrp="1" noSelect="1" noRot="1" noMove="1" noResize="1" noEditPoints="1" noAdjustHandles="1" noChangeArrowheads="1" noChangeShapeType="1" noTextEdit="1"/>
          </p:cNvSpPr>
          <p:nvPr userDrawn="1">
            <p:custDataLst>
              <p:tags r:id="rId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5" name="object 5"/>
          <p:cNvSpPr>
            <a:spLocks noGrp="1" noSelect="1" noRot="1" noMove="1" noResize="1" noEditPoints="1" noAdjustHandles="1" noChangeArrowheads="1" noChangeShapeType="1" noTextEdit="1"/>
          </p:cNvSpPr>
          <p:nvPr userDrawn="1">
            <p:custDataLst>
              <p:tags r:id="rId4"/>
            </p:custDataLst>
          </p:nvPr>
        </p:nvSpPr>
        <p:spPr>
          <a:xfrm>
            <a:off x="5012994" y="6651002"/>
            <a:ext cx="4559935" cy="684530"/>
          </a:xfrm>
          <a:custGeom>
            <a:avLst/>
            <a:gdLst/>
            <a:ahLst/>
            <a:cxnLst/>
            <a:rect l="l" t="t" r="r" b="b"/>
            <a:pathLst>
              <a:path w="4559934" h="684529">
                <a:moveTo>
                  <a:pt x="0" y="683996"/>
                </a:moveTo>
                <a:lnTo>
                  <a:pt x="4559744" y="683996"/>
                </a:lnTo>
                <a:lnTo>
                  <a:pt x="4559744" y="0"/>
                </a:lnTo>
                <a:lnTo>
                  <a:pt x="0" y="0"/>
                </a:lnTo>
                <a:lnTo>
                  <a:pt x="0" y="683996"/>
                </a:lnTo>
                <a:close/>
              </a:path>
            </a:pathLst>
          </a:custGeom>
          <a:solidFill>
            <a:srgbClr val="FFFFFF"/>
          </a:solidFill>
        </p:spPr>
        <p:txBody>
          <a:bodyPr wrap="square" lIns="0" tIns="0" rIns="0" bIns="0" rtlCol="0"/>
          <a:lstStyle/>
          <a:p>
            <a:endParaRPr dirty="0">
              <a:latin typeface="Arial" pitchFamily="34" charset="0"/>
            </a:endParaRPr>
          </a:p>
        </p:txBody>
      </p:sp>
      <p:sp>
        <p:nvSpPr>
          <p:cNvPr id="6" name="object 6"/>
          <p:cNvSpPr>
            <a:spLocks noGrp="1" noSelect="1" noRot="1" noMove="1" noResize="1" noEditPoints="1" noAdjustHandles="1" noChangeArrowheads="1" noChangeShapeType="1" noTextEdit="1"/>
          </p:cNvSpPr>
          <p:nvPr userDrawn="1">
            <p:custDataLst>
              <p:tags r:id="rId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EB3C8C"/>
            </a:solidFill>
          </a:ln>
        </p:spPr>
        <p:txBody>
          <a:bodyPr wrap="square" lIns="0" tIns="0" rIns="0" bIns="0" rtlCol="0"/>
          <a:lstStyle/>
          <a:p>
            <a:endParaRPr dirty="0">
              <a:latin typeface="Arial" pitchFamily="34" charset="0"/>
            </a:endParaRPr>
          </a:p>
        </p:txBody>
      </p:sp>
      <p:sp>
        <p:nvSpPr>
          <p:cNvPr id="7" name="object 7"/>
          <p:cNvSpPr>
            <a:spLocks noGrp="1" noSelect="1" noRot="1" noMove="1" noResize="1" noEditPoints="1" noAdjustHandles="1" noChangeArrowheads="1" noChangeShapeType="1" noTextEdit="1"/>
          </p:cNvSpPr>
          <p:nvPr userDrawn="1">
            <p:custDataLst>
              <p:tags r:id="rId6"/>
            </p:custDataLst>
          </p:nvPr>
        </p:nvSpPr>
        <p:spPr>
          <a:xfrm>
            <a:off x="9305946" y="6850195"/>
            <a:ext cx="1143342" cy="436430"/>
          </a:xfrm>
          <a:prstGeom prst="rect">
            <a:avLst/>
          </a:prstGeom>
          <a:blipFill>
            <a:blip r:embed="rId11" cstate="print"/>
            <a:stretch>
              <a:fillRect/>
            </a:stretch>
          </a:blipFill>
        </p:spPr>
        <p:txBody>
          <a:bodyPr wrap="square" lIns="0" tIns="0" rIns="0" bIns="0" rtlCol="0"/>
          <a:lstStyle/>
          <a:p>
            <a:endParaRPr dirty="0">
              <a:latin typeface="Arial" pitchFamily="34" charset="0"/>
            </a:endParaRPr>
          </a:p>
        </p:txBody>
      </p:sp>
      <p:sp>
        <p:nvSpPr>
          <p:cNvPr id="18" name="Text Placeholder 17"/>
          <p:cNvSpPr>
            <a:spLocks noGrp="1"/>
          </p:cNvSpPr>
          <p:nvPr>
            <p:ph type="body" sz="quarter" idx="10" hasCustomPrompt="1"/>
          </p:nvPr>
        </p:nvSpPr>
        <p:spPr>
          <a:xfrm>
            <a:off x="774700" y="5686425"/>
            <a:ext cx="3352800" cy="609600"/>
          </a:xfrm>
          <a:prstGeom prst="rect">
            <a:avLst/>
          </a:prstGeom>
        </p:spPr>
        <p:txBody>
          <a:bodyPr/>
          <a:lstStyle>
            <a:lvl1pPr marL="0" marR="0" indent="0" defTabSz="914400" eaLnBrk="1" fontAlgn="auto" latinLnBrk="0" hangingPunct="1">
              <a:lnSpc>
                <a:spcPct val="130000"/>
              </a:lnSpc>
              <a:spcBef>
                <a:spcPts val="0"/>
              </a:spcBef>
              <a:spcAft>
                <a:spcPts val="1800"/>
              </a:spcAft>
              <a:buClrTx/>
              <a:buSzTx/>
              <a:buFontTx/>
              <a:buNone/>
              <a:tabLst>
                <a:tab pos="360000" algn="l"/>
                <a:tab pos="720000" algn="l"/>
                <a:tab pos="1080000" algn="l"/>
                <a:tab pos="1440000" algn="l"/>
                <a:tab pos="1800000" algn="l"/>
              </a:tabLst>
              <a:defRPr lang="en-GB" sz="1400" b="0" baseline="0" dirty="0" smtClean="0">
                <a:solidFill>
                  <a:srgbClr val="C8337E"/>
                </a:solidFill>
                <a:latin typeface="Arial" pitchFamily="34" charset="0"/>
                <a:ea typeface="+mn-ea"/>
                <a:cs typeface="Arial" pitchFamily="34" charset="0"/>
              </a:defRPr>
            </a:lvl1pPr>
            <a:lvl2pPr>
              <a:defRPr sz="2200">
                <a:solidFill>
                  <a:srgbClr val="C8337E"/>
                </a:solidFill>
                <a:latin typeface="Arial" pitchFamily="34" charset="0"/>
                <a:cs typeface="Arial" pitchFamily="34" charset="0"/>
              </a:defRPr>
            </a:lvl2pPr>
            <a:lvl3pPr>
              <a:defRPr sz="2200">
                <a:solidFill>
                  <a:srgbClr val="C8337E"/>
                </a:solidFill>
                <a:latin typeface="Arial" pitchFamily="34" charset="0"/>
                <a:cs typeface="Arial" pitchFamily="34" charset="0"/>
              </a:defRPr>
            </a:lvl3pPr>
            <a:lvl4pPr>
              <a:defRPr sz="2200">
                <a:solidFill>
                  <a:srgbClr val="C8337E"/>
                </a:solidFill>
                <a:latin typeface="Arial" pitchFamily="34" charset="0"/>
                <a:cs typeface="Arial" pitchFamily="34" charset="0"/>
              </a:defRPr>
            </a:lvl4pPr>
            <a:lvl5pPr>
              <a:defRPr sz="2200">
                <a:solidFill>
                  <a:srgbClr val="C8337E"/>
                </a:solidFill>
                <a:latin typeface="Arial" pitchFamily="34" charset="0"/>
                <a:cs typeface="Arial" pitchFamily="34" charset="0"/>
              </a:defRPr>
            </a:lvl5pPr>
          </a:lstStyle>
          <a:p>
            <a:pPr lvl="0"/>
            <a:r>
              <a:rPr lang="en-US" dirty="0"/>
              <a:t>Date or name etc here</a:t>
            </a:r>
            <a:endParaRPr lang="en-GB" dirty="0"/>
          </a:p>
        </p:txBody>
      </p:sp>
      <p:sp>
        <p:nvSpPr>
          <p:cNvPr id="10" name="Title 11"/>
          <p:cNvSpPr>
            <a:spLocks noGrp="1"/>
          </p:cNvSpPr>
          <p:nvPr>
            <p:ph type="title" hasCustomPrompt="1"/>
          </p:nvPr>
        </p:nvSpPr>
        <p:spPr>
          <a:xfrm>
            <a:off x="774000" y="4316400"/>
            <a:ext cx="3312000" cy="1368000"/>
          </a:xfrm>
          <a:prstGeom prst="rect">
            <a:avLst/>
          </a:prstGeom>
        </p:spPr>
        <p:txBody>
          <a:bodyPr/>
          <a:lstStyle>
            <a:lvl1pPr marL="12700" marR="5080">
              <a:lnSpc>
                <a:spcPts val="3200"/>
              </a:lnSpc>
              <a:defRPr lang="en-GB" sz="2800" b="1" spc="-30" baseline="0" dirty="0" smtClean="0">
                <a:solidFill>
                  <a:srgbClr val="C8337E"/>
                </a:solidFill>
                <a:latin typeface="Arial"/>
                <a:ea typeface="+mn-ea"/>
                <a:cs typeface="Arial"/>
              </a:defRPr>
            </a:lvl1pPr>
          </a:lstStyle>
          <a:p>
            <a:pPr marL="12700" marR="5080">
              <a:lnSpc>
                <a:spcPts val="3200"/>
              </a:lnSpc>
            </a:pPr>
            <a:r>
              <a:rPr lang="en-GB" sz="2800" b="1" spc="-30" dirty="0">
                <a:solidFill>
                  <a:srgbClr val="EB3C8C"/>
                </a:solidFill>
                <a:latin typeface="Arial"/>
                <a:cs typeface="Arial"/>
              </a:rPr>
              <a:t>Section divide</a:t>
            </a:r>
            <a:r>
              <a:rPr lang="en-GB" sz="2800" b="1" dirty="0">
                <a:solidFill>
                  <a:srgbClr val="EB3C8C"/>
                </a:solidFill>
                <a:latin typeface="Arial"/>
                <a:cs typeface="Arial"/>
              </a:rPr>
              <a:t>r</a:t>
            </a:r>
            <a:r>
              <a:rPr lang="en-GB" sz="2800" b="1" spc="-60" dirty="0">
                <a:solidFill>
                  <a:srgbClr val="EB3C8C"/>
                </a:solidFill>
                <a:latin typeface="Arial"/>
                <a:cs typeface="Arial"/>
              </a:rPr>
              <a:t>,</a:t>
            </a:r>
            <a:br>
              <a:rPr lang="en-GB" sz="2800" b="1" spc="-60" dirty="0">
                <a:solidFill>
                  <a:srgbClr val="EB3C8C"/>
                </a:solidFill>
                <a:latin typeface="Arial"/>
                <a:cs typeface="Arial"/>
              </a:rPr>
            </a:br>
            <a:r>
              <a:rPr lang="en-GB" sz="2800" b="1" spc="-30" dirty="0">
                <a:solidFill>
                  <a:srgbClr val="EB3C8C"/>
                </a:solidFill>
                <a:latin typeface="Arial"/>
                <a:cs typeface="Arial"/>
              </a:rPr>
              <a:t>i</a:t>
            </a:r>
            <a:r>
              <a:rPr lang="en-GB" sz="2800" b="1" spc="-60" dirty="0">
                <a:solidFill>
                  <a:srgbClr val="EB3C8C"/>
                </a:solidFill>
                <a:latin typeface="Arial"/>
                <a:cs typeface="Arial"/>
              </a:rPr>
              <a:t>f </a:t>
            </a:r>
            <a:r>
              <a:rPr lang="en-GB" sz="2800" b="1" spc="-30" dirty="0">
                <a:solidFill>
                  <a:srgbClr val="EB3C8C"/>
                </a:solidFill>
                <a:latin typeface="Arial"/>
                <a:cs typeface="Arial"/>
              </a:rPr>
              <a:t>required.</a:t>
            </a:r>
            <a:endParaRPr lang="en-GB" sz="2800" dirty="0">
              <a:latin typeface="Arial"/>
              <a:cs typeface="Arial"/>
            </a:endParaRPr>
          </a:p>
        </p:txBody>
      </p:sp>
      <p:sp>
        <p:nvSpPr>
          <p:cNvPr id="13" name="Rectangle 12"/>
          <p:cNvSpPr>
            <a:spLocks noGrp="1" noSelect="1" noRot="1" noMove="1" noResize="1" noEditPoints="1" noAdjustHandles="1" noChangeArrowheads="1" noChangeShapeType="1" noTextEdit="1"/>
          </p:cNvSpPr>
          <p:nvPr userDrawn="1">
            <p:custDataLst>
              <p:tags r:id="rId7"/>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Grp="1" noSelect="1" noRot="1" noMove="1" noResize="1" noEditPoints="1" noAdjustHandles="1" noChangeArrowheads="1" noChangeShapeType="1"/>
          </p:cNvPicPr>
          <p:nvPr userDrawn="1">
            <p:custDataLst>
              <p:tags r:id="rId8"/>
            </p:custDataLst>
          </p:nvPr>
        </p:nvPicPr>
        <p:blipFill>
          <a:blip r:embed="rId12"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object 4"/>
          <p:cNvSpPr>
            <a:spLocks noGrp="1" noSelect="1" noRot="1" noMove="1" noResize="1" noEditPoints="1" noAdjustHandles="1" noChangeArrowheads="1" noChangeShapeType="1" noTextEdit="1"/>
          </p:cNvSpPr>
          <p:nvPr userDrawn="1">
            <p:custDataLst>
              <p:tags r:id="rId13"/>
            </p:custDataLst>
          </p:nvPr>
        </p:nvSpPr>
        <p:spPr>
          <a:xfrm>
            <a:off x="252006" y="270008"/>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1" name="object 7"/>
          <p:cNvSpPr>
            <a:spLocks noGrp="1" noSelect="1" noRot="1" noMove="1" noResize="1" noEditPoints="1" noAdjustHandles="1" noChangeArrowheads="1" noChangeShapeType="1" noTextEdit="1"/>
          </p:cNvSpPr>
          <p:nvPr userDrawn="1">
            <p:custDataLst>
              <p:tags r:id="rId14"/>
            </p:custDataLst>
          </p:nvPr>
        </p:nvSpPr>
        <p:spPr>
          <a:xfrm>
            <a:off x="9305946" y="6878774"/>
            <a:ext cx="1143342" cy="436430"/>
          </a:xfrm>
          <a:prstGeom prst="rect">
            <a:avLst/>
          </a:prstGeom>
          <a:blipFill>
            <a:blip r:embed="rId18" cstate="print"/>
            <a:stretch>
              <a:fillRect/>
            </a:stretch>
          </a:blipFill>
        </p:spPr>
        <p:txBody>
          <a:bodyPr wrap="square" lIns="0" tIns="0" rIns="0" bIns="0" rtlCol="0"/>
          <a:lstStyle/>
          <a:p>
            <a:endParaRPr dirty="0">
              <a:latin typeface="Arial" pitchFamily="34" charset="0"/>
            </a:endParaRPr>
          </a:p>
        </p:txBody>
      </p:sp>
      <p:sp>
        <p:nvSpPr>
          <p:cNvPr id="20" name="object 6"/>
          <p:cNvSpPr>
            <a:spLocks noGrp="1" noSelect="1" noRot="1" noMove="1" noResize="1" noEditPoints="1" noAdjustHandles="1" noChangeArrowheads="1" noChangeShapeType="1" noTextEdit="1"/>
          </p:cNvSpPr>
          <p:nvPr userDrawn="1">
            <p:custDataLst>
              <p:tags r:id="rId15"/>
            </p:custDataLst>
          </p:nvPr>
        </p:nvSpPr>
        <p:spPr>
          <a:xfrm>
            <a:off x="252006" y="6642004"/>
            <a:ext cx="10188575" cy="0"/>
          </a:xfrm>
          <a:custGeom>
            <a:avLst/>
            <a:gdLst/>
            <a:ahLst/>
            <a:cxnLst/>
            <a:rect l="l" t="t" r="r" b="b"/>
            <a:pathLst>
              <a:path w="10188575">
                <a:moveTo>
                  <a:pt x="0" y="0"/>
                </a:moveTo>
                <a:lnTo>
                  <a:pt x="10188003" y="0"/>
                </a:lnTo>
              </a:path>
            </a:pathLst>
          </a:custGeom>
          <a:ln w="37274">
            <a:solidFill>
              <a:srgbClr val="009A97"/>
            </a:solidFill>
          </a:ln>
        </p:spPr>
        <p:txBody>
          <a:bodyPr wrap="square" lIns="0" tIns="0" rIns="0" bIns="0" rtlCol="0"/>
          <a:lstStyle/>
          <a:p>
            <a:endParaRPr dirty="0">
              <a:latin typeface="Arial" pitchFamily="34" charset="0"/>
            </a:endParaRPr>
          </a:p>
        </p:txBody>
      </p:sp>
      <p:sp>
        <p:nvSpPr>
          <p:cNvPr id="22" name="Text Placeholder 21"/>
          <p:cNvSpPr>
            <a:spLocks noGrp="1"/>
          </p:cNvSpPr>
          <p:nvPr>
            <p:ph type="body" idx="1"/>
          </p:nvPr>
        </p:nvSpPr>
        <p:spPr>
          <a:xfrm>
            <a:off x="534988" y="1765300"/>
            <a:ext cx="9623425" cy="468928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itle Placeholder 22"/>
          <p:cNvSpPr>
            <a:spLocks noGrp="1"/>
          </p:cNvSpPr>
          <p:nvPr>
            <p:ph type="title"/>
          </p:nvPr>
        </p:nvSpPr>
        <p:spPr>
          <a:xfrm>
            <a:off x="534988" y="303213"/>
            <a:ext cx="9623425" cy="12604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Rectangle 2"/>
          <p:cNvSpPr>
            <a:spLocks noGrp="1" noSelect="1" noRot="1" noMove="1" noResize="1" noEditPoints="1" noAdjustHandles="1" noChangeArrowheads="1" noChangeShapeType="1" noTextEdit="1"/>
          </p:cNvSpPr>
          <p:nvPr userDrawn="1">
            <p:custDataLst>
              <p:tags r:id="rId16"/>
            </p:custDataLst>
          </p:nvPr>
        </p:nvSpPr>
        <p:spPr>
          <a:xfrm>
            <a:off x="9156700" y="6829426"/>
            <a:ext cx="15367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Grp="1" noSelect="1" noRot="1" noMove="1" noResize="1" noEditPoints="1" noAdjustHandles="1" noChangeArrowheads="1" noChangeShapeType="1"/>
          </p:cNvPicPr>
          <p:nvPr userDrawn="1">
            <p:custDataLst>
              <p:tags r:id="rId17"/>
            </p:custDataLst>
          </p:nvPr>
        </p:nvPicPr>
        <p:blipFill>
          <a:blip r:embed="rId19" cstate="print">
            <a:extLst>
              <a:ext uri="{28A0092B-C50C-407E-A947-70E740481C1C}">
                <a14:useLocalDpi xmlns:a14="http://schemas.microsoft.com/office/drawing/2010/main" val="0"/>
              </a:ext>
            </a:extLst>
          </a:blip>
          <a:stretch>
            <a:fillRect/>
          </a:stretch>
        </p:blipFill>
        <p:spPr>
          <a:xfrm>
            <a:off x="9288128" y="6858825"/>
            <a:ext cx="1163972" cy="504000"/>
          </a:xfrm>
          <a:prstGeom prst="rect">
            <a:avLst/>
          </a:prstGeom>
        </p:spPr>
      </p:pic>
      <p:grpSp>
        <p:nvGrpSpPr>
          <p:cNvPr id="9" name="Group 8"/>
          <p:cNvGrpSpPr/>
          <p:nvPr userDrawn="1"/>
        </p:nvGrpSpPr>
        <p:grpSpPr>
          <a:xfrm>
            <a:off x="8844703" y="6533161"/>
            <a:ext cx="1862365" cy="1155328"/>
            <a:chOff x="8831035" y="6501757"/>
            <a:chExt cx="1862365" cy="1155328"/>
          </a:xfrm>
        </p:grpSpPr>
        <p:sp>
          <p:nvSpPr>
            <p:cNvPr id="10" name="Rectangle 9"/>
            <p:cNvSpPr/>
            <p:nvPr userDrawn="1"/>
          </p:nvSpPr>
          <p:spPr>
            <a:xfrm>
              <a:off x="9163124" y="6705009"/>
              <a:ext cx="1368152" cy="74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2" name="Picture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831035" y="6501757"/>
              <a:ext cx="1862365" cy="1155328"/>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80" r:id="rId5"/>
    <p:sldLayoutId id="2147483679" r:id="rId6"/>
    <p:sldLayoutId id="2147483670" r:id="rId7"/>
    <p:sldLayoutId id="2147483665" r:id="rId8"/>
    <p:sldLayoutId id="2147483673" r:id="rId9"/>
    <p:sldLayoutId id="2147483674" r:id="rId10"/>
    <p:sldLayoutId id="2147483671" r:id="rId11"/>
  </p:sldLayoutIdLst>
  <p:txStyles>
    <p:titleStyle>
      <a:lvl1pPr eaLnBrk="1" hangingPunct="1">
        <a:defRPr sz="2800" b="1">
          <a:solidFill>
            <a:srgbClr val="008988"/>
          </a:solidFill>
          <a:latin typeface="+mj-lt"/>
          <a:ea typeface="+mj-ea"/>
          <a:cs typeface="+mj-cs"/>
        </a:defRPr>
      </a:lvl1pPr>
    </p:titleStyle>
    <p:bodyStyle>
      <a:lvl1pPr marL="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1pPr>
      <a:lvl2pPr marL="4572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2pPr>
      <a:lvl3pPr marL="9144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3pPr>
      <a:lvl4pPr marL="13716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4pPr>
      <a:lvl5pPr marL="1828800" eaLnBrk="1" hangingPunct="1">
        <a:lnSpc>
          <a:spcPct val="130000"/>
        </a:lnSpc>
        <a:spcAft>
          <a:spcPts val="1800"/>
        </a:spcAft>
        <a:tabLst>
          <a:tab pos="360000" algn="l"/>
          <a:tab pos="720000" algn="l"/>
          <a:tab pos="1080000" algn="l"/>
          <a:tab pos="1440000" algn="l"/>
          <a:tab pos="1800000" algn="l"/>
        </a:tabLst>
        <a:defRPr>
          <a:solidFill>
            <a:srgbClr val="008988"/>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mod="1">
    <p:ext uri="{27BBF7A9-308A-43DC-89C8-2F10F3537804}">
      <p15:sldGuideLst xmlns:p15="http://schemas.microsoft.com/office/powerpoint/2012/main">
        <p15:guide id="1" orient="horz" pos="42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G-0wojixs"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tiff"/><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0876" y="1746276"/>
            <a:ext cx="3571875"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Veterinary_Services\Community and Education\IMAGES\1_Animal_Image_Library\Cats\Archive\Cat_white ou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225" y="2009782"/>
            <a:ext cx="23574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alcon\user_data\SHARING FOLDER\!Temporary Sharing - Items will be deleted when 7 days old!\Vicki from Sarah\shutterstock_127511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452" y="2818263"/>
            <a:ext cx="381642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06028" y="6733753"/>
            <a:ext cx="6107898" cy="707886"/>
          </a:xfrm>
          <a:prstGeom prst="rect">
            <a:avLst/>
          </a:prstGeom>
          <a:noFill/>
        </p:spPr>
        <p:txBody>
          <a:bodyPr wrap="square" rtlCol="0">
            <a:spAutoFit/>
          </a:bodyPr>
          <a:lstStyle/>
          <a:p>
            <a:pPr algn="ctr"/>
            <a:r>
              <a:rPr lang="en-GB" sz="4000" b="1" dirty="0">
                <a:solidFill>
                  <a:srgbClr val="008080"/>
                </a:solidFill>
                <a:latin typeface="Comic Sans MS" panose="030F0702030302020204" pitchFamily="66" charset="0"/>
                <a:cs typeface="Arial" panose="020B0604020202020204" pitchFamily="34" charset="0"/>
              </a:rPr>
              <a:t>Wild Animals</a:t>
            </a:r>
          </a:p>
        </p:txBody>
      </p:sp>
      <p:grpSp>
        <p:nvGrpSpPr>
          <p:cNvPr id="8" name="Group 7"/>
          <p:cNvGrpSpPr/>
          <p:nvPr/>
        </p:nvGrpSpPr>
        <p:grpSpPr>
          <a:xfrm>
            <a:off x="3114452" y="137450"/>
            <a:ext cx="4320480" cy="2664296"/>
            <a:chOff x="8831035" y="6501757"/>
            <a:chExt cx="1862365" cy="1155328"/>
          </a:xfrm>
        </p:grpSpPr>
        <p:sp>
          <p:nvSpPr>
            <p:cNvPr id="9" name="Rectangle 8"/>
            <p:cNvSpPr/>
            <p:nvPr/>
          </p:nvSpPr>
          <p:spPr>
            <a:xfrm>
              <a:off x="9163124" y="6705009"/>
              <a:ext cx="1368152" cy="748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1035" y="6501757"/>
              <a:ext cx="1862365" cy="1155328"/>
            </a:xfrm>
            <a:prstGeom prst="rect">
              <a:avLst/>
            </a:prstGeom>
          </p:spPr>
        </p:pic>
      </p:grpSp>
    </p:spTree>
    <p:extLst>
      <p:ext uri="{BB962C8B-B14F-4D97-AF65-F5344CB8AC3E}">
        <p14:creationId xmlns:p14="http://schemas.microsoft.com/office/powerpoint/2010/main" val="29373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BE9920-0EF2-480C-9B14-1902249E52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69" y="621537"/>
            <a:ext cx="7702656" cy="5777325"/>
          </a:xfrm>
          <a:prstGeom prst="rect">
            <a:avLst/>
          </a:prstGeom>
        </p:spPr>
      </p:pic>
      <p:sp>
        <p:nvSpPr>
          <p:cNvPr id="6" name="Title 2">
            <a:extLst>
              <a:ext uri="{FF2B5EF4-FFF2-40B4-BE49-F238E27FC236}">
                <a16:creationId xmlns:a16="http://schemas.microsoft.com/office/drawing/2014/main" id="{BC5D601C-3E49-4B51-B498-798CF114C266}"/>
              </a:ext>
            </a:extLst>
          </p:cNvPr>
          <p:cNvSpPr txBox="1">
            <a:spLocks/>
          </p:cNvSpPr>
          <p:nvPr/>
        </p:nvSpPr>
        <p:spPr>
          <a:xfrm>
            <a:off x="252628" y="6757230"/>
            <a:ext cx="2541082"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Mountains</a:t>
            </a:r>
          </a:p>
        </p:txBody>
      </p:sp>
    </p:spTree>
    <p:extLst>
      <p:ext uri="{BB962C8B-B14F-4D97-AF65-F5344CB8AC3E}">
        <p14:creationId xmlns:p14="http://schemas.microsoft.com/office/powerpoint/2010/main" val="2426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746A4-30A9-4F3F-B476-04D5A5082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032" y="873951"/>
            <a:ext cx="8496744" cy="5398845"/>
          </a:xfrm>
          <a:prstGeom prst="rect">
            <a:avLst/>
          </a:prstGeom>
        </p:spPr>
      </p:pic>
      <p:sp>
        <p:nvSpPr>
          <p:cNvPr id="7" name="Title 2">
            <a:extLst>
              <a:ext uri="{FF2B5EF4-FFF2-40B4-BE49-F238E27FC236}">
                <a16:creationId xmlns:a16="http://schemas.microsoft.com/office/drawing/2014/main" id="{BC5D601C-3E49-4B51-B498-798CF114C266}"/>
              </a:ext>
            </a:extLst>
          </p:cNvPr>
          <p:cNvSpPr txBox="1">
            <a:spLocks/>
          </p:cNvSpPr>
          <p:nvPr/>
        </p:nvSpPr>
        <p:spPr>
          <a:xfrm>
            <a:off x="234132" y="6757230"/>
            <a:ext cx="3414579"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Polar regions</a:t>
            </a:r>
          </a:p>
        </p:txBody>
      </p:sp>
    </p:spTree>
    <p:extLst>
      <p:ext uri="{BB962C8B-B14F-4D97-AF65-F5344CB8AC3E}">
        <p14:creationId xmlns:p14="http://schemas.microsoft.com/office/powerpoint/2010/main" val="242430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C5D601C-3E49-4B51-B498-798CF114C266}"/>
              </a:ext>
            </a:extLst>
          </p:cNvPr>
          <p:cNvSpPr txBox="1">
            <a:spLocks/>
          </p:cNvSpPr>
          <p:nvPr/>
        </p:nvSpPr>
        <p:spPr>
          <a:xfrm>
            <a:off x="-125908" y="6757230"/>
            <a:ext cx="2541082"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Oceans</a:t>
            </a:r>
          </a:p>
        </p:txBody>
      </p:sp>
      <p:pic>
        <p:nvPicPr>
          <p:cNvPr id="3" name="Picture 2" descr="A group of palm trees next to a body of water&#10;&#10;Description generated with very high confidence">
            <a:extLst>
              <a:ext uri="{FF2B5EF4-FFF2-40B4-BE49-F238E27FC236}">
                <a16:creationId xmlns:a16="http://schemas.microsoft.com/office/drawing/2014/main" id="{933760B7-43E2-4E10-B077-6B536941DF9F}"/>
              </a:ext>
            </a:extLst>
          </p:cNvPr>
          <p:cNvPicPr>
            <a:picLocks noChangeAspect="1"/>
          </p:cNvPicPr>
          <p:nvPr/>
        </p:nvPicPr>
        <p:blipFill rotWithShape="1">
          <a:blip r:embed="rId3">
            <a:extLst>
              <a:ext uri="{28A0092B-C50C-407E-A947-70E740481C1C}">
                <a14:useLocalDpi xmlns:a14="http://schemas.microsoft.com/office/drawing/2010/main" val="0"/>
              </a:ext>
            </a:extLst>
          </a:blip>
          <a:srcRect b="16402"/>
          <a:stretch/>
        </p:blipFill>
        <p:spPr>
          <a:xfrm>
            <a:off x="810196" y="613073"/>
            <a:ext cx="9073008" cy="5688632"/>
          </a:xfrm>
          <a:prstGeom prst="rect">
            <a:avLst/>
          </a:prstGeom>
        </p:spPr>
      </p:pic>
    </p:spTree>
    <p:extLst>
      <p:ext uri="{BB962C8B-B14F-4D97-AF65-F5344CB8AC3E}">
        <p14:creationId xmlns:p14="http://schemas.microsoft.com/office/powerpoint/2010/main" val="2436973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C5D601C-3E49-4B51-B498-798CF114C266}"/>
              </a:ext>
            </a:extLst>
          </p:cNvPr>
          <p:cNvSpPr txBox="1">
            <a:spLocks/>
          </p:cNvSpPr>
          <p:nvPr/>
        </p:nvSpPr>
        <p:spPr>
          <a:xfrm>
            <a:off x="306140" y="6733753"/>
            <a:ext cx="6749750"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Cities, towns and farmland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60" y="541065"/>
            <a:ext cx="7793186" cy="5811164"/>
          </a:xfrm>
          <a:prstGeom prst="rect">
            <a:avLst/>
          </a:prstGeom>
        </p:spPr>
      </p:pic>
    </p:spTree>
    <p:extLst>
      <p:ext uri="{BB962C8B-B14F-4D97-AF65-F5344CB8AC3E}">
        <p14:creationId xmlns:p14="http://schemas.microsoft.com/office/powerpoint/2010/main" val="408051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C5D601C-3E49-4B51-B498-798CF114C266}"/>
              </a:ext>
            </a:extLst>
          </p:cNvPr>
          <p:cNvSpPr txBox="1">
            <a:spLocks/>
          </p:cNvSpPr>
          <p:nvPr/>
        </p:nvSpPr>
        <p:spPr>
          <a:xfrm>
            <a:off x="234132" y="6757230"/>
            <a:ext cx="4923347"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Endangered animals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04" y="613074"/>
            <a:ext cx="8299029" cy="5774516"/>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58"/>
          <a:stretch/>
        </p:blipFill>
        <p:spPr>
          <a:xfrm>
            <a:off x="890049" y="613074"/>
            <a:ext cx="8299028" cy="5774516"/>
          </a:xfrm>
          <a:prstGeom prst="rect">
            <a:avLst/>
          </a:prstGeom>
        </p:spPr>
      </p:pic>
      <p:pic>
        <p:nvPicPr>
          <p:cNvPr id="5" name="Picture 4" descr="A rhinoceros standing in a field&#10;&#10;Description generated with very high confidence">
            <a:extLst>
              <a:ext uri="{FF2B5EF4-FFF2-40B4-BE49-F238E27FC236}">
                <a16:creationId xmlns:a16="http://schemas.microsoft.com/office/drawing/2014/main" id="{420D57F3-33ED-4BFE-B456-998FB25C7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48" y="613074"/>
            <a:ext cx="8291185" cy="5750434"/>
          </a:xfrm>
          <a:prstGeom prst="rect">
            <a:avLst/>
          </a:prstGeom>
        </p:spPr>
      </p:pic>
    </p:spTree>
    <p:extLst>
      <p:ext uri="{BB962C8B-B14F-4D97-AF65-F5344CB8AC3E}">
        <p14:creationId xmlns:p14="http://schemas.microsoft.com/office/powerpoint/2010/main" val="38540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BC5D601C-3E49-4B51-B498-798CF114C266}"/>
              </a:ext>
            </a:extLst>
          </p:cNvPr>
          <p:cNvSpPr txBox="1">
            <a:spLocks/>
          </p:cNvSpPr>
          <p:nvPr/>
        </p:nvSpPr>
        <p:spPr>
          <a:xfrm>
            <a:off x="234132" y="6757230"/>
            <a:ext cx="4923347"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Endangered animals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067"/>
          <a:stretch/>
        </p:blipFill>
        <p:spPr>
          <a:xfrm>
            <a:off x="1098228" y="901105"/>
            <a:ext cx="8530690" cy="511256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969"/>
          <a:stretch/>
        </p:blipFill>
        <p:spPr>
          <a:xfrm>
            <a:off x="1099421" y="901105"/>
            <a:ext cx="8530690" cy="5112568"/>
          </a:xfrm>
          <a:prstGeom prst="rect">
            <a:avLst/>
          </a:prstGeom>
        </p:spPr>
      </p:pic>
      <p:pic>
        <p:nvPicPr>
          <p:cNvPr id="5" name="Picture 4" descr="A cheetah lying in the grass&#10;&#10;Description generated with very high confidence">
            <a:extLst>
              <a:ext uri="{FF2B5EF4-FFF2-40B4-BE49-F238E27FC236}">
                <a16:creationId xmlns:a16="http://schemas.microsoft.com/office/drawing/2014/main" id="{1974D59A-D2ED-4CF8-8553-3D91D5D61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684" y="901105"/>
            <a:ext cx="8530690" cy="5119728"/>
          </a:xfrm>
          <a:prstGeom prst="rect">
            <a:avLst/>
          </a:prstGeom>
        </p:spPr>
      </p:pic>
    </p:spTree>
    <p:extLst>
      <p:ext uri="{BB962C8B-B14F-4D97-AF65-F5344CB8AC3E}">
        <p14:creationId xmlns:p14="http://schemas.microsoft.com/office/powerpoint/2010/main" val="2829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BC5D601C-3E49-4B51-B498-798CF114C266}"/>
              </a:ext>
            </a:extLst>
          </p:cNvPr>
          <p:cNvSpPr txBox="1">
            <a:spLocks/>
          </p:cNvSpPr>
          <p:nvPr/>
        </p:nvSpPr>
        <p:spPr>
          <a:xfrm>
            <a:off x="162124" y="6733753"/>
            <a:ext cx="4923347"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Endangered animals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767"/>
          <a:stretch/>
        </p:blipFill>
        <p:spPr>
          <a:xfrm>
            <a:off x="1098228" y="1045121"/>
            <a:ext cx="8262812" cy="496855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8696"/>
          <a:stretch/>
        </p:blipFill>
        <p:spPr>
          <a:xfrm>
            <a:off x="1098228" y="1033381"/>
            <a:ext cx="8262812" cy="4980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228" y="1023111"/>
            <a:ext cx="8262812" cy="5000832"/>
          </a:xfrm>
          <a:prstGeom prst="rect">
            <a:avLst/>
          </a:prstGeom>
        </p:spPr>
      </p:pic>
    </p:spTree>
    <p:extLst>
      <p:ext uri="{BB962C8B-B14F-4D97-AF65-F5344CB8AC3E}">
        <p14:creationId xmlns:p14="http://schemas.microsoft.com/office/powerpoint/2010/main" val="18510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8B26C7-BD7D-4E98-AA5F-F2ED728A8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259" y="863125"/>
            <a:ext cx="8099700" cy="5402499"/>
          </a:xfrm>
          <a:prstGeom prst="rect">
            <a:avLst/>
          </a:prstGeom>
        </p:spPr>
      </p:pic>
      <p:sp>
        <p:nvSpPr>
          <p:cNvPr id="7" name="Title 2">
            <a:extLst>
              <a:ext uri="{FF2B5EF4-FFF2-40B4-BE49-F238E27FC236}">
                <a16:creationId xmlns:a16="http://schemas.microsoft.com/office/drawing/2014/main" id="{BC5D601C-3E49-4B51-B498-798CF114C266}"/>
              </a:ext>
            </a:extLst>
          </p:cNvPr>
          <p:cNvSpPr txBox="1">
            <a:spLocks/>
          </p:cNvSpPr>
          <p:nvPr/>
        </p:nvSpPr>
        <p:spPr>
          <a:xfrm>
            <a:off x="90116" y="6733753"/>
            <a:ext cx="7874521"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529" dirty="0">
                <a:latin typeface="Comic Sans MS" panose="030F0702030302020204" pitchFamily="66" charset="0"/>
              </a:rPr>
              <a:t>Habitat destruction/deforestation</a:t>
            </a:r>
          </a:p>
        </p:txBody>
      </p:sp>
    </p:spTree>
    <p:extLst>
      <p:ext uri="{BB962C8B-B14F-4D97-AF65-F5344CB8AC3E}">
        <p14:creationId xmlns:p14="http://schemas.microsoft.com/office/powerpoint/2010/main" val="150436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2E5FCE-1BAD-4D4F-BED5-9B29EE0BB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850" y="865632"/>
            <a:ext cx="8151812" cy="5434541"/>
          </a:xfrm>
          <a:prstGeom prst="rect">
            <a:avLst/>
          </a:prstGeom>
        </p:spPr>
      </p:pic>
      <p:sp>
        <p:nvSpPr>
          <p:cNvPr id="7" name="Title 2">
            <a:extLst>
              <a:ext uri="{FF2B5EF4-FFF2-40B4-BE49-F238E27FC236}">
                <a16:creationId xmlns:a16="http://schemas.microsoft.com/office/drawing/2014/main" id="{BC5D601C-3E49-4B51-B498-798CF114C266}"/>
              </a:ext>
            </a:extLst>
          </p:cNvPr>
          <p:cNvSpPr txBox="1">
            <a:spLocks/>
          </p:cNvSpPr>
          <p:nvPr/>
        </p:nvSpPr>
        <p:spPr>
          <a:xfrm>
            <a:off x="-269924" y="6757230"/>
            <a:ext cx="4923347"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Global Warming</a:t>
            </a:r>
          </a:p>
        </p:txBody>
      </p:sp>
    </p:spTree>
    <p:extLst>
      <p:ext uri="{BB962C8B-B14F-4D97-AF65-F5344CB8AC3E}">
        <p14:creationId xmlns:p14="http://schemas.microsoft.com/office/powerpoint/2010/main" val="396976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C505EA-CA0F-4861-B68C-729056800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441" y="788489"/>
            <a:ext cx="8337926" cy="5543833"/>
          </a:xfrm>
          <a:prstGeom prst="rect">
            <a:avLst/>
          </a:prstGeom>
        </p:spPr>
      </p:pic>
      <p:sp>
        <p:nvSpPr>
          <p:cNvPr id="7" name="Title 2">
            <a:extLst>
              <a:ext uri="{FF2B5EF4-FFF2-40B4-BE49-F238E27FC236}">
                <a16:creationId xmlns:a16="http://schemas.microsoft.com/office/drawing/2014/main" id="{BC5D601C-3E49-4B51-B498-798CF114C266}"/>
              </a:ext>
            </a:extLst>
          </p:cNvPr>
          <p:cNvSpPr txBox="1">
            <a:spLocks/>
          </p:cNvSpPr>
          <p:nvPr/>
        </p:nvSpPr>
        <p:spPr>
          <a:xfrm>
            <a:off x="-269924" y="6757230"/>
            <a:ext cx="3335171"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Prey loss</a:t>
            </a:r>
          </a:p>
        </p:txBody>
      </p:sp>
    </p:spTree>
    <p:extLst>
      <p:ext uri="{BB962C8B-B14F-4D97-AF65-F5344CB8AC3E}">
        <p14:creationId xmlns:p14="http://schemas.microsoft.com/office/powerpoint/2010/main" val="185807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utterstock_8724646">
            <a:extLst>
              <a:ext uri="{FF2B5EF4-FFF2-40B4-BE49-F238E27FC236}">
                <a16:creationId xmlns:a16="http://schemas.microsoft.com/office/drawing/2014/main" id="{8EF88E1B-FEEB-4B87-BE9C-487C98B6F7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88"/>
          <a:stretch/>
        </p:blipFill>
        <p:spPr bwMode="auto">
          <a:xfrm>
            <a:off x="2767694" y="2197249"/>
            <a:ext cx="7502354" cy="411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69590ED-4368-42A7-88A2-F8AE3124793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82204" y="685081"/>
            <a:ext cx="2909483" cy="4090255"/>
          </a:xfrm>
          <a:prstGeom prst="rect">
            <a:avLst/>
          </a:prstGeom>
        </p:spPr>
      </p:pic>
      <p:sp>
        <p:nvSpPr>
          <p:cNvPr id="7" name="TextBox 6"/>
          <p:cNvSpPr txBox="1"/>
          <p:nvPr/>
        </p:nvSpPr>
        <p:spPr>
          <a:xfrm>
            <a:off x="-879845" y="6751132"/>
            <a:ext cx="6735654" cy="771109"/>
          </a:xfrm>
          <a:prstGeom prst="rect">
            <a:avLst/>
          </a:prstGeom>
          <a:noFill/>
        </p:spPr>
        <p:txBody>
          <a:bodyPr wrap="square" rtlCol="0">
            <a:spAutoFit/>
          </a:bodyPr>
          <a:lstStyle/>
          <a:p>
            <a:pPr algn="ctr"/>
            <a:r>
              <a:rPr lang="en-GB" sz="4411" b="1" dirty="0">
                <a:solidFill>
                  <a:srgbClr val="008080"/>
                </a:solidFill>
                <a:latin typeface="Comic Sans MS" panose="030F0702030302020204" pitchFamily="66" charset="0"/>
                <a:cs typeface="Arial" panose="020B0604020202020204" pitchFamily="34" charset="0"/>
              </a:rPr>
              <a:t>Wild at heart</a:t>
            </a:r>
          </a:p>
        </p:txBody>
      </p:sp>
    </p:spTree>
    <p:extLst>
      <p:ext uri="{BB962C8B-B14F-4D97-AF65-F5344CB8AC3E}">
        <p14:creationId xmlns:p14="http://schemas.microsoft.com/office/powerpoint/2010/main" val="1067713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C5D601C-3E49-4B51-B498-798CF114C266}"/>
              </a:ext>
            </a:extLst>
          </p:cNvPr>
          <p:cNvSpPr txBox="1">
            <a:spLocks/>
          </p:cNvSpPr>
          <p:nvPr/>
        </p:nvSpPr>
        <p:spPr>
          <a:xfrm>
            <a:off x="0" y="6757230"/>
            <a:ext cx="2541082"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Disease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032" y="790889"/>
            <a:ext cx="8576153" cy="5441092"/>
          </a:xfrm>
          <a:prstGeom prst="rect">
            <a:avLst/>
          </a:prstGeom>
        </p:spPr>
      </p:pic>
    </p:spTree>
    <p:extLst>
      <p:ext uri="{BB962C8B-B14F-4D97-AF65-F5344CB8AC3E}">
        <p14:creationId xmlns:p14="http://schemas.microsoft.com/office/powerpoint/2010/main" val="2302956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873B8B-4B96-43F3-B345-436D426E7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850" y="788595"/>
            <a:ext cx="8258518" cy="5505678"/>
          </a:xfrm>
          <a:prstGeom prst="rect">
            <a:avLst/>
          </a:prstGeom>
        </p:spPr>
      </p:pic>
      <p:sp>
        <p:nvSpPr>
          <p:cNvPr id="8" name="Title 2">
            <a:extLst>
              <a:ext uri="{FF2B5EF4-FFF2-40B4-BE49-F238E27FC236}">
                <a16:creationId xmlns:a16="http://schemas.microsoft.com/office/drawing/2014/main" id="{BC5D601C-3E49-4B51-B498-798CF114C266}"/>
              </a:ext>
            </a:extLst>
          </p:cNvPr>
          <p:cNvSpPr txBox="1">
            <a:spLocks/>
          </p:cNvSpPr>
          <p:nvPr/>
        </p:nvSpPr>
        <p:spPr>
          <a:xfrm>
            <a:off x="26309" y="6757230"/>
            <a:ext cx="2541082"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Hunting</a:t>
            </a:r>
          </a:p>
        </p:txBody>
      </p:sp>
    </p:spTree>
    <p:extLst>
      <p:ext uri="{BB962C8B-B14F-4D97-AF65-F5344CB8AC3E}">
        <p14:creationId xmlns:p14="http://schemas.microsoft.com/office/powerpoint/2010/main" val="366720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2404" y="3277369"/>
            <a:ext cx="6016151" cy="369332"/>
          </a:xfrm>
          <a:prstGeom prst="rect">
            <a:avLst/>
          </a:prstGeom>
          <a:noFill/>
        </p:spPr>
        <p:txBody>
          <a:bodyPr wrap="square" rtlCol="0">
            <a:spAutoFit/>
          </a:bodyPr>
          <a:lstStyle/>
          <a:p>
            <a:r>
              <a:rPr lang="en-GB" dirty="0">
                <a:hlinkClick r:id="rId3"/>
              </a:rPr>
              <a:t>https://www.youtube.com/watch?v=-jG-0wojixs</a:t>
            </a:r>
            <a:endParaRPr lang="en-GB" dirty="0"/>
          </a:p>
        </p:txBody>
      </p:sp>
    </p:spTree>
    <p:extLst>
      <p:ext uri="{BB962C8B-B14F-4D97-AF65-F5344CB8AC3E}">
        <p14:creationId xmlns:p14="http://schemas.microsoft.com/office/powerpoint/2010/main" val="29424530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C5D601C-3E49-4B51-B498-798CF114C266}"/>
              </a:ext>
            </a:extLst>
          </p:cNvPr>
          <p:cNvSpPr txBox="1">
            <a:spLocks/>
          </p:cNvSpPr>
          <p:nvPr/>
        </p:nvSpPr>
        <p:spPr>
          <a:xfrm>
            <a:off x="-269924" y="6733753"/>
            <a:ext cx="5889301" cy="714681"/>
          </a:xfrm>
          <a:prstGeom prst="rect">
            <a:avLst/>
          </a:prstGeom>
        </p:spPr>
        <p:txBody>
          <a:bodyPr vert="horz" lIns="0" tIns="50419" rIns="100838" bIns="50419" rtlCol="0" anchor="ctr">
            <a:noAutofit/>
          </a:bodyPr>
          <a:lstStyle>
            <a:lvl1pPr algn="ctr" defTabSz="914400" rtl="0" eaLnBrk="1" latinLnBrk="0" hangingPunct="1">
              <a:spcBef>
                <a:spcPct val="0"/>
              </a:spcBef>
              <a:buNone/>
              <a:defRPr sz="2500" b="1" kern="1200">
                <a:solidFill>
                  <a:srgbClr val="008988"/>
                </a:solidFill>
                <a:latin typeface="Arial" pitchFamily="34" charset="0"/>
                <a:ea typeface="+mj-ea"/>
                <a:cs typeface="Arial" pitchFamily="34" charset="0"/>
              </a:defRPr>
            </a:lvl1pPr>
          </a:lstStyle>
          <a:p>
            <a:r>
              <a:rPr lang="en-US" sz="3970" dirty="0">
                <a:latin typeface="Comic Sans MS" panose="030F0702030302020204" pitchFamily="66" charset="0"/>
              </a:rPr>
              <a:t>Animals in captivity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441" y="714885"/>
            <a:ext cx="8496744" cy="5663686"/>
          </a:xfrm>
          <a:prstGeom prst="rect">
            <a:avLst/>
          </a:prstGeom>
        </p:spPr>
      </p:pic>
    </p:spTree>
    <p:extLst>
      <p:ext uri="{BB962C8B-B14F-4D97-AF65-F5344CB8AC3E}">
        <p14:creationId xmlns:p14="http://schemas.microsoft.com/office/powerpoint/2010/main" val="41260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Box 8"/>
          <p:cNvSpPr txBox="1">
            <a:spLocks noChangeArrowheads="1"/>
          </p:cNvSpPr>
          <p:nvPr/>
        </p:nvSpPr>
        <p:spPr bwMode="auto">
          <a:xfrm>
            <a:off x="-415567" y="6752867"/>
            <a:ext cx="3294906" cy="1721562"/>
          </a:xfrm>
          <a:prstGeom prst="rect">
            <a:avLst/>
          </a:prstGeom>
          <a:noFill/>
          <a:ln w="9525">
            <a:noFill/>
            <a:miter lim="800000"/>
            <a:headEnd/>
            <a:tailEnd/>
          </a:ln>
        </p:spPr>
        <p:txBody>
          <a:bodyPr wrap="square">
            <a:spAutoFit/>
          </a:bodyPr>
          <a:lstStyle/>
          <a:p>
            <a:pPr algn="ctr"/>
            <a:r>
              <a:rPr lang="en-GB" sz="3970" b="1" dirty="0">
                <a:solidFill>
                  <a:srgbClr val="008080"/>
                </a:solidFill>
                <a:latin typeface="Comic Sans MS" panose="030F0702030302020204" pitchFamily="66" charset="0"/>
                <a:cs typeface="Arial" panose="020B0604020202020204" pitchFamily="34" charset="0"/>
              </a:rPr>
              <a:t>Activity</a:t>
            </a:r>
          </a:p>
          <a:p>
            <a:pPr algn="ctr"/>
            <a:endParaRPr lang="en-GB" sz="2647" dirty="0">
              <a:solidFill>
                <a:srgbClr val="00AC7F"/>
              </a:solidFill>
              <a:latin typeface="Calibri" pitchFamily="34" charset="0"/>
            </a:endParaRPr>
          </a:p>
          <a:p>
            <a:pPr algn="ctr"/>
            <a:endParaRPr lang="en-GB" sz="1985" dirty="0">
              <a:solidFill>
                <a:srgbClr val="00AC7F"/>
              </a:solidFill>
              <a:latin typeface="Calibri" pitchFamily="34" charset="0"/>
            </a:endParaRPr>
          </a:p>
          <a:p>
            <a:pPr algn="ctr"/>
            <a:endParaRPr lang="en-GB" sz="1985" dirty="0">
              <a:solidFill>
                <a:srgbClr val="00AC7F"/>
              </a:solidFill>
              <a:latin typeface="Calibri" pitchFamily="34" charset="0"/>
            </a:endParaRPr>
          </a:p>
        </p:txBody>
      </p:sp>
      <p:sp>
        <p:nvSpPr>
          <p:cNvPr id="5" name="TextBox 8"/>
          <p:cNvSpPr txBox="1">
            <a:spLocks noChangeArrowheads="1"/>
          </p:cNvSpPr>
          <p:nvPr/>
        </p:nvSpPr>
        <p:spPr bwMode="auto">
          <a:xfrm>
            <a:off x="899806" y="446255"/>
            <a:ext cx="9370241" cy="635430"/>
          </a:xfrm>
          <a:prstGeom prst="rect">
            <a:avLst/>
          </a:prstGeom>
          <a:noFill/>
          <a:ln w="9525">
            <a:noFill/>
            <a:miter lim="800000"/>
            <a:headEnd/>
            <a:tailEnd/>
          </a:ln>
        </p:spPr>
        <p:txBody>
          <a:bodyPr wrap="square">
            <a:spAutoFit/>
          </a:bodyPr>
          <a:lstStyle/>
          <a:p>
            <a:pPr algn="ctr"/>
            <a:r>
              <a:rPr lang="en-GB" sz="3529" b="1" dirty="0">
                <a:solidFill>
                  <a:srgbClr val="008080"/>
                </a:solidFill>
                <a:latin typeface="Comic Sans MS" panose="030F0702030302020204" pitchFamily="66" charset="0"/>
                <a:cs typeface="Arial" panose="020B0604020202020204" pitchFamily="34" charset="0"/>
              </a:rPr>
              <a:t>Match the animal to its habitat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485" y="4682186"/>
            <a:ext cx="1932415" cy="15255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503" y="4859760"/>
            <a:ext cx="1968447" cy="147633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1158" y="3241804"/>
            <a:ext cx="2396441" cy="159940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0362" y="5021702"/>
            <a:ext cx="1979040" cy="123675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436" y="4861385"/>
            <a:ext cx="1583458" cy="160658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0889" y="4956294"/>
            <a:ext cx="2045394" cy="1408666"/>
          </a:xfrm>
          <a:prstGeom prst="rect">
            <a:avLst/>
          </a:prstGeom>
        </p:spPr>
      </p:pic>
      <p:sp>
        <p:nvSpPr>
          <p:cNvPr id="20" name="TextBox 19"/>
          <p:cNvSpPr txBox="1"/>
          <p:nvPr/>
        </p:nvSpPr>
        <p:spPr>
          <a:xfrm>
            <a:off x="349027" y="4521198"/>
            <a:ext cx="407484"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a)</a:t>
            </a:r>
          </a:p>
        </p:txBody>
      </p:sp>
      <p:sp>
        <p:nvSpPr>
          <p:cNvPr id="22" name="TextBox 21"/>
          <p:cNvSpPr txBox="1"/>
          <p:nvPr/>
        </p:nvSpPr>
        <p:spPr>
          <a:xfrm>
            <a:off x="1321000" y="4461959"/>
            <a:ext cx="428322"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b)</a:t>
            </a:r>
          </a:p>
        </p:txBody>
      </p:sp>
      <p:sp>
        <p:nvSpPr>
          <p:cNvPr id="23" name="TextBox 22"/>
          <p:cNvSpPr txBox="1"/>
          <p:nvPr/>
        </p:nvSpPr>
        <p:spPr>
          <a:xfrm>
            <a:off x="3372451" y="4584700"/>
            <a:ext cx="409086"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c)</a:t>
            </a:r>
          </a:p>
        </p:txBody>
      </p:sp>
      <p:sp>
        <p:nvSpPr>
          <p:cNvPr id="24" name="TextBox 23"/>
          <p:cNvSpPr txBox="1"/>
          <p:nvPr/>
        </p:nvSpPr>
        <p:spPr>
          <a:xfrm>
            <a:off x="5460094" y="4626072"/>
            <a:ext cx="426720"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d)</a:t>
            </a:r>
          </a:p>
        </p:txBody>
      </p:sp>
      <p:sp>
        <p:nvSpPr>
          <p:cNvPr id="26" name="TextBox 25"/>
          <p:cNvSpPr txBox="1"/>
          <p:nvPr/>
        </p:nvSpPr>
        <p:spPr>
          <a:xfrm>
            <a:off x="7654086" y="4991479"/>
            <a:ext cx="417102"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e)</a:t>
            </a:r>
          </a:p>
        </p:txBody>
      </p:sp>
      <p:sp>
        <p:nvSpPr>
          <p:cNvPr id="27" name="TextBox 26"/>
          <p:cNvSpPr txBox="1"/>
          <p:nvPr/>
        </p:nvSpPr>
        <p:spPr>
          <a:xfrm>
            <a:off x="7972082" y="3241804"/>
            <a:ext cx="407484"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f)</a:t>
            </a:r>
          </a:p>
        </p:txBody>
      </p:sp>
      <p:sp>
        <p:nvSpPr>
          <p:cNvPr id="29" name="TextBox 28"/>
          <p:cNvSpPr txBox="1"/>
          <p:nvPr/>
        </p:nvSpPr>
        <p:spPr>
          <a:xfrm>
            <a:off x="1466447" y="1130198"/>
            <a:ext cx="362600"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1.</a:t>
            </a:r>
          </a:p>
        </p:txBody>
      </p:sp>
      <p:sp>
        <p:nvSpPr>
          <p:cNvPr id="30" name="TextBox 29"/>
          <p:cNvSpPr txBox="1"/>
          <p:nvPr/>
        </p:nvSpPr>
        <p:spPr>
          <a:xfrm>
            <a:off x="4508033" y="1198096"/>
            <a:ext cx="404278"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2.</a:t>
            </a:r>
          </a:p>
        </p:txBody>
      </p:sp>
      <p:sp>
        <p:nvSpPr>
          <p:cNvPr id="31" name="TextBox 30"/>
          <p:cNvSpPr txBox="1"/>
          <p:nvPr/>
        </p:nvSpPr>
        <p:spPr>
          <a:xfrm>
            <a:off x="7661331" y="1173206"/>
            <a:ext cx="404278"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3.</a:t>
            </a:r>
          </a:p>
        </p:txBody>
      </p:sp>
      <p:sp>
        <p:nvSpPr>
          <p:cNvPr id="32" name="TextBox 31"/>
          <p:cNvSpPr txBox="1"/>
          <p:nvPr/>
        </p:nvSpPr>
        <p:spPr>
          <a:xfrm>
            <a:off x="241451" y="2818015"/>
            <a:ext cx="404278"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4.</a:t>
            </a:r>
          </a:p>
        </p:txBody>
      </p:sp>
      <p:sp>
        <p:nvSpPr>
          <p:cNvPr id="33" name="TextBox 32"/>
          <p:cNvSpPr txBox="1"/>
          <p:nvPr/>
        </p:nvSpPr>
        <p:spPr>
          <a:xfrm>
            <a:off x="2677200" y="2818015"/>
            <a:ext cx="404278"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5.</a:t>
            </a:r>
          </a:p>
        </p:txBody>
      </p:sp>
      <p:sp>
        <p:nvSpPr>
          <p:cNvPr id="34" name="TextBox 33"/>
          <p:cNvSpPr txBox="1"/>
          <p:nvPr/>
        </p:nvSpPr>
        <p:spPr>
          <a:xfrm>
            <a:off x="5138626" y="2854689"/>
            <a:ext cx="404278" cy="397801"/>
          </a:xfrm>
          <a:prstGeom prst="rect">
            <a:avLst/>
          </a:prstGeom>
          <a:noFill/>
        </p:spPr>
        <p:txBody>
          <a:bodyPr wrap="none" rtlCol="0">
            <a:spAutoFit/>
          </a:bodyPr>
          <a:lstStyle/>
          <a:p>
            <a:r>
              <a:rPr lang="en-GB" sz="1985" dirty="0">
                <a:solidFill>
                  <a:srgbClr val="E92D82"/>
                </a:solidFill>
                <a:latin typeface="Comic Sans MS" panose="030F0702030302020204" pitchFamily="66" charset="0"/>
              </a:rPr>
              <a:t>6.</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6117" y="1238061"/>
            <a:ext cx="2311482" cy="1540988"/>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r="10515"/>
          <a:stretch/>
        </p:blipFill>
        <p:spPr>
          <a:xfrm>
            <a:off x="645729" y="2840859"/>
            <a:ext cx="2044276" cy="1523155"/>
          </a:xfrm>
          <a:prstGeom prst="rect">
            <a:avLst/>
          </a:prstGeom>
        </p:spPr>
      </p:pic>
      <p:pic>
        <p:nvPicPr>
          <p:cNvPr id="35" name="Picture 34">
            <a:extLst>
              <a:ext uri="{FF2B5EF4-FFF2-40B4-BE49-F238E27FC236}">
                <a16:creationId xmlns:a16="http://schemas.microsoft.com/office/drawing/2014/main" id="{F92746A4-30A9-4F3F-B476-04D5A5082B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282" y="2882353"/>
            <a:ext cx="2331849" cy="1481661"/>
          </a:xfrm>
          <a:prstGeom prst="rect">
            <a:avLst/>
          </a:prstGeom>
        </p:spPr>
      </p:pic>
      <p:pic>
        <p:nvPicPr>
          <p:cNvPr id="36" name="Picture 35">
            <a:extLst>
              <a:ext uri="{FF2B5EF4-FFF2-40B4-BE49-F238E27FC236}">
                <a16:creationId xmlns:a16="http://schemas.microsoft.com/office/drawing/2014/main" id="{B1EA64B7-E9A2-43AE-81B5-4228885C6B5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9928" r="54280"/>
          <a:stretch/>
        </p:blipFill>
        <p:spPr>
          <a:xfrm>
            <a:off x="1873337" y="1220182"/>
            <a:ext cx="2520372" cy="1462141"/>
          </a:xfrm>
          <a:prstGeom prst="rect">
            <a:avLst/>
          </a:prstGeom>
        </p:spPr>
      </p:pic>
      <p:pic>
        <p:nvPicPr>
          <p:cNvPr id="37" name="Picture 36">
            <a:extLst>
              <a:ext uri="{FF2B5EF4-FFF2-40B4-BE49-F238E27FC236}">
                <a16:creationId xmlns:a16="http://schemas.microsoft.com/office/drawing/2014/main" id="{6673D555-E0D7-4DF0-B3EE-DBCB97A973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98150" y="2895961"/>
            <a:ext cx="2187315" cy="1456246"/>
          </a:xfrm>
          <a:prstGeom prst="rect">
            <a:avLst/>
          </a:prstGeom>
        </p:spPr>
      </p:pic>
      <p:pic>
        <p:nvPicPr>
          <p:cNvPr id="38" name="Picture 37"/>
          <p:cNvPicPr>
            <a:picLocks noChangeAspect="1"/>
          </p:cNvPicPr>
          <p:nvPr/>
        </p:nvPicPr>
        <p:blipFill rotWithShape="1">
          <a:blip r:embed="rId14">
            <a:extLst>
              <a:ext uri="{28A0092B-C50C-407E-A947-70E740481C1C}">
                <a14:useLocalDpi xmlns:a14="http://schemas.microsoft.com/office/drawing/2010/main" val="0"/>
              </a:ext>
            </a:extLst>
          </a:blip>
          <a:srcRect t="14870" r="54724" b="45478"/>
          <a:stretch/>
        </p:blipFill>
        <p:spPr>
          <a:xfrm>
            <a:off x="5004227" y="1241094"/>
            <a:ext cx="2286689" cy="1493348"/>
          </a:xfrm>
          <a:prstGeom prst="rect">
            <a:avLst/>
          </a:prstGeom>
        </p:spPr>
      </p:pic>
    </p:spTree>
    <p:extLst>
      <p:ext uri="{BB962C8B-B14F-4D97-AF65-F5344CB8AC3E}">
        <p14:creationId xmlns:p14="http://schemas.microsoft.com/office/powerpoint/2010/main" val="4931425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Box 8"/>
          <p:cNvSpPr txBox="1">
            <a:spLocks noChangeArrowheads="1"/>
          </p:cNvSpPr>
          <p:nvPr/>
        </p:nvSpPr>
        <p:spPr bwMode="auto">
          <a:xfrm>
            <a:off x="-269924" y="6733753"/>
            <a:ext cx="4880474" cy="2061077"/>
          </a:xfrm>
          <a:prstGeom prst="rect">
            <a:avLst/>
          </a:prstGeom>
          <a:noFill/>
          <a:ln w="9525">
            <a:noFill/>
            <a:miter lim="800000"/>
            <a:headEnd/>
            <a:tailEnd/>
          </a:ln>
        </p:spPr>
        <p:txBody>
          <a:bodyPr wrap="square">
            <a:spAutoFit/>
          </a:bodyPr>
          <a:lstStyle/>
          <a:p>
            <a:pPr algn="ctr"/>
            <a:r>
              <a:rPr lang="en-GB" sz="3970" b="1" dirty="0">
                <a:solidFill>
                  <a:srgbClr val="008080"/>
                </a:solidFill>
                <a:latin typeface="Comic Sans MS" panose="030F0702030302020204" pitchFamily="66" charset="0"/>
                <a:cs typeface="Arial" panose="020B0604020202020204" pitchFamily="34" charset="0"/>
              </a:rPr>
              <a:t>Habitat activity</a:t>
            </a:r>
          </a:p>
          <a:p>
            <a:pPr algn="ctr"/>
            <a:endParaRPr lang="en-GB" sz="3529" dirty="0">
              <a:solidFill>
                <a:srgbClr val="00AC7F"/>
              </a:solidFill>
              <a:latin typeface="Calibri" pitchFamily="34" charset="0"/>
            </a:endParaRPr>
          </a:p>
          <a:p>
            <a:pPr algn="ctr"/>
            <a:endParaRPr lang="en-GB" sz="2647" dirty="0">
              <a:solidFill>
                <a:srgbClr val="00AC7F"/>
              </a:solidFill>
              <a:latin typeface="Calibri" pitchFamily="34" charset="0"/>
            </a:endParaRPr>
          </a:p>
          <a:p>
            <a:pPr algn="ctr"/>
            <a:endParaRPr lang="en-GB" sz="2647" dirty="0">
              <a:solidFill>
                <a:srgbClr val="00AC7F"/>
              </a:solidFill>
              <a:latin typeface="Calibri" pitchFamily="34" charset="0"/>
            </a:endParaRPr>
          </a:p>
        </p:txBody>
      </p:sp>
      <p:pic>
        <p:nvPicPr>
          <p:cNvPr id="4" name="Picture 3" descr="A picture containing table&#10;&#10;Description generated with very high confidence">
            <a:extLst>
              <a:ext uri="{FF2B5EF4-FFF2-40B4-BE49-F238E27FC236}">
                <a16:creationId xmlns:a16="http://schemas.microsoft.com/office/drawing/2014/main" id="{80590EEB-DD05-450D-BE84-5BBF01652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508" y="469057"/>
            <a:ext cx="8028384" cy="6021288"/>
          </a:xfrm>
          <a:prstGeom prst="rect">
            <a:avLst/>
          </a:prstGeom>
        </p:spPr>
      </p:pic>
    </p:spTree>
    <p:extLst>
      <p:ext uri="{BB962C8B-B14F-4D97-AF65-F5344CB8AC3E}">
        <p14:creationId xmlns:p14="http://schemas.microsoft.com/office/powerpoint/2010/main" val="97750054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3" cstate="print"/>
          <a:srcRect/>
          <a:stretch>
            <a:fillRect/>
          </a:stretch>
        </p:blipFill>
        <p:spPr bwMode="auto">
          <a:xfrm>
            <a:off x="4154500" y="4031171"/>
            <a:ext cx="2463178" cy="2485937"/>
          </a:xfrm>
          <a:prstGeom prst="rect">
            <a:avLst/>
          </a:prstGeom>
          <a:noFill/>
          <a:ln w="25400">
            <a:noFill/>
            <a:round/>
            <a:headEnd/>
            <a:tailEnd/>
          </a:ln>
        </p:spPr>
      </p:pic>
      <p:pic>
        <p:nvPicPr>
          <p:cNvPr id="2053" name="Picture 3" descr="\\Falcon\user_data\Veterinary_Services\Community and Education\IMAGES\1_Animal_Image_Library\Cats\Archive\Kitten playing.jpg"/>
          <p:cNvPicPr>
            <a:picLocks noChangeAspect="1" noChangeArrowheads="1"/>
          </p:cNvPicPr>
          <p:nvPr/>
        </p:nvPicPr>
        <p:blipFill rotWithShape="1">
          <a:blip r:embed="rId4" cstate="print"/>
          <a:srcRect l="19164" t="7909" r="8051" b="7080"/>
          <a:stretch/>
        </p:blipFill>
        <p:spPr bwMode="auto">
          <a:xfrm>
            <a:off x="343944" y="2686076"/>
            <a:ext cx="3317583" cy="3811186"/>
          </a:xfrm>
          <a:prstGeom prst="rect">
            <a:avLst/>
          </a:prstGeom>
          <a:noFill/>
          <a:ln w="9525">
            <a:noFill/>
            <a:miter lim="800000"/>
            <a:headEnd/>
            <a:tailEnd/>
          </a:ln>
        </p:spPr>
      </p:pic>
      <p:sp>
        <p:nvSpPr>
          <p:cNvPr id="6" name="Rectangle 5"/>
          <p:cNvSpPr/>
          <p:nvPr/>
        </p:nvSpPr>
        <p:spPr>
          <a:xfrm>
            <a:off x="2408574" y="684481"/>
            <a:ext cx="5240982" cy="1008738"/>
          </a:xfrm>
          <a:prstGeom prst="rect">
            <a:avLst/>
          </a:prstGeom>
          <a:noFill/>
        </p:spPr>
        <p:txBody>
          <a:bodyPr wrap="square">
            <a:spAutoFit/>
          </a:bodyPr>
          <a:lstStyle/>
          <a:p>
            <a:pPr algn="ctr">
              <a:defRPr/>
            </a:pPr>
            <a:r>
              <a:rPr lang="en-US" sz="5955" dirty="0">
                <a:ln w="900" cmpd="sng">
                  <a:solidFill>
                    <a:schemeClr val="accent1">
                      <a:satMod val="190000"/>
                      <a:alpha val="55000"/>
                    </a:schemeClr>
                  </a:solidFill>
                  <a:prstDash val="solid"/>
                </a:ln>
                <a:solidFill>
                  <a:srgbClr val="30C09E"/>
                </a:solidFill>
                <a:latin typeface="Comic Sans MS" panose="030F0702030302020204" pitchFamily="66" charset="0"/>
                <a:cs typeface="Arial" pitchFamily="34" charset="0"/>
              </a:rPr>
              <a:t>Thanks!</a:t>
            </a:r>
          </a:p>
        </p:txBody>
      </p:sp>
      <p:pic>
        <p:nvPicPr>
          <p:cNvPr id="7" name="Picture 2" descr="\\falcon\user_data\SHARING FOLDER\!Temporary Sharing - Items will be deleted when 7 days old!\Jenna\shutterstock_162290225.jpg"/>
          <p:cNvPicPr>
            <a:picLocks noChangeAspect="1" noChangeArrowheads="1"/>
          </p:cNvPicPr>
          <p:nvPr/>
        </p:nvPicPr>
        <p:blipFill rotWithShape="1">
          <a:blip r:embed="rId5" cstate="print"/>
          <a:srcRect l="16216" r="21621" b="8007"/>
          <a:stretch/>
        </p:blipFill>
        <p:spPr bwMode="auto">
          <a:xfrm>
            <a:off x="6617678" y="922708"/>
            <a:ext cx="3158605" cy="5424558"/>
          </a:xfrm>
          <a:prstGeom prst="rect">
            <a:avLst/>
          </a:prstGeom>
          <a:noFill/>
        </p:spPr>
      </p:pic>
    </p:spTree>
    <p:extLst>
      <p:ext uri="{BB962C8B-B14F-4D97-AF65-F5344CB8AC3E}">
        <p14:creationId xmlns:p14="http://schemas.microsoft.com/office/powerpoint/2010/main" val="221615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810" y="6733753"/>
            <a:ext cx="6107898" cy="707886"/>
          </a:xfrm>
          <a:prstGeom prst="rect">
            <a:avLst/>
          </a:prstGeom>
          <a:noFill/>
        </p:spPr>
        <p:txBody>
          <a:bodyPr wrap="square" rtlCol="0">
            <a:spAutoFit/>
          </a:bodyPr>
          <a:lstStyle/>
          <a:p>
            <a:pPr algn="ctr"/>
            <a:r>
              <a:rPr lang="en-GB" sz="4000" b="1" dirty="0">
                <a:solidFill>
                  <a:srgbClr val="008080"/>
                </a:solidFill>
                <a:latin typeface="Comic Sans MS" panose="030F0702030302020204" pitchFamily="66" charset="0"/>
                <a:cs typeface="Arial" panose="020B0604020202020204" pitchFamily="34" charset="0"/>
              </a:rPr>
              <a:t>What do pets need?…</a:t>
            </a:r>
          </a:p>
        </p:txBody>
      </p:sp>
      <p:pic>
        <p:nvPicPr>
          <p:cNvPr id="6" name="Picture 2" descr="C:\Documents and Settings\Henson_A\My Documents\Amy's\Talkies\New Welfare Symbols\Environment Icon.jpg"/>
          <p:cNvPicPr>
            <a:picLocks noChangeAspect="1" noChangeArrowheads="1"/>
          </p:cNvPicPr>
          <p:nvPr/>
        </p:nvPicPr>
        <p:blipFill>
          <a:blip r:embed="rId3" cstate="print"/>
          <a:srcRect/>
          <a:stretch>
            <a:fillRect/>
          </a:stretch>
        </p:blipFill>
        <p:spPr bwMode="auto">
          <a:xfrm>
            <a:off x="1252137" y="474554"/>
            <a:ext cx="2159328" cy="2159328"/>
          </a:xfrm>
          <a:prstGeom prst="ellipse">
            <a:avLst/>
          </a:prstGeom>
          <a:noFill/>
          <a:effectLst>
            <a:softEdge rad="0"/>
          </a:effectLst>
        </p:spPr>
      </p:pic>
      <p:pic>
        <p:nvPicPr>
          <p:cNvPr id="7" name="Picture 3" descr="C:\Documents and Settings\Henson_A\My Documents\Amy's\Talkies\New Welfare Symbols\Diet Icon.jpg"/>
          <p:cNvPicPr>
            <a:picLocks noChangeAspect="1" noChangeArrowheads="1"/>
          </p:cNvPicPr>
          <p:nvPr/>
        </p:nvPicPr>
        <p:blipFill>
          <a:blip r:embed="rId4" cstate="print"/>
          <a:srcRect/>
          <a:stretch>
            <a:fillRect/>
          </a:stretch>
        </p:blipFill>
        <p:spPr bwMode="auto">
          <a:xfrm>
            <a:off x="1275763" y="3639790"/>
            <a:ext cx="2187087" cy="2187087"/>
          </a:xfrm>
          <a:prstGeom prst="ellipse">
            <a:avLst/>
          </a:prstGeom>
          <a:noFill/>
          <a:effectLst>
            <a:softEdge rad="0"/>
          </a:effectLst>
        </p:spPr>
      </p:pic>
      <p:pic>
        <p:nvPicPr>
          <p:cNvPr id="8" name="Picture 7" descr="Health Icon.jpg"/>
          <p:cNvPicPr>
            <a:picLocks noChangeAspect="1"/>
          </p:cNvPicPr>
          <p:nvPr/>
        </p:nvPicPr>
        <p:blipFill>
          <a:blip r:embed="rId5" cstate="print"/>
          <a:srcRect/>
          <a:stretch>
            <a:fillRect/>
          </a:stretch>
        </p:blipFill>
        <p:spPr bwMode="auto">
          <a:xfrm>
            <a:off x="3792659" y="1924235"/>
            <a:ext cx="2392309" cy="2189250"/>
          </a:xfrm>
          <a:prstGeom prst="rect">
            <a:avLst/>
          </a:prstGeom>
          <a:noFill/>
          <a:ln w="9525">
            <a:noFill/>
            <a:miter lim="800000"/>
            <a:headEnd/>
            <a:tailEnd/>
          </a:ln>
          <a:effectLst>
            <a:softEdge rad="0"/>
          </a:effectLst>
        </p:spPr>
      </p:pic>
      <p:pic>
        <p:nvPicPr>
          <p:cNvPr id="9" name="Picture 8" descr="C:\Documents and Settings\Henson_A\My Documents\Amy's\Talkies\New Welfare Symbols\Behaviour Icon.jpg"/>
          <p:cNvPicPr>
            <a:picLocks noChangeAspect="1" noChangeArrowheads="1"/>
          </p:cNvPicPr>
          <p:nvPr/>
        </p:nvPicPr>
        <p:blipFill>
          <a:blip r:embed="rId6" cstate="print"/>
          <a:srcRect/>
          <a:stretch>
            <a:fillRect/>
          </a:stretch>
        </p:blipFill>
        <p:spPr bwMode="auto">
          <a:xfrm>
            <a:off x="7218908" y="3639790"/>
            <a:ext cx="2160240" cy="2160240"/>
          </a:xfrm>
          <a:prstGeom prst="ellipse">
            <a:avLst/>
          </a:prstGeom>
          <a:noFill/>
        </p:spPr>
      </p:pic>
      <p:pic>
        <p:nvPicPr>
          <p:cNvPr id="10" name="Picture 9" descr="C:\Documents and Settings\Henson_A\My Documents\Amy's\Talkies\New Welfare Symbols\Companionship Icon.jpg"/>
          <p:cNvPicPr>
            <a:picLocks noChangeAspect="1" noChangeArrowheads="1"/>
          </p:cNvPicPr>
          <p:nvPr/>
        </p:nvPicPr>
        <p:blipFill>
          <a:blip r:embed="rId7" cstate="print"/>
          <a:srcRect/>
          <a:stretch>
            <a:fillRect/>
          </a:stretch>
        </p:blipFill>
        <p:spPr bwMode="auto">
          <a:xfrm>
            <a:off x="7149834" y="397049"/>
            <a:ext cx="2152122" cy="2160209"/>
          </a:xfrm>
          <a:prstGeom prst="ellipse">
            <a:avLst/>
          </a:prstGeom>
          <a:noFill/>
        </p:spPr>
      </p:pic>
      <p:sp>
        <p:nvSpPr>
          <p:cNvPr id="11" name="TextBox 10"/>
          <p:cNvSpPr txBox="1"/>
          <p:nvPr/>
        </p:nvSpPr>
        <p:spPr>
          <a:xfrm>
            <a:off x="1153589" y="2695260"/>
            <a:ext cx="2160240" cy="523220"/>
          </a:xfrm>
          <a:prstGeom prst="rect">
            <a:avLst/>
          </a:prstGeom>
          <a:noFill/>
        </p:spPr>
        <p:txBody>
          <a:bodyPr wrap="square" rtlCol="0">
            <a:spAutoFit/>
          </a:bodyPr>
          <a:lstStyle/>
          <a:p>
            <a:pPr algn="ctr"/>
            <a:r>
              <a:rPr lang="en-GB" sz="2400" b="1" dirty="0">
                <a:solidFill>
                  <a:schemeClr val="accent4"/>
                </a:solidFill>
                <a:latin typeface="Comic Sans MS" panose="030F0702030302020204" pitchFamily="66" charset="0"/>
                <a:cs typeface="Arial" panose="020B0604020202020204" pitchFamily="34" charset="0"/>
              </a:rPr>
              <a:t> </a:t>
            </a:r>
            <a:r>
              <a:rPr lang="en-GB" sz="2800" b="1" dirty="0">
                <a:solidFill>
                  <a:schemeClr val="accent4"/>
                </a:solidFill>
                <a:latin typeface="Comic Sans MS" panose="030F0702030302020204" pitchFamily="66" charset="0"/>
                <a:cs typeface="Arial" panose="020B0604020202020204" pitchFamily="34" charset="0"/>
              </a:rPr>
              <a:t>A HOME</a:t>
            </a:r>
          </a:p>
        </p:txBody>
      </p:sp>
      <p:sp>
        <p:nvSpPr>
          <p:cNvPr id="12" name="TextBox 11"/>
          <p:cNvSpPr txBox="1"/>
          <p:nvPr/>
        </p:nvSpPr>
        <p:spPr>
          <a:xfrm>
            <a:off x="882204" y="5935512"/>
            <a:ext cx="3227578" cy="523220"/>
          </a:xfrm>
          <a:prstGeom prst="rect">
            <a:avLst/>
          </a:prstGeom>
          <a:noFill/>
        </p:spPr>
        <p:txBody>
          <a:bodyPr wrap="square" rtlCol="0">
            <a:spAutoFit/>
          </a:bodyPr>
          <a:lstStyle/>
          <a:p>
            <a:pPr algn="ctr"/>
            <a:r>
              <a:rPr lang="en-GB" sz="2800" b="1" dirty="0">
                <a:solidFill>
                  <a:schemeClr val="accent6"/>
                </a:solidFill>
                <a:latin typeface="Comic Sans MS" panose="030F0702030302020204" pitchFamily="66" charset="0"/>
                <a:cs typeface="Arial" panose="020B0604020202020204" pitchFamily="34" charset="0"/>
              </a:rPr>
              <a:t>FOOD &amp; WATER</a:t>
            </a:r>
          </a:p>
        </p:txBody>
      </p:sp>
      <p:sp>
        <p:nvSpPr>
          <p:cNvPr id="13" name="TextBox 12"/>
          <p:cNvSpPr txBox="1"/>
          <p:nvPr/>
        </p:nvSpPr>
        <p:spPr>
          <a:xfrm>
            <a:off x="4217873" y="3918903"/>
            <a:ext cx="1682106" cy="892552"/>
          </a:xfrm>
          <a:prstGeom prst="rect">
            <a:avLst/>
          </a:prstGeom>
          <a:noFill/>
        </p:spPr>
        <p:txBody>
          <a:bodyPr wrap="square" rtlCol="0">
            <a:spAutoFit/>
          </a:bodyPr>
          <a:lstStyle/>
          <a:p>
            <a:pPr algn="ctr"/>
            <a:endParaRPr lang="en-GB" sz="2400" dirty="0">
              <a:solidFill>
                <a:schemeClr val="accent1"/>
              </a:solidFill>
              <a:latin typeface="Comic Sans MS" panose="030F0702030302020204" pitchFamily="66" charset="0"/>
              <a:cs typeface="Arial" pitchFamily="34" charset="0"/>
            </a:endParaRPr>
          </a:p>
          <a:p>
            <a:pPr algn="ctr"/>
            <a:r>
              <a:rPr lang="en-GB" sz="2800" b="1" dirty="0">
                <a:solidFill>
                  <a:schemeClr val="accent1"/>
                </a:solidFill>
                <a:latin typeface="Comic Sans MS" panose="030F0702030302020204" pitchFamily="66" charset="0"/>
                <a:cs typeface="Arial" pitchFamily="34" charset="0"/>
              </a:rPr>
              <a:t>HEALTH</a:t>
            </a:r>
          </a:p>
        </p:txBody>
      </p:sp>
      <p:sp>
        <p:nvSpPr>
          <p:cNvPr id="14" name="Rectangle 13"/>
          <p:cNvSpPr/>
          <p:nvPr/>
        </p:nvSpPr>
        <p:spPr>
          <a:xfrm>
            <a:off x="6611897" y="5944883"/>
            <a:ext cx="3374262" cy="523220"/>
          </a:xfrm>
          <a:prstGeom prst="rect">
            <a:avLst/>
          </a:prstGeom>
        </p:spPr>
        <p:txBody>
          <a:bodyPr wrap="square">
            <a:spAutoFit/>
          </a:bodyPr>
          <a:lstStyle/>
          <a:p>
            <a:pPr algn="ctr"/>
            <a:r>
              <a:rPr lang="en-GB" sz="2800" b="1" dirty="0">
                <a:solidFill>
                  <a:schemeClr val="accent3"/>
                </a:solidFill>
                <a:latin typeface="Comic Sans MS" panose="030F0702030302020204" pitchFamily="66" charset="0"/>
                <a:cs typeface="Arial" panose="020B0604020202020204" pitchFamily="34" charset="0"/>
              </a:rPr>
              <a:t>EXERCISE &amp; FUN</a:t>
            </a:r>
          </a:p>
        </p:txBody>
      </p:sp>
      <p:sp>
        <p:nvSpPr>
          <p:cNvPr id="15" name="Rectangle 14"/>
          <p:cNvSpPr/>
          <p:nvPr/>
        </p:nvSpPr>
        <p:spPr>
          <a:xfrm>
            <a:off x="7149834" y="2695260"/>
            <a:ext cx="2298387" cy="523220"/>
          </a:xfrm>
          <a:prstGeom prst="rect">
            <a:avLst/>
          </a:prstGeom>
        </p:spPr>
        <p:txBody>
          <a:bodyPr wrap="square">
            <a:spAutoFit/>
          </a:bodyPr>
          <a:lstStyle/>
          <a:p>
            <a:pPr algn="ctr"/>
            <a:r>
              <a:rPr lang="en-GB" sz="2800" b="1" dirty="0">
                <a:solidFill>
                  <a:schemeClr val="accent2"/>
                </a:solidFill>
                <a:latin typeface="Comic Sans MS" panose="030F0702030302020204" pitchFamily="66" charset="0"/>
                <a:cs typeface="Arial" panose="020B0604020202020204" pitchFamily="34" charset="0"/>
              </a:rPr>
              <a:t>FRIENDS</a:t>
            </a:r>
          </a:p>
        </p:txBody>
      </p:sp>
    </p:spTree>
    <p:extLst>
      <p:ext uri="{BB962C8B-B14F-4D97-AF65-F5344CB8AC3E}">
        <p14:creationId xmlns:p14="http://schemas.microsoft.com/office/powerpoint/2010/main" val="26889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inVertic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arn(inVertical)">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barn(inVertical)">
                                      <p:cBhvr>
                                        <p:cTn id="5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PAW images_money.JPG"/>
          <p:cNvPicPr>
            <a:picLocks noChangeAspect="1"/>
          </p:cNvPicPr>
          <p:nvPr/>
        </p:nvPicPr>
        <p:blipFill rotWithShape="1">
          <a:blip r:embed="rId3" cstate="print"/>
          <a:srcRect r="51602"/>
          <a:stretch/>
        </p:blipFill>
        <p:spPr>
          <a:xfrm>
            <a:off x="9107875" y="3909034"/>
            <a:ext cx="1182409" cy="2590800"/>
          </a:xfrm>
          <a:prstGeom prst="rect">
            <a:avLst/>
          </a:prstGeom>
        </p:spPr>
      </p:pic>
      <p:sp>
        <p:nvSpPr>
          <p:cNvPr id="27" name="Title 1"/>
          <p:cNvSpPr>
            <a:spLocks noGrp="1"/>
          </p:cNvSpPr>
          <p:nvPr>
            <p:ph type="title"/>
          </p:nvPr>
        </p:nvSpPr>
        <p:spPr>
          <a:xfrm>
            <a:off x="172157" y="6784861"/>
            <a:ext cx="8179109" cy="692564"/>
          </a:xfrm>
        </p:spPr>
        <p:txBody>
          <a:bodyPr>
            <a:normAutofit/>
          </a:bodyPr>
          <a:lstStyle/>
          <a:p>
            <a:r>
              <a:rPr lang="en-GB" sz="3088" i="1" dirty="0"/>
              <a:t>The UK’s leading vet charity …</a:t>
            </a:r>
          </a:p>
        </p:txBody>
      </p:sp>
      <p:sp>
        <p:nvSpPr>
          <p:cNvPr id="28" name="TextBox 27"/>
          <p:cNvSpPr txBox="1"/>
          <p:nvPr/>
        </p:nvSpPr>
        <p:spPr>
          <a:xfrm>
            <a:off x="3694012" y="428625"/>
            <a:ext cx="6467045" cy="394717"/>
          </a:xfrm>
          <a:prstGeom prst="rect">
            <a:avLst/>
          </a:prstGeom>
          <a:noFill/>
        </p:spPr>
        <p:txBody>
          <a:bodyPr wrap="square" lIns="88384" tIns="44193" rIns="88384" bIns="44193" rtlCol="0">
            <a:spAutoFit/>
          </a:bodyPr>
          <a:lstStyle/>
          <a:p>
            <a:endParaRPr lang="en-GB" sz="1985" dirty="0"/>
          </a:p>
        </p:txBody>
      </p:sp>
      <p:pic>
        <p:nvPicPr>
          <p:cNvPr id="29" name="Picture 28" descr="old faithful.jpg"/>
          <p:cNvPicPr>
            <a:picLocks noChangeAspect="1"/>
          </p:cNvPicPr>
          <p:nvPr/>
        </p:nvPicPr>
        <p:blipFill>
          <a:blip r:embed="rId4" cstate="print"/>
          <a:stretch>
            <a:fillRect/>
          </a:stretch>
        </p:blipFill>
        <p:spPr>
          <a:xfrm rot="20852158">
            <a:off x="822647" y="730898"/>
            <a:ext cx="3244929" cy="2893008"/>
          </a:xfrm>
          <a:prstGeom prst="rect">
            <a:avLst/>
          </a:prstGeom>
          <a:ln>
            <a:noFill/>
          </a:ln>
          <a:effectLst>
            <a:outerShdw blurRad="292100" dist="139700" dir="2700000" algn="tl" rotWithShape="0">
              <a:srgbClr val="333333">
                <a:alpha val="65000"/>
              </a:srgbClr>
            </a:outerShdw>
            <a:softEdge rad="31750"/>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97" y="3978784"/>
            <a:ext cx="3745833" cy="2657553"/>
          </a:xfrm>
          <a:prstGeom prst="rect">
            <a:avLst/>
          </a:prstGeom>
          <a:ln>
            <a:noFill/>
          </a:ln>
          <a:effectLst>
            <a:outerShdw blurRad="292100" dist="139700" dir="2700000" algn="tl" rotWithShape="0">
              <a:srgbClr val="333333">
                <a:alpha val="65000"/>
              </a:srgbClr>
            </a:outerShdw>
            <a:softEdge rad="31750"/>
          </a:effectLst>
        </p:spPr>
      </p:pic>
      <p:sp>
        <p:nvSpPr>
          <p:cNvPr id="31" name="TextBox 30"/>
          <p:cNvSpPr txBox="1"/>
          <p:nvPr/>
        </p:nvSpPr>
        <p:spPr>
          <a:xfrm>
            <a:off x="4443316" y="237375"/>
            <a:ext cx="6166738" cy="1514639"/>
          </a:xfrm>
          <a:prstGeom prst="rect">
            <a:avLst/>
          </a:prstGeom>
          <a:noFill/>
        </p:spPr>
        <p:txBody>
          <a:bodyPr wrap="square" lIns="88384" tIns="44193" rIns="88384" bIns="44193" rtlCol="0">
            <a:spAutoFit/>
          </a:bodyPr>
          <a:lstStyle/>
          <a:p>
            <a:pPr>
              <a:buFont typeface="Arial" pitchFamily="34" charset="0"/>
              <a:buNone/>
            </a:pPr>
            <a:endParaRPr lang="en-GB" sz="1985" dirty="0"/>
          </a:p>
          <a:p>
            <a:pPr>
              <a:buClr>
                <a:srgbClr val="008988"/>
              </a:buClr>
            </a:pPr>
            <a:r>
              <a:rPr lang="en-GB" sz="2426" dirty="0">
                <a:solidFill>
                  <a:srgbClr val="008988"/>
                </a:solidFill>
                <a:latin typeface="Arial" pitchFamily="34" charset="0"/>
                <a:cs typeface="Arial" pitchFamily="34" charset="0"/>
              </a:rPr>
              <a:t>PDSA is a </a:t>
            </a:r>
            <a:r>
              <a:rPr lang="en-GB" sz="2426" b="1" dirty="0">
                <a:solidFill>
                  <a:srgbClr val="008988"/>
                </a:solidFill>
                <a:latin typeface="Arial" pitchFamily="34" charset="0"/>
                <a:cs typeface="Arial" pitchFamily="34" charset="0"/>
              </a:rPr>
              <a:t>100</a:t>
            </a:r>
            <a:r>
              <a:rPr lang="en-GB" sz="2426" dirty="0">
                <a:solidFill>
                  <a:srgbClr val="008988"/>
                </a:solidFill>
                <a:latin typeface="Arial" pitchFamily="34" charset="0"/>
                <a:cs typeface="Arial" pitchFamily="34" charset="0"/>
              </a:rPr>
              <a:t> year old charity who have been treating sick and injured pets since 1917</a:t>
            </a:r>
          </a:p>
        </p:txBody>
      </p:sp>
      <p:sp>
        <p:nvSpPr>
          <p:cNvPr id="32" name="TextBox 31"/>
          <p:cNvSpPr txBox="1"/>
          <p:nvPr/>
        </p:nvSpPr>
        <p:spPr>
          <a:xfrm>
            <a:off x="4443317" y="3487603"/>
            <a:ext cx="5461060" cy="835864"/>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Arial" panose="020B0604020202020204" pitchFamily="34" charset="0"/>
                <a:cs typeface="Arial" panose="020B0604020202020204" pitchFamily="34" charset="0"/>
              </a:rPr>
              <a:t>They help one sick or injured pet every 5 seconds!</a:t>
            </a:r>
          </a:p>
        </p:txBody>
      </p:sp>
      <p:sp>
        <p:nvSpPr>
          <p:cNvPr id="33" name="TextBox 32"/>
          <p:cNvSpPr txBox="1"/>
          <p:nvPr/>
        </p:nvSpPr>
        <p:spPr>
          <a:xfrm>
            <a:off x="4443316" y="2104983"/>
            <a:ext cx="5461060" cy="835864"/>
          </a:xfrm>
          <a:prstGeom prst="rect">
            <a:avLst/>
          </a:prstGeom>
          <a:noFill/>
        </p:spPr>
        <p:txBody>
          <a:bodyPr wrap="square" lIns="88384" tIns="44193" rIns="88384" bIns="44193" rtlCol="0">
            <a:spAutoFit/>
          </a:bodyPr>
          <a:lstStyle/>
          <a:p>
            <a:pPr>
              <a:buClr>
                <a:srgbClr val="008988"/>
              </a:buClr>
            </a:pPr>
            <a:r>
              <a:rPr lang="en-GB" sz="2426" dirty="0">
                <a:solidFill>
                  <a:srgbClr val="008988"/>
                </a:solidFill>
                <a:latin typeface="Arial" panose="020B0604020202020204" pitchFamily="34" charset="0"/>
                <a:cs typeface="Arial" panose="020B0604020202020204" pitchFamily="34" charset="0"/>
              </a:rPr>
              <a:t>They</a:t>
            </a:r>
            <a:r>
              <a:rPr lang="en-GB" sz="1985" dirty="0">
                <a:solidFill>
                  <a:srgbClr val="008988"/>
                </a:solidFill>
              </a:rPr>
              <a:t> </a:t>
            </a:r>
            <a:r>
              <a:rPr lang="en-GB" sz="2426" dirty="0">
                <a:solidFill>
                  <a:srgbClr val="008988"/>
                </a:solidFill>
                <a:latin typeface="Arial" pitchFamily="34" charset="0"/>
                <a:cs typeface="Arial" pitchFamily="34" charset="0"/>
              </a:rPr>
              <a:t>have Pet Hospitals all over the UK</a:t>
            </a:r>
          </a:p>
        </p:txBody>
      </p:sp>
      <p:sp>
        <p:nvSpPr>
          <p:cNvPr id="34" name="Rectangle 33"/>
          <p:cNvSpPr/>
          <p:nvPr/>
        </p:nvSpPr>
        <p:spPr>
          <a:xfrm>
            <a:off x="4053291" y="3781426"/>
            <a:ext cx="5041900" cy="394717"/>
          </a:xfrm>
          <a:prstGeom prst="rect">
            <a:avLst/>
          </a:prstGeom>
        </p:spPr>
        <p:txBody>
          <a:bodyPr lIns="88384" tIns="44193" rIns="88384" bIns="44193">
            <a:spAutoFit/>
          </a:bodyPr>
          <a:lstStyle/>
          <a:p>
            <a:r>
              <a:rPr lang="en-GB" sz="1985" dirty="0"/>
              <a:t>  </a:t>
            </a:r>
          </a:p>
        </p:txBody>
      </p:sp>
      <p:sp>
        <p:nvSpPr>
          <p:cNvPr id="35" name="Rectangle 34"/>
          <p:cNvSpPr/>
          <p:nvPr/>
        </p:nvSpPr>
        <p:spPr>
          <a:xfrm>
            <a:off x="4443317" y="4877324"/>
            <a:ext cx="5041900" cy="1209171"/>
          </a:xfrm>
          <a:prstGeom prst="rect">
            <a:avLst/>
          </a:prstGeom>
        </p:spPr>
        <p:txBody>
          <a:bodyPr wrap="square" lIns="88384" tIns="44193" rIns="88384" bIns="44193">
            <a:spAutoFit/>
          </a:bodyPr>
          <a:lstStyle/>
          <a:p>
            <a:r>
              <a:rPr lang="en-GB" sz="2426" dirty="0">
                <a:solidFill>
                  <a:srgbClr val="008988"/>
                </a:solidFill>
                <a:latin typeface="Arial" pitchFamily="34" charset="0"/>
                <a:cs typeface="Arial" pitchFamily="34" charset="0"/>
              </a:rPr>
              <a:t>It costs the charity more than </a:t>
            </a:r>
          </a:p>
          <a:p>
            <a:r>
              <a:rPr lang="en-GB" sz="2426" b="1" dirty="0">
                <a:solidFill>
                  <a:srgbClr val="008988"/>
                </a:solidFill>
                <a:latin typeface="Arial" pitchFamily="34" charset="0"/>
                <a:cs typeface="Arial" pitchFamily="34" charset="0"/>
              </a:rPr>
              <a:t>£1 million </a:t>
            </a:r>
            <a:r>
              <a:rPr lang="en-GB" sz="2426" dirty="0">
                <a:solidFill>
                  <a:srgbClr val="008988"/>
                </a:solidFill>
                <a:latin typeface="Arial" pitchFamily="34" charset="0"/>
                <a:cs typeface="Arial" pitchFamily="34" charset="0"/>
              </a:rPr>
              <a:t>every week to do their work</a:t>
            </a:r>
          </a:p>
        </p:txBody>
      </p:sp>
      <p:sp>
        <p:nvSpPr>
          <p:cNvPr id="36" name="TextBox 35"/>
          <p:cNvSpPr txBox="1"/>
          <p:nvPr/>
        </p:nvSpPr>
        <p:spPr>
          <a:xfrm>
            <a:off x="2027861" y="428625"/>
            <a:ext cx="2114268" cy="397801"/>
          </a:xfrm>
          <a:prstGeom prst="rect">
            <a:avLst/>
          </a:prstGeom>
          <a:noFill/>
        </p:spPr>
        <p:txBody>
          <a:bodyPr wrap="square" rtlCol="0">
            <a:spAutoFit/>
          </a:bodyPr>
          <a:lstStyle/>
          <a:p>
            <a:endParaRPr lang="en-GB" sz="1985" dirty="0"/>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20000">
            <a:off x="600346" y="754739"/>
            <a:ext cx="3493387" cy="2872877"/>
          </a:xfrm>
          <a:prstGeom prst="rect">
            <a:avLst/>
          </a:prstGeom>
        </p:spPr>
      </p:pic>
    </p:spTree>
    <p:extLst>
      <p:ext uri="{BB962C8B-B14F-4D97-AF65-F5344CB8AC3E}">
        <p14:creationId xmlns:p14="http://schemas.microsoft.com/office/powerpoint/2010/main" val="250706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par>
                                <p:cTn id="17" presetID="6" presetClass="entr" presetSubtype="16"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in)">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circle(in)">
                                      <p:cBhvr>
                                        <p:cTn id="24" dur="1000"/>
                                        <p:tgtEl>
                                          <p:spTgt spid="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6"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ircle(in)">
                                      <p:cBhvr>
                                        <p:cTn id="39" dur="1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3"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BDF1134-D598-4EAC-85FA-6BD49F57FBAE}"/>
              </a:ext>
            </a:extLst>
          </p:cNvPr>
          <p:cNvGrpSpPr/>
          <p:nvPr/>
        </p:nvGrpSpPr>
        <p:grpSpPr>
          <a:xfrm>
            <a:off x="363825" y="521257"/>
            <a:ext cx="9951427" cy="5847112"/>
            <a:chOff x="363825" y="521257"/>
            <a:chExt cx="8384639" cy="5143619"/>
          </a:xfrm>
        </p:grpSpPr>
        <p:sp>
          <p:nvSpPr>
            <p:cNvPr id="2" name="Rectangle 1">
              <a:extLst>
                <a:ext uri="{FF2B5EF4-FFF2-40B4-BE49-F238E27FC236}">
                  <a16:creationId xmlns:a16="http://schemas.microsoft.com/office/drawing/2014/main" id="{050A7E77-0B41-42BF-A57C-A6D9C212593D}"/>
                </a:ext>
              </a:extLst>
            </p:cNvPr>
            <p:cNvSpPr/>
            <p:nvPr/>
          </p:nvSpPr>
          <p:spPr>
            <a:xfrm>
              <a:off x="395536" y="2852935"/>
              <a:ext cx="2448272" cy="2811941"/>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
              </a:r>
            </a:p>
          </p:txBody>
        </p:sp>
        <p:sp>
          <p:nvSpPr>
            <p:cNvPr id="3" name="Rectangle 2">
              <a:extLst>
                <a:ext uri="{FF2B5EF4-FFF2-40B4-BE49-F238E27FC236}">
                  <a16:creationId xmlns:a16="http://schemas.microsoft.com/office/drawing/2014/main" id="{89A56F5D-A8F7-4827-AF56-0C0CF510416F}"/>
                </a:ext>
              </a:extLst>
            </p:cNvPr>
            <p:cNvSpPr/>
            <p:nvPr/>
          </p:nvSpPr>
          <p:spPr>
            <a:xfrm>
              <a:off x="3347864" y="2852934"/>
              <a:ext cx="2448272" cy="2808313"/>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C383AD5-2841-4D19-8BB9-7E835A7EC660}"/>
                </a:ext>
              </a:extLst>
            </p:cNvPr>
            <p:cNvSpPr/>
            <p:nvPr/>
          </p:nvSpPr>
          <p:spPr>
            <a:xfrm>
              <a:off x="6300192" y="2852933"/>
              <a:ext cx="2448272" cy="2809689"/>
            </a:xfrm>
            <a:prstGeom prst="rect">
              <a:avLst/>
            </a:prstGeom>
            <a:solidFill>
              <a:schemeClr val="bg1"/>
            </a:solidFill>
            <a:ln w="571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2C069DEF-41F2-4537-881E-CB7B5FAD7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85" y="2996952"/>
              <a:ext cx="732433" cy="705578"/>
            </a:xfrm>
            <a:prstGeom prst="rect">
              <a:avLst/>
            </a:prstGeom>
          </p:spPr>
        </p:pic>
        <p:pic>
          <p:nvPicPr>
            <p:cNvPr id="6" name="Picture 5">
              <a:extLst>
                <a:ext uri="{FF2B5EF4-FFF2-40B4-BE49-F238E27FC236}">
                  <a16:creationId xmlns:a16="http://schemas.microsoft.com/office/drawing/2014/main" id="{B621180D-876C-455E-866D-0C16F8EEF0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8845" y="2996952"/>
              <a:ext cx="732433" cy="705578"/>
            </a:xfrm>
            <a:prstGeom prst="rect">
              <a:avLst/>
            </a:prstGeom>
          </p:spPr>
        </p:pic>
        <p:pic>
          <p:nvPicPr>
            <p:cNvPr id="7" name="Picture 6">
              <a:extLst>
                <a:ext uri="{FF2B5EF4-FFF2-40B4-BE49-F238E27FC236}">
                  <a16:creationId xmlns:a16="http://schemas.microsoft.com/office/drawing/2014/main" id="{46C481B7-193A-4AFC-9401-3729990277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9647" y="3000017"/>
              <a:ext cx="732433" cy="705578"/>
            </a:xfrm>
            <a:prstGeom prst="rect">
              <a:avLst/>
            </a:prstGeom>
          </p:spPr>
        </p:pic>
        <p:pic>
          <p:nvPicPr>
            <p:cNvPr id="8" name="Picture 7">
              <a:extLst>
                <a:ext uri="{FF2B5EF4-FFF2-40B4-BE49-F238E27FC236}">
                  <a16:creationId xmlns:a16="http://schemas.microsoft.com/office/drawing/2014/main" id="{09B6820F-73F9-4E2E-AF30-6CA385CEB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9513" y="2993887"/>
              <a:ext cx="732433" cy="705578"/>
            </a:xfrm>
            <a:prstGeom prst="rect">
              <a:avLst/>
            </a:prstGeom>
          </p:spPr>
        </p:pic>
        <p:pic>
          <p:nvPicPr>
            <p:cNvPr id="9" name="Picture 8">
              <a:extLst>
                <a:ext uri="{FF2B5EF4-FFF2-40B4-BE49-F238E27FC236}">
                  <a16:creationId xmlns:a16="http://schemas.microsoft.com/office/drawing/2014/main" id="{1541801D-A0F6-4BA2-A9A8-0EB8F964C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2996952"/>
              <a:ext cx="729251" cy="702513"/>
            </a:xfrm>
            <a:prstGeom prst="rect">
              <a:avLst/>
            </a:prstGeom>
          </p:spPr>
        </p:pic>
        <p:pic>
          <p:nvPicPr>
            <p:cNvPr id="10" name="Picture 9">
              <a:extLst>
                <a:ext uri="{FF2B5EF4-FFF2-40B4-BE49-F238E27FC236}">
                  <a16:creationId xmlns:a16="http://schemas.microsoft.com/office/drawing/2014/main" id="{D530BA05-FD29-4D73-807A-B0A9BC4C7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993887"/>
              <a:ext cx="732433" cy="705578"/>
            </a:xfrm>
            <a:prstGeom prst="rect">
              <a:avLst/>
            </a:prstGeom>
          </p:spPr>
        </p:pic>
        <p:sp>
          <p:nvSpPr>
            <p:cNvPr id="11" name="TextBox 10">
              <a:extLst>
                <a:ext uri="{FF2B5EF4-FFF2-40B4-BE49-F238E27FC236}">
                  <a16:creationId xmlns:a16="http://schemas.microsoft.com/office/drawing/2014/main" id="{21965DB5-9928-4942-81E9-AC108713CC84}"/>
                </a:ext>
              </a:extLst>
            </p:cNvPr>
            <p:cNvSpPr txBox="1"/>
            <p:nvPr/>
          </p:nvSpPr>
          <p:spPr>
            <a:xfrm>
              <a:off x="382069" y="521257"/>
              <a:ext cx="3356776" cy="400110"/>
            </a:xfrm>
            <a:prstGeom prst="rect">
              <a:avLst/>
            </a:prstGeom>
            <a:noFill/>
          </p:spPr>
          <p:txBody>
            <a:bodyPr wrap="square" rtlCol="0">
              <a:spAutoFit/>
            </a:bodyPr>
            <a:lstStyle/>
            <a:p>
              <a:r>
                <a:rPr lang="en-GB" sz="2000" b="1" dirty="0">
                  <a:solidFill>
                    <a:srgbClr val="008080"/>
                  </a:solidFill>
                  <a:latin typeface="Comic Sans MS" panose="030F0702030302020204" pitchFamily="66" charset="0"/>
                </a:rPr>
                <a:t>Learning Objectives</a:t>
              </a:r>
            </a:p>
          </p:txBody>
        </p:sp>
        <p:sp>
          <p:nvSpPr>
            <p:cNvPr id="12" name="TextBox 11">
              <a:extLst>
                <a:ext uri="{FF2B5EF4-FFF2-40B4-BE49-F238E27FC236}">
                  <a16:creationId xmlns:a16="http://schemas.microsoft.com/office/drawing/2014/main" id="{9FC79735-F4EF-4BCB-99AA-935FAD4F24DF}"/>
                </a:ext>
              </a:extLst>
            </p:cNvPr>
            <p:cNvSpPr txBox="1"/>
            <p:nvPr/>
          </p:nvSpPr>
          <p:spPr>
            <a:xfrm>
              <a:off x="363825" y="2313272"/>
              <a:ext cx="3356776" cy="400110"/>
            </a:xfrm>
            <a:prstGeom prst="rect">
              <a:avLst/>
            </a:prstGeom>
            <a:noFill/>
          </p:spPr>
          <p:txBody>
            <a:bodyPr wrap="square" rtlCol="0">
              <a:spAutoFit/>
            </a:bodyPr>
            <a:lstStyle/>
            <a:p>
              <a:r>
                <a:rPr lang="en-GB" sz="2000" b="1" dirty="0">
                  <a:solidFill>
                    <a:srgbClr val="FF0066"/>
                  </a:solidFill>
                  <a:latin typeface="Comic Sans MS" panose="030F0702030302020204" pitchFamily="66" charset="0"/>
                </a:rPr>
                <a:t>Learning Outcomes</a:t>
              </a:r>
            </a:p>
          </p:txBody>
        </p:sp>
        <p:sp>
          <p:nvSpPr>
            <p:cNvPr id="13" name="TextBox 12">
              <a:extLst>
                <a:ext uri="{FF2B5EF4-FFF2-40B4-BE49-F238E27FC236}">
                  <a16:creationId xmlns:a16="http://schemas.microsoft.com/office/drawing/2014/main" id="{3E88D201-2B95-467F-92D4-C2FC21442EC5}"/>
                </a:ext>
              </a:extLst>
            </p:cNvPr>
            <p:cNvSpPr txBox="1"/>
            <p:nvPr/>
          </p:nvSpPr>
          <p:spPr>
            <a:xfrm>
              <a:off x="363825" y="3842083"/>
              <a:ext cx="2448272" cy="1055912"/>
            </a:xfrm>
            <a:prstGeom prst="rect">
              <a:avLst/>
            </a:prstGeom>
            <a:noFill/>
          </p:spPr>
          <p:txBody>
            <a:bodyPr wrap="square" rtlCol="0">
              <a:spAutoFit/>
            </a:bodyPr>
            <a:lstStyle/>
            <a:p>
              <a:pPr algn="ctr"/>
              <a:r>
                <a:rPr lang="en-GB" sz="2400" dirty="0">
                  <a:latin typeface="Comic Sans MS" panose="030F0702030302020204" pitchFamily="66" charset="0"/>
                </a:rPr>
                <a:t>I can define what is meant by the term habitat.</a:t>
              </a:r>
            </a:p>
          </p:txBody>
        </p:sp>
        <p:sp>
          <p:nvSpPr>
            <p:cNvPr id="14" name="TextBox 13">
              <a:extLst>
                <a:ext uri="{FF2B5EF4-FFF2-40B4-BE49-F238E27FC236}">
                  <a16:creationId xmlns:a16="http://schemas.microsoft.com/office/drawing/2014/main" id="{3651E644-80D6-43AC-89B9-FF4B273E209B}"/>
                </a:ext>
              </a:extLst>
            </p:cNvPr>
            <p:cNvSpPr txBox="1"/>
            <p:nvPr/>
          </p:nvSpPr>
          <p:spPr>
            <a:xfrm>
              <a:off x="3347863" y="3891582"/>
              <a:ext cx="2448273" cy="731016"/>
            </a:xfrm>
            <a:prstGeom prst="rect">
              <a:avLst/>
            </a:prstGeom>
            <a:noFill/>
          </p:spPr>
          <p:txBody>
            <a:bodyPr wrap="square" rtlCol="0">
              <a:spAutoFit/>
            </a:bodyPr>
            <a:lstStyle/>
            <a:p>
              <a:pPr algn="ctr"/>
              <a:r>
                <a:rPr lang="en-GB" sz="2400" dirty="0">
                  <a:latin typeface="Comic Sans MS" panose="030F0702030302020204" pitchFamily="66" charset="0"/>
                </a:rPr>
                <a:t>I can describe an animal’s habitat.</a:t>
              </a:r>
            </a:p>
          </p:txBody>
        </p:sp>
        <p:sp>
          <p:nvSpPr>
            <p:cNvPr id="15" name="TextBox 14">
              <a:extLst>
                <a:ext uri="{FF2B5EF4-FFF2-40B4-BE49-F238E27FC236}">
                  <a16:creationId xmlns:a16="http://schemas.microsoft.com/office/drawing/2014/main" id="{97047B9E-8DDF-4FDB-9CB1-56884EF96F57}"/>
                </a:ext>
              </a:extLst>
            </p:cNvPr>
            <p:cNvSpPr txBox="1"/>
            <p:nvPr/>
          </p:nvSpPr>
          <p:spPr>
            <a:xfrm>
              <a:off x="6240537" y="3806115"/>
              <a:ext cx="2448272" cy="1380807"/>
            </a:xfrm>
            <a:prstGeom prst="rect">
              <a:avLst/>
            </a:prstGeom>
            <a:noFill/>
          </p:spPr>
          <p:txBody>
            <a:bodyPr wrap="square" rtlCol="0">
              <a:spAutoFit/>
            </a:bodyPr>
            <a:lstStyle/>
            <a:p>
              <a:pPr algn="ctr"/>
              <a:r>
                <a:rPr lang="en-GB" sz="2400" dirty="0">
                  <a:latin typeface="Comic Sans MS" panose="030F0702030302020204" pitchFamily="66" charset="0"/>
                </a:rPr>
                <a:t>I can explain why different animals need different habitats.</a:t>
              </a:r>
            </a:p>
          </p:txBody>
        </p:sp>
      </p:grpSp>
      <p:sp>
        <p:nvSpPr>
          <p:cNvPr id="17" name="TextBox 16">
            <a:extLst>
              <a:ext uri="{FF2B5EF4-FFF2-40B4-BE49-F238E27FC236}">
                <a16:creationId xmlns:a16="http://schemas.microsoft.com/office/drawing/2014/main" id="{1E45072D-A752-4A53-9266-2F175365E584}"/>
              </a:ext>
            </a:extLst>
          </p:cNvPr>
          <p:cNvSpPr txBox="1"/>
          <p:nvPr/>
        </p:nvSpPr>
        <p:spPr>
          <a:xfrm>
            <a:off x="401462" y="976090"/>
            <a:ext cx="10291938" cy="1323439"/>
          </a:xfrm>
          <a:prstGeom prst="rect">
            <a:avLst/>
          </a:prstGeom>
          <a:noFill/>
        </p:spPr>
        <p:txBody>
          <a:bodyPr wrap="square" rtlCol="0">
            <a:spAutoFit/>
          </a:bodyPr>
          <a:lstStyle/>
          <a:p>
            <a:pPr marL="342900" indent="-342900">
              <a:buFontTx/>
              <a:buChar char="-"/>
            </a:pPr>
            <a:r>
              <a:rPr lang="en-GB" sz="2000" dirty="0">
                <a:latin typeface="Comic Sans MS" panose="030F0702030302020204" pitchFamily="66" charset="0"/>
              </a:rPr>
              <a:t>To be able to define what is meant by the term habitat</a:t>
            </a:r>
          </a:p>
          <a:p>
            <a:pPr marL="342900" indent="-342900">
              <a:buFontTx/>
              <a:buChar char="-"/>
            </a:pPr>
            <a:r>
              <a:rPr lang="en-GB" sz="2000" dirty="0">
                <a:latin typeface="Comic Sans MS" panose="030F0702030302020204" pitchFamily="66" charset="0"/>
              </a:rPr>
              <a:t>To learn that animals require different things in their habitats</a:t>
            </a:r>
          </a:p>
          <a:p>
            <a:pPr marL="342900" indent="-342900">
              <a:buFontTx/>
              <a:buChar char="-"/>
            </a:pPr>
            <a:r>
              <a:rPr lang="en-GB" sz="2000" dirty="0">
                <a:latin typeface="Comic Sans MS" panose="030F0702030302020204" pitchFamily="66" charset="0"/>
              </a:rPr>
              <a:t>To explain why a habitat would be suitable or unsuitable for a particular animal</a:t>
            </a:r>
          </a:p>
          <a:p>
            <a:pPr marL="342900" indent="-342900">
              <a:buFontTx/>
              <a:buChar char="-"/>
            </a:pPr>
            <a:r>
              <a:rPr lang="en-GB" sz="2000" dirty="0">
                <a:latin typeface="Comic Sans MS" panose="030F0702030302020204" pitchFamily="66" charset="0"/>
              </a:rPr>
              <a:t>To recognise how a habitat meets the needs of an animal</a:t>
            </a:r>
          </a:p>
        </p:txBody>
      </p:sp>
    </p:spTree>
    <p:extLst>
      <p:ext uri="{BB962C8B-B14F-4D97-AF65-F5344CB8AC3E}">
        <p14:creationId xmlns:p14="http://schemas.microsoft.com/office/powerpoint/2010/main" val="181119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D601C-3E49-4B51-B498-798CF114C266}"/>
              </a:ext>
            </a:extLst>
          </p:cNvPr>
          <p:cNvSpPr>
            <a:spLocks noGrp="1"/>
          </p:cNvSpPr>
          <p:nvPr>
            <p:ph type="title"/>
          </p:nvPr>
        </p:nvSpPr>
        <p:spPr>
          <a:xfrm>
            <a:off x="234132" y="6733753"/>
            <a:ext cx="3449091" cy="714681"/>
          </a:xfrm>
        </p:spPr>
        <p:txBody>
          <a:bodyPr>
            <a:normAutofit fontScale="90000"/>
          </a:bodyPr>
          <a:lstStyle/>
          <a:p>
            <a:r>
              <a:rPr lang="en-US" sz="4411" dirty="0">
                <a:latin typeface="Comic Sans MS" panose="030F0702030302020204" pitchFamily="66" charset="0"/>
              </a:rPr>
              <a:t>Habitats</a:t>
            </a:r>
          </a:p>
        </p:txBody>
      </p:sp>
      <p:pic>
        <p:nvPicPr>
          <p:cNvPr id="6" name="Picture 5">
            <a:extLst>
              <a:ext uri="{FF2B5EF4-FFF2-40B4-BE49-F238E27FC236}">
                <a16:creationId xmlns:a16="http://schemas.microsoft.com/office/drawing/2014/main" id="{A494A1EB-6519-456B-8D1C-71D400222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04" y="1028117"/>
            <a:ext cx="9005033" cy="5065012"/>
          </a:xfrm>
          <a:prstGeom prst="rect">
            <a:avLst/>
          </a:prstGeom>
        </p:spPr>
      </p:pic>
      <p:sp>
        <p:nvSpPr>
          <p:cNvPr id="4" name="TextBox 3">
            <a:extLst>
              <a:ext uri="{FF2B5EF4-FFF2-40B4-BE49-F238E27FC236}">
                <a16:creationId xmlns:a16="http://schemas.microsoft.com/office/drawing/2014/main" id="{55B174C1-4230-4770-89A1-FD330DCEC340}"/>
              </a:ext>
            </a:extLst>
          </p:cNvPr>
          <p:cNvSpPr txBox="1"/>
          <p:nvPr/>
        </p:nvSpPr>
        <p:spPr>
          <a:xfrm>
            <a:off x="882204" y="2053233"/>
            <a:ext cx="9235132" cy="2123658"/>
          </a:xfrm>
          <a:prstGeom prst="rect">
            <a:avLst/>
          </a:prstGeom>
          <a:noFill/>
        </p:spPr>
        <p:txBody>
          <a:bodyPr wrap="square" rtlCol="0">
            <a:spAutoFit/>
          </a:bodyPr>
          <a:lstStyle/>
          <a:p>
            <a:pPr algn="ctr"/>
            <a:r>
              <a:rPr lang="en-GB" sz="6600" b="1" dirty="0">
                <a:solidFill>
                  <a:srgbClr val="008080"/>
                </a:solidFill>
                <a:latin typeface="Comic Sans MS" panose="030F0702030302020204" pitchFamily="66" charset="0"/>
                <a:cs typeface="Arial" panose="020B0604020202020204" pitchFamily="34" charset="0"/>
              </a:rPr>
              <a:t>What do animals need from their habitats?</a:t>
            </a:r>
          </a:p>
        </p:txBody>
      </p:sp>
    </p:spTree>
    <p:extLst>
      <p:ext uri="{BB962C8B-B14F-4D97-AF65-F5344CB8AC3E}">
        <p14:creationId xmlns:p14="http://schemas.microsoft.com/office/powerpoint/2010/main" val="179737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5D601C-3E49-4B51-B498-798CF114C266}"/>
              </a:ext>
            </a:extLst>
          </p:cNvPr>
          <p:cNvSpPr>
            <a:spLocks noGrp="1"/>
          </p:cNvSpPr>
          <p:nvPr>
            <p:ph type="title"/>
          </p:nvPr>
        </p:nvSpPr>
        <p:spPr>
          <a:xfrm>
            <a:off x="234132" y="6757230"/>
            <a:ext cx="3449091" cy="714681"/>
          </a:xfrm>
        </p:spPr>
        <p:txBody>
          <a:bodyPr>
            <a:normAutofit fontScale="90000"/>
          </a:bodyPr>
          <a:lstStyle/>
          <a:p>
            <a:r>
              <a:rPr lang="en-US" sz="4411" dirty="0">
                <a:latin typeface="Comic Sans MS" panose="030F0702030302020204" pitchFamily="66" charset="0"/>
              </a:rPr>
              <a:t>Grassland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259" y="784403"/>
            <a:ext cx="8069922" cy="5379948"/>
          </a:xfrm>
          <a:prstGeom prst="rect">
            <a:avLst/>
          </a:prstGeom>
        </p:spPr>
      </p:pic>
    </p:spTree>
    <p:extLst>
      <p:ext uri="{BB962C8B-B14F-4D97-AF65-F5344CB8AC3E}">
        <p14:creationId xmlns:p14="http://schemas.microsoft.com/office/powerpoint/2010/main" val="379708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61C3C-BAA5-454F-9E44-ECA86A83F2FD}"/>
              </a:ext>
            </a:extLst>
          </p:cNvPr>
          <p:cNvSpPr>
            <a:spLocks noGrp="1"/>
          </p:cNvSpPr>
          <p:nvPr>
            <p:ph type="title"/>
          </p:nvPr>
        </p:nvSpPr>
        <p:spPr>
          <a:xfrm>
            <a:off x="306140" y="6757230"/>
            <a:ext cx="3449091" cy="714679"/>
          </a:xfrm>
        </p:spPr>
        <p:txBody>
          <a:bodyPr>
            <a:normAutofit/>
          </a:bodyPr>
          <a:lstStyle/>
          <a:p>
            <a:r>
              <a:rPr lang="en-US" sz="3970" dirty="0">
                <a:latin typeface="Comic Sans MS" panose="030F0702030302020204" pitchFamily="66" charset="0"/>
              </a:rPr>
              <a:t>Desert</a:t>
            </a:r>
          </a:p>
        </p:txBody>
      </p:sp>
      <p:pic>
        <p:nvPicPr>
          <p:cNvPr id="5" name="Picture 4">
            <a:extLst>
              <a:ext uri="{FF2B5EF4-FFF2-40B4-BE49-F238E27FC236}">
                <a16:creationId xmlns:a16="http://schemas.microsoft.com/office/drawing/2014/main" id="{B1EA64B7-E9A2-43AE-81B5-4228885C6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785" y="783300"/>
            <a:ext cx="8020291" cy="5346860"/>
          </a:xfrm>
          <a:prstGeom prst="rect">
            <a:avLst/>
          </a:prstGeom>
        </p:spPr>
      </p:pic>
    </p:spTree>
    <p:extLst>
      <p:ext uri="{BB962C8B-B14F-4D97-AF65-F5344CB8AC3E}">
        <p14:creationId xmlns:p14="http://schemas.microsoft.com/office/powerpoint/2010/main" val="1249372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3D555-E0D7-4DF0-B3EE-DBCB97A973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441" y="792304"/>
            <a:ext cx="8258518" cy="5498262"/>
          </a:xfrm>
          <a:prstGeom prst="rect">
            <a:avLst/>
          </a:prstGeom>
        </p:spPr>
      </p:pic>
      <p:sp>
        <p:nvSpPr>
          <p:cNvPr id="6" name="Title 2">
            <a:extLst>
              <a:ext uri="{FF2B5EF4-FFF2-40B4-BE49-F238E27FC236}">
                <a16:creationId xmlns:a16="http://schemas.microsoft.com/office/drawing/2014/main" id="{BC5D601C-3E49-4B51-B498-798CF114C266}"/>
              </a:ext>
            </a:extLst>
          </p:cNvPr>
          <p:cNvSpPr>
            <a:spLocks noGrp="1"/>
          </p:cNvSpPr>
          <p:nvPr>
            <p:ph type="title"/>
          </p:nvPr>
        </p:nvSpPr>
        <p:spPr>
          <a:xfrm>
            <a:off x="234132" y="6757230"/>
            <a:ext cx="5320391" cy="714681"/>
          </a:xfrm>
        </p:spPr>
        <p:txBody>
          <a:bodyPr>
            <a:noAutofit/>
          </a:bodyPr>
          <a:lstStyle/>
          <a:p>
            <a:r>
              <a:rPr lang="en-US" sz="3970" dirty="0">
                <a:latin typeface="Comic Sans MS" panose="030F0702030302020204" pitchFamily="66" charset="0"/>
              </a:rPr>
              <a:t>Tropical rainforests</a:t>
            </a:r>
          </a:p>
        </p:txBody>
      </p:sp>
    </p:spTree>
    <p:extLst>
      <p:ext uri="{BB962C8B-B14F-4D97-AF65-F5344CB8AC3E}">
        <p14:creationId xmlns:p14="http://schemas.microsoft.com/office/powerpoint/2010/main" val="2269736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83"/>
</p:tagLst>
</file>

<file path=ppt/tags/tag17.xml><?xml version="1.0" encoding="utf-8"?>
<p:tagLst xmlns:a="http://schemas.openxmlformats.org/drawingml/2006/main" xmlns:r="http://schemas.openxmlformats.org/officeDocument/2006/relationships" xmlns:p="http://schemas.openxmlformats.org/presentationml/2006/main">
  <p:tag name="SHAPE_LOCKS" val="1983"/>
</p:tagLst>
</file>

<file path=ppt/tags/tag18.xml><?xml version="1.0" encoding="utf-8"?>
<p:tagLst xmlns:a="http://schemas.openxmlformats.org/drawingml/2006/main" xmlns:r="http://schemas.openxmlformats.org/officeDocument/2006/relationships" xmlns:p="http://schemas.openxmlformats.org/presentationml/2006/main">
  <p:tag name="SHAPE_LOCKS" val="1983"/>
</p:tagLst>
</file>

<file path=ppt/tags/tag19.xml><?xml version="1.0" encoding="utf-8"?>
<p:tagLst xmlns:a="http://schemas.openxmlformats.org/drawingml/2006/main" xmlns:r="http://schemas.openxmlformats.org/officeDocument/2006/relationships" xmlns:p="http://schemas.openxmlformats.org/presentationml/2006/main">
  <p:tag name="SHAPE_LOCKS" val="1983"/>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83"/>
</p:tagLst>
</file>

<file path=ppt/tags/tag21.xml><?xml version="1.0" encoding="utf-8"?>
<p:tagLst xmlns:a="http://schemas.openxmlformats.org/drawingml/2006/main" xmlns:r="http://schemas.openxmlformats.org/officeDocument/2006/relationships" xmlns:p="http://schemas.openxmlformats.org/presentationml/2006/main">
  <p:tag name="SHAPE_LOCKS" val="1983"/>
</p:tagLst>
</file>

<file path=ppt/tags/tag22.xml><?xml version="1.0" encoding="utf-8"?>
<p:tagLst xmlns:a="http://schemas.openxmlformats.org/drawingml/2006/main" xmlns:r="http://schemas.openxmlformats.org/officeDocument/2006/relationships" xmlns:p="http://schemas.openxmlformats.org/presentationml/2006/main">
  <p:tag name="SHAPE_LOCKS" val="1983"/>
</p:tagLst>
</file>

<file path=ppt/tags/tag23.xml><?xml version="1.0" encoding="utf-8"?>
<p:tagLst xmlns:a="http://schemas.openxmlformats.org/drawingml/2006/main" xmlns:r="http://schemas.openxmlformats.org/officeDocument/2006/relationships" xmlns:p="http://schemas.openxmlformats.org/presentationml/2006/main">
  <p:tag name="SHAPE_LOCKS" val="1983"/>
</p:tagLst>
</file>

<file path=ppt/tags/tag24.xml><?xml version="1.0" encoding="utf-8"?>
<p:tagLst xmlns:a="http://schemas.openxmlformats.org/drawingml/2006/main" xmlns:r="http://schemas.openxmlformats.org/officeDocument/2006/relationships" xmlns:p="http://schemas.openxmlformats.org/presentationml/2006/main">
  <p:tag name="SHAPE_LOCKS" val="1983"/>
</p:tagLst>
</file>

<file path=ppt/tags/tag25.xml><?xml version="1.0" encoding="utf-8"?>
<p:tagLst xmlns:a="http://schemas.openxmlformats.org/drawingml/2006/main" xmlns:r="http://schemas.openxmlformats.org/officeDocument/2006/relationships" xmlns:p="http://schemas.openxmlformats.org/presentationml/2006/main">
  <p:tag name="SHAPE_LOCKS" val="1983"/>
</p:tagLst>
</file>

<file path=ppt/tags/tag26.xml><?xml version="1.0" encoding="utf-8"?>
<p:tagLst xmlns:a="http://schemas.openxmlformats.org/drawingml/2006/main" xmlns:r="http://schemas.openxmlformats.org/officeDocument/2006/relationships" xmlns:p="http://schemas.openxmlformats.org/presentationml/2006/main">
  <p:tag name="SHAPE_LOCKS" val="1983"/>
</p:tagLst>
</file>

<file path=ppt/tags/tag27.xml><?xml version="1.0" encoding="utf-8"?>
<p:tagLst xmlns:a="http://schemas.openxmlformats.org/drawingml/2006/main" xmlns:r="http://schemas.openxmlformats.org/officeDocument/2006/relationships" xmlns:p="http://schemas.openxmlformats.org/presentationml/2006/main">
  <p:tag name="SHAPE_LOCKS" val="1983"/>
</p:tagLst>
</file>

<file path=ppt/tags/tag28.xml><?xml version="1.0" encoding="utf-8"?>
<p:tagLst xmlns:a="http://schemas.openxmlformats.org/drawingml/2006/main" xmlns:r="http://schemas.openxmlformats.org/officeDocument/2006/relationships" xmlns:p="http://schemas.openxmlformats.org/presentationml/2006/main">
  <p:tag name="SHAPE_LOCKS" val="1983"/>
</p:tagLst>
</file>

<file path=ppt/tags/tag29.xml><?xml version="1.0" encoding="utf-8"?>
<p:tagLst xmlns:a="http://schemas.openxmlformats.org/drawingml/2006/main" xmlns:r="http://schemas.openxmlformats.org/officeDocument/2006/relationships" xmlns:p="http://schemas.openxmlformats.org/presentationml/2006/main">
  <p:tag name="SHAPE_LOCKS" val="1983"/>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83"/>
</p:tagLst>
</file>

<file path=ppt/tags/tag31.xml><?xml version="1.0" encoding="utf-8"?>
<p:tagLst xmlns:a="http://schemas.openxmlformats.org/drawingml/2006/main" xmlns:r="http://schemas.openxmlformats.org/officeDocument/2006/relationships" xmlns:p="http://schemas.openxmlformats.org/presentationml/2006/main">
  <p:tag name="SHAPE_LOCKS" val="1983"/>
</p:tagLst>
</file>

<file path=ppt/tags/tag32.xml><?xml version="1.0" encoding="utf-8"?>
<p:tagLst xmlns:a="http://schemas.openxmlformats.org/drawingml/2006/main" xmlns:r="http://schemas.openxmlformats.org/officeDocument/2006/relationships" xmlns:p="http://schemas.openxmlformats.org/presentationml/2006/main">
  <p:tag name="SHAPE_LOCKS" val="1983"/>
</p:tagLst>
</file>

<file path=ppt/tags/tag33.xml><?xml version="1.0" encoding="utf-8"?>
<p:tagLst xmlns:a="http://schemas.openxmlformats.org/drawingml/2006/main" xmlns:r="http://schemas.openxmlformats.org/officeDocument/2006/relationships" xmlns:p="http://schemas.openxmlformats.org/presentationml/2006/main">
  <p:tag name="SHAPE_LOCKS" val="1983"/>
</p:tagLst>
</file>

<file path=ppt/tags/tag34.xml><?xml version="1.0" encoding="utf-8"?>
<p:tagLst xmlns:a="http://schemas.openxmlformats.org/drawingml/2006/main" xmlns:r="http://schemas.openxmlformats.org/officeDocument/2006/relationships" xmlns:p="http://schemas.openxmlformats.org/presentationml/2006/main">
  <p:tag name="SHAPE_LOCKS" val="1983"/>
</p:tagLst>
</file>

<file path=ppt/tags/tag35.xml><?xml version="1.0" encoding="utf-8"?>
<p:tagLst xmlns:a="http://schemas.openxmlformats.org/drawingml/2006/main" xmlns:r="http://schemas.openxmlformats.org/officeDocument/2006/relationships" xmlns:p="http://schemas.openxmlformats.org/presentationml/2006/main">
  <p:tag name="SHAPE_LOCKS" val="1983"/>
</p:tagLst>
</file>

<file path=ppt/tags/tag36.xml><?xml version="1.0" encoding="utf-8"?>
<p:tagLst xmlns:a="http://schemas.openxmlformats.org/drawingml/2006/main" xmlns:r="http://schemas.openxmlformats.org/officeDocument/2006/relationships" xmlns:p="http://schemas.openxmlformats.org/presentationml/2006/main">
  <p:tag name="SHAPE_LOCKS" val="1983"/>
</p:tagLst>
</file>

<file path=ppt/tags/tag37.xml><?xml version="1.0" encoding="utf-8"?>
<p:tagLst xmlns:a="http://schemas.openxmlformats.org/drawingml/2006/main" xmlns:r="http://schemas.openxmlformats.org/officeDocument/2006/relationships" xmlns:p="http://schemas.openxmlformats.org/presentationml/2006/main">
  <p:tag name="SHAPE_LOCKS" val="1983"/>
</p:tagLst>
</file>

<file path=ppt/tags/tag38.xml><?xml version="1.0" encoding="utf-8"?>
<p:tagLst xmlns:a="http://schemas.openxmlformats.org/drawingml/2006/main" xmlns:r="http://schemas.openxmlformats.org/officeDocument/2006/relationships" xmlns:p="http://schemas.openxmlformats.org/presentationml/2006/main">
  <p:tag name="SHAPE_LOCKS" val="1983"/>
</p:tagLst>
</file>

<file path=ppt/tags/tag39.xml><?xml version="1.0" encoding="utf-8"?>
<p:tagLst xmlns:a="http://schemas.openxmlformats.org/drawingml/2006/main" xmlns:r="http://schemas.openxmlformats.org/officeDocument/2006/relationships" xmlns:p="http://schemas.openxmlformats.org/presentationml/2006/main">
  <p:tag name="SHAPE_LOCKS" val="1983"/>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83"/>
</p:tagLst>
</file>

<file path=ppt/tags/tag41.xml><?xml version="1.0" encoding="utf-8"?>
<p:tagLst xmlns:a="http://schemas.openxmlformats.org/drawingml/2006/main" xmlns:r="http://schemas.openxmlformats.org/officeDocument/2006/relationships" xmlns:p="http://schemas.openxmlformats.org/presentationml/2006/main">
  <p:tag name="SHAPE_LOCKS" val="1983"/>
</p:tagLst>
</file>

<file path=ppt/tags/tag42.xml><?xml version="1.0" encoding="utf-8"?>
<p:tagLst xmlns:a="http://schemas.openxmlformats.org/drawingml/2006/main" xmlns:r="http://schemas.openxmlformats.org/officeDocument/2006/relationships" xmlns:p="http://schemas.openxmlformats.org/presentationml/2006/main">
  <p:tag name="SHAPE_LOCKS" val="1983"/>
</p:tagLst>
</file>

<file path=ppt/tags/tag43.xml><?xml version="1.0" encoding="utf-8"?>
<p:tagLst xmlns:a="http://schemas.openxmlformats.org/drawingml/2006/main" xmlns:r="http://schemas.openxmlformats.org/officeDocument/2006/relationships" xmlns:p="http://schemas.openxmlformats.org/presentationml/2006/main">
  <p:tag name="SHAPE_LOCKS" val="1983"/>
</p:tagLst>
</file>

<file path=ppt/tags/tag44.xml><?xml version="1.0" encoding="utf-8"?>
<p:tagLst xmlns:a="http://schemas.openxmlformats.org/drawingml/2006/main" xmlns:r="http://schemas.openxmlformats.org/officeDocument/2006/relationships" xmlns:p="http://schemas.openxmlformats.org/presentationml/2006/main">
  <p:tag name="SHAPE_LOCKS" val="1983"/>
</p:tagLst>
</file>

<file path=ppt/tags/tag45.xml><?xml version="1.0" encoding="utf-8"?>
<p:tagLst xmlns:a="http://schemas.openxmlformats.org/drawingml/2006/main" xmlns:r="http://schemas.openxmlformats.org/officeDocument/2006/relationships" xmlns:p="http://schemas.openxmlformats.org/presentationml/2006/main">
  <p:tag name="SHAPE_LOCKS" val="1983"/>
</p:tagLst>
</file>

<file path=ppt/tags/tag46.xml><?xml version="1.0" encoding="utf-8"?>
<p:tagLst xmlns:a="http://schemas.openxmlformats.org/drawingml/2006/main" xmlns:r="http://schemas.openxmlformats.org/officeDocument/2006/relationships" xmlns:p="http://schemas.openxmlformats.org/presentationml/2006/main">
  <p:tag name="SHAPE_LOCKS" val="1983"/>
</p:tagLst>
</file>

<file path=ppt/tags/tag47.xml><?xml version="1.0" encoding="utf-8"?>
<p:tagLst xmlns:a="http://schemas.openxmlformats.org/drawingml/2006/main" xmlns:r="http://schemas.openxmlformats.org/officeDocument/2006/relationships" xmlns:p="http://schemas.openxmlformats.org/presentationml/2006/main">
  <p:tag name="SHAPE_LOCKS" val="1983"/>
</p:tagLst>
</file>

<file path=ppt/tags/tag48.xml><?xml version="1.0" encoding="utf-8"?>
<p:tagLst xmlns:a="http://schemas.openxmlformats.org/drawingml/2006/main" xmlns:r="http://schemas.openxmlformats.org/officeDocument/2006/relationships" xmlns:p="http://schemas.openxmlformats.org/presentationml/2006/main">
  <p:tag name="SHAPE_LOCKS" val="1983"/>
</p:tagLst>
</file>

<file path=ppt/tags/tag49.xml><?xml version="1.0" encoding="utf-8"?>
<p:tagLst xmlns:a="http://schemas.openxmlformats.org/drawingml/2006/main" xmlns:r="http://schemas.openxmlformats.org/officeDocument/2006/relationships" xmlns:p="http://schemas.openxmlformats.org/presentationml/2006/main">
  <p:tag name="SHAPE_LOCKS" val="1983"/>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83"/>
</p:tagLst>
</file>

<file path=ppt/tags/tag51.xml><?xml version="1.0" encoding="utf-8"?>
<p:tagLst xmlns:a="http://schemas.openxmlformats.org/drawingml/2006/main" xmlns:r="http://schemas.openxmlformats.org/officeDocument/2006/relationships" xmlns:p="http://schemas.openxmlformats.org/presentationml/2006/main">
  <p:tag name="SHAPE_LOCKS" val="1983"/>
</p:tagLst>
</file>

<file path=ppt/tags/tag52.xml><?xml version="1.0" encoding="utf-8"?>
<p:tagLst xmlns:a="http://schemas.openxmlformats.org/drawingml/2006/main" xmlns:r="http://schemas.openxmlformats.org/officeDocument/2006/relationships" xmlns:p="http://schemas.openxmlformats.org/presentationml/2006/main">
  <p:tag name="SHAPE_LOCKS" val="1983"/>
</p:tagLst>
</file>

<file path=ppt/tags/tag53.xml><?xml version="1.0" encoding="utf-8"?>
<p:tagLst xmlns:a="http://schemas.openxmlformats.org/drawingml/2006/main" xmlns:r="http://schemas.openxmlformats.org/officeDocument/2006/relationships" xmlns:p="http://schemas.openxmlformats.org/presentationml/2006/main">
  <p:tag name="SHAPE_LOCKS" val="1983"/>
</p:tagLst>
</file>

<file path=ppt/tags/tag54.xml><?xml version="1.0" encoding="utf-8"?>
<p:tagLst xmlns:a="http://schemas.openxmlformats.org/drawingml/2006/main" xmlns:r="http://schemas.openxmlformats.org/officeDocument/2006/relationships" xmlns:p="http://schemas.openxmlformats.org/presentationml/2006/main">
  <p:tag name="SHAPE_LOCKS" val="1983"/>
</p:tagLst>
</file>

<file path=ppt/tags/tag55.xml><?xml version="1.0" encoding="utf-8"?>
<p:tagLst xmlns:a="http://schemas.openxmlformats.org/drawingml/2006/main" xmlns:r="http://schemas.openxmlformats.org/officeDocument/2006/relationships" xmlns:p="http://schemas.openxmlformats.org/presentationml/2006/main">
  <p:tag name="SHAPE_LOCKS" val="1983"/>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DS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Presentation Template" id="{4D312C3B-2E76-47A6-BF92-FF5DA37A5D74}" vid="{3A9565B1-44D8-4A0D-AAE8-F3E1627CC8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ocument_x0020_Keywords xmlns="5bea8f77-0667-4557-a028-e23225a2ced3">PowerPoint Presentation Template</Document_x0020_Keywords>
    <Document_x0020_Description xmlns="5bea8f77-0667-4557-a028-e23225a2ced3">PowerPoint Presentation Template</Document_x0020_Description>
  </documentManagement>
</p:properties>
</file>

<file path=customXml/item3.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79" ma:contentTypeDescription="" ma:contentTypeScope="" ma:versionID="313348adf10b994d52ab878f4b4a9937">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dd0c61731b0c613d032e3934807756fe"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43D1D3-6A10-4E65-88DB-0AB99C1456FD}">
  <ds:schemaRefs>
    <ds:schemaRef ds:uri="http://schemas.microsoft.com/sharepoint/v3/contenttype/forms"/>
  </ds:schemaRefs>
</ds:datastoreItem>
</file>

<file path=customXml/itemProps2.xml><?xml version="1.0" encoding="utf-8"?>
<ds:datastoreItem xmlns:ds="http://schemas.openxmlformats.org/officeDocument/2006/customXml" ds:itemID="{001AA88C-4E44-451B-A614-A6B4AFC783B0}">
  <ds:schemaRefs>
    <ds:schemaRef ds:uri="5bea8f77-0667-4557-a028-e23225a2ced3"/>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02901346-528d-4e84-b91b-00d6b3077abe"/>
    <ds:schemaRef ds:uri="http://www.w3.org/XML/1998/namespace"/>
    <ds:schemaRef ds:uri="http://purl.org/dc/dcmitype/"/>
  </ds:schemaRefs>
</ds:datastoreItem>
</file>

<file path=customXml/itemProps3.xml><?xml version="1.0" encoding="utf-8"?>
<ds:datastoreItem xmlns:ds="http://schemas.openxmlformats.org/officeDocument/2006/customXml" ds:itemID="{207706BC-F22D-4499-84E0-1EBD3BF141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 Presentation Template</Template>
  <TotalTime>222</TotalTime>
  <Words>2219</Words>
  <Application>Microsoft Office PowerPoint</Application>
  <PresentationFormat>Custom</PresentationFormat>
  <Paragraphs>202</Paragraphs>
  <Slides>26</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Comic Sans MS</vt:lpstr>
      <vt:lpstr>Office Theme</vt:lpstr>
      <vt:lpstr>PowerPoint Presentation</vt:lpstr>
      <vt:lpstr>PowerPoint Presentation</vt:lpstr>
      <vt:lpstr>PowerPoint Presentation</vt:lpstr>
      <vt:lpstr>The UK’s leading vet charity …</vt:lpstr>
      <vt:lpstr>PowerPoint Presentation</vt:lpstr>
      <vt:lpstr>Habitats</vt:lpstr>
      <vt:lpstr>Grassland</vt:lpstr>
      <vt:lpstr>Desert</vt:lpstr>
      <vt:lpstr>Tropical rainforests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pdsa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Baggott</dc:creator>
  <cp:lastModifiedBy>Jordan Reynolds</cp:lastModifiedBy>
  <cp:revision>29</cp:revision>
  <dcterms:created xsi:type="dcterms:W3CDTF">2018-07-13T15:29:21Z</dcterms:created>
  <dcterms:modified xsi:type="dcterms:W3CDTF">2019-05-07T15:31:25Z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lpwstr>0x01d00e8c|0x14bec000</vt:lpwstr>
  </property>
  <property fmtid="{D5CDD505-2E9C-101B-9397-08002B2CF9AE}" pid="3" name="ContentTypeId">
    <vt:lpwstr>0x01010081A672974E6B0743AB34F2C64B34BDB12300A6B27711EFC3DD44A96DBAEF908F26B1</vt:lpwstr>
  </property>
  <property fmtid="{D5CDD505-2E9C-101B-9397-08002B2CF9AE}" pid="4" name="Creation Date">
    <vt:filetime>2015-01-05T00:00:00Z</vt:filetime>
  </property>
</Properties>
</file>