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80" r:id="rId5"/>
    <p:sldId id="283" r:id="rId6"/>
    <p:sldId id="286" r:id="rId7"/>
    <p:sldId id="287" r:id="rId8"/>
    <p:sldId id="288" r:id="rId9"/>
    <p:sldId id="289" r:id="rId10"/>
    <p:sldId id="292" r:id="rId11"/>
    <p:sldId id="282" r:id="rId12"/>
    <p:sldId id="281" r:id="rId13"/>
    <p:sldId id="284" r:id="rId14"/>
    <p:sldId id="293" r:id="rId15"/>
    <p:sldId id="285" r:id="rId16"/>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97"/>
    <a:srgbClr val="008988"/>
    <a:srgbClr val="C8337E"/>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9412" autoAdjust="0"/>
  </p:normalViewPr>
  <p:slideViewPr>
    <p:cSldViewPr>
      <p:cViewPr varScale="1">
        <p:scale>
          <a:sx n="83" d="100"/>
          <a:sy n="83" d="100"/>
        </p:scale>
        <p:origin x="2040" y="6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23/04/2019</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often thought that the Egyptians worshipped animals as gods but we cannot be 100% sure. What we can be sure about is that domestic pets, like cat and dogs, were just as popular and loved by the people of Ancient Egypt as they are today. We know this because they depicted household pets in pictures like the one on this slide. </a:t>
            </a:r>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77103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pitchFamily="34" charset="0"/>
                <a:ea typeface="+mn-ea"/>
                <a:cs typeface="+mn-cs"/>
              </a:rPr>
              <a:t>Ancient Egyptian art included paintings, sculptures carved in wood or stone, ceramics, drawings on papyrus, jewellery and other art media. The images on the slide show some of their beautiful murals. The size of the people shows their importance – if one person is bigger than another, it shows they have a higher status.</a:t>
            </a:r>
          </a:p>
          <a:p>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The Ancient Egyptians often painted on tablets or walls (especially inside the temples), but they also painted on a type of paper called papyrus. This was made from a tall reed-like plant. They bound strips of the plant’s stem to make a single flat sheet to write on. </a:t>
            </a:r>
          </a:p>
          <a:p>
            <a:endParaRPr lang="en-GB" dirty="0"/>
          </a:p>
          <a:p>
            <a:r>
              <a:rPr lang="en-GB" dirty="0"/>
              <a:t>Give the pupils the task of creating their own mural based on their own families – not forgetting their pets! </a:t>
            </a:r>
          </a:p>
          <a:p>
            <a:r>
              <a:rPr lang="en-GB" dirty="0"/>
              <a:t>You could make these look more authentic by using tea-stained paper (or even by obtaining real papyrus). </a:t>
            </a:r>
          </a:p>
          <a:p>
            <a:r>
              <a:rPr lang="en-GB" dirty="0"/>
              <a:t>Higher ability pupils could research some further examples of hieroglyphics and what certain symbols mean.</a:t>
            </a:r>
          </a:p>
          <a:p>
            <a:r>
              <a:rPr lang="en-GB" dirty="0"/>
              <a:t>Alternatively, if they’re creating their own symbols they could include a key.</a:t>
            </a:r>
          </a:p>
        </p:txBody>
      </p:sp>
      <p:sp>
        <p:nvSpPr>
          <p:cNvPr id="4" name="Slide Number Placeholder 3"/>
          <p:cNvSpPr>
            <a:spLocks noGrp="1"/>
          </p:cNvSpPr>
          <p:nvPr>
            <p:ph type="sldNum" sz="quarter" idx="10"/>
          </p:nvPr>
        </p:nvSpPr>
        <p:spPr/>
        <p:txBody>
          <a:bodyPr/>
          <a:lstStyle/>
          <a:p>
            <a:fld id="{2CF8F773-EE7B-415C-9670-94845D9FC280}" type="slidenum">
              <a:rPr lang="en-GB" smtClean="0"/>
              <a:pPr/>
              <a:t>11</a:t>
            </a:fld>
            <a:endParaRPr lang="en-GB" dirty="0"/>
          </a:p>
        </p:txBody>
      </p:sp>
    </p:spTree>
    <p:extLst>
      <p:ext uri="{BB962C8B-B14F-4D97-AF65-F5344CB8AC3E}">
        <p14:creationId xmlns:p14="http://schemas.microsoft.com/office/powerpoint/2010/main" val="104312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aseline="0" dirty="0"/>
              <a:t>Thanks from PDSA</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12</a:t>
            </a:fld>
            <a:endParaRPr lang="en-GB">
              <a:cs typeface="Arial" charset="0"/>
            </a:endParaRPr>
          </a:p>
        </p:txBody>
      </p:sp>
    </p:spTree>
    <p:extLst>
      <p:ext uri="{BB962C8B-B14F-4D97-AF65-F5344CB8AC3E}">
        <p14:creationId xmlns:p14="http://schemas.microsoft.com/office/powerpoint/2010/main" val="78514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Cats were by far the most popular pet in these times. Most households had at least one pet cat. This was mainly because they were associated with a goddess called Bastet, but also because of their practicality – they could take care of themselves, unlike dogs, and removed pests such as rats. They were also considered to be magical and would protect people’s homes and bring them good luck. </a:t>
            </a:r>
          </a:p>
          <a:p>
            <a:r>
              <a:rPr lang="en-GB" dirty="0"/>
              <a:t>There is little evidence to suggest cats were given names.</a:t>
            </a:r>
          </a:p>
          <a:p>
            <a:r>
              <a:rPr lang="en-GB" dirty="0"/>
              <a:t>A cat’s life was honoured higher than that of a human being and when in the face of danger, such as a house fire, the cat would be rescued first. What’s more, if you killed a cat, even by accident, you would be executed. </a:t>
            </a:r>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245350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Ancient Egyptians believed the next world (after death) would be a continuation of their current life and you could take certain things with you. It was because of this that they often mummified their pets and buried them with their owners in their tombs. </a:t>
            </a:r>
          </a:p>
          <a:p>
            <a:endParaRPr lang="en-GB" dirty="0"/>
          </a:p>
          <a:p>
            <a:r>
              <a:rPr lang="en-GB" dirty="0"/>
              <a:t>Mummification is where a body is preserved (kept fresh) by embalming it and wrapping it in cloth.</a:t>
            </a:r>
          </a:p>
        </p:txBody>
      </p:sp>
      <p:sp>
        <p:nvSpPr>
          <p:cNvPr id="4" name="Slide Number Placeholder 3"/>
          <p:cNvSpPr>
            <a:spLocks noGrp="1"/>
          </p:cNvSpPr>
          <p:nvPr>
            <p:ph type="sldNum" sz="quarter" idx="10"/>
          </p:nvPr>
        </p:nvSpPr>
        <p:spPr/>
        <p:txBody>
          <a:bodyPr/>
          <a:lstStyle/>
          <a:p>
            <a:fld id="{2CF8F773-EE7B-415C-9670-94845D9FC280}" type="slidenum">
              <a:rPr lang="en-GB" smtClean="0"/>
              <a:pPr/>
              <a:t>4</a:t>
            </a:fld>
            <a:endParaRPr lang="en-GB" dirty="0"/>
          </a:p>
        </p:txBody>
      </p:sp>
    </p:spTree>
    <p:extLst>
      <p:ext uri="{BB962C8B-B14F-4D97-AF65-F5344CB8AC3E}">
        <p14:creationId xmlns:p14="http://schemas.microsoft.com/office/powerpoint/2010/main" val="268461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Dogs were often owned by the more wealthy upper class people as they required more care than owning a cat.</a:t>
            </a:r>
          </a:p>
          <a:p>
            <a:r>
              <a:rPr lang="en-GB" dirty="0"/>
              <a:t>They were important to the Ancient Egyptians as they helped with hunting.</a:t>
            </a:r>
          </a:p>
          <a:p>
            <a:r>
              <a:rPr lang="en-GB" dirty="0"/>
              <a:t>It is believed that the Egyptians first invented the dog collar as there are images that show dogs being walked on leashes.</a:t>
            </a:r>
          </a:p>
          <a:p>
            <a:r>
              <a:rPr lang="en-GB" dirty="0"/>
              <a:t>Dogs were named, just as they are today. We know this because collars have been uncovered showing names such as ‘Brave one’ and even ‘Blacky’.</a:t>
            </a:r>
          </a:p>
          <a:p>
            <a:r>
              <a:rPr lang="en-GB" dirty="0"/>
              <a:t>That being said, dog’s lives were still considered less important to that of a human being, unlike cats, and to call someone a ‘dog’ was an insult. </a:t>
            </a:r>
          </a:p>
        </p:txBody>
      </p:sp>
      <p:sp>
        <p:nvSpPr>
          <p:cNvPr id="4" name="Slide Number Placeholder 3"/>
          <p:cNvSpPr>
            <a:spLocks noGrp="1"/>
          </p:cNvSpPr>
          <p:nvPr>
            <p:ph type="sldNum" sz="quarter" idx="10"/>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248505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Anubis, Egyptian god – guided the soul of the deceased to the Hall of Truth where the soul would be judged by another god called Osiris.</a:t>
            </a:r>
          </a:p>
          <a:p>
            <a:r>
              <a:rPr lang="en-GB" dirty="0"/>
              <a:t>When pet dogs died they were given a large ceremony (like the funerals held for people today) and sometimes buried in the temple of Anubis to help them pass on to the afterlife and continue to enjoy their lives (and later meet up with their owners once again). In other cases they were buried with their owners as a sign of companionship. If their owners died before the dog, the dog would be killed and mummified to enable this to happen.  They did this with their slaves too.</a:t>
            </a:r>
          </a:p>
          <a:p>
            <a:r>
              <a:rPr lang="en-GB" dirty="0"/>
              <a:t>Dogs were seen as part of the family and in order to show grief, once they had passed, the humans in their family would shave off their body hair. </a:t>
            </a:r>
          </a:p>
        </p:txBody>
      </p:sp>
      <p:sp>
        <p:nvSpPr>
          <p:cNvPr id="4" name="Slide Number Placeholder 3"/>
          <p:cNvSpPr>
            <a:spLocks noGrp="1"/>
          </p:cNvSpPr>
          <p:nvPr>
            <p:ph type="sldNum" sz="quarter" idx="10"/>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412450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why we don’t keep these animals as pets today – too dangerous and we wouldn't be able to meet their needs. </a:t>
            </a:r>
          </a:p>
        </p:txBody>
      </p:sp>
      <p:sp>
        <p:nvSpPr>
          <p:cNvPr id="4" name="Slide Number Placeholder 3"/>
          <p:cNvSpPr>
            <a:spLocks noGrp="1"/>
          </p:cNvSpPr>
          <p:nvPr>
            <p:ph type="sldNum" sz="quarter" idx="10"/>
          </p:nvPr>
        </p:nvSpPr>
        <p:spPr/>
        <p:txBody>
          <a:bodyPr/>
          <a:lstStyle/>
          <a:p>
            <a:fld id="{2CF8F773-EE7B-415C-9670-94845D9FC280}" type="slidenum">
              <a:rPr lang="en-GB" smtClean="0"/>
              <a:pPr/>
              <a:t>7</a:t>
            </a:fld>
            <a:endParaRPr lang="en-GB" dirty="0"/>
          </a:p>
        </p:txBody>
      </p:sp>
    </p:spTree>
    <p:extLst>
      <p:ext uri="{BB962C8B-B14F-4D97-AF65-F5344CB8AC3E}">
        <p14:creationId xmlns:p14="http://schemas.microsoft.com/office/powerpoint/2010/main" val="52190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pets have needs, just like us, that we need to meet in order for them to be happy and healthy.</a:t>
            </a:r>
          </a:p>
          <a:p>
            <a:endParaRPr lang="en-GB" dirty="0"/>
          </a:p>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104146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9</a:t>
            </a:fld>
            <a:endParaRPr lang="en-GB" dirty="0"/>
          </a:p>
        </p:txBody>
      </p:sp>
    </p:spTree>
    <p:extLst>
      <p:ext uri="{BB962C8B-B14F-4D97-AF65-F5344CB8AC3E}">
        <p14:creationId xmlns:p14="http://schemas.microsoft.com/office/powerpoint/2010/main" val="392537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This slide shows the Egyptian hieroglyphic alphabet.</a:t>
            </a:r>
          </a:p>
          <a:p>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Arial" pitchFamily="34" charset="0"/>
                <a:ea typeface="+mn-ea"/>
                <a:cs typeface="+mn-cs"/>
              </a:rPr>
              <a:t>The Ancient Egyptians used pictures to write and these were called hieroglyphics. This was a very complicated way of writing as they used thousands of symbols. Some of the symbols represented sounds, like our letters, and other's represented entire words. Also, h</a:t>
            </a:r>
            <a:r>
              <a:rPr lang="en-GB" sz="1400" dirty="0"/>
              <a:t>ieroglyphics </a:t>
            </a:r>
            <a:r>
              <a:rPr lang="en-GB" sz="1400" b="0" i="0" u="none" strike="noStrike" kern="1200" dirty="0">
                <a:solidFill>
                  <a:schemeClr val="tx1"/>
                </a:solidFill>
                <a:effectLst/>
                <a:latin typeface="Arial" pitchFamily="34" charset="0"/>
                <a:ea typeface="+mn-ea"/>
                <a:cs typeface="+mn-cs"/>
              </a:rPr>
              <a:t>could be written in any direction - left to right, right to left, or top to bottom and they didn't use punctuation.</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Ask the pupils to write their name using the alphabet on the slide.</a:t>
            </a: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173309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4.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grpSp>
        <p:nvGrpSpPr>
          <p:cNvPr id="13" name="Group 12"/>
          <p:cNvGrpSpPr/>
          <p:nvPr userDrawn="1"/>
        </p:nvGrpSpPr>
        <p:grpSpPr>
          <a:xfrm>
            <a:off x="8831035" y="6533161"/>
            <a:ext cx="1862365" cy="1155328"/>
            <a:chOff x="8831035" y="6501757"/>
            <a:chExt cx="1862365" cy="1155328"/>
          </a:xfrm>
        </p:grpSpPr>
        <p:sp>
          <p:nvSpPr>
            <p:cNvPr id="14" name="Rectangle 13"/>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grpSp>
        <p:nvGrpSpPr>
          <p:cNvPr id="9" name="Group 8"/>
          <p:cNvGrpSpPr/>
          <p:nvPr userDrawn="1"/>
        </p:nvGrpSpPr>
        <p:grpSpPr>
          <a:xfrm>
            <a:off x="8831035" y="6533161"/>
            <a:ext cx="1862365" cy="1155328"/>
            <a:chOff x="8831035" y="6501757"/>
            <a:chExt cx="1862365" cy="1155328"/>
          </a:xfrm>
        </p:grpSpPr>
        <p:sp>
          <p:nvSpPr>
            <p:cNvPr id="10" name="Rectangle 9"/>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8831035" y="6533161"/>
            <a:ext cx="1862365" cy="1155328"/>
            <a:chOff x="8831035" y="6501757"/>
            <a:chExt cx="1862365" cy="1155328"/>
          </a:xfrm>
        </p:grpSpPr>
        <p:sp>
          <p:nvSpPr>
            <p:cNvPr id="13" name="Rectangle 12"/>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9" name="Group 8"/>
          <p:cNvGrpSpPr/>
          <p:nvPr userDrawn="1"/>
        </p:nvGrpSpPr>
        <p:grpSpPr>
          <a:xfrm>
            <a:off x="8831035" y="6533161"/>
            <a:ext cx="1862365" cy="1155328"/>
            <a:chOff x="8831035" y="6501757"/>
            <a:chExt cx="1862365" cy="1155328"/>
          </a:xfrm>
        </p:grpSpPr>
        <p:sp>
          <p:nvSpPr>
            <p:cNvPr id="10" name="Rectangle 9"/>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805761"/>
            <a:ext cx="7776864"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The Egyptians and their Pets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0758"/>
          <a:stretch/>
        </p:blipFill>
        <p:spPr>
          <a:xfrm>
            <a:off x="1674292" y="397049"/>
            <a:ext cx="7488832" cy="5934326"/>
          </a:xfrm>
          <a:prstGeom prst="rect">
            <a:avLst/>
          </a:prstGeom>
        </p:spPr>
      </p:pic>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1D141-53EC-4B23-ACB1-40D6D703A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376" y="526399"/>
            <a:ext cx="5832648" cy="5807253"/>
          </a:xfrm>
          <a:prstGeom prst="rect">
            <a:avLst/>
          </a:prstGeom>
        </p:spPr>
      </p:pic>
      <p:sp>
        <p:nvSpPr>
          <p:cNvPr id="4" name="TextBox 3">
            <a:extLst>
              <a:ext uri="{FF2B5EF4-FFF2-40B4-BE49-F238E27FC236}">
                <a16:creationId xmlns:a16="http://schemas.microsoft.com/office/drawing/2014/main" id="{3F1DDBA2-406A-4C42-ABC5-26DE05AFB459}"/>
              </a:ext>
            </a:extLst>
          </p:cNvPr>
          <p:cNvSpPr txBox="1"/>
          <p:nvPr/>
        </p:nvSpPr>
        <p:spPr>
          <a:xfrm>
            <a:off x="-125908" y="6733753"/>
            <a:ext cx="3096344"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Activity 1</a:t>
            </a:r>
          </a:p>
        </p:txBody>
      </p:sp>
    </p:spTree>
    <p:extLst>
      <p:ext uri="{BB962C8B-B14F-4D97-AF65-F5344CB8AC3E}">
        <p14:creationId xmlns:p14="http://schemas.microsoft.com/office/powerpoint/2010/main" val="1411197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874AA-DC3E-463C-9AEC-B207DBA6AE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651"/>
          <a:stretch/>
        </p:blipFill>
        <p:spPr>
          <a:xfrm>
            <a:off x="162124" y="1047182"/>
            <a:ext cx="5184576" cy="5127294"/>
          </a:xfrm>
          <a:prstGeom prst="rect">
            <a:avLst/>
          </a:prstGeom>
        </p:spPr>
      </p:pic>
      <p:pic>
        <p:nvPicPr>
          <p:cNvPr id="7" name="Picture 6">
            <a:extLst>
              <a:ext uri="{FF2B5EF4-FFF2-40B4-BE49-F238E27FC236}">
                <a16:creationId xmlns:a16="http://schemas.microsoft.com/office/drawing/2014/main" id="{65958F5B-347B-44E6-9CFA-2BD5C95613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753" y="1015945"/>
            <a:ext cx="5158531" cy="5158531"/>
          </a:xfrm>
          <a:prstGeom prst="rect">
            <a:avLst/>
          </a:prstGeom>
        </p:spPr>
      </p:pic>
      <p:sp>
        <p:nvSpPr>
          <p:cNvPr id="11" name="TextBox 10">
            <a:extLst>
              <a:ext uri="{FF2B5EF4-FFF2-40B4-BE49-F238E27FC236}">
                <a16:creationId xmlns:a16="http://schemas.microsoft.com/office/drawing/2014/main" id="{8F0BB4B5-F831-4FDB-BB1F-33AA8721A8B8}"/>
              </a:ext>
            </a:extLst>
          </p:cNvPr>
          <p:cNvSpPr txBox="1"/>
          <p:nvPr/>
        </p:nvSpPr>
        <p:spPr>
          <a:xfrm>
            <a:off x="-125908" y="6733753"/>
            <a:ext cx="2952328"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Activity 2</a:t>
            </a:r>
          </a:p>
        </p:txBody>
      </p:sp>
    </p:spTree>
    <p:extLst>
      <p:ext uri="{BB962C8B-B14F-4D97-AF65-F5344CB8AC3E}">
        <p14:creationId xmlns:p14="http://schemas.microsoft.com/office/powerpoint/2010/main" val="22086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316" y="793893"/>
            <a:ext cx="8136904" cy="5424602"/>
          </a:xfrm>
          <a:prstGeom prst="rect">
            <a:avLst/>
          </a:prstGeom>
        </p:spPr>
      </p:pic>
      <p:sp>
        <p:nvSpPr>
          <p:cNvPr id="3" name="Oval Callout 2"/>
          <p:cNvSpPr/>
          <p:nvPr/>
        </p:nvSpPr>
        <p:spPr>
          <a:xfrm>
            <a:off x="378148" y="2773314"/>
            <a:ext cx="3024336" cy="1944216"/>
          </a:xfrm>
          <a:prstGeom prst="wedgeEllipseCallout">
            <a:avLst>
              <a:gd name="adj1" fmla="val 58353"/>
              <a:gd name="adj2" fmla="val 45329"/>
            </a:avLst>
          </a:prstGeom>
          <a:solidFill>
            <a:schemeClr val="bg1"/>
          </a:solidFill>
          <a:ln w="57150">
            <a:solidFill>
              <a:srgbClr val="0089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30175" y="3325916"/>
            <a:ext cx="5240982" cy="839012"/>
          </a:xfrm>
          <a:prstGeom prst="rect">
            <a:avLst/>
          </a:prstGeom>
          <a:noFill/>
        </p:spPr>
        <p:txBody>
          <a:bodyPr wrap="square">
            <a:spAutoFit/>
          </a:bodyPr>
          <a:lstStyle/>
          <a:p>
            <a:pPr algn="ctr">
              <a:defRPr/>
            </a:pPr>
            <a:r>
              <a:rPr lang="en-US" sz="4852" dirty="0">
                <a:ln w="900" cmpd="sng">
                  <a:solidFill>
                    <a:schemeClr val="accent1">
                      <a:satMod val="190000"/>
                      <a:alpha val="55000"/>
                    </a:schemeClr>
                  </a:solidFill>
                  <a:prstDash val="solid"/>
                </a:ln>
                <a:solidFill>
                  <a:srgbClr val="30C09E"/>
                </a:solidFill>
                <a:latin typeface="Comic Sans MS" panose="030F0702030302020204" pitchFamily="66" charset="0"/>
                <a:cs typeface="Arial" pitchFamily="34" charset="0"/>
              </a:rPr>
              <a:t>Thanks!</a:t>
            </a:r>
          </a:p>
        </p:txBody>
      </p:sp>
    </p:spTree>
    <p:extLst>
      <p:ext uri="{BB962C8B-B14F-4D97-AF65-F5344CB8AC3E}">
        <p14:creationId xmlns:p14="http://schemas.microsoft.com/office/powerpoint/2010/main" val="254560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740989" y="4376848"/>
            <a:ext cx="2699899" cy="1721753"/>
          </a:xfrm>
          <a:prstGeom prst="rect">
            <a:avLst/>
          </a:prstGeom>
          <a:noFill/>
        </p:spPr>
        <p:txBody>
          <a:bodyPr wrap="square" rtlCol="0">
            <a:spAutoFit/>
          </a:bodyPr>
          <a:lstStyle/>
          <a:p>
            <a:pPr algn="ctr"/>
            <a:r>
              <a:rPr lang="en-GB" sz="2600" dirty="0">
                <a:latin typeface="Comic Sans MS" panose="030F0702030302020204" pitchFamily="66" charset="0"/>
              </a:rPr>
              <a:t>I can recall facts about cats and dogs in Ancient Egypt.</a:t>
            </a:r>
          </a:p>
        </p:txBody>
      </p:sp>
      <p:sp>
        <p:nvSpPr>
          <p:cNvPr id="23" name="TextBox 22"/>
          <p:cNvSpPr txBox="1"/>
          <p:nvPr/>
        </p:nvSpPr>
        <p:spPr>
          <a:xfrm>
            <a:off x="4083429" y="4376848"/>
            <a:ext cx="2526542" cy="1692771"/>
          </a:xfrm>
          <a:prstGeom prst="rect">
            <a:avLst/>
          </a:prstGeom>
          <a:noFill/>
        </p:spPr>
        <p:txBody>
          <a:bodyPr wrap="square" rtlCol="0">
            <a:spAutoFit/>
          </a:bodyPr>
          <a:lstStyle/>
          <a:p>
            <a:pPr algn="ctr"/>
            <a:r>
              <a:rPr lang="en-GB" sz="2600" dirty="0">
                <a:latin typeface="Comic Sans MS" panose="030F0702030302020204" pitchFamily="66" charset="0"/>
              </a:rPr>
              <a:t>I can create a mural based on examples from Ancient Egypt. </a:t>
            </a:r>
          </a:p>
        </p:txBody>
      </p:sp>
      <p:sp>
        <p:nvSpPr>
          <p:cNvPr id="24" name="TextBox 23"/>
          <p:cNvSpPr txBox="1"/>
          <p:nvPr/>
        </p:nvSpPr>
        <p:spPr>
          <a:xfrm>
            <a:off x="7146900" y="4376848"/>
            <a:ext cx="2990731" cy="1721753"/>
          </a:xfrm>
          <a:prstGeom prst="rect">
            <a:avLst/>
          </a:prstGeom>
          <a:noFill/>
        </p:spPr>
        <p:txBody>
          <a:bodyPr wrap="square" rtlCol="0">
            <a:spAutoFit/>
          </a:bodyPr>
          <a:lstStyle/>
          <a:p>
            <a:pPr algn="ctr"/>
            <a:r>
              <a:rPr lang="en-GB" sz="2600" dirty="0">
                <a:latin typeface="Comic Sans MS" panose="030F0702030302020204" pitchFamily="66" charset="0"/>
              </a:rPr>
              <a:t>I can accurately write my name using Egyptian hieroglyphics.</a:t>
            </a:r>
          </a:p>
        </p:txBody>
      </p:sp>
      <p:sp>
        <p:nvSpPr>
          <p:cNvPr id="26" name="TextBox 25"/>
          <p:cNvSpPr txBox="1"/>
          <p:nvPr/>
        </p:nvSpPr>
        <p:spPr>
          <a:xfrm>
            <a:off x="706018" y="1199640"/>
            <a:ext cx="10199299" cy="771237"/>
          </a:xfrm>
          <a:prstGeom prst="rect">
            <a:avLst/>
          </a:prstGeom>
          <a:noFill/>
        </p:spPr>
        <p:txBody>
          <a:bodyPr wrap="square" rtlCol="0">
            <a:spAutoFit/>
          </a:bodyPr>
          <a:lstStyle/>
          <a:p>
            <a:r>
              <a:rPr lang="en-GB" sz="2206" dirty="0">
                <a:latin typeface="Comic Sans MS" panose="030F0702030302020204" pitchFamily="66" charset="0"/>
              </a:rPr>
              <a:t>I will learn about the Ancient Egyptians and the pets they kept.</a:t>
            </a:r>
          </a:p>
          <a:p>
            <a:r>
              <a:rPr lang="en-GB" sz="2206" dirty="0">
                <a:latin typeface="Comic Sans MS" panose="030F0702030302020204" pitchFamily="66" charset="0"/>
              </a:rPr>
              <a:t>I will learn how to create an Egyptian mural using hieroglyphics.</a:t>
            </a:r>
          </a:p>
        </p:txBody>
      </p:sp>
    </p:spTree>
    <p:extLst>
      <p:ext uri="{BB962C8B-B14F-4D97-AF65-F5344CB8AC3E}">
        <p14:creationId xmlns:p14="http://schemas.microsoft.com/office/powerpoint/2010/main" val="125194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6900" y="1157328"/>
            <a:ext cx="3013680" cy="4834263"/>
          </a:xfrm>
          <a:prstGeom prst="rect">
            <a:avLst/>
          </a:prstGeom>
        </p:spPr>
      </p:pic>
      <p:sp>
        <p:nvSpPr>
          <p:cNvPr id="5" name="TextBox 4">
            <a:extLst>
              <a:ext uri="{FF2B5EF4-FFF2-40B4-BE49-F238E27FC236}">
                <a16:creationId xmlns:a16="http://schemas.microsoft.com/office/drawing/2014/main" id="{B4382FA8-D517-4DF9-AD02-7D2EFBA8775E}"/>
              </a:ext>
            </a:extLst>
          </p:cNvPr>
          <p:cNvSpPr txBox="1"/>
          <p:nvPr/>
        </p:nvSpPr>
        <p:spPr>
          <a:xfrm>
            <a:off x="-269924" y="6733753"/>
            <a:ext cx="2160240"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Cats</a:t>
            </a:r>
          </a:p>
        </p:txBody>
      </p:sp>
      <p:sp>
        <p:nvSpPr>
          <p:cNvPr id="6" name="TextBox 5">
            <a:extLst>
              <a:ext uri="{FF2B5EF4-FFF2-40B4-BE49-F238E27FC236}">
                <a16:creationId xmlns:a16="http://schemas.microsoft.com/office/drawing/2014/main" id="{B7A780D8-DE2B-4B6A-AC81-6B0AC6AB5589}"/>
              </a:ext>
            </a:extLst>
          </p:cNvPr>
          <p:cNvSpPr txBox="1"/>
          <p:nvPr/>
        </p:nvSpPr>
        <p:spPr>
          <a:xfrm>
            <a:off x="234132" y="325041"/>
            <a:ext cx="6624736" cy="6202660"/>
          </a:xfrm>
          <a:prstGeom prst="rect">
            <a:avLst/>
          </a:prstGeom>
          <a:noFill/>
        </p:spPr>
        <p:txBody>
          <a:bodyPr wrap="square" rtlCol="0">
            <a:spAutoFit/>
          </a:bodyPr>
          <a:lstStyle/>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Cats were the most popular pet in Ancient Egypt.</a:t>
            </a: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C8337E"/>
                </a:solidFill>
                <a:latin typeface="Comic Sans MS" panose="030F0702030302020204" pitchFamily="66" charset="0"/>
              </a:rPr>
              <a:t>Most households had at least one cat.</a:t>
            </a:r>
          </a:p>
          <a:p>
            <a:pPr marL="457200" indent="-457200" algn="ctr">
              <a:buFont typeface="Arial" panose="020B0604020202020204" pitchFamily="34" charset="0"/>
              <a:buChar char="•"/>
            </a:pPr>
            <a:endParaRPr lang="en-GB" sz="2647" dirty="0">
              <a:solidFill>
                <a:srgbClr val="C8337E"/>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Cats were considered magical and would bring people luck as well as protecting people’s homes from rats</a:t>
            </a:r>
            <a:r>
              <a:rPr lang="en-GB" sz="2647" dirty="0">
                <a:solidFill>
                  <a:srgbClr val="C8337E"/>
                </a:solidFill>
                <a:latin typeface="Comic Sans MS" panose="030F0702030302020204" pitchFamily="66" charset="0"/>
              </a:rPr>
              <a:t>.</a:t>
            </a:r>
          </a:p>
          <a:p>
            <a:pPr marL="457200" indent="-457200" algn="ctr">
              <a:buFont typeface="Arial" panose="020B0604020202020204" pitchFamily="34" charset="0"/>
              <a:buChar char="•"/>
            </a:pPr>
            <a:endParaRPr lang="en-GB" sz="2647" dirty="0">
              <a:solidFill>
                <a:srgbClr val="C8337E"/>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C8337E"/>
                </a:solidFill>
                <a:latin typeface="Comic Sans MS" panose="030F0702030302020204" pitchFamily="66" charset="0"/>
              </a:rPr>
              <a:t>A cat’s life was considered more important than their human master’s life. </a:t>
            </a: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If you hurt a cat you would be punished with the death penalty.</a:t>
            </a:r>
          </a:p>
        </p:txBody>
      </p:sp>
    </p:spTree>
    <p:extLst>
      <p:ext uri="{BB962C8B-B14F-4D97-AF65-F5344CB8AC3E}">
        <p14:creationId xmlns:p14="http://schemas.microsoft.com/office/powerpoint/2010/main" val="39409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812" y="667555"/>
            <a:ext cx="3794720" cy="5692080"/>
          </a:xfrm>
          <a:prstGeom prst="rect">
            <a:avLst/>
          </a:prstGeom>
        </p:spPr>
      </p:pic>
      <p:sp>
        <p:nvSpPr>
          <p:cNvPr id="3" name="TextBox 2">
            <a:extLst>
              <a:ext uri="{FF2B5EF4-FFF2-40B4-BE49-F238E27FC236}">
                <a16:creationId xmlns:a16="http://schemas.microsoft.com/office/drawing/2014/main" id="{620AAAE9-7917-4E31-B3D6-6E57213D7DC4}"/>
              </a:ext>
            </a:extLst>
          </p:cNvPr>
          <p:cNvSpPr txBox="1"/>
          <p:nvPr/>
        </p:nvSpPr>
        <p:spPr>
          <a:xfrm>
            <a:off x="90116" y="6745947"/>
            <a:ext cx="3888432"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Mummification</a:t>
            </a:r>
          </a:p>
        </p:txBody>
      </p:sp>
      <p:sp>
        <p:nvSpPr>
          <p:cNvPr id="5" name="TextBox 4">
            <a:extLst>
              <a:ext uri="{FF2B5EF4-FFF2-40B4-BE49-F238E27FC236}">
                <a16:creationId xmlns:a16="http://schemas.microsoft.com/office/drawing/2014/main" id="{5F3740BA-16DC-4D01-8793-B3836A5B3658}"/>
              </a:ext>
            </a:extLst>
          </p:cNvPr>
          <p:cNvSpPr txBox="1"/>
          <p:nvPr/>
        </p:nvSpPr>
        <p:spPr>
          <a:xfrm>
            <a:off x="-11505" y="397049"/>
            <a:ext cx="6150293" cy="6610015"/>
          </a:xfrm>
          <a:prstGeom prst="rect">
            <a:avLst/>
          </a:prstGeom>
          <a:noFill/>
        </p:spPr>
        <p:txBody>
          <a:bodyPr wrap="square" rtlCol="0">
            <a:spAutoFit/>
          </a:bodyPr>
          <a:lstStyle/>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The Ancient Egyptians believed the afterlife would be a continuation of their life on Earth.</a:t>
            </a: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C8337E"/>
                </a:solidFill>
                <a:latin typeface="Comic Sans MS" panose="030F0702030302020204" pitchFamily="66" charset="0"/>
              </a:rPr>
              <a:t>They thought they could take their belongings with them to the next life and buried them alongside the bodies in tombs. </a:t>
            </a: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This included pets. They preserved their bodies by embalming them and wrapping them in cloth.</a:t>
            </a:r>
          </a:p>
          <a:p>
            <a:pPr algn="ct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C8337E"/>
                </a:solidFill>
                <a:latin typeface="Comic Sans MS" panose="030F0702030302020204" pitchFamily="66" charset="0"/>
              </a:rPr>
              <a:t>They also preserved fish for the afterlife so they’d have food.</a:t>
            </a: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p:txBody>
      </p:sp>
    </p:spTree>
    <p:extLst>
      <p:ext uri="{BB962C8B-B14F-4D97-AF65-F5344CB8AC3E}">
        <p14:creationId xmlns:p14="http://schemas.microsoft.com/office/powerpoint/2010/main" val="37596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72" y="3363247"/>
            <a:ext cx="7103904" cy="2952024"/>
          </a:xfrm>
          <a:prstGeom prst="rect">
            <a:avLst/>
          </a:prstGeom>
        </p:spPr>
      </p:pic>
      <p:sp>
        <p:nvSpPr>
          <p:cNvPr id="3" name="TextBox 2">
            <a:extLst>
              <a:ext uri="{FF2B5EF4-FFF2-40B4-BE49-F238E27FC236}">
                <a16:creationId xmlns:a16="http://schemas.microsoft.com/office/drawing/2014/main" id="{D534298E-DF90-4292-837D-6C1FDB89B62E}"/>
              </a:ext>
            </a:extLst>
          </p:cNvPr>
          <p:cNvSpPr txBox="1"/>
          <p:nvPr/>
        </p:nvSpPr>
        <p:spPr>
          <a:xfrm>
            <a:off x="-197916" y="6745947"/>
            <a:ext cx="2160240"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Dogs</a:t>
            </a:r>
          </a:p>
        </p:txBody>
      </p:sp>
      <p:sp>
        <p:nvSpPr>
          <p:cNvPr id="5" name="TextBox 4">
            <a:extLst>
              <a:ext uri="{FF2B5EF4-FFF2-40B4-BE49-F238E27FC236}">
                <a16:creationId xmlns:a16="http://schemas.microsoft.com/office/drawing/2014/main" id="{68417C4E-3CD3-456B-B88E-C6EC80E9A7F0}"/>
              </a:ext>
            </a:extLst>
          </p:cNvPr>
          <p:cNvSpPr txBox="1"/>
          <p:nvPr/>
        </p:nvSpPr>
        <p:spPr>
          <a:xfrm>
            <a:off x="5737" y="636171"/>
            <a:ext cx="10243244" cy="1721753"/>
          </a:xfrm>
          <a:prstGeom prst="rect">
            <a:avLst/>
          </a:prstGeom>
          <a:noFill/>
        </p:spPr>
        <p:txBody>
          <a:bodyPr wrap="square" rtlCol="0">
            <a:spAutoFit/>
          </a:bodyPr>
          <a:lstStyle/>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Dogs were often owned by wealthy people as they needed a lot more care and attention than cats.</a:t>
            </a: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C8337E"/>
                </a:solidFill>
                <a:latin typeface="Comic Sans MS" panose="030F0702030302020204" pitchFamily="66" charset="0"/>
              </a:rPr>
              <a:t>Dogs played an important part in hunting.</a:t>
            </a:r>
          </a:p>
        </p:txBody>
      </p:sp>
      <p:sp>
        <p:nvSpPr>
          <p:cNvPr id="6" name="TextBox 5">
            <a:extLst>
              <a:ext uri="{FF2B5EF4-FFF2-40B4-BE49-F238E27FC236}">
                <a16:creationId xmlns:a16="http://schemas.microsoft.com/office/drawing/2014/main" id="{8A07E536-6A96-4842-B9EA-5E9C370FDFD2}"/>
              </a:ext>
            </a:extLst>
          </p:cNvPr>
          <p:cNvSpPr txBox="1"/>
          <p:nvPr/>
        </p:nvSpPr>
        <p:spPr>
          <a:xfrm>
            <a:off x="2706745" y="2705672"/>
            <a:ext cx="7542236" cy="499689"/>
          </a:xfrm>
          <a:prstGeom prst="rect">
            <a:avLst/>
          </a:prstGeom>
          <a:noFill/>
        </p:spPr>
        <p:txBody>
          <a:bodyPr wrap="square" rtlCol="0">
            <a:spAutoFit/>
          </a:bodyPr>
          <a:lstStyle/>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They were given names just like dogs today.</a:t>
            </a:r>
          </a:p>
        </p:txBody>
      </p:sp>
      <p:sp>
        <p:nvSpPr>
          <p:cNvPr id="7" name="TextBox 6">
            <a:extLst>
              <a:ext uri="{FF2B5EF4-FFF2-40B4-BE49-F238E27FC236}">
                <a16:creationId xmlns:a16="http://schemas.microsoft.com/office/drawing/2014/main" id="{D4B317D1-3B60-4FD4-AB1A-60DBBAD09513}"/>
              </a:ext>
            </a:extLst>
          </p:cNvPr>
          <p:cNvSpPr txBox="1"/>
          <p:nvPr/>
        </p:nvSpPr>
        <p:spPr>
          <a:xfrm>
            <a:off x="3834532" y="3545442"/>
            <a:ext cx="6624736" cy="907043"/>
          </a:xfrm>
          <a:prstGeom prst="rect">
            <a:avLst/>
          </a:prstGeom>
          <a:noFill/>
        </p:spPr>
        <p:txBody>
          <a:bodyPr wrap="square" rtlCol="0">
            <a:spAutoFit/>
          </a:bodyPr>
          <a:lstStyle/>
          <a:p>
            <a:pPr marL="457200" indent="-457200" algn="ctr">
              <a:buFont typeface="Arial" panose="020B0604020202020204" pitchFamily="34" charset="0"/>
              <a:buChar char="•"/>
            </a:pPr>
            <a:r>
              <a:rPr lang="en-GB" sz="2647" dirty="0">
                <a:solidFill>
                  <a:srgbClr val="C8337E"/>
                </a:solidFill>
                <a:latin typeface="Comic Sans MS" panose="030F0702030302020204" pitchFamily="66" charset="0"/>
              </a:rPr>
              <a:t>It is believed that the Ancient Egyptians invented collars and leads.</a:t>
            </a:r>
          </a:p>
        </p:txBody>
      </p:sp>
      <p:sp>
        <p:nvSpPr>
          <p:cNvPr id="8" name="TextBox 7">
            <a:extLst>
              <a:ext uri="{FF2B5EF4-FFF2-40B4-BE49-F238E27FC236}">
                <a16:creationId xmlns:a16="http://schemas.microsoft.com/office/drawing/2014/main" id="{DDE6F388-F690-49D3-8B20-6A63D6A64009}"/>
              </a:ext>
            </a:extLst>
          </p:cNvPr>
          <p:cNvSpPr txBox="1"/>
          <p:nvPr/>
        </p:nvSpPr>
        <p:spPr>
          <a:xfrm>
            <a:off x="5127359" y="4792566"/>
            <a:ext cx="6624736" cy="907043"/>
          </a:xfrm>
          <a:prstGeom prst="rect">
            <a:avLst/>
          </a:prstGeom>
          <a:noFill/>
        </p:spPr>
        <p:txBody>
          <a:bodyPr wrap="square" rtlCol="0">
            <a:spAutoFit/>
          </a:bodyPr>
          <a:lstStyle/>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To call someone a ‘dog’ </a:t>
            </a:r>
          </a:p>
          <a:p>
            <a:pPr algn="ctr"/>
            <a:r>
              <a:rPr lang="en-GB" sz="2647" dirty="0">
                <a:solidFill>
                  <a:srgbClr val="008988"/>
                </a:solidFill>
                <a:latin typeface="Comic Sans MS" panose="030F0702030302020204" pitchFamily="66" charset="0"/>
              </a:rPr>
              <a:t>was insulting.</a:t>
            </a:r>
          </a:p>
        </p:txBody>
      </p:sp>
    </p:spTree>
    <p:extLst>
      <p:ext uri="{BB962C8B-B14F-4D97-AF65-F5344CB8AC3E}">
        <p14:creationId xmlns:p14="http://schemas.microsoft.com/office/powerpoint/2010/main" val="249947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8" y="936300"/>
            <a:ext cx="2304256" cy="5120568"/>
          </a:xfrm>
          <a:prstGeom prst="rect">
            <a:avLst/>
          </a:prstGeom>
        </p:spPr>
      </p:pic>
      <p:sp>
        <p:nvSpPr>
          <p:cNvPr id="3" name="TextBox 2">
            <a:extLst>
              <a:ext uri="{FF2B5EF4-FFF2-40B4-BE49-F238E27FC236}">
                <a16:creationId xmlns:a16="http://schemas.microsoft.com/office/drawing/2014/main" id="{1BD93176-4838-45AC-9231-2EC609C07091}"/>
              </a:ext>
            </a:extLst>
          </p:cNvPr>
          <p:cNvSpPr txBox="1"/>
          <p:nvPr/>
        </p:nvSpPr>
        <p:spPr>
          <a:xfrm>
            <a:off x="13240" y="6733754"/>
            <a:ext cx="2160240"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Anubis</a:t>
            </a:r>
          </a:p>
        </p:txBody>
      </p:sp>
      <p:sp>
        <p:nvSpPr>
          <p:cNvPr id="4" name="TextBox 3">
            <a:extLst>
              <a:ext uri="{FF2B5EF4-FFF2-40B4-BE49-F238E27FC236}">
                <a16:creationId xmlns:a16="http://schemas.microsoft.com/office/drawing/2014/main" id="{32607BEA-E40E-44A7-8817-B45E4518AB9E}"/>
              </a:ext>
            </a:extLst>
          </p:cNvPr>
          <p:cNvSpPr txBox="1"/>
          <p:nvPr/>
        </p:nvSpPr>
        <p:spPr>
          <a:xfrm>
            <a:off x="3032562" y="397049"/>
            <a:ext cx="7506940" cy="7017370"/>
          </a:xfrm>
          <a:prstGeom prst="rect">
            <a:avLst/>
          </a:prstGeom>
          <a:noFill/>
        </p:spPr>
        <p:txBody>
          <a:bodyPr wrap="square" rtlCol="0">
            <a:spAutoFit/>
          </a:bodyPr>
          <a:lstStyle/>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Anubis was the god of embalming and the dead. It is believed that he watched over the dead and guided their souls to be judged.</a:t>
            </a: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C8337E"/>
                </a:solidFill>
                <a:latin typeface="Comic Sans MS" panose="030F0702030302020204" pitchFamily="66" charset="0"/>
              </a:rPr>
              <a:t>He is usually drawn as a man with a canine head.</a:t>
            </a: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008988"/>
                </a:solidFill>
                <a:latin typeface="Comic Sans MS" panose="030F0702030302020204" pitchFamily="66" charset="0"/>
              </a:rPr>
              <a:t>Pet dogs were either buried in the temple of Anubis to help them pass on to the afterlife or with their human masters.</a:t>
            </a:r>
          </a:p>
          <a:p>
            <a:pPr algn="ct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r>
              <a:rPr lang="en-GB" sz="2647" dirty="0">
                <a:solidFill>
                  <a:srgbClr val="C8337E"/>
                </a:solidFill>
                <a:latin typeface="Comic Sans MS" panose="030F0702030302020204" pitchFamily="66" charset="0"/>
              </a:rPr>
              <a:t>Dogs were part of the family and when they died, their human masters would shave their own body hair as a mark of respect.</a:t>
            </a: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a:p>
            <a:pPr marL="457200" indent="-457200" algn="ctr">
              <a:buFont typeface="Arial" panose="020B0604020202020204" pitchFamily="34" charset="0"/>
              <a:buChar char="•"/>
            </a:pPr>
            <a:endParaRPr lang="en-GB" sz="2647" dirty="0">
              <a:solidFill>
                <a:srgbClr val="008988"/>
              </a:solidFill>
              <a:latin typeface="Comic Sans MS" panose="030F0702030302020204" pitchFamily="66" charset="0"/>
            </a:endParaRPr>
          </a:p>
        </p:txBody>
      </p:sp>
    </p:spTree>
    <p:extLst>
      <p:ext uri="{BB962C8B-B14F-4D97-AF65-F5344CB8AC3E}">
        <p14:creationId xmlns:p14="http://schemas.microsoft.com/office/powerpoint/2010/main" val="41788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89A101-C4B3-472A-BF15-197681D9AD63}"/>
              </a:ext>
            </a:extLst>
          </p:cNvPr>
          <p:cNvSpPr txBox="1"/>
          <p:nvPr/>
        </p:nvSpPr>
        <p:spPr>
          <a:xfrm>
            <a:off x="-32601" y="541065"/>
            <a:ext cx="8784976" cy="523220"/>
          </a:xfrm>
          <a:prstGeom prst="rect">
            <a:avLst/>
          </a:prstGeom>
          <a:noFill/>
        </p:spPr>
        <p:txBody>
          <a:bodyPr wrap="square" rtlCol="0">
            <a:spAutoFit/>
          </a:bodyPr>
          <a:lstStyle/>
          <a:p>
            <a:pPr algn="ctr"/>
            <a:r>
              <a:rPr lang="en-GB" sz="2800" dirty="0">
                <a:solidFill>
                  <a:srgbClr val="009A97"/>
                </a:solidFill>
              </a:rPr>
              <a:t>It wasn’t just cats and dogs that they kept as pets:</a:t>
            </a:r>
            <a:endParaRPr lang="en-GB" sz="2647" dirty="0">
              <a:solidFill>
                <a:srgbClr val="009A97"/>
              </a:solidFill>
              <a:latin typeface="Comic Sans MS" panose="030F0702030302020204" pitchFamily="66" charset="0"/>
            </a:endParaRPr>
          </a:p>
        </p:txBody>
      </p:sp>
      <p:pic>
        <p:nvPicPr>
          <p:cNvPr id="7" name="Picture 6">
            <a:extLst>
              <a:ext uri="{FF2B5EF4-FFF2-40B4-BE49-F238E27FC236}">
                <a16:creationId xmlns:a16="http://schemas.microsoft.com/office/drawing/2014/main" id="{54087909-3065-478C-9A58-CE59BC437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937" y="1064285"/>
            <a:ext cx="3270499" cy="2818737"/>
          </a:xfrm>
          <a:prstGeom prst="rect">
            <a:avLst/>
          </a:prstGeom>
        </p:spPr>
      </p:pic>
      <p:pic>
        <p:nvPicPr>
          <p:cNvPr id="8" name="Picture 8" descr="shutterstock_28969774.jpg">
            <a:extLst>
              <a:ext uri="{FF2B5EF4-FFF2-40B4-BE49-F238E27FC236}">
                <a16:creationId xmlns:a16="http://schemas.microsoft.com/office/drawing/2014/main" id="{615A813D-59FE-4947-95CA-4587F34E6404}"/>
              </a:ext>
            </a:extLst>
          </p:cNvPr>
          <p:cNvPicPr>
            <a:picLocks noChangeAspect="1"/>
          </p:cNvPicPr>
          <p:nvPr/>
        </p:nvPicPr>
        <p:blipFill>
          <a:blip r:embed="rId4">
            <a:extLst>
              <a:ext uri="{28A0092B-C50C-407E-A947-70E740481C1C}">
                <a14:useLocalDpi xmlns:a14="http://schemas.microsoft.com/office/drawing/2010/main" val="0"/>
              </a:ext>
            </a:extLst>
          </a:blip>
          <a:srcRect l="24660" t="33334" r="3275"/>
          <a:stretch>
            <a:fillRect/>
          </a:stretch>
        </p:blipFill>
        <p:spPr bwMode="auto">
          <a:xfrm>
            <a:off x="7074892" y="3357599"/>
            <a:ext cx="3253216" cy="317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shutterstock_67651105.jpg">
            <a:extLst>
              <a:ext uri="{FF2B5EF4-FFF2-40B4-BE49-F238E27FC236}">
                <a16:creationId xmlns:a16="http://schemas.microsoft.com/office/drawing/2014/main" id="{E90DB853-392D-47BD-8861-61A429AB7B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452" y="3337811"/>
            <a:ext cx="3195830" cy="319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8568215">
            <a:off x="1838937" y="-330694"/>
            <a:ext cx="5041900" cy="7562850"/>
          </a:xfrm>
          <a:prstGeom prst="rect">
            <a:avLst/>
          </a:prstGeom>
        </p:spPr>
      </p:pic>
    </p:spTree>
    <p:extLst>
      <p:ext uri="{BB962C8B-B14F-4D97-AF65-F5344CB8AC3E}">
        <p14:creationId xmlns:p14="http://schemas.microsoft.com/office/powerpoint/2010/main" val="16081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08" y="6733753"/>
            <a:ext cx="6107898"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What do pets need?…</a:t>
            </a:r>
          </a:p>
        </p:txBody>
      </p:sp>
      <p:pic>
        <p:nvPicPr>
          <p:cNvPr id="3"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468161" y="472173"/>
            <a:ext cx="2159328" cy="2159328"/>
          </a:xfrm>
          <a:prstGeom prst="ellipse">
            <a:avLst/>
          </a:prstGeom>
          <a:noFill/>
          <a:effectLst>
            <a:softEdge rad="0"/>
          </a:effectLst>
        </p:spPr>
      </p:pic>
      <p:pic>
        <p:nvPicPr>
          <p:cNvPr id="4"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331419" y="3245449"/>
            <a:ext cx="2187087" cy="2187087"/>
          </a:xfrm>
          <a:prstGeom prst="ellipse">
            <a:avLst/>
          </a:prstGeom>
          <a:noFill/>
          <a:effectLst>
            <a:softEdge rad="0"/>
          </a:effectLst>
        </p:spPr>
      </p:pic>
      <p:pic>
        <p:nvPicPr>
          <p:cNvPr id="5" name="Picture 4" descr="Health Icon.jpg"/>
          <p:cNvPicPr>
            <a:picLocks noChangeAspect="1"/>
          </p:cNvPicPr>
          <p:nvPr/>
        </p:nvPicPr>
        <p:blipFill>
          <a:blip r:embed="rId5" cstate="print"/>
          <a:srcRect/>
          <a:stretch>
            <a:fillRect/>
          </a:stretch>
        </p:blipFill>
        <p:spPr bwMode="auto">
          <a:xfrm>
            <a:off x="4008683" y="1921854"/>
            <a:ext cx="2392309" cy="2189250"/>
          </a:xfrm>
          <a:prstGeom prst="rect">
            <a:avLst/>
          </a:prstGeom>
          <a:noFill/>
          <a:ln w="9525">
            <a:noFill/>
            <a:miter lim="800000"/>
            <a:headEnd/>
            <a:tailEnd/>
          </a:ln>
          <a:effectLst>
            <a:softEdge rad="0"/>
          </a:effectLst>
        </p:spPr>
      </p:pic>
      <p:pic>
        <p:nvPicPr>
          <p:cNvPr id="6" name="Picture 5"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146900" y="613073"/>
            <a:ext cx="2160240" cy="2160240"/>
          </a:xfrm>
          <a:prstGeom prst="ellipse">
            <a:avLst/>
          </a:prstGeom>
          <a:noFill/>
        </p:spPr>
      </p:pic>
      <p:pic>
        <p:nvPicPr>
          <p:cNvPr id="7" name="Picture 6"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085006" y="3809899"/>
            <a:ext cx="2152122" cy="2160209"/>
          </a:xfrm>
          <a:prstGeom prst="ellipse">
            <a:avLst/>
          </a:prstGeom>
          <a:noFill/>
        </p:spPr>
      </p:pic>
      <p:sp>
        <p:nvSpPr>
          <p:cNvPr id="8" name="TextBox 7"/>
          <p:cNvSpPr txBox="1"/>
          <p:nvPr/>
        </p:nvSpPr>
        <p:spPr>
          <a:xfrm>
            <a:off x="1369613" y="2586256"/>
            <a:ext cx="2160240" cy="523220"/>
          </a:xfrm>
          <a:prstGeom prst="rect">
            <a:avLst/>
          </a:prstGeom>
          <a:noFill/>
        </p:spPr>
        <p:txBody>
          <a:bodyPr wrap="square" rtlCol="0">
            <a:spAutoFit/>
          </a:bodyPr>
          <a:lstStyle/>
          <a:p>
            <a:pPr algn="ctr"/>
            <a:r>
              <a:rPr lang="en-GB" sz="2400" b="1" dirty="0">
                <a:solidFill>
                  <a:schemeClr val="accent4"/>
                </a:solidFill>
                <a:latin typeface="Comic Sans MS" panose="030F0702030302020204" pitchFamily="66" charset="0"/>
                <a:cs typeface="Arial" panose="020B0604020202020204" pitchFamily="34" charset="0"/>
              </a:rPr>
              <a:t> </a:t>
            </a:r>
            <a:r>
              <a:rPr lang="en-GB" sz="2800" b="1" dirty="0">
                <a:solidFill>
                  <a:schemeClr val="accent4"/>
                </a:solidFill>
                <a:latin typeface="Comic Sans MS" panose="030F0702030302020204" pitchFamily="66" charset="0"/>
                <a:cs typeface="Arial" panose="020B0604020202020204" pitchFamily="34" charset="0"/>
              </a:rPr>
              <a:t>A HOME</a:t>
            </a:r>
          </a:p>
        </p:txBody>
      </p:sp>
      <p:sp>
        <p:nvSpPr>
          <p:cNvPr id="9" name="TextBox 8"/>
          <p:cNvSpPr txBox="1"/>
          <p:nvPr/>
        </p:nvSpPr>
        <p:spPr>
          <a:xfrm>
            <a:off x="696315" y="5477248"/>
            <a:ext cx="3227578" cy="954107"/>
          </a:xfrm>
          <a:prstGeom prst="rect">
            <a:avLst/>
          </a:prstGeom>
          <a:noFill/>
        </p:spPr>
        <p:txBody>
          <a:bodyPr wrap="square" rtlCol="0">
            <a:spAutoFit/>
          </a:bodyPr>
          <a:lstStyle/>
          <a:p>
            <a:pPr algn="ctr"/>
            <a:r>
              <a:rPr lang="en-GB" sz="2800" b="1" dirty="0">
                <a:solidFill>
                  <a:schemeClr val="accent6"/>
                </a:solidFill>
                <a:latin typeface="Comic Sans MS" panose="030F0702030302020204" pitchFamily="66" charset="0"/>
                <a:cs typeface="Arial" panose="020B0604020202020204" pitchFamily="34" charset="0"/>
              </a:rPr>
              <a:t>FOOD </a:t>
            </a:r>
          </a:p>
          <a:p>
            <a:pPr algn="ctr"/>
            <a:r>
              <a:rPr lang="en-GB" sz="2800" b="1" dirty="0">
                <a:solidFill>
                  <a:schemeClr val="accent6"/>
                </a:solidFill>
                <a:latin typeface="Comic Sans MS" panose="030F0702030302020204" pitchFamily="66" charset="0"/>
                <a:cs typeface="Arial" panose="020B0604020202020204" pitchFamily="34" charset="0"/>
              </a:rPr>
              <a:t>&amp; WATER</a:t>
            </a:r>
          </a:p>
        </p:txBody>
      </p:sp>
      <p:sp>
        <p:nvSpPr>
          <p:cNvPr id="10" name="TextBox 9"/>
          <p:cNvSpPr txBox="1"/>
          <p:nvPr/>
        </p:nvSpPr>
        <p:spPr>
          <a:xfrm>
            <a:off x="4433897" y="3809899"/>
            <a:ext cx="1682106" cy="892552"/>
          </a:xfrm>
          <a:prstGeom prst="rect">
            <a:avLst/>
          </a:prstGeom>
          <a:noFill/>
        </p:spPr>
        <p:txBody>
          <a:bodyPr wrap="square" rtlCol="0">
            <a:spAutoFit/>
          </a:bodyPr>
          <a:lstStyle/>
          <a:p>
            <a:pPr algn="ctr"/>
            <a:endParaRPr lang="en-GB" sz="2400" dirty="0">
              <a:solidFill>
                <a:schemeClr val="accent1"/>
              </a:solidFill>
              <a:latin typeface="Comic Sans MS" panose="030F0702030302020204" pitchFamily="66" charset="0"/>
              <a:cs typeface="Arial" pitchFamily="34" charset="0"/>
            </a:endParaRPr>
          </a:p>
          <a:p>
            <a:pPr algn="ctr"/>
            <a:r>
              <a:rPr lang="en-GB" sz="2800" b="1" dirty="0">
                <a:solidFill>
                  <a:schemeClr val="accent1"/>
                </a:solidFill>
                <a:latin typeface="Comic Sans MS" panose="030F0702030302020204" pitchFamily="66" charset="0"/>
                <a:cs typeface="Arial" pitchFamily="34" charset="0"/>
              </a:rPr>
              <a:t>HEALTH</a:t>
            </a:r>
          </a:p>
        </p:txBody>
      </p:sp>
      <p:sp>
        <p:nvSpPr>
          <p:cNvPr id="11" name="Rectangle 10"/>
          <p:cNvSpPr/>
          <p:nvPr/>
        </p:nvSpPr>
        <p:spPr>
          <a:xfrm>
            <a:off x="7085006" y="2745377"/>
            <a:ext cx="2291640" cy="954107"/>
          </a:xfrm>
          <a:prstGeom prst="rect">
            <a:avLst/>
          </a:prstGeom>
        </p:spPr>
        <p:txBody>
          <a:bodyPr wrap="square">
            <a:spAutoFit/>
          </a:bodyPr>
          <a:lstStyle/>
          <a:p>
            <a:pPr algn="ctr"/>
            <a:r>
              <a:rPr lang="en-GB" sz="2800" b="1" dirty="0">
                <a:solidFill>
                  <a:schemeClr val="accent3"/>
                </a:solidFill>
                <a:latin typeface="Comic Sans MS" panose="030F0702030302020204" pitchFamily="66" charset="0"/>
                <a:cs typeface="Arial" panose="020B0604020202020204" pitchFamily="34" charset="0"/>
              </a:rPr>
              <a:t>EXERCISE &amp; FUN</a:t>
            </a:r>
          </a:p>
        </p:txBody>
      </p:sp>
      <p:sp>
        <p:nvSpPr>
          <p:cNvPr id="12" name="Rectangle 11"/>
          <p:cNvSpPr/>
          <p:nvPr/>
        </p:nvSpPr>
        <p:spPr>
          <a:xfrm>
            <a:off x="7011874" y="5954302"/>
            <a:ext cx="2298387" cy="523220"/>
          </a:xfrm>
          <a:prstGeom prst="rect">
            <a:avLst/>
          </a:prstGeom>
        </p:spPr>
        <p:txBody>
          <a:bodyPr wrap="square">
            <a:spAutoFit/>
          </a:bodyPr>
          <a:lstStyle/>
          <a:p>
            <a:pPr algn="ctr"/>
            <a:r>
              <a:rPr lang="en-GB" sz="2800"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39264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barn(inVertical)">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barn(inVertical)">
                                      <p:cBhvr>
                                        <p:cTn id="50" dur="500"/>
                                        <p:tgtEl>
                                          <p:spTgt spid="1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ircle(in)">
                                      <p:cBhvr>
                                        <p:cTn id="55" dur="1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Effect transition="in" filter="barn(inVertical)">
                                      <p:cBhvr>
                                        <p:cTn id="6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3" name="Title 1"/>
          <p:cNvSpPr>
            <a:spLocks noGrp="1"/>
          </p:cNvSpPr>
          <p:nvPr>
            <p:ph type="title"/>
          </p:nvPr>
        </p:nvSpPr>
        <p:spPr>
          <a:xfrm>
            <a:off x="205761"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4" name="TextBox 3"/>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5" name="Picture 4"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7" name="TextBox 6"/>
          <p:cNvSpPr txBox="1"/>
          <p:nvPr/>
        </p:nvSpPr>
        <p:spPr>
          <a:xfrm>
            <a:off x="4710176" y="380578"/>
            <a:ext cx="5270869"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8" name="TextBox 7"/>
          <p:cNvSpPr txBox="1"/>
          <p:nvPr/>
        </p:nvSpPr>
        <p:spPr>
          <a:xfrm>
            <a:off x="4710176" y="3630806"/>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9" name="TextBox 8"/>
          <p:cNvSpPr txBox="1"/>
          <p:nvPr/>
        </p:nvSpPr>
        <p:spPr>
          <a:xfrm>
            <a:off x="4710175" y="2248186"/>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10" name="Rectangle 9"/>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11" name="Rectangle 10"/>
          <p:cNvSpPr/>
          <p:nvPr/>
        </p:nvSpPr>
        <p:spPr>
          <a:xfrm>
            <a:off x="4710176" y="5020526"/>
            <a:ext cx="4651874"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12" name="TextBox 11"/>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541445" y="697630"/>
            <a:ext cx="3493387" cy="2872877"/>
          </a:xfrm>
          <a:prstGeom prst="rect">
            <a:avLst/>
          </a:prstGeom>
        </p:spPr>
      </p:pic>
    </p:spTree>
    <p:extLst>
      <p:ext uri="{BB962C8B-B14F-4D97-AF65-F5344CB8AC3E}">
        <p14:creationId xmlns:p14="http://schemas.microsoft.com/office/powerpoint/2010/main" val="17913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10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1AA88C-4E44-451B-A614-A6B4AFC783B0}">
  <ds:schemaRefs>
    <ds:schemaRef ds:uri="http://schemas.microsoft.com/office/2006/metadata/properties"/>
    <ds:schemaRef ds:uri="http://purl.org/dc/elements/1.1/"/>
    <ds:schemaRef ds:uri="02901346-528d-4e84-b91b-00d6b3077abe"/>
    <ds:schemaRef ds:uri="5bea8f77-0667-4557-a028-e23225a2ced3"/>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43D1D3-6A10-4E65-88DB-0AB99C145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376</TotalTime>
  <Words>1552</Words>
  <Application>Microsoft Office PowerPoint</Application>
  <PresentationFormat>Custom</PresentationFormat>
  <Paragraphs>125</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UK’s leading vet charity …</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51</cp:revision>
  <dcterms:created xsi:type="dcterms:W3CDTF">2018-07-13T15:29:21Z</dcterms:created>
  <dcterms:modified xsi:type="dcterms:W3CDTF">2019-04-23T13:31:50Z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