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81" r:id="rId5"/>
    <p:sldId id="317"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6" r:id="rId20"/>
    <p:sldId id="313" r:id="rId21"/>
    <p:sldId id="314" r:id="rId22"/>
    <p:sldId id="315" r:id="rId23"/>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6686" autoAdjust="0"/>
  </p:normalViewPr>
  <p:slideViewPr>
    <p:cSldViewPr>
      <p:cViewPr varScale="1">
        <p:scale>
          <a:sx n="89" d="100"/>
          <a:sy n="89" d="100"/>
        </p:scale>
        <p:origin x="66" y="66"/>
      </p:cViewPr>
      <p:guideLst>
        <p:guide orient="horz" pos="2881"/>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23/04/2019</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223095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3941011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92144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142265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14</a:t>
            </a:fld>
            <a:endParaRPr lang="en-GB"/>
          </a:p>
        </p:txBody>
      </p:sp>
    </p:spTree>
    <p:extLst>
      <p:ext uri="{BB962C8B-B14F-4D97-AF65-F5344CB8AC3E}">
        <p14:creationId xmlns:p14="http://schemas.microsoft.com/office/powerpoint/2010/main" val="53566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15</a:t>
            </a:fld>
            <a:endParaRPr lang="en-GB"/>
          </a:p>
        </p:txBody>
      </p:sp>
    </p:spTree>
    <p:extLst>
      <p:ext uri="{BB962C8B-B14F-4D97-AF65-F5344CB8AC3E}">
        <p14:creationId xmlns:p14="http://schemas.microsoft.com/office/powerpoint/2010/main" val="164652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Answer:</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 have a white horse called ‘Snow White’.</a:t>
            </a:r>
            <a:endParaRPr lang="en-GB" sz="1400" baseline="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17</a:t>
            </a:fld>
            <a:endParaRPr lang="en-GB"/>
          </a:p>
        </p:txBody>
      </p:sp>
    </p:spTree>
    <p:extLst>
      <p:ext uri="{BB962C8B-B14F-4D97-AF65-F5344CB8AC3E}">
        <p14:creationId xmlns:p14="http://schemas.microsoft.com/office/powerpoint/2010/main" val="262354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aseline="0" dirty="0">
                <a:latin typeface="Arial" panose="020B0604020202020204" pitchFamily="34" charset="0"/>
                <a:cs typeface="Arial" panose="020B0604020202020204" pitchFamily="34" charset="0"/>
              </a:rPr>
              <a:t>Pupils may use a French dictionary to help them. </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18</a:t>
            </a:fld>
            <a:endParaRPr lang="en-GB"/>
          </a:p>
        </p:txBody>
      </p:sp>
    </p:spTree>
    <p:extLst>
      <p:ext uri="{BB962C8B-B14F-4D97-AF65-F5344CB8AC3E}">
        <p14:creationId xmlns:p14="http://schemas.microsoft.com/office/powerpoint/2010/main" val="100911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19</a:t>
            </a:fld>
            <a:endParaRPr lang="en-GB">
              <a:cs typeface="Arial" charset="0"/>
            </a:endParaRPr>
          </a:p>
        </p:txBody>
      </p:sp>
    </p:spTree>
    <p:extLst>
      <p:ext uri="{BB962C8B-B14F-4D97-AF65-F5344CB8AC3E}">
        <p14:creationId xmlns:p14="http://schemas.microsoft.com/office/powerpoint/2010/main" val="204969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2</a:t>
            </a:fld>
            <a:endParaRPr lang="en-GB" dirty="0"/>
          </a:p>
        </p:txBody>
      </p:sp>
    </p:spTree>
    <p:extLst>
      <p:ext uri="{BB962C8B-B14F-4D97-AF65-F5344CB8AC3E}">
        <p14:creationId xmlns:p14="http://schemas.microsoft.com/office/powerpoint/2010/main" val="158074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54537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5</a:t>
            </a:fld>
            <a:endParaRPr lang="en-GB"/>
          </a:p>
        </p:txBody>
      </p:sp>
    </p:spTree>
    <p:extLst>
      <p:ext uri="{BB962C8B-B14F-4D97-AF65-F5344CB8AC3E}">
        <p14:creationId xmlns:p14="http://schemas.microsoft.com/office/powerpoint/2010/main" val="196182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255239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242792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8</a:t>
            </a:fld>
            <a:endParaRPr lang="en-GB"/>
          </a:p>
        </p:txBody>
      </p:sp>
    </p:spTree>
    <p:extLst>
      <p:ext uri="{BB962C8B-B14F-4D97-AF65-F5344CB8AC3E}">
        <p14:creationId xmlns:p14="http://schemas.microsoft.com/office/powerpoint/2010/main" val="74608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202180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1624154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5.png"/><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5.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grpSp>
        <p:nvGrpSpPr>
          <p:cNvPr id="10" name="Group 9"/>
          <p:cNvGrpSpPr/>
          <p:nvPr userDrawn="1"/>
        </p:nvGrpSpPr>
        <p:grpSpPr>
          <a:xfrm>
            <a:off x="8831035" y="6501757"/>
            <a:ext cx="1862365" cy="1155328"/>
            <a:chOff x="8831035" y="6501757"/>
            <a:chExt cx="1862365" cy="1155328"/>
          </a:xfrm>
        </p:grpSpPr>
        <p:sp>
          <p:nvSpPr>
            <p:cNvPr id="11" name="Rectangle 10"/>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grpSp>
        <p:nvGrpSpPr>
          <p:cNvPr id="10" name="Group 9"/>
          <p:cNvGrpSpPr/>
          <p:nvPr userDrawn="1"/>
        </p:nvGrpSpPr>
        <p:grpSpPr>
          <a:xfrm>
            <a:off x="8831035" y="6501757"/>
            <a:ext cx="1862365" cy="1155328"/>
            <a:chOff x="8831035" y="6501757"/>
            <a:chExt cx="1862365" cy="1155328"/>
          </a:xfrm>
        </p:grpSpPr>
        <p:sp>
          <p:nvSpPr>
            <p:cNvPr id="11" name="Rectangle 10"/>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grpSp>
        <p:nvGrpSpPr>
          <p:cNvPr id="4" name="Group 3"/>
          <p:cNvGrpSpPr/>
          <p:nvPr userDrawn="1"/>
        </p:nvGrpSpPr>
        <p:grpSpPr>
          <a:xfrm>
            <a:off x="8831035" y="6501757"/>
            <a:ext cx="1862365" cy="1155328"/>
            <a:chOff x="8831035" y="6501757"/>
            <a:chExt cx="1862365" cy="1155328"/>
          </a:xfrm>
        </p:grpSpPr>
        <p:sp>
          <p:nvSpPr>
            <p:cNvPr id="5" name="Rectangle 4"/>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userDrawn="1"/>
        </p:nvGrpSpPr>
        <p:grpSpPr>
          <a:xfrm>
            <a:off x="8831035" y="6501757"/>
            <a:ext cx="1862365" cy="1155328"/>
            <a:chOff x="8831035" y="6501757"/>
            <a:chExt cx="1862365" cy="1155328"/>
          </a:xfrm>
        </p:grpSpPr>
        <p:sp>
          <p:nvSpPr>
            <p:cNvPr id="2" name="Rectangle 1"/>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8831035" y="6501757"/>
            <a:ext cx="1862365" cy="1155328"/>
            <a:chOff x="8831035" y="6501757"/>
            <a:chExt cx="1862365" cy="1155328"/>
          </a:xfrm>
        </p:grpSpPr>
        <p:sp>
          <p:nvSpPr>
            <p:cNvPr id="14" name="Rectangle 13"/>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8831035" y="6501757"/>
            <a:ext cx="1862365" cy="1155328"/>
            <a:chOff x="8831035" y="6501757"/>
            <a:chExt cx="1862365" cy="1155328"/>
          </a:xfrm>
        </p:grpSpPr>
        <p:sp>
          <p:nvSpPr>
            <p:cNvPr id="16" name="Rectangle 15"/>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grpSp>
        <p:nvGrpSpPr>
          <p:cNvPr id="14" name="Group 13"/>
          <p:cNvGrpSpPr/>
          <p:nvPr userDrawn="1"/>
        </p:nvGrpSpPr>
        <p:grpSpPr>
          <a:xfrm>
            <a:off x="8831035" y="6501757"/>
            <a:ext cx="1862365" cy="1155328"/>
            <a:chOff x="8831035" y="6501757"/>
            <a:chExt cx="1862365" cy="1155328"/>
          </a:xfrm>
        </p:grpSpPr>
        <p:sp>
          <p:nvSpPr>
            <p:cNvPr id="16" name="Rectangle 15"/>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4" name="Group 3"/>
          <p:cNvGrpSpPr/>
          <p:nvPr userDrawn="1"/>
        </p:nvGrpSpPr>
        <p:grpSpPr>
          <a:xfrm>
            <a:off x="8831035" y="6501757"/>
            <a:ext cx="1862365" cy="1155328"/>
            <a:chOff x="8831035" y="6501757"/>
            <a:chExt cx="1862365" cy="1155328"/>
          </a:xfrm>
        </p:grpSpPr>
        <p:sp>
          <p:nvSpPr>
            <p:cNvPr id="5" name="Rectangle 4"/>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4" name="Group 13"/>
          <p:cNvGrpSpPr/>
          <p:nvPr userDrawn="1"/>
        </p:nvGrpSpPr>
        <p:grpSpPr>
          <a:xfrm>
            <a:off x="8831035" y="6501757"/>
            <a:ext cx="1862365" cy="1155328"/>
            <a:chOff x="8831035" y="6501757"/>
            <a:chExt cx="1862365" cy="1155328"/>
          </a:xfrm>
        </p:grpSpPr>
        <p:sp>
          <p:nvSpPr>
            <p:cNvPr id="15" name="Rectangle 14"/>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9616" y="1342757"/>
            <a:ext cx="3938984" cy="52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Veterinary_Services\Community and Education\IMAGES\1_Animal_Image_Library\Cats\Archive\Cat_white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58088"/>
            <a:ext cx="2599730"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alcon\user_data\SHARING FOLDER\!Temporary Sharing - Items will be deleted when 7 days old!\Vicki from Sarah\shutterstock_127511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542" y="3622115"/>
            <a:ext cx="2969119" cy="28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22052" y="6791741"/>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Les </a:t>
            </a:r>
            <a:r>
              <a:rPr lang="en-GB" sz="4411" b="1" dirty="0" err="1">
                <a:solidFill>
                  <a:srgbClr val="008080"/>
                </a:solidFill>
                <a:latin typeface="Comic Sans MS" panose="030F0702030302020204" pitchFamily="66" charset="0"/>
                <a:cs typeface="Arial" panose="020B0604020202020204" pitchFamily="34" charset="0"/>
              </a:rPr>
              <a:t>animaux</a:t>
            </a:r>
            <a:endParaRPr lang="en-GB" sz="4411" b="1" dirty="0">
              <a:solidFill>
                <a:srgbClr val="008080"/>
              </a:solidFill>
              <a:latin typeface="Comic Sans MS" panose="030F0702030302020204" pitchFamily="66" charset="0"/>
              <a:cs typeface="Arial" panose="020B060402020202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0319" y="333952"/>
            <a:ext cx="3946565" cy="2448272"/>
          </a:xfrm>
          <a:prstGeom prst="rect">
            <a:avLst/>
          </a:prstGeom>
        </p:spPr>
      </p:pic>
    </p:spTree>
    <p:extLst>
      <p:ext uri="{BB962C8B-B14F-4D97-AF65-F5344CB8AC3E}">
        <p14:creationId xmlns:p14="http://schemas.microsoft.com/office/powerpoint/2010/main" val="5034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t="7633"/>
          <a:stretch/>
        </p:blipFill>
        <p:spPr bwMode="auto">
          <a:xfrm>
            <a:off x="3280709" y="878068"/>
            <a:ext cx="6945018" cy="5472514"/>
          </a:xfrm>
          <a:prstGeom prst="rect">
            <a:avLst/>
          </a:prstGeom>
          <a:ln>
            <a:noFill/>
          </a:ln>
          <a:extLst>
            <a:ext uri="{53640926-AAD7-44D8-BBD7-CCE9431645EC}">
              <a14:shadowObscured xmlns:a14="http://schemas.microsoft.com/office/drawing/2010/main"/>
            </a:ext>
          </a:extLst>
        </p:spPr>
      </p:pic>
      <p:sp>
        <p:nvSpPr>
          <p:cNvPr id="3"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310541" y="147168"/>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a:latin typeface="Comic Sans MS" panose="030F0702030302020204" pitchFamily="66" charset="0"/>
              </a:rPr>
              <a:t>un cheval</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10883086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97085" y="204599"/>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a:latin typeface="Comic Sans MS" panose="030F0702030302020204" pitchFamily="66" charset="0"/>
              </a:rPr>
              <a:t>un oiseau</a:t>
            </a:r>
            <a:endParaRPr lang="en-US" altLang="en-US" sz="4852" b="0" dirty="0">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524" y="1405161"/>
            <a:ext cx="4104456" cy="5099539"/>
          </a:xfrm>
          <a:prstGeom prst="rect">
            <a:avLst/>
          </a:prstGeom>
        </p:spPr>
      </p:pic>
    </p:spTree>
    <p:extLst>
      <p:ext uri="{BB962C8B-B14F-4D97-AF65-F5344CB8AC3E}">
        <p14:creationId xmlns:p14="http://schemas.microsoft.com/office/powerpoint/2010/main" val="11451494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23CF25-9DF6-4DE6-A53C-A9F1426B422E}"/>
              </a:ext>
            </a:extLst>
          </p:cNvPr>
          <p:cNvSpPr>
            <a:spLocks noGrp="1" noChangeArrowheads="1"/>
          </p:cNvSpPr>
          <p:nvPr>
            <p:ph type="title" idx="4294967295"/>
          </p:nvPr>
        </p:nvSpPr>
        <p:spPr bwMode="auto">
          <a:xfrm>
            <a:off x="597161" y="511477"/>
            <a:ext cx="6109108"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p>
            <a:pPr algn="l" defTabSz="1008400" rtl="0" fontAlgn="base">
              <a:spcBef>
                <a:spcPct val="0"/>
              </a:spcBef>
              <a:spcAft>
                <a:spcPct val="0"/>
              </a:spcAft>
            </a:pPr>
            <a:r>
              <a:rPr lang="fr-FR" altLang="en-US" sz="4850" b="0" dirty="0">
                <a:latin typeface="Comic Sans MS" panose="030F0702030302020204" pitchFamily="66" charset="0"/>
              </a:rPr>
              <a:t>deux</a:t>
            </a:r>
            <a:r>
              <a:rPr lang="fr-FR" altLang="en-US" sz="4852" b="0" dirty="0">
                <a:latin typeface="Comic Sans MS" panose="030F0702030302020204" pitchFamily="66" charset="0"/>
              </a:rPr>
              <a:t> cochons d’Inde</a:t>
            </a:r>
            <a:endParaRPr lang="fr-FR" altLang="en-US" sz="1985" b="0" dirty="0">
              <a:latin typeface="Arial" panose="020B0604020202020204"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852712" y="1796205"/>
            <a:ext cx="7197063" cy="4443174"/>
          </a:xfrm>
          <a:prstGeom prst="rect">
            <a:avLst/>
          </a:prstGeom>
        </p:spPr>
      </p:pic>
    </p:spTree>
    <p:extLst>
      <p:ext uri="{BB962C8B-B14F-4D97-AF65-F5344CB8AC3E}">
        <p14:creationId xmlns:p14="http://schemas.microsoft.com/office/powerpoint/2010/main" val="40010289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3F54E0-829D-41CF-AE09-0BEF6F90CC05}"/>
              </a:ext>
            </a:extLst>
          </p:cNvPr>
          <p:cNvSpPr>
            <a:spLocks noGrp="1" noChangeArrowheads="1"/>
          </p:cNvSpPr>
          <p:nvPr>
            <p:ph type="title" idx="4294967295"/>
          </p:nvPr>
        </p:nvSpPr>
        <p:spPr bwMode="auto">
          <a:xfrm>
            <a:off x="597161" y="511477"/>
            <a:ext cx="3109890"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p>
            <a:pPr algn="l" defTabSz="1008400" rtl="0" fontAlgn="base">
              <a:spcBef>
                <a:spcPct val="0"/>
              </a:spcBef>
              <a:spcAft>
                <a:spcPct val="0"/>
              </a:spcAft>
            </a:pPr>
            <a:r>
              <a:rPr lang="fr-FR" altLang="en-US" sz="4852" b="0" dirty="0">
                <a:latin typeface="Comic Sans MS" panose="030F0702030302020204" pitchFamily="66" charset="0"/>
              </a:rPr>
              <a:t>une souris</a:t>
            </a:r>
            <a:endParaRPr lang="fr-FR" altLang="en-US" sz="1985" b="0" dirty="0">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404" y="1359979"/>
            <a:ext cx="5456221" cy="4826546"/>
          </a:xfrm>
          <a:prstGeom prst="rect">
            <a:avLst/>
          </a:prstGeom>
        </p:spPr>
      </p:pic>
    </p:spTree>
    <p:extLst>
      <p:ext uri="{BB962C8B-B14F-4D97-AF65-F5344CB8AC3E}">
        <p14:creationId xmlns:p14="http://schemas.microsoft.com/office/powerpoint/2010/main" val="25723318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463D6C-ECBD-427B-B7DB-DBCDE9C6057B}"/>
              </a:ext>
            </a:extLst>
          </p:cNvPr>
          <p:cNvSpPr>
            <a:spLocks noGrp="1" noChangeArrowheads="1"/>
          </p:cNvSpPr>
          <p:nvPr>
            <p:ph type="title" idx="4294967295"/>
          </p:nvPr>
        </p:nvSpPr>
        <p:spPr bwMode="auto">
          <a:xfrm>
            <a:off x="597161" y="511477"/>
            <a:ext cx="3257367"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p>
            <a:pPr algn="l" defTabSz="1008400" rtl="0" fontAlgn="base">
              <a:spcBef>
                <a:spcPct val="0"/>
              </a:spcBef>
              <a:spcAft>
                <a:spcPct val="0"/>
              </a:spcAft>
            </a:pPr>
            <a:r>
              <a:rPr lang="fr-FR" altLang="en-US" sz="4852" b="0" dirty="0">
                <a:latin typeface="Comic Sans MS" panose="030F0702030302020204" pitchFamily="66" charset="0"/>
              </a:rPr>
              <a:t>une tortue</a:t>
            </a:r>
            <a:endParaRPr lang="fr-FR" altLang="en-US" sz="1985" b="0" dirty="0">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543" y="2125241"/>
            <a:ext cx="9244442" cy="4134738"/>
          </a:xfrm>
          <a:prstGeom prst="rect">
            <a:avLst/>
          </a:prstGeom>
        </p:spPr>
      </p:pic>
    </p:spTree>
    <p:extLst>
      <p:ext uri="{BB962C8B-B14F-4D97-AF65-F5344CB8AC3E}">
        <p14:creationId xmlns:p14="http://schemas.microsoft.com/office/powerpoint/2010/main" val="2072676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F868255-1797-40E9-A9FB-0E4666143521}"/>
              </a:ext>
            </a:extLst>
          </p:cNvPr>
          <p:cNvSpPr>
            <a:spLocks noGrp="1" noChangeArrowheads="1"/>
          </p:cNvSpPr>
          <p:nvPr>
            <p:ph type="title" idx="4294967295"/>
          </p:nvPr>
        </p:nvSpPr>
        <p:spPr bwMode="auto">
          <a:xfrm>
            <a:off x="597161" y="511477"/>
            <a:ext cx="3829638"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p>
            <a:pPr algn="l" defTabSz="1008400" rtl="0" fontAlgn="base">
              <a:spcBef>
                <a:spcPct val="0"/>
              </a:spcBef>
              <a:spcAft>
                <a:spcPct val="0"/>
              </a:spcAft>
            </a:pPr>
            <a:r>
              <a:rPr lang="fr-FR" altLang="en-US" sz="4852" b="0" dirty="0">
                <a:latin typeface="Comic Sans MS" panose="030F0702030302020204" pitchFamily="66" charset="0"/>
              </a:rPr>
              <a:t>une araignée</a:t>
            </a:r>
            <a:endParaRPr lang="fr-FR" altLang="en-US" sz="1985" b="0" dirty="0">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468" y="1909217"/>
            <a:ext cx="5783446" cy="3814160"/>
          </a:xfrm>
          <a:prstGeom prst="rect">
            <a:avLst/>
          </a:prstGeom>
        </p:spPr>
      </p:pic>
    </p:spTree>
    <p:extLst>
      <p:ext uri="{BB962C8B-B14F-4D97-AF65-F5344CB8AC3E}">
        <p14:creationId xmlns:p14="http://schemas.microsoft.com/office/powerpoint/2010/main" val="2297401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260" y="1549177"/>
            <a:ext cx="7322784" cy="4718289"/>
          </a:xfrm>
          <a:prstGeom prst="rect">
            <a:avLst/>
          </a:prstGeom>
        </p:spPr>
      </p:pic>
      <p:sp>
        <p:nvSpPr>
          <p:cNvPr id="8" name="Oval Callout 7"/>
          <p:cNvSpPr/>
          <p:nvPr/>
        </p:nvSpPr>
        <p:spPr>
          <a:xfrm>
            <a:off x="3114452" y="155420"/>
            <a:ext cx="6912768" cy="1852434"/>
          </a:xfrm>
          <a:prstGeom prst="wedgeEllipseCallout">
            <a:avLst>
              <a:gd name="adj1" fmla="val -31532"/>
              <a:gd name="adj2" fmla="val 124625"/>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4392158" y="1054301"/>
            <a:ext cx="4526945" cy="77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dirty="0">
                <a:solidFill>
                  <a:srgbClr val="C8337E"/>
                </a:solidFill>
                <a:latin typeface="Comic Sans MS" panose="030F0702030302020204" pitchFamily="66" charset="0"/>
              </a:rPr>
              <a:t>As-tu un animal?</a:t>
            </a:r>
            <a:endParaRPr lang="fr-FR" altLang="en-US" sz="1600" dirty="0">
              <a:solidFill>
                <a:srgbClr val="C8337E"/>
              </a:solidFill>
              <a:latin typeface="Arial" panose="020B0604020202020204" pitchFamily="34" charset="0"/>
            </a:endParaRPr>
          </a:p>
        </p:txBody>
      </p:sp>
      <p:sp>
        <p:nvSpPr>
          <p:cNvPr id="5"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4010007" y="372480"/>
            <a:ext cx="5121658" cy="77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dirty="0">
                <a:solidFill>
                  <a:srgbClr val="008988"/>
                </a:solidFill>
                <a:latin typeface="Comic Sans MS" panose="030F0702030302020204" pitchFamily="66" charset="0"/>
              </a:rPr>
              <a:t>Do </a:t>
            </a:r>
            <a:r>
              <a:rPr lang="fr-FR" altLang="en-US" dirty="0" err="1">
                <a:solidFill>
                  <a:srgbClr val="008988"/>
                </a:solidFill>
                <a:latin typeface="Comic Sans MS" panose="030F0702030302020204" pitchFamily="66" charset="0"/>
              </a:rPr>
              <a:t>you</a:t>
            </a:r>
            <a:r>
              <a:rPr lang="fr-FR" altLang="en-US" dirty="0">
                <a:solidFill>
                  <a:srgbClr val="008988"/>
                </a:solidFill>
                <a:latin typeface="Comic Sans MS" panose="030F0702030302020204" pitchFamily="66" charset="0"/>
              </a:rPr>
              <a:t> have a pet?</a:t>
            </a:r>
            <a:endParaRPr lang="fr-FR" altLang="en-US" sz="1600" dirty="0">
              <a:solidFill>
                <a:srgbClr val="008988"/>
              </a:solidFill>
              <a:latin typeface="Arial" panose="020B0604020202020204" pitchFamily="34" charset="0"/>
            </a:endParaRPr>
          </a:p>
        </p:txBody>
      </p:sp>
      <p:sp>
        <p:nvSpPr>
          <p:cNvPr id="9" name="Oval Callout 8"/>
          <p:cNvSpPr/>
          <p:nvPr/>
        </p:nvSpPr>
        <p:spPr>
          <a:xfrm>
            <a:off x="297944" y="5221585"/>
            <a:ext cx="6912768" cy="1728192"/>
          </a:xfrm>
          <a:prstGeom prst="wedgeEllipseCallout">
            <a:avLst>
              <a:gd name="adj1" fmla="val 34323"/>
              <a:gd name="adj2" fmla="val -12070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85194" y="6027796"/>
            <a:ext cx="4402167" cy="769441"/>
          </a:xfrm>
          <a:prstGeom prst="rect">
            <a:avLst/>
          </a:prstGeom>
        </p:spPr>
        <p:txBody>
          <a:bodyPr wrap="none">
            <a:spAutoFit/>
          </a:bodyPr>
          <a:lstStyle/>
          <a:p>
            <a:r>
              <a:rPr lang="fr-FR" altLang="en-US" sz="4400" dirty="0">
                <a:solidFill>
                  <a:srgbClr val="C8337E"/>
                </a:solidFill>
                <a:latin typeface="Comic Sans MS" panose="030F0702030302020204" pitchFamily="66" charset="0"/>
              </a:rPr>
              <a:t>Qui, j’ai un(e)…. </a:t>
            </a:r>
            <a:endParaRPr lang="en-GB" sz="4400" dirty="0">
              <a:solidFill>
                <a:srgbClr val="C8337E"/>
              </a:solidFill>
            </a:endParaRPr>
          </a:p>
        </p:txBody>
      </p:sp>
      <p:sp>
        <p:nvSpPr>
          <p:cNvPr id="10"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1885194" y="5336810"/>
            <a:ext cx="4249625"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sz="4852" dirty="0" err="1">
                <a:solidFill>
                  <a:srgbClr val="008988"/>
                </a:solidFill>
                <a:latin typeface="Comic Sans MS" panose="030F0702030302020204" pitchFamily="66" charset="0"/>
              </a:rPr>
              <a:t>Yes</a:t>
            </a:r>
            <a:r>
              <a:rPr lang="fr-FR" altLang="en-US" sz="4852" dirty="0">
                <a:solidFill>
                  <a:srgbClr val="008988"/>
                </a:solidFill>
                <a:latin typeface="Comic Sans MS" panose="030F0702030302020204" pitchFamily="66" charset="0"/>
              </a:rPr>
              <a:t>, I </a:t>
            </a:r>
            <a:r>
              <a:rPr lang="fr-FR" altLang="en-US" dirty="0">
                <a:solidFill>
                  <a:srgbClr val="008988"/>
                </a:solidFill>
                <a:latin typeface="Comic Sans MS" panose="030F0702030302020204" pitchFamily="66" charset="0"/>
              </a:rPr>
              <a:t>have</a:t>
            </a:r>
            <a:r>
              <a:rPr lang="fr-FR" altLang="en-US" sz="4852" dirty="0">
                <a:solidFill>
                  <a:srgbClr val="008988"/>
                </a:solidFill>
                <a:latin typeface="Comic Sans MS" panose="030F0702030302020204" pitchFamily="66" charset="0"/>
              </a:rPr>
              <a:t> a…</a:t>
            </a:r>
            <a:endParaRPr lang="fr-FR" altLang="en-US" sz="1985" dirty="0">
              <a:solidFill>
                <a:srgbClr val="008988"/>
              </a:solidFill>
              <a:latin typeface="Arial" panose="020B0604020202020204" pitchFamily="34" charset="0"/>
            </a:endParaRPr>
          </a:p>
        </p:txBody>
      </p:sp>
    </p:spTree>
    <p:extLst>
      <p:ext uri="{BB962C8B-B14F-4D97-AF65-F5344CB8AC3E}">
        <p14:creationId xmlns:p14="http://schemas.microsoft.com/office/powerpoint/2010/main" val="2314915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423354" y="366856"/>
            <a:ext cx="4977388"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sz="4852" dirty="0">
                <a:solidFill>
                  <a:srgbClr val="008988"/>
                </a:solidFill>
                <a:latin typeface="Comic Sans MS" panose="030F0702030302020204" pitchFamily="66" charset="0"/>
              </a:rPr>
              <a:t>As-tu un animal?</a:t>
            </a:r>
            <a:endParaRPr lang="fr-FR" altLang="en-US" sz="1985" dirty="0">
              <a:solidFill>
                <a:srgbClr val="008988"/>
              </a:solidFill>
              <a:latin typeface="Arial" panose="020B0604020202020204" pitchFamily="34" charset="0"/>
            </a:endParaRPr>
          </a:p>
        </p:txBody>
      </p:sp>
      <p:sp>
        <p:nvSpPr>
          <p:cNvPr id="4" name="Title 1">
            <a:extLst>
              <a:ext uri="{FF2B5EF4-FFF2-40B4-BE49-F238E27FC236}">
                <a16:creationId xmlns:a16="http://schemas.microsoft.com/office/drawing/2014/main" id="{C6BC56C4-D2BB-4B96-923D-4579DE61D7C3}"/>
              </a:ext>
            </a:extLst>
          </p:cNvPr>
          <p:cNvSpPr txBox="1">
            <a:spLocks noChangeArrowheads="1"/>
          </p:cNvSpPr>
          <p:nvPr/>
        </p:nvSpPr>
        <p:spPr bwMode="auto">
          <a:xfrm>
            <a:off x="387141" y="5913926"/>
            <a:ext cx="9882907" cy="57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sz="3088" dirty="0">
                <a:latin typeface="Comic Sans MS" panose="030F0702030302020204" pitchFamily="66" charset="0"/>
              </a:rPr>
              <a:t>J’ai un gros cheval blanc qui s’appelle Blanche-Neige. </a:t>
            </a:r>
            <a:endParaRPr lang="fr-FR" altLang="en-US" sz="1213" dirty="0">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70" y="1620944"/>
            <a:ext cx="2846829" cy="19008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6814" y="552380"/>
            <a:ext cx="1709050" cy="273535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918" y="3802586"/>
            <a:ext cx="3060596" cy="203684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3144" y="493900"/>
            <a:ext cx="3207501" cy="3207501"/>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10587"/>
          <a:stretch/>
        </p:blipFill>
        <p:spPr>
          <a:xfrm>
            <a:off x="5587862" y="3277368"/>
            <a:ext cx="1654656" cy="2227539"/>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21045" t="16671" r="35185"/>
          <a:stretch/>
        </p:blipFill>
        <p:spPr>
          <a:xfrm>
            <a:off x="3504957" y="2125240"/>
            <a:ext cx="2042487" cy="2592597"/>
          </a:xfrm>
          <a:prstGeom prst="rect">
            <a:avLst/>
          </a:prstGeom>
        </p:spPr>
      </p:pic>
      <p:pic>
        <p:nvPicPr>
          <p:cNvPr id="13" name="Picture 12"/>
          <p:cNvPicPr/>
          <p:nvPr/>
        </p:nvPicPr>
        <p:blipFill>
          <a:blip r:embed="rId9" cstate="print">
            <a:extLst>
              <a:ext uri="{28A0092B-C50C-407E-A947-70E740481C1C}">
                <a14:useLocalDpi xmlns:a14="http://schemas.microsoft.com/office/drawing/2010/main" val="0"/>
              </a:ext>
            </a:extLst>
          </a:blip>
          <a:stretch>
            <a:fillRect/>
          </a:stretch>
        </p:blipFill>
        <p:spPr>
          <a:xfrm>
            <a:off x="162799" y="3927336"/>
            <a:ext cx="3277964" cy="1807747"/>
          </a:xfrm>
          <a:prstGeom prst="rect">
            <a:avLst/>
          </a:prstGeom>
        </p:spPr>
      </p:pic>
    </p:spTree>
    <p:extLst>
      <p:ext uri="{BB962C8B-B14F-4D97-AF65-F5344CB8AC3E}">
        <p14:creationId xmlns:p14="http://schemas.microsoft.com/office/powerpoint/2010/main" val="40913683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8AA5AE04-1F91-4E84-B4C2-6EBDB5D619B5}"/>
              </a:ext>
            </a:extLst>
          </p:cNvPr>
          <p:cNvSpPr txBox="1">
            <a:spLocks noChangeArrowheads="1"/>
          </p:cNvSpPr>
          <p:nvPr/>
        </p:nvSpPr>
        <p:spPr bwMode="auto">
          <a:xfrm>
            <a:off x="502762" y="366846"/>
            <a:ext cx="7848367" cy="57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3088" dirty="0" err="1">
                <a:solidFill>
                  <a:srgbClr val="008988"/>
                </a:solidFill>
                <a:latin typeface="Comic Sans MS" panose="030F0702030302020204" pitchFamily="66" charset="0"/>
              </a:rPr>
              <a:t>C’est</a:t>
            </a:r>
            <a:r>
              <a:rPr lang="en-GB" altLang="en-US" sz="3088" dirty="0">
                <a:solidFill>
                  <a:srgbClr val="008988"/>
                </a:solidFill>
                <a:latin typeface="Comic Sans MS" panose="030F0702030302020204" pitchFamily="66" charset="0"/>
              </a:rPr>
              <a:t> de </a:t>
            </a:r>
            <a:r>
              <a:rPr lang="en-GB" altLang="en-US" sz="3088" dirty="0" err="1">
                <a:solidFill>
                  <a:srgbClr val="008988"/>
                </a:solidFill>
                <a:latin typeface="Comic Sans MS" panose="030F0702030302020204" pitchFamily="66" charset="0"/>
              </a:rPr>
              <a:t>quelle</a:t>
            </a:r>
            <a:r>
              <a:rPr lang="en-GB" altLang="en-US" sz="3088" dirty="0">
                <a:solidFill>
                  <a:srgbClr val="008988"/>
                </a:solidFill>
                <a:latin typeface="Comic Sans MS" panose="030F0702030302020204" pitchFamily="66" charset="0"/>
              </a:rPr>
              <a:t> </a:t>
            </a:r>
            <a:r>
              <a:rPr lang="en-GB" altLang="en-US" sz="3088" dirty="0" err="1">
                <a:solidFill>
                  <a:srgbClr val="008988"/>
                </a:solidFill>
                <a:latin typeface="Comic Sans MS" panose="030F0702030302020204" pitchFamily="66" charset="0"/>
              </a:rPr>
              <a:t>couleur</a:t>
            </a:r>
            <a:r>
              <a:rPr lang="en-GB" altLang="en-US" sz="3088" dirty="0">
                <a:solidFill>
                  <a:srgbClr val="008988"/>
                </a:solidFill>
                <a:latin typeface="Comic Sans MS" panose="030F0702030302020204" pitchFamily="66" charset="0"/>
              </a:rPr>
              <a:t>/</a:t>
            </a:r>
            <a:r>
              <a:rPr lang="en-GB" altLang="en-US" sz="3088" dirty="0" err="1">
                <a:solidFill>
                  <a:srgbClr val="008988"/>
                </a:solidFill>
                <a:latin typeface="Comic Sans MS" panose="030F0702030302020204" pitchFamily="66" charset="0"/>
              </a:rPr>
              <a:t>C’est</a:t>
            </a:r>
            <a:r>
              <a:rPr lang="en-GB" altLang="en-US" sz="3088" dirty="0">
                <a:solidFill>
                  <a:srgbClr val="008988"/>
                </a:solidFill>
                <a:latin typeface="Comic Sans MS" panose="030F0702030302020204" pitchFamily="66" charset="0"/>
              </a:rPr>
              <a:t> quell animal?</a:t>
            </a:r>
            <a:endParaRPr lang="en-US" altLang="en-US" sz="1985" dirty="0">
              <a:solidFill>
                <a:srgbClr val="008988"/>
              </a:solidFill>
              <a:latin typeface="Arial" panose="020B0604020202020204" pitchFamily="34" charset="0"/>
            </a:endParaRPr>
          </a:p>
        </p:txBody>
      </p:sp>
      <p:pic>
        <p:nvPicPr>
          <p:cNvPr id="5" name="Picture 3" descr="budgie">
            <a:extLst>
              <a:ext uri="{FF2B5EF4-FFF2-40B4-BE49-F238E27FC236}">
                <a16:creationId xmlns:a16="http://schemas.microsoft.com/office/drawing/2014/main" id="{CB2E81AF-F3E2-405F-A091-A0F8AE9F6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570" y="4928525"/>
            <a:ext cx="1677132" cy="137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og">
            <a:extLst>
              <a:ext uri="{FF2B5EF4-FFF2-40B4-BE49-F238E27FC236}">
                <a16:creationId xmlns:a16="http://schemas.microsoft.com/office/drawing/2014/main" id="{10215E7F-E14B-4B49-80FC-DE5188CD9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648" y="2291197"/>
            <a:ext cx="2137555" cy="214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mouse">
            <a:extLst>
              <a:ext uri="{FF2B5EF4-FFF2-40B4-BE49-F238E27FC236}">
                <a16:creationId xmlns:a16="http://schemas.microsoft.com/office/drawing/2014/main" id="{C2479561-754C-42A7-96DB-2FCAD7071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83" y="5260541"/>
            <a:ext cx="1458299" cy="10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ish">
            <a:extLst>
              <a:ext uri="{FF2B5EF4-FFF2-40B4-BE49-F238E27FC236}">
                <a16:creationId xmlns:a16="http://schemas.microsoft.com/office/drawing/2014/main" id="{AB666CC8-88BD-44F9-812C-6A0249CBAF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640" y="3854971"/>
            <a:ext cx="1348008" cy="14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rabbit">
            <a:extLst>
              <a:ext uri="{FF2B5EF4-FFF2-40B4-BE49-F238E27FC236}">
                <a16:creationId xmlns:a16="http://schemas.microsoft.com/office/drawing/2014/main" id="{2061F790-4B53-441E-B059-0CA1F841FA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2684" y="1191285"/>
            <a:ext cx="1425037" cy="9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at">
            <a:extLst>
              <a:ext uri="{FF2B5EF4-FFF2-40B4-BE49-F238E27FC236}">
                <a16:creationId xmlns:a16="http://schemas.microsoft.com/office/drawing/2014/main" id="{20DACACD-1F80-4223-B46B-AF3A9B9509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640" y="972286"/>
            <a:ext cx="2137556" cy="166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a:extLst>
              <a:ext uri="{FF2B5EF4-FFF2-40B4-BE49-F238E27FC236}">
                <a16:creationId xmlns:a16="http://schemas.microsoft.com/office/drawing/2014/main" id="{64592893-C0F0-4872-A837-7CC4FC9457E1}"/>
              </a:ext>
            </a:extLst>
          </p:cNvPr>
          <p:cNvSpPr>
            <a:spLocks noChangeArrowheads="1"/>
          </p:cNvSpPr>
          <p:nvPr/>
        </p:nvSpPr>
        <p:spPr bwMode="auto">
          <a:xfrm>
            <a:off x="2329165" y="994759"/>
            <a:ext cx="3895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A</a:t>
            </a:r>
            <a:endParaRPr lang="en-US" altLang="en-US" sz="1985" dirty="0">
              <a:latin typeface="Arial" panose="020B0604020202020204" pitchFamily="34" charset="0"/>
            </a:endParaRPr>
          </a:p>
        </p:txBody>
      </p:sp>
      <p:sp>
        <p:nvSpPr>
          <p:cNvPr id="13" name="Rectangle 10">
            <a:extLst>
              <a:ext uri="{FF2B5EF4-FFF2-40B4-BE49-F238E27FC236}">
                <a16:creationId xmlns:a16="http://schemas.microsoft.com/office/drawing/2014/main" id="{5C34BF55-A849-4D56-B5D2-CC091A517BEB}"/>
              </a:ext>
            </a:extLst>
          </p:cNvPr>
          <p:cNvSpPr>
            <a:spLocks noChangeArrowheads="1"/>
          </p:cNvSpPr>
          <p:nvPr/>
        </p:nvSpPr>
        <p:spPr bwMode="auto">
          <a:xfrm>
            <a:off x="4247931" y="1029144"/>
            <a:ext cx="36394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B</a:t>
            </a:r>
            <a:endParaRPr lang="en-US" altLang="en-US" sz="1985" dirty="0">
              <a:latin typeface="Arial" panose="020B0604020202020204" pitchFamily="34" charset="0"/>
            </a:endParaRPr>
          </a:p>
        </p:txBody>
      </p:sp>
      <p:sp>
        <p:nvSpPr>
          <p:cNvPr id="14" name="Rectangle 11">
            <a:extLst>
              <a:ext uri="{FF2B5EF4-FFF2-40B4-BE49-F238E27FC236}">
                <a16:creationId xmlns:a16="http://schemas.microsoft.com/office/drawing/2014/main" id="{93C6447E-E375-48FE-8525-5D515FBCFC99}"/>
              </a:ext>
            </a:extLst>
          </p:cNvPr>
          <p:cNvSpPr>
            <a:spLocks noChangeArrowheads="1"/>
          </p:cNvSpPr>
          <p:nvPr/>
        </p:nvSpPr>
        <p:spPr bwMode="auto">
          <a:xfrm>
            <a:off x="1568418" y="2744284"/>
            <a:ext cx="35753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C</a:t>
            </a:r>
            <a:endParaRPr lang="en-US" altLang="en-US" sz="1985" dirty="0">
              <a:latin typeface="Arial" panose="020B0604020202020204" pitchFamily="34" charset="0"/>
            </a:endParaRPr>
          </a:p>
        </p:txBody>
      </p:sp>
      <p:sp>
        <p:nvSpPr>
          <p:cNvPr id="15" name="Rectangle 12">
            <a:extLst>
              <a:ext uri="{FF2B5EF4-FFF2-40B4-BE49-F238E27FC236}">
                <a16:creationId xmlns:a16="http://schemas.microsoft.com/office/drawing/2014/main" id="{57EC209B-138B-43B9-A55D-B82C92E8D327}"/>
              </a:ext>
            </a:extLst>
          </p:cNvPr>
          <p:cNvSpPr>
            <a:spLocks noChangeArrowheads="1"/>
          </p:cNvSpPr>
          <p:nvPr/>
        </p:nvSpPr>
        <p:spPr bwMode="auto">
          <a:xfrm>
            <a:off x="343944" y="3774068"/>
            <a:ext cx="397399"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D</a:t>
            </a:r>
            <a:endParaRPr lang="en-US" altLang="en-US" sz="1985" dirty="0">
              <a:latin typeface="Arial" panose="020B0604020202020204" pitchFamily="34" charset="0"/>
            </a:endParaRPr>
          </a:p>
        </p:txBody>
      </p:sp>
      <p:sp>
        <p:nvSpPr>
          <p:cNvPr id="16" name="Rectangle 13">
            <a:extLst>
              <a:ext uri="{FF2B5EF4-FFF2-40B4-BE49-F238E27FC236}">
                <a16:creationId xmlns:a16="http://schemas.microsoft.com/office/drawing/2014/main" id="{53FFE8D8-83C7-4EA5-8752-3901BC6CEB97}"/>
              </a:ext>
            </a:extLst>
          </p:cNvPr>
          <p:cNvSpPr>
            <a:spLocks noChangeArrowheads="1"/>
          </p:cNvSpPr>
          <p:nvPr/>
        </p:nvSpPr>
        <p:spPr bwMode="auto">
          <a:xfrm>
            <a:off x="899806" y="5528420"/>
            <a:ext cx="362343"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E</a:t>
            </a:r>
            <a:endParaRPr lang="en-US" altLang="en-US" sz="1985" dirty="0">
              <a:latin typeface="Arial" panose="020B0604020202020204" pitchFamily="34" charset="0"/>
            </a:endParaRPr>
          </a:p>
        </p:txBody>
      </p:sp>
      <p:sp>
        <p:nvSpPr>
          <p:cNvPr id="17" name="Rectangle 14">
            <a:extLst>
              <a:ext uri="{FF2B5EF4-FFF2-40B4-BE49-F238E27FC236}">
                <a16:creationId xmlns:a16="http://schemas.microsoft.com/office/drawing/2014/main" id="{A4C1A511-4F24-43AB-B910-30C7801E29FE}"/>
              </a:ext>
            </a:extLst>
          </p:cNvPr>
          <p:cNvSpPr>
            <a:spLocks noChangeArrowheads="1"/>
          </p:cNvSpPr>
          <p:nvPr/>
        </p:nvSpPr>
        <p:spPr bwMode="auto">
          <a:xfrm>
            <a:off x="3996750" y="5131376"/>
            <a:ext cx="35753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F</a:t>
            </a:r>
            <a:endParaRPr lang="en-US" altLang="en-US" sz="1985" dirty="0">
              <a:latin typeface="Arial" panose="020B0604020202020204" pitchFamily="34" charset="0"/>
            </a:endParaRPr>
          </a:p>
        </p:txBody>
      </p:sp>
      <p:sp>
        <p:nvSpPr>
          <p:cNvPr id="18" name="Text Box 16">
            <a:extLst>
              <a:ext uri="{FF2B5EF4-FFF2-40B4-BE49-F238E27FC236}">
                <a16:creationId xmlns:a16="http://schemas.microsoft.com/office/drawing/2014/main" id="{CBD92004-78E6-493B-9CE0-8F9A69460FE6}"/>
              </a:ext>
            </a:extLst>
          </p:cNvPr>
          <p:cNvSpPr txBox="1">
            <a:spLocks noChangeArrowheads="1"/>
          </p:cNvSpPr>
          <p:nvPr/>
        </p:nvSpPr>
        <p:spPr bwMode="auto">
          <a:xfrm>
            <a:off x="4083266" y="2755496"/>
            <a:ext cx="4103752"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err="1">
                <a:solidFill>
                  <a:srgbClr val="C8337E"/>
                </a:solidFill>
                <a:latin typeface="Comic Sans MS" panose="030F0702030302020204" pitchFamily="66" charset="0"/>
              </a:rPr>
              <a:t>J’ai</a:t>
            </a:r>
            <a:r>
              <a:rPr lang="en-GB" altLang="en-US" sz="2095" dirty="0">
                <a:solidFill>
                  <a:srgbClr val="C8337E"/>
                </a:solidFill>
                <a:latin typeface="Comic Sans MS" panose="030F0702030302020204" pitchFamily="66" charset="0"/>
              </a:rPr>
              <a:t> un chat qui </a:t>
            </a:r>
            <a:r>
              <a:rPr lang="en-GB" altLang="en-US" sz="2095" dirty="0" err="1">
                <a:solidFill>
                  <a:srgbClr val="C8337E"/>
                </a:solidFill>
                <a:latin typeface="Comic Sans MS" panose="030F0702030302020204" pitchFamily="66" charset="0"/>
              </a:rPr>
              <a:t>s’appelle</a:t>
            </a:r>
            <a:r>
              <a:rPr lang="en-GB" altLang="en-US" sz="2095" dirty="0">
                <a:solidFill>
                  <a:srgbClr val="C8337E"/>
                </a:solidFill>
                <a:latin typeface="Comic Sans MS" panose="030F0702030302020204" pitchFamily="66" charset="0"/>
              </a:rPr>
              <a:t> Toto.  </a:t>
            </a:r>
          </a:p>
          <a:p>
            <a:pPr defTabSz="1008400" eaLnBrk="0" fontAlgn="base" hangingPunct="0">
              <a:spcBef>
                <a:spcPct val="0"/>
              </a:spcBef>
              <a:spcAft>
                <a:spcPct val="0"/>
              </a:spcAft>
            </a:pPr>
            <a:r>
              <a:rPr lang="en-GB" altLang="en-US" sz="2095" dirty="0">
                <a:solidFill>
                  <a:srgbClr val="C8337E"/>
                </a:solidFill>
                <a:latin typeface="Comic Sans MS" panose="030F0702030302020204" pitchFamily="66" charset="0"/>
              </a:rPr>
              <a:t>Il </a:t>
            </a:r>
            <a:r>
              <a:rPr lang="en-GB" altLang="en-US" sz="2095" dirty="0" err="1">
                <a:solidFill>
                  <a:srgbClr val="C8337E"/>
                </a:solidFill>
                <a:latin typeface="Comic Sans MS" panose="030F0702030302020204" pitchFamily="66" charset="0"/>
              </a:rPr>
              <a:t>est</a:t>
            </a:r>
            <a:r>
              <a:rPr lang="en-GB" altLang="en-US" sz="2095" dirty="0">
                <a:solidFill>
                  <a:srgbClr val="C8337E"/>
                </a:solidFill>
                <a:latin typeface="Comic Sans MS" panose="030F0702030302020204" pitchFamily="66" charset="0"/>
              </a:rPr>
              <a:t> orange et blanc.</a:t>
            </a:r>
            <a:endParaRPr lang="en-US" altLang="en-US" sz="1985" dirty="0">
              <a:solidFill>
                <a:srgbClr val="C8337E"/>
              </a:solidFill>
              <a:latin typeface="Arial" panose="020B0604020202020204" pitchFamily="34" charset="0"/>
            </a:endParaRPr>
          </a:p>
        </p:txBody>
      </p:sp>
      <p:sp>
        <p:nvSpPr>
          <p:cNvPr id="19" name="Text Box 17">
            <a:extLst>
              <a:ext uri="{FF2B5EF4-FFF2-40B4-BE49-F238E27FC236}">
                <a16:creationId xmlns:a16="http://schemas.microsoft.com/office/drawing/2014/main" id="{1C5DE454-7690-4D6A-A6B5-ED3B0848168A}"/>
              </a:ext>
            </a:extLst>
          </p:cNvPr>
          <p:cNvSpPr txBox="1">
            <a:spLocks noChangeArrowheads="1"/>
          </p:cNvSpPr>
          <p:nvPr/>
        </p:nvSpPr>
        <p:spPr bwMode="auto">
          <a:xfrm>
            <a:off x="4967588" y="1069313"/>
            <a:ext cx="3603615"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C8337E"/>
                </a:solidFill>
                <a:latin typeface="Comic Sans MS" panose="030F0702030302020204" pitchFamily="66" charset="0"/>
              </a:rPr>
              <a:t>Mon </a:t>
            </a:r>
            <a:r>
              <a:rPr lang="en-GB" altLang="en-US" sz="2095" dirty="0" err="1">
                <a:solidFill>
                  <a:srgbClr val="C8337E"/>
                </a:solidFill>
                <a:latin typeface="Comic Sans MS" panose="030F0702030302020204" pitchFamily="66" charset="0"/>
              </a:rPr>
              <a:t>chien</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s’appelle</a:t>
            </a:r>
            <a:r>
              <a:rPr lang="en-GB" altLang="en-US" sz="2095" dirty="0">
                <a:solidFill>
                  <a:srgbClr val="C8337E"/>
                </a:solidFill>
                <a:latin typeface="Comic Sans MS" panose="030F0702030302020204" pitchFamily="66" charset="0"/>
              </a:rPr>
              <a:t> Manu.</a:t>
            </a:r>
          </a:p>
          <a:p>
            <a:pPr defTabSz="1008400" eaLnBrk="0" fontAlgn="base" hangingPunct="0">
              <a:spcBef>
                <a:spcPct val="0"/>
              </a:spcBef>
              <a:spcAft>
                <a:spcPct val="0"/>
              </a:spcAft>
            </a:pPr>
            <a:r>
              <a:rPr lang="en-GB" altLang="en-US" sz="2095" dirty="0">
                <a:solidFill>
                  <a:srgbClr val="C8337E"/>
                </a:solidFill>
                <a:latin typeface="Comic Sans MS" panose="030F0702030302020204" pitchFamily="66" charset="0"/>
              </a:rPr>
              <a:t>Il </a:t>
            </a:r>
            <a:r>
              <a:rPr lang="en-GB" altLang="en-US" sz="2095" dirty="0" err="1">
                <a:solidFill>
                  <a:srgbClr val="C8337E"/>
                </a:solidFill>
                <a:latin typeface="Comic Sans MS" panose="030F0702030302020204" pitchFamily="66" charset="0"/>
              </a:rPr>
              <a:t>est</a:t>
            </a:r>
            <a:r>
              <a:rPr lang="en-GB" altLang="en-US" sz="2095" dirty="0">
                <a:solidFill>
                  <a:srgbClr val="C8337E"/>
                </a:solidFill>
                <a:latin typeface="Comic Sans MS" panose="030F0702030302020204" pitchFamily="66" charset="0"/>
              </a:rPr>
              <a:t> blanc et </a:t>
            </a:r>
            <a:r>
              <a:rPr lang="en-GB" altLang="en-US" sz="2095" dirty="0" err="1">
                <a:solidFill>
                  <a:srgbClr val="C8337E"/>
                </a:solidFill>
                <a:latin typeface="Comic Sans MS" panose="030F0702030302020204" pitchFamily="66" charset="0"/>
              </a:rPr>
              <a:t>très</a:t>
            </a:r>
            <a:r>
              <a:rPr lang="en-GB" altLang="en-US" sz="2095" dirty="0">
                <a:solidFill>
                  <a:srgbClr val="C8337E"/>
                </a:solidFill>
                <a:latin typeface="Comic Sans MS" panose="030F0702030302020204" pitchFamily="66" charset="0"/>
              </a:rPr>
              <a:t> mignon!</a:t>
            </a:r>
            <a:endParaRPr lang="en-US" altLang="en-US" sz="1985" dirty="0">
              <a:solidFill>
                <a:srgbClr val="C8337E"/>
              </a:solidFill>
              <a:latin typeface="Arial" panose="020B0604020202020204" pitchFamily="34" charset="0"/>
            </a:endParaRPr>
          </a:p>
        </p:txBody>
      </p:sp>
      <p:sp>
        <p:nvSpPr>
          <p:cNvPr id="20" name="Text Box 18">
            <a:extLst>
              <a:ext uri="{FF2B5EF4-FFF2-40B4-BE49-F238E27FC236}">
                <a16:creationId xmlns:a16="http://schemas.microsoft.com/office/drawing/2014/main" id="{2E9ED299-AE7A-4D18-824B-92D0B36B7755}"/>
              </a:ext>
            </a:extLst>
          </p:cNvPr>
          <p:cNvSpPr txBox="1">
            <a:spLocks noChangeArrowheads="1"/>
          </p:cNvSpPr>
          <p:nvPr/>
        </p:nvSpPr>
        <p:spPr bwMode="auto">
          <a:xfrm>
            <a:off x="6871525" y="1848221"/>
            <a:ext cx="3432093"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7030A0"/>
                </a:solidFill>
                <a:latin typeface="Comic Sans MS" panose="030F0702030302020204" pitchFamily="66" charset="0"/>
              </a:rPr>
              <a:t>Mon frère a </a:t>
            </a:r>
            <a:r>
              <a:rPr lang="en-GB" altLang="en-US" sz="2095" dirty="0" err="1">
                <a:solidFill>
                  <a:srgbClr val="7030A0"/>
                </a:solidFill>
                <a:latin typeface="Comic Sans MS" panose="030F0702030302020204" pitchFamily="66" charset="0"/>
              </a:rPr>
              <a:t>une</a:t>
            </a:r>
            <a:r>
              <a:rPr lang="en-GB" altLang="en-US" sz="2095" dirty="0">
                <a:solidFill>
                  <a:srgbClr val="7030A0"/>
                </a:solidFill>
                <a:latin typeface="Comic Sans MS" panose="030F0702030302020204" pitchFamily="66" charset="0"/>
              </a:rPr>
              <a:t> </a:t>
            </a:r>
            <a:r>
              <a:rPr lang="en-GB" altLang="en-US" sz="2095" dirty="0" err="1">
                <a:solidFill>
                  <a:srgbClr val="7030A0"/>
                </a:solidFill>
                <a:latin typeface="Comic Sans MS" panose="030F0702030302020204" pitchFamily="66" charset="0"/>
              </a:rPr>
              <a:t>perruche</a:t>
            </a:r>
            <a:endParaRPr lang="en-GB" altLang="en-US" sz="2095" dirty="0">
              <a:solidFill>
                <a:srgbClr val="7030A0"/>
              </a:solidFill>
              <a:latin typeface="Comic Sans MS" panose="030F0702030302020204" pitchFamily="66" charset="0"/>
            </a:endParaRPr>
          </a:p>
          <a:p>
            <a:pPr defTabSz="1008400" eaLnBrk="0" fontAlgn="base" hangingPunct="0">
              <a:spcBef>
                <a:spcPct val="0"/>
              </a:spcBef>
              <a:spcAft>
                <a:spcPct val="0"/>
              </a:spcAft>
            </a:pPr>
            <a:r>
              <a:rPr lang="en-GB" altLang="en-US" sz="2095" dirty="0">
                <a:solidFill>
                  <a:srgbClr val="7030A0"/>
                </a:solidFill>
                <a:latin typeface="Comic Sans MS" panose="030F0702030302020204" pitchFamily="66" charset="0"/>
              </a:rPr>
              <a:t>qui </a:t>
            </a:r>
            <a:r>
              <a:rPr lang="en-GB" altLang="en-US" sz="2095" dirty="0" err="1">
                <a:solidFill>
                  <a:srgbClr val="7030A0"/>
                </a:solidFill>
                <a:latin typeface="Comic Sans MS" panose="030F0702030302020204" pitchFamily="66" charset="0"/>
              </a:rPr>
              <a:t>s’appelle</a:t>
            </a:r>
            <a:r>
              <a:rPr lang="en-GB" altLang="en-US" sz="2095" dirty="0">
                <a:solidFill>
                  <a:srgbClr val="7030A0"/>
                </a:solidFill>
                <a:latin typeface="Comic Sans MS" panose="030F0702030302020204" pitchFamily="66" charset="0"/>
              </a:rPr>
              <a:t> Charles.</a:t>
            </a:r>
            <a:endParaRPr lang="en-US" altLang="en-US" sz="1985" dirty="0">
              <a:latin typeface="Arial" panose="020B0604020202020204" pitchFamily="34" charset="0"/>
            </a:endParaRPr>
          </a:p>
        </p:txBody>
      </p:sp>
      <p:sp>
        <p:nvSpPr>
          <p:cNvPr id="21" name="Text Box 19">
            <a:extLst>
              <a:ext uri="{FF2B5EF4-FFF2-40B4-BE49-F238E27FC236}">
                <a16:creationId xmlns:a16="http://schemas.microsoft.com/office/drawing/2014/main" id="{6C62EA75-6A97-476A-978C-27F095318844}"/>
              </a:ext>
            </a:extLst>
          </p:cNvPr>
          <p:cNvSpPr txBox="1">
            <a:spLocks noChangeArrowheads="1"/>
          </p:cNvSpPr>
          <p:nvPr/>
        </p:nvSpPr>
        <p:spPr bwMode="auto">
          <a:xfrm>
            <a:off x="6271048" y="3583579"/>
            <a:ext cx="4117552"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7030A0"/>
                </a:solidFill>
                <a:latin typeface="Comic Sans MS" panose="030F0702030302020204" pitchFamily="66" charset="0"/>
              </a:rPr>
              <a:t>Mon lapin </a:t>
            </a:r>
            <a:r>
              <a:rPr lang="en-GB" altLang="en-US" sz="2095" dirty="0" err="1">
                <a:solidFill>
                  <a:srgbClr val="7030A0"/>
                </a:solidFill>
                <a:latin typeface="Comic Sans MS" panose="030F0702030302020204" pitchFamily="66" charset="0"/>
              </a:rPr>
              <a:t>est</a:t>
            </a:r>
            <a:r>
              <a:rPr lang="en-GB" altLang="en-US" sz="2095" dirty="0">
                <a:solidFill>
                  <a:srgbClr val="7030A0"/>
                </a:solidFill>
                <a:latin typeface="Comic Sans MS" panose="030F0702030302020204" pitchFamily="66" charset="0"/>
              </a:rPr>
              <a:t> blanc.  Il </a:t>
            </a:r>
            <a:r>
              <a:rPr lang="en-GB" altLang="en-US" sz="2095" dirty="0" err="1">
                <a:solidFill>
                  <a:srgbClr val="7030A0"/>
                </a:solidFill>
                <a:latin typeface="Comic Sans MS" panose="030F0702030302020204" pitchFamily="66" charset="0"/>
              </a:rPr>
              <a:t>aime</a:t>
            </a:r>
            <a:r>
              <a:rPr lang="en-GB" altLang="en-US" sz="2095" dirty="0">
                <a:solidFill>
                  <a:srgbClr val="7030A0"/>
                </a:solidFill>
                <a:latin typeface="Comic Sans MS" panose="030F0702030302020204" pitchFamily="66" charset="0"/>
              </a:rPr>
              <a:t> la </a:t>
            </a:r>
            <a:r>
              <a:rPr lang="en-GB" altLang="en-US" sz="2095" dirty="0" err="1">
                <a:solidFill>
                  <a:srgbClr val="7030A0"/>
                </a:solidFill>
                <a:latin typeface="Comic Sans MS" panose="030F0702030302020204" pitchFamily="66" charset="0"/>
              </a:rPr>
              <a:t>salade</a:t>
            </a:r>
            <a:r>
              <a:rPr lang="en-GB" altLang="en-US" sz="2095" dirty="0">
                <a:solidFill>
                  <a:srgbClr val="7030A0"/>
                </a:solidFill>
                <a:latin typeface="Comic Sans MS" panose="030F0702030302020204" pitchFamily="66" charset="0"/>
              </a:rPr>
              <a:t> et </a:t>
            </a:r>
            <a:r>
              <a:rPr lang="en-GB" altLang="en-US" sz="2095" dirty="0" err="1">
                <a:solidFill>
                  <a:srgbClr val="7030A0"/>
                </a:solidFill>
                <a:latin typeface="Comic Sans MS" panose="030F0702030302020204" pitchFamily="66" charset="0"/>
              </a:rPr>
              <a:t>il</a:t>
            </a:r>
            <a:r>
              <a:rPr lang="en-GB" altLang="en-US" sz="2095" dirty="0">
                <a:solidFill>
                  <a:srgbClr val="7030A0"/>
                </a:solidFill>
                <a:latin typeface="Comic Sans MS" panose="030F0702030302020204" pitchFamily="66" charset="0"/>
              </a:rPr>
              <a:t> </a:t>
            </a:r>
            <a:r>
              <a:rPr lang="en-GB" altLang="en-US" sz="2095" dirty="0" err="1">
                <a:solidFill>
                  <a:srgbClr val="7030A0"/>
                </a:solidFill>
                <a:latin typeface="Comic Sans MS" panose="030F0702030302020204" pitchFamily="66" charset="0"/>
              </a:rPr>
              <a:t>s’appelle</a:t>
            </a:r>
            <a:r>
              <a:rPr lang="en-GB" altLang="en-US" sz="2095" dirty="0">
                <a:solidFill>
                  <a:srgbClr val="7030A0"/>
                </a:solidFill>
                <a:latin typeface="Comic Sans MS" panose="030F0702030302020204" pitchFamily="66" charset="0"/>
              </a:rPr>
              <a:t> Roger. </a:t>
            </a:r>
            <a:endParaRPr lang="en-US" altLang="en-US" sz="1985" dirty="0">
              <a:latin typeface="Arial" panose="020B0604020202020204" pitchFamily="34" charset="0"/>
            </a:endParaRPr>
          </a:p>
        </p:txBody>
      </p:sp>
      <p:sp>
        <p:nvSpPr>
          <p:cNvPr id="22" name="Text Box 20">
            <a:extLst>
              <a:ext uri="{FF2B5EF4-FFF2-40B4-BE49-F238E27FC236}">
                <a16:creationId xmlns:a16="http://schemas.microsoft.com/office/drawing/2014/main" id="{BD773D14-B7E8-4E78-8E9C-2CB1E8BB5AF4}"/>
              </a:ext>
            </a:extLst>
          </p:cNvPr>
          <p:cNvSpPr txBox="1">
            <a:spLocks noChangeArrowheads="1"/>
          </p:cNvSpPr>
          <p:nvPr/>
        </p:nvSpPr>
        <p:spPr bwMode="auto">
          <a:xfrm>
            <a:off x="4702504" y="4599878"/>
            <a:ext cx="4718239" cy="1391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err="1">
                <a:solidFill>
                  <a:srgbClr val="C8337E"/>
                </a:solidFill>
                <a:latin typeface="Comic Sans MS" panose="030F0702030302020204" pitchFamily="66" charset="0"/>
              </a:rPr>
              <a:t>J’ai</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une</a:t>
            </a:r>
            <a:r>
              <a:rPr lang="en-GB" altLang="en-US" sz="2095" dirty="0">
                <a:solidFill>
                  <a:srgbClr val="C8337E"/>
                </a:solidFill>
                <a:latin typeface="Comic Sans MS" panose="030F0702030302020204" pitchFamily="66" charset="0"/>
              </a:rPr>
              <a:t> petite </a:t>
            </a:r>
            <a:r>
              <a:rPr lang="en-GB" altLang="en-US" sz="2095" dirty="0" err="1">
                <a:solidFill>
                  <a:srgbClr val="C8337E"/>
                </a:solidFill>
                <a:latin typeface="Comic Sans MS" panose="030F0702030302020204" pitchFamily="66" charset="0"/>
              </a:rPr>
              <a:t>souris</a:t>
            </a:r>
            <a:r>
              <a:rPr lang="en-GB" altLang="en-US" sz="2095" dirty="0">
                <a:solidFill>
                  <a:srgbClr val="C8337E"/>
                </a:solidFill>
                <a:latin typeface="Comic Sans MS" panose="030F0702030302020204" pitchFamily="66" charset="0"/>
              </a:rPr>
              <a:t> blanche qui </a:t>
            </a:r>
            <a:r>
              <a:rPr lang="en-GB" altLang="en-US" sz="2095" dirty="0" err="1">
                <a:solidFill>
                  <a:srgbClr val="C8337E"/>
                </a:solidFill>
                <a:latin typeface="Comic Sans MS" panose="030F0702030302020204" pitchFamily="66" charset="0"/>
              </a:rPr>
              <a:t>s’appelle</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Hercule</a:t>
            </a:r>
            <a:r>
              <a:rPr lang="en-GB" altLang="en-US" sz="2095" dirty="0">
                <a:solidFill>
                  <a:srgbClr val="C8337E"/>
                </a:solidFill>
                <a:latin typeface="Comic Sans MS" panose="030F0702030302020204" pitchFamily="66" charset="0"/>
              </a:rPr>
              <a:t>.  Mon </a:t>
            </a:r>
            <a:r>
              <a:rPr lang="en-GB" altLang="en-US" sz="2095" dirty="0" err="1">
                <a:solidFill>
                  <a:srgbClr val="C8337E"/>
                </a:solidFill>
                <a:latin typeface="Comic Sans MS" panose="030F0702030302020204" pitchFamily="66" charset="0"/>
              </a:rPr>
              <a:t>père</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déteste</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Hercule</a:t>
            </a:r>
            <a:r>
              <a:rPr lang="en-GB" altLang="en-US" sz="2095" dirty="0">
                <a:solidFill>
                  <a:srgbClr val="C8337E"/>
                </a:solidFill>
                <a:latin typeface="Comic Sans MS" panose="030F0702030302020204" pitchFamily="66" charset="0"/>
              </a:rPr>
              <a:t>.  Il </a:t>
            </a:r>
            <a:r>
              <a:rPr lang="en-GB" altLang="en-US" sz="2095" dirty="0" err="1">
                <a:solidFill>
                  <a:srgbClr val="C8337E"/>
                </a:solidFill>
                <a:latin typeface="Comic Sans MS" panose="030F0702030302020204" pitchFamily="66" charset="0"/>
              </a:rPr>
              <a:t>n’aime</a:t>
            </a:r>
            <a:r>
              <a:rPr lang="en-GB" altLang="en-US" sz="2095" dirty="0">
                <a:solidFill>
                  <a:srgbClr val="C8337E"/>
                </a:solidFill>
                <a:latin typeface="Comic Sans MS" panose="030F0702030302020204" pitchFamily="66" charset="0"/>
              </a:rPr>
              <a:t> pas les </a:t>
            </a:r>
            <a:r>
              <a:rPr lang="en-GB" altLang="en-US" sz="2095" dirty="0" err="1">
                <a:solidFill>
                  <a:srgbClr val="C8337E"/>
                </a:solidFill>
                <a:latin typeface="Comic Sans MS" panose="030F0702030302020204" pitchFamily="66" charset="0"/>
              </a:rPr>
              <a:t>souris</a:t>
            </a:r>
            <a:r>
              <a:rPr lang="en-GB" altLang="en-US" sz="2095" dirty="0">
                <a:solidFill>
                  <a:srgbClr val="C8337E"/>
                </a:solidFill>
                <a:latin typeface="Comic Sans MS" panose="030F0702030302020204" pitchFamily="66" charset="0"/>
              </a:rPr>
              <a:t>!</a:t>
            </a:r>
            <a:endParaRPr lang="en-US" altLang="en-US" sz="1985" dirty="0">
              <a:solidFill>
                <a:srgbClr val="C8337E"/>
              </a:solidFill>
              <a:latin typeface="Arial" panose="020B0604020202020204" pitchFamily="34" charset="0"/>
            </a:endParaRPr>
          </a:p>
        </p:txBody>
      </p:sp>
      <p:sp>
        <p:nvSpPr>
          <p:cNvPr id="23" name="Text Box 21">
            <a:extLst>
              <a:ext uri="{FF2B5EF4-FFF2-40B4-BE49-F238E27FC236}">
                <a16:creationId xmlns:a16="http://schemas.microsoft.com/office/drawing/2014/main" id="{6328CA73-3365-4B3D-A080-C9F97FBC9438}"/>
              </a:ext>
            </a:extLst>
          </p:cNvPr>
          <p:cNvSpPr txBox="1">
            <a:spLocks noChangeArrowheads="1"/>
          </p:cNvSpPr>
          <p:nvPr/>
        </p:nvSpPr>
        <p:spPr bwMode="auto">
          <a:xfrm>
            <a:off x="6654494" y="5786613"/>
            <a:ext cx="3618042"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7030A0"/>
                </a:solidFill>
                <a:latin typeface="Comic Sans MS" panose="030F0702030302020204" pitchFamily="66" charset="0"/>
              </a:rPr>
              <a:t>Mon </a:t>
            </a:r>
            <a:r>
              <a:rPr lang="en-GB" altLang="en-US" sz="2095" dirty="0" err="1">
                <a:solidFill>
                  <a:srgbClr val="7030A0"/>
                </a:solidFill>
                <a:latin typeface="Comic Sans MS" panose="030F0702030302020204" pitchFamily="66" charset="0"/>
              </a:rPr>
              <a:t>poisson</a:t>
            </a:r>
            <a:r>
              <a:rPr lang="en-GB" altLang="en-US" sz="2095" dirty="0">
                <a:solidFill>
                  <a:srgbClr val="7030A0"/>
                </a:solidFill>
                <a:latin typeface="Comic Sans MS" panose="030F0702030302020204" pitchFamily="66" charset="0"/>
              </a:rPr>
              <a:t> rouge </a:t>
            </a:r>
            <a:r>
              <a:rPr lang="en-GB" altLang="en-US" sz="2095" dirty="0" err="1">
                <a:solidFill>
                  <a:srgbClr val="7030A0"/>
                </a:solidFill>
                <a:latin typeface="Comic Sans MS" panose="030F0702030302020204" pitchFamily="66" charset="0"/>
              </a:rPr>
              <a:t>s’appelle</a:t>
            </a:r>
            <a:endParaRPr lang="en-GB" altLang="en-US" sz="2095" dirty="0">
              <a:solidFill>
                <a:srgbClr val="7030A0"/>
              </a:solidFill>
              <a:latin typeface="Comic Sans MS" panose="030F0702030302020204" pitchFamily="66" charset="0"/>
            </a:endParaRPr>
          </a:p>
          <a:p>
            <a:pPr defTabSz="1008400" eaLnBrk="0" fontAlgn="base" hangingPunct="0">
              <a:spcBef>
                <a:spcPct val="0"/>
              </a:spcBef>
              <a:spcAft>
                <a:spcPct val="0"/>
              </a:spcAft>
            </a:pPr>
            <a:r>
              <a:rPr lang="en-GB" altLang="en-US" sz="2095" dirty="0">
                <a:solidFill>
                  <a:srgbClr val="7030A0"/>
                </a:solidFill>
                <a:latin typeface="Comic Sans MS" panose="030F0702030302020204" pitchFamily="66" charset="0"/>
              </a:rPr>
              <a:t>Zidane.  Il </a:t>
            </a:r>
            <a:r>
              <a:rPr lang="en-GB" altLang="en-US" sz="2095" dirty="0" err="1">
                <a:solidFill>
                  <a:srgbClr val="7030A0"/>
                </a:solidFill>
                <a:latin typeface="Comic Sans MS" panose="030F0702030302020204" pitchFamily="66" charset="0"/>
              </a:rPr>
              <a:t>aime</a:t>
            </a:r>
            <a:r>
              <a:rPr lang="en-GB" altLang="en-US" sz="2095" dirty="0">
                <a:solidFill>
                  <a:srgbClr val="7030A0"/>
                </a:solidFill>
                <a:latin typeface="Comic Sans MS" panose="030F0702030302020204" pitchFamily="66" charset="0"/>
              </a:rPr>
              <a:t> le foot!</a:t>
            </a:r>
            <a:endParaRPr lang="en-US" altLang="en-US" sz="1985" dirty="0">
              <a:latin typeface="Arial" panose="020B0604020202020204" pitchFamily="34" charset="0"/>
            </a:endParaRPr>
          </a:p>
        </p:txBody>
      </p:sp>
      <p:sp>
        <p:nvSpPr>
          <p:cNvPr id="24" name="Rectangle 22">
            <a:extLst>
              <a:ext uri="{FF2B5EF4-FFF2-40B4-BE49-F238E27FC236}">
                <a16:creationId xmlns:a16="http://schemas.microsoft.com/office/drawing/2014/main" id="{B6221CCF-28E5-4466-A2BE-4A87193FA5AD}"/>
              </a:ext>
            </a:extLst>
          </p:cNvPr>
          <p:cNvSpPr>
            <a:spLocks noChangeArrowheads="1"/>
          </p:cNvSpPr>
          <p:nvPr/>
        </p:nvSpPr>
        <p:spPr bwMode="auto">
          <a:xfrm>
            <a:off x="3796661" y="2759710"/>
            <a:ext cx="467772" cy="471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A</a:t>
            </a:r>
            <a:endParaRPr lang="en-US" altLang="en-US" sz="2400" b="1" dirty="0">
              <a:solidFill>
                <a:srgbClr val="FF0000"/>
              </a:solidFill>
              <a:latin typeface="Arial" panose="020B0604020202020204" pitchFamily="34" charset="0"/>
            </a:endParaRPr>
          </a:p>
        </p:txBody>
      </p:sp>
      <p:sp>
        <p:nvSpPr>
          <p:cNvPr id="25" name="Rectangle 23">
            <a:extLst>
              <a:ext uri="{FF2B5EF4-FFF2-40B4-BE49-F238E27FC236}">
                <a16:creationId xmlns:a16="http://schemas.microsoft.com/office/drawing/2014/main" id="{5B171A10-2148-4BF1-A395-684AD1D475DC}"/>
              </a:ext>
            </a:extLst>
          </p:cNvPr>
          <p:cNvSpPr>
            <a:spLocks noChangeArrowheads="1"/>
          </p:cNvSpPr>
          <p:nvPr/>
        </p:nvSpPr>
        <p:spPr bwMode="auto">
          <a:xfrm>
            <a:off x="5965075" y="3598194"/>
            <a:ext cx="397609"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B</a:t>
            </a:r>
            <a:endParaRPr lang="en-US" altLang="en-US" sz="2400" b="1" dirty="0">
              <a:solidFill>
                <a:srgbClr val="FF0000"/>
              </a:solidFill>
              <a:latin typeface="Arial" panose="020B0604020202020204" pitchFamily="34" charset="0"/>
            </a:endParaRPr>
          </a:p>
        </p:txBody>
      </p:sp>
      <p:sp>
        <p:nvSpPr>
          <p:cNvPr id="26" name="Rectangle 24">
            <a:extLst>
              <a:ext uri="{FF2B5EF4-FFF2-40B4-BE49-F238E27FC236}">
                <a16:creationId xmlns:a16="http://schemas.microsoft.com/office/drawing/2014/main" id="{762FA4EE-5A2C-4156-A19E-E2767F591BEF}"/>
              </a:ext>
            </a:extLst>
          </p:cNvPr>
          <p:cNvSpPr>
            <a:spLocks noChangeArrowheads="1"/>
          </p:cNvSpPr>
          <p:nvPr/>
        </p:nvSpPr>
        <p:spPr bwMode="auto">
          <a:xfrm>
            <a:off x="4653740" y="1098564"/>
            <a:ext cx="394403"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C</a:t>
            </a:r>
            <a:endParaRPr lang="en-US" altLang="en-US" sz="2400" b="1" dirty="0">
              <a:solidFill>
                <a:srgbClr val="FF0000"/>
              </a:solidFill>
              <a:latin typeface="Arial" panose="020B0604020202020204" pitchFamily="34" charset="0"/>
            </a:endParaRPr>
          </a:p>
        </p:txBody>
      </p:sp>
      <p:sp>
        <p:nvSpPr>
          <p:cNvPr id="27" name="Rectangle 25">
            <a:extLst>
              <a:ext uri="{FF2B5EF4-FFF2-40B4-BE49-F238E27FC236}">
                <a16:creationId xmlns:a16="http://schemas.microsoft.com/office/drawing/2014/main" id="{042BC8DA-3679-443F-B338-9A6E2833C85B}"/>
              </a:ext>
            </a:extLst>
          </p:cNvPr>
          <p:cNvSpPr>
            <a:spLocks noChangeArrowheads="1"/>
          </p:cNvSpPr>
          <p:nvPr/>
        </p:nvSpPr>
        <p:spPr bwMode="auto">
          <a:xfrm>
            <a:off x="6329212" y="5785655"/>
            <a:ext cx="613925" cy="471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D</a:t>
            </a:r>
            <a:endParaRPr lang="en-US" altLang="en-US" sz="2400" b="1" dirty="0">
              <a:solidFill>
                <a:srgbClr val="FF0000"/>
              </a:solidFill>
              <a:latin typeface="Arial" panose="020B0604020202020204" pitchFamily="34" charset="0"/>
            </a:endParaRPr>
          </a:p>
        </p:txBody>
      </p:sp>
      <p:sp>
        <p:nvSpPr>
          <p:cNvPr id="28" name="Rectangle 26">
            <a:extLst>
              <a:ext uri="{FF2B5EF4-FFF2-40B4-BE49-F238E27FC236}">
                <a16:creationId xmlns:a16="http://schemas.microsoft.com/office/drawing/2014/main" id="{97893170-70C5-4D17-9914-BD6E7C424370}"/>
              </a:ext>
            </a:extLst>
          </p:cNvPr>
          <p:cNvSpPr>
            <a:spLocks noChangeArrowheads="1"/>
          </p:cNvSpPr>
          <p:nvPr/>
        </p:nvSpPr>
        <p:spPr bwMode="auto">
          <a:xfrm>
            <a:off x="4358137" y="4622047"/>
            <a:ext cx="396006"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E</a:t>
            </a:r>
            <a:endParaRPr lang="en-US" altLang="en-US" sz="2400" b="1" dirty="0">
              <a:solidFill>
                <a:srgbClr val="FF0000"/>
              </a:solidFill>
              <a:latin typeface="Arial" panose="020B0604020202020204" pitchFamily="34" charset="0"/>
            </a:endParaRPr>
          </a:p>
        </p:txBody>
      </p:sp>
      <p:sp>
        <p:nvSpPr>
          <p:cNvPr id="29" name="Rectangle 27">
            <a:extLst>
              <a:ext uri="{FF2B5EF4-FFF2-40B4-BE49-F238E27FC236}">
                <a16:creationId xmlns:a16="http://schemas.microsoft.com/office/drawing/2014/main" id="{C3DB512D-8C53-4446-B0CE-03A79DC04906}"/>
              </a:ext>
            </a:extLst>
          </p:cNvPr>
          <p:cNvSpPr>
            <a:spLocks noChangeArrowheads="1"/>
          </p:cNvSpPr>
          <p:nvPr/>
        </p:nvSpPr>
        <p:spPr bwMode="auto">
          <a:xfrm>
            <a:off x="6552182" y="1852975"/>
            <a:ext cx="391197"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F</a:t>
            </a:r>
            <a:endParaRPr lang="en-US" altLang="en-US" sz="2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96184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cstate="print"/>
          <a:srcRect/>
          <a:stretch>
            <a:fillRect/>
          </a:stretch>
        </p:blipFill>
        <p:spPr bwMode="auto">
          <a:xfrm>
            <a:off x="4154500" y="4031171"/>
            <a:ext cx="2463178" cy="2485937"/>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4" cstate="print"/>
          <a:srcRect l="19164" t="7909" r="8051" b="7080"/>
          <a:stretch/>
        </p:blipFill>
        <p:spPr bwMode="auto">
          <a:xfrm>
            <a:off x="343944" y="2686076"/>
            <a:ext cx="3317583" cy="3811186"/>
          </a:xfrm>
          <a:prstGeom prst="rect">
            <a:avLst/>
          </a:prstGeom>
          <a:noFill/>
          <a:ln w="9525">
            <a:noFill/>
            <a:miter lim="800000"/>
            <a:headEnd/>
            <a:tailEnd/>
          </a:ln>
        </p:spPr>
      </p:pic>
      <p:sp>
        <p:nvSpPr>
          <p:cNvPr id="6" name="Rectangle 5"/>
          <p:cNvSpPr/>
          <p:nvPr/>
        </p:nvSpPr>
        <p:spPr>
          <a:xfrm>
            <a:off x="2408574" y="684481"/>
            <a:ext cx="5240982" cy="839012"/>
          </a:xfrm>
          <a:prstGeom prst="rect">
            <a:avLst/>
          </a:prstGeom>
          <a:noFill/>
        </p:spPr>
        <p:txBody>
          <a:bodyPr wrap="square">
            <a:spAutoFit/>
          </a:bodyPr>
          <a:lstStyle/>
          <a:p>
            <a:pPr algn="ctr">
              <a:defRPr/>
            </a:pPr>
            <a:r>
              <a:rPr lang="en-US" sz="4852" dirty="0">
                <a:ln w="900" cmpd="sng">
                  <a:solidFill>
                    <a:schemeClr val="accent1">
                      <a:satMod val="190000"/>
                      <a:alpha val="55000"/>
                    </a:schemeClr>
                  </a:solidFill>
                  <a:prstDash val="solid"/>
                </a:ln>
                <a:solidFill>
                  <a:srgbClr val="30C09E"/>
                </a:solidFill>
                <a:latin typeface="Arial" pitchFamily="34" charset="0"/>
                <a:cs typeface="Arial" pitchFamily="34" charset="0"/>
              </a:rPr>
              <a:t>Merci!</a:t>
            </a:r>
          </a:p>
        </p:txBody>
      </p:sp>
      <p:pic>
        <p:nvPicPr>
          <p:cNvPr id="7" name="Picture 2" descr="\\falcon\user_data\SHARING FOLDER\!Temporary Sharing - Items will be deleted when 7 days old!\Jenna\shutterstock_162290225.jpg"/>
          <p:cNvPicPr>
            <a:picLocks noChangeAspect="1" noChangeArrowheads="1"/>
          </p:cNvPicPr>
          <p:nvPr/>
        </p:nvPicPr>
        <p:blipFill rotWithShape="1">
          <a:blip r:embed="rId5" cstate="print"/>
          <a:srcRect l="16216" r="21621" b="8007"/>
          <a:stretch/>
        </p:blipFill>
        <p:spPr bwMode="auto">
          <a:xfrm>
            <a:off x="6617678" y="922708"/>
            <a:ext cx="3158605" cy="5424558"/>
          </a:xfrm>
          <a:prstGeom prst="rect">
            <a:avLst/>
          </a:prstGeom>
          <a:noFill/>
        </p:spPr>
      </p:pic>
    </p:spTree>
    <p:extLst>
      <p:ext uri="{BB962C8B-B14F-4D97-AF65-F5344CB8AC3E}">
        <p14:creationId xmlns:p14="http://schemas.microsoft.com/office/powerpoint/2010/main" val="322869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27" name="Title 1"/>
          <p:cNvSpPr>
            <a:spLocks noGrp="1"/>
          </p:cNvSpPr>
          <p:nvPr>
            <p:ph type="title"/>
          </p:nvPr>
        </p:nvSpPr>
        <p:spPr>
          <a:xfrm>
            <a:off x="172157" y="6784861"/>
            <a:ext cx="8179109" cy="692564"/>
          </a:xfrm>
        </p:spPr>
        <p:txBody>
          <a:bodyPr>
            <a:normAutofit/>
          </a:bodyPr>
          <a:lstStyle/>
          <a:p>
            <a:r>
              <a:rPr lang="en-GB" sz="3088" i="1" smtClean="0">
                <a:latin typeface="Comic Sans MS" panose="030F0702030302020204" pitchFamily="66" charset="0"/>
              </a:rPr>
              <a:t>The UK’s leading vet charity …</a:t>
            </a:r>
            <a:endParaRPr lang="en-GB" sz="3088" i="1" dirty="0">
              <a:latin typeface="Comic Sans MS" panose="030F0702030302020204" pitchFamily="66" charset="0"/>
            </a:endParaRPr>
          </a:p>
        </p:txBody>
      </p:sp>
      <p:sp>
        <p:nvSpPr>
          <p:cNvPr id="28" name="TextBox 27"/>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latin typeface="Comic Sans MS" panose="030F0702030302020204" pitchFamily="66" charset="0"/>
            </a:endParaRPr>
          </a:p>
        </p:txBody>
      </p:sp>
      <p:pic>
        <p:nvPicPr>
          <p:cNvPr id="29" name="Picture 28"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43316" y="237375"/>
            <a:ext cx="616673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43315" y="3416840"/>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39065" y="2265018"/>
            <a:ext cx="5910221" cy="462556"/>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053291" y="3781426"/>
            <a:ext cx="5041900" cy="394717"/>
          </a:xfrm>
          <a:prstGeom prst="rect">
            <a:avLst/>
          </a:prstGeom>
        </p:spPr>
        <p:txBody>
          <a:bodyPr lIns="88384" tIns="44193" rIns="88384" bIns="44193">
            <a:spAutoFit/>
          </a:bodyPr>
          <a:lstStyle/>
          <a:p>
            <a:r>
              <a:rPr lang="en-GB" sz="1985" dirty="0">
                <a:latin typeface="Comic Sans MS" panose="030F0702030302020204" pitchFamily="66" charset="0"/>
              </a:rPr>
              <a:t>  </a:t>
            </a:r>
          </a:p>
        </p:txBody>
      </p:sp>
      <p:sp>
        <p:nvSpPr>
          <p:cNvPr id="35" name="Rectangle 34"/>
          <p:cNvSpPr/>
          <p:nvPr/>
        </p:nvSpPr>
        <p:spPr>
          <a:xfrm>
            <a:off x="4443317" y="4877324"/>
            <a:ext cx="4935831"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027861" y="428625"/>
            <a:ext cx="2114268" cy="397801"/>
          </a:xfrm>
          <a:prstGeom prst="rect">
            <a:avLst/>
          </a:prstGeom>
          <a:noFill/>
        </p:spPr>
        <p:txBody>
          <a:bodyPr wrap="square" rtlCol="0">
            <a:spAutoFit/>
          </a:bodyPr>
          <a:lstStyle/>
          <a:p>
            <a:endParaRPr lang="en-GB" sz="1985" dirty="0">
              <a:latin typeface="Comic Sans MS" panose="030F0702030302020204" pitchFamily="66" charset="0"/>
            </a:endParaRPr>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600346" y="754739"/>
            <a:ext cx="3493387" cy="2872877"/>
          </a:xfrm>
          <a:prstGeom prst="rect">
            <a:avLst/>
          </a:prstGeom>
        </p:spPr>
      </p:pic>
    </p:spTree>
    <p:extLst>
      <p:ext uri="{BB962C8B-B14F-4D97-AF65-F5344CB8AC3E}">
        <p14:creationId xmlns:p14="http://schemas.microsoft.com/office/powerpoint/2010/main" val="14712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16" y="6661745"/>
            <a:ext cx="6735654" cy="771109"/>
          </a:xfrm>
          <a:prstGeom prst="rect">
            <a:avLst/>
          </a:prstGeom>
          <a:noFill/>
        </p:spPr>
        <p:txBody>
          <a:bodyPr wrap="square" rtlCol="0">
            <a:spAutoFit/>
          </a:bodyPr>
          <a:lstStyle/>
          <a:p>
            <a:pPr algn="ctr"/>
            <a:r>
              <a:rPr lang="en-GB" sz="4411" b="1" dirty="0">
                <a:solidFill>
                  <a:srgbClr val="008080"/>
                </a:solidFill>
                <a:latin typeface="Arial" panose="020B0604020202020204" pitchFamily="34"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119303" y="550040"/>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138239" y="3591219"/>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66211" y="2273163"/>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202612" y="3634201"/>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101146" y="485163"/>
            <a:ext cx="2373312" cy="2382230"/>
          </a:xfrm>
          <a:prstGeom prst="ellipse">
            <a:avLst/>
          </a:prstGeom>
          <a:noFill/>
        </p:spPr>
      </p:pic>
      <p:sp>
        <p:nvSpPr>
          <p:cNvPr id="10" name="TextBox 9"/>
          <p:cNvSpPr txBox="1"/>
          <p:nvPr/>
        </p:nvSpPr>
        <p:spPr>
          <a:xfrm>
            <a:off x="868945" y="2946367"/>
            <a:ext cx="2695912" cy="567528"/>
          </a:xfrm>
          <a:prstGeom prst="rect">
            <a:avLst/>
          </a:prstGeom>
          <a:noFill/>
        </p:spPr>
        <p:txBody>
          <a:bodyPr wrap="square" rtlCol="0">
            <a:spAutoFit/>
          </a:bodyPr>
          <a:lstStyle/>
          <a:p>
            <a:pPr algn="ctr"/>
            <a:r>
              <a:rPr lang="en-GB" sz="2647" b="1" dirty="0">
                <a:solidFill>
                  <a:schemeClr val="accent4"/>
                </a:solidFill>
                <a:latin typeface="Arial" panose="020B0604020202020204" pitchFamily="34" charset="0"/>
                <a:cs typeface="Arial" panose="020B0604020202020204" pitchFamily="34" charset="0"/>
              </a:rPr>
              <a:t> </a:t>
            </a:r>
            <a:r>
              <a:rPr lang="en-GB" sz="3088" b="1" dirty="0" err="1">
                <a:solidFill>
                  <a:schemeClr val="accent4"/>
                </a:solidFill>
                <a:latin typeface="Arial" panose="020B0604020202020204" pitchFamily="34" charset="0"/>
                <a:cs typeface="Arial" panose="020B0604020202020204" pitchFamily="34" charset="0"/>
              </a:rPr>
              <a:t>une</a:t>
            </a:r>
            <a:r>
              <a:rPr lang="en-GB" sz="3088" b="1" dirty="0">
                <a:solidFill>
                  <a:schemeClr val="accent4"/>
                </a:solidFill>
                <a:latin typeface="Arial" panose="020B0604020202020204" pitchFamily="34" charset="0"/>
                <a:cs typeface="Arial" panose="020B0604020202020204" pitchFamily="34" charset="0"/>
              </a:rPr>
              <a:t> </a:t>
            </a:r>
            <a:r>
              <a:rPr lang="en-GB" sz="3088" b="1" dirty="0" err="1">
                <a:solidFill>
                  <a:schemeClr val="accent4"/>
                </a:solidFill>
                <a:latin typeface="Arial" panose="020B0604020202020204" pitchFamily="34" charset="0"/>
                <a:cs typeface="Arial" panose="020B0604020202020204" pitchFamily="34" charset="0"/>
              </a:rPr>
              <a:t>maison</a:t>
            </a:r>
            <a:endParaRPr lang="en-GB" sz="3088" b="1" dirty="0">
              <a:solidFill>
                <a:schemeClr val="accent4"/>
              </a:solidFill>
              <a:latin typeface="Arial" panose="020B0604020202020204" pitchFamily="34" charset="0"/>
              <a:cs typeface="Arial" panose="020B0604020202020204" pitchFamily="34" charset="0"/>
            </a:endParaRPr>
          </a:p>
        </p:txBody>
      </p:sp>
      <p:sp>
        <p:nvSpPr>
          <p:cNvPr id="11" name="TextBox 10"/>
          <p:cNvSpPr txBox="1"/>
          <p:nvPr/>
        </p:nvSpPr>
        <p:spPr>
          <a:xfrm>
            <a:off x="299488" y="6022209"/>
            <a:ext cx="4391688" cy="567528"/>
          </a:xfrm>
          <a:prstGeom prst="rect">
            <a:avLst/>
          </a:prstGeom>
          <a:noFill/>
        </p:spPr>
        <p:txBody>
          <a:bodyPr wrap="square" rtlCol="0">
            <a:spAutoFit/>
          </a:bodyPr>
          <a:lstStyle/>
          <a:p>
            <a:pPr algn="ctr"/>
            <a:r>
              <a:rPr lang="en-GB" sz="3088" b="1" dirty="0" err="1">
                <a:solidFill>
                  <a:schemeClr val="accent6"/>
                </a:solidFill>
                <a:latin typeface="Arial" panose="020B0604020202020204" pitchFamily="34" charset="0"/>
                <a:cs typeface="Arial" panose="020B0604020202020204" pitchFamily="34" charset="0"/>
              </a:rPr>
              <a:t>nourriture</a:t>
            </a:r>
            <a:r>
              <a:rPr lang="en-GB" sz="3088" b="1" dirty="0">
                <a:solidFill>
                  <a:schemeClr val="accent6"/>
                </a:solidFill>
                <a:latin typeface="Arial" panose="020B0604020202020204" pitchFamily="34" charset="0"/>
                <a:cs typeface="Arial" panose="020B0604020202020204" pitchFamily="34" charset="0"/>
              </a:rPr>
              <a:t> et eau</a:t>
            </a:r>
          </a:p>
        </p:txBody>
      </p:sp>
      <p:sp>
        <p:nvSpPr>
          <p:cNvPr id="12" name="TextBox 11"/>
          <p:cNvSpPr txBox="1"/>
          <p:nvPr/>
        </p:nvSpPr>
        <p:spPr>
          <a:xfrm>
            <a:off x="4457470" y="4357816"/>
            <a:ext cx="1854989" cy="974882"/>
          </a:xfrm>
          <a:prstGeom prst="rect">
            <a:avLst/>
          </a:prstGeom>
          <a:noFill/>
        </p:spPr>
        <p:txBody>
          <a:bodyPr wrap="square" rtlCol="0">
            <a:spAutoFit/>
          </a:bodyPr>
          <a:lstStyle/>
          <a:p>
            <a:pPr algn="ctr"/>
            <a:endParaRPr lang="en-GB" sz="2647" dirty="0">
              <a:solidFill>
                <a:schemeClr val="accent1"/>
              </a:solidFill>
              <a:latin typeface="Arial" pitchFamily="34" charset="0"/>
              <a:cs typeface="Arial" pitchFamily="34" charset="0"/>
            </a:endParaRPr>
          </a:p>
          <a:p>
            <a:pPr algn="ctr"/>
            <a:r>
              <a:rPr lang="en-GB" sz="3088" b="1" dirty="0">
                <a:solidFill>
                  <a:schemeClr val="accent1"/>
                </a:solidFill>
                <a:latin typeface="Arial" pitchFamily="34" charset="0"/>
                <a:cs typeface="Arial" pitchFamily="34" charset="0"/>
              </a:rPr>
              <a:t>santé</a:t>
            </a:r>
          </a:p>
        </p:txBody>
      </p:sp>
      <p:sp>
        <p:nvSpPr>
          <p:cNvPr id="13" name="Rectangle 12"/>
          <p:cNvSpPr/>
          <p:nvPr/>
        </p:nvSpPr>
        <p:spPr>
          <a:xfrm>
            <a:off x="6100119" y="6016466"/>
            <a:ext cx="4587253" cy="567528"/>
          </a:xfrm>
          <a:prstGeom prst="rect">
            <a:avLst/>
          </a:prstGeom>
        </p:spPr>
        <p:txBody>
          <a:bodyPr wrap="square">
            <a:spAutoFit/>
          </a:bodyPr>
          <a:lstStyle/>
          <a:p>
            <a:pPr algn="ctr"/>
            <a:r>
              <a:rPr lang="en-GB" sz="3088" b="1" dirty="0" err="1">
                <a:solidFill>
                  <a:schemeClr val="accent3"/>
                </a:solidFill>
                <a:latin typeface="Arial" panose="020B0604020202020204" pitchFamily="34" charset="0"/>
                <a:cs typeface="Arial" panose="020B0604020202020204" pitchFamily="34" charset="0"/>
              </a:rPr>
              <a:t>exercice</a:t>
            </a:r>
            <a:r>
              <a:rPr lang="en-GB" sz="3088" b="1" dirty="0">
                <a:solidFill>
                  <a:schemeClr val="accent3"/>
                </a:solidFill>
                <a:latin typeface="Arial" panose="020B0604020202020204" pitchFamily="34" charset="0"/>
                <a:cs typeface="Arial" panose="020B0604020202020204" pitchFamily="34" charset="0"/>
              </a:rPr>
              <a:t> et amusement</a:t>
            </a:r>
          </a:p>
        </p:txBody>
      </p:sp>
      <p:sp>
        <p:nvSpPr>
          <p:cNvPr id="14" name="Rectangle 13"/>
          <p:cNvSpPr/>
          <p:nvPr/>
        </p:nvSpPr>
        <p:spPr>
          <a:xfrm>
            <a:off x="7020497" y="2867393"/>
            <a:ext cx="2534610" cy="567528"/>
          </a:xfrm>
          <a:prstGeom prst="rect">
            <a:avLst/>
          </a:prstGeom>
        </p:spPr>
        <p:txBody>
          <a:bodyPr wrap="square">
            <a:spAutoFit/>
          </a:bodyPr>
          <a:lstStyle/>
          <a:p>
            <a:pPr algn="ctr"/>
            <a:r>
              <a:rPr lang="en-GB" sz="3088" b="1" dirty="0" err="1">
                <a:solidFill>
                  <a:schemeClr val="accent2"/>
                </a:solidFill>
                <a:latin typeface="Arial" panose="020B0604020202020204" pitchFamily="34" charset="0"/>
                <a:cs typeface="Arial" panose="020B0604020202020204" pitchFamily="34" charset="0"/>
              </a:rPr>
              <a:t>amis</a:t>
            </a:r>
            <a:endParaRPr lang="en-GB" sz="3088"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9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25690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856515" y="4568350"/>
            <a:ext cx="2468849" cy="1192121"/>
          </a:xfrm>
          <a:prstGeom prst="rect">
            <a:avLst/>
          </a:prstGeom>
          <a:noFill/>
        </p:spPr>
        <p:txBody>
          <a:bodyPr wrap="square" rtlCol="0">
            <a:spAutoFit/>
          </a:bodyPr>
          <a:lstStyle/>
          <a:p>
            <a:pPr fontAlgn="base">
              <a:lnSpc>
                <a:spcPct val="90000"/>
              </a:lnSpc>
              <a:spcBef>
                <a:spcPts val="1103"/>
              </a:spcBef>
              <a:spcAft>
                <a:spcPct val="0"/>
              </a:spcAft>
            </a:pPr>
            <a:r>
              <a:rPr lang="en-GB" altLang="en-US" sz="1985" dirty="0">
                <a:solidFill>
                  <a:srgbClr val="4472C4"/>
                </a:solidFill>
                <a:latin typeface="Comic Sans MS" panose="030F0702030302020204" pitchFamily="66" charset="0"/>
              </a:rPr>
              <a:t>I can understand the words for different common pets.</a:t>
            </a:r>
          </a:p>
        </p:txBody>
      </p:sp>
      <p:sp>
        <p:nvSpPr>
          <p:cNvPr id="26" name="TextBox 25"/>
          <p:cNvSpPr txBox="1"/>
          <p:nvPr/>
        </p:nvSpPr>
        <p:spPr>
          <a:xfrm>
            <a:off x="637283" y="1109674"/>
            <a:ext cx="10199299" cy="771237"/>
          </a:xfrm>
          <a:prstGeom prst="rect">
            <a:avLst/>
          </a:prstGeom>
          <a:noFill/>
        </p:spPr>
        <p:txBody>
          <a:bodyPr wrap="square" rtlCol="0">
            <a:spAutoFit/>
          </a:bodyPr>
          <a:lstStyle/>
          <a:p>
            <a:r>
              <a:rPr lang="en-GB" sz="2206" dirty="0">
                <a:latin typeface="Comic Sans MS" panose="030F0702030302020204" pitchFamily="66" charset="0"/>
              </a:rPr>
              <a:t>I will learn the names of pets in French.</a:t>
            </a:r>
          </a:p>
          <a:p>
            <a:r>
              <a:rPr lang="en-GB" sz="2206" dirty="0">
                <a:latin typeface="Comic Sans MS" panose="030F0702030302020204" pitchFamily="66" charset="0"/>
              </a:rPr>
              <a:t>I will learn how to ask if someone has a pet and how to answer.</a:t>
            </a:r>
          </a:p>
        </p:txBody>
      </p:sp>
      <p:sp>
        <p:nvSpPr>
          <p:cNvPr id="25" name="Rectangle 7">
            <a:extLst>
              <a:ext uri="{FF2B5EF4-FFF2-40B4-BE49-F238E27FC236}">
                <a16:creationId xmlns:a16="http://schemas.microsoft.com/office/drawing/2014/main" id="{11C94874-FA1C-4E7E-8007-5A7B061A8F20}"/>
              </a:ext>
            </a:extLst>
          </p:cNvPr>
          <p:cNvSpPr txBox="1">
            <a:spLocks noChangeArrowheads="1"/>
          </p:cNvSpPr>
          <p:nvPr/>
        </p:nvSpPr>
        <p:spPr bwMode="auto">
          <a:xfrm>
            <a:off x="4178045" y="4652183"/>
            <a:ext cx="2574360" cy="101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38" tIns="50419" rIns="100838" bIns="50419"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ts val="1103"/>
              </a:spcBef>
              <a:spcAft>
                <a:spcPct val="0"/>
              </a:spcAft>
              <a:buNone/>
            </a:pPr>
            <a:r>
              <a:rPr lang="en-GB" altLang="en-US" sz="2206" dirty="0">
                <a:solidFill>
                  <a:srgbClr val="4472C4"/>
                </a:solidFill>
                <a:latin typeface="Comic Sans MS" panose="030F0702030302020204" pitchFamily="66" charset="0"/>
              </a:rPr>
              <a:t>I can recognise if someone has a pet or not</a:t>
            </a:r>
            <a:endParaRPr lang="en-GB" altLang="en-US" sz="3088" b="1" dirty="0">
              <a:solidFill>
                <a:srgbClr val="4472C4"/>
              </a:solidFill>
              <a:latin typeface="Comic Sans MS" panose="030F0702030302020204" pitchFamily="66" charset="0"/>
            </a:endParaRPr>
          </a:p>
        </p:txBody>
      </p:sp>
      <p:sp>
        <p:nvSpPr>
          <p:cNvPr id="23" name="Rectangle 7">
            <a:extLst>
              <a:ext uri="{FF2B5EF4-FFF2-40B4-BE49-F238E27FC236}">
                <a16:creationId xmlns:a16="http://schemas.microsoft.com/office/drawing/2014/main" id="{54644518-2D68-4E00-BBE6-2EFE8EDAD389}"/>
              </a:ext>
            </a:extLst>
          </p:cNvPr>
          <p:cNvSpPr txBox="1">
            <a:spLocks noChangeArrowheads="1"/>
          </p:cNvSpPr>
          <p:nvPr/>
        </p:nvSpPr>
        <p:spPr bwMode="auto">
          <a:xfrm>
            <a:off x="7321449" y="4467802"/>
            <a:ext cx="2699900" cy="16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38" tIns="50419" rIns="100838" bIns="50419"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ts val="1103"/>
              </a:spcBef>
              <a:spcAft>
                <a:spcPct val="0"/>
              </a:spcAft>
              <a:buNone/>
            </a:pPr>
            <a:r>
              <a:rPr lang="en-GB" altLang="en-US" sz="2206" dirty="0">
                <a:solidFill>
                  <a:srgbClr val="4472C4"/>
                </a:solidFill>
                <a:latin typeface="Comic Sans MS" panose="030F0702030302020204" pitchFamily="66" charset="0"/>
              </a:rPr>
              <a:t>I can match descriptions of animals to images using a dictionary to help me.</a:t>
            </a:r>
            <a:endParaRPr lang="en-GB" altLang="en-US" sz="3088" b="1" dirty="0">
              <a:solidFill>
                <a:srgbClr val="4472C4"/>
              </a:solidFill>
              <a:latin typeface="Comic Sans MS" panose="030F0702030302020204" pitchFamily="66" charset="0"/>
            </a:endParaRPr>
          </a:p>
        </p:txBody>
      </p:sp>
    </p:spTree>
    <p:extLst>
      <p:ext uri="{BB962C8B-B14F-4D97-AF65-F5344CB8AC3E}">
        <p14:creationId xmlns:p14="http://schemas.microsoft.com/office/powerpoint/2010/main" val="299214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t="32069"/>
          <a:stretch/>
        </p:blipFill>
        <p:spPr bwMode="auto">
          <a:xfrm>
            <a:off x="3202662" y="925359"/>
            <a:ext cx="6770550" cy="5492070"/>
          </a:xfrm>
          <a:prstGeom prst="rect">
            <a:avLst/>
          </a:prstGeom>
          <a:noFill/>
          <a:ln>
            <a:noFill/>
          </a:ln>
          <a:extLst>
            <a:ext uri="{53640926-AAD7-44D8-BBD7-CCE9431645EC}">
              <a14:shadowObscured xmlns:a14="http://schemas.microsoft.com/office/drawing/2010/main"/>
            </a:ext>
          </a:extLst>
        </p:spPr>
      </p:pic>
      <p:sp>
        <p:nvSpPr>
          <p:cNvPr id="4"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02762" y="446255"/>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a:latin typeface="Comic Sans MS" panose="030F0702030302020204" pitchFamily="66" charset="0"/>
              </a:rPr>
              <a:t>un chien</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6180474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34977" y="922707"/>
            <a:ext cx="4919604" cy="5082593"/>
          </a:xfrm>
          <a:prstGeom prst="rect">
            <a:avLst/>
          </a:prstGeom>
        </p:spPr>
      </p:pic>
      <p:sp>
        <p:nvSpPr>
          <p:cNvPr id="5" name="Tit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97085" y="204599"/>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a:latin typeface="Comic Sans MS" panose="030F0702030302020204" pitchFamily="66" charset="0"/>
              </a:rPr>
              <a:t>un chat</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40016814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7979"/>
          <a:stretch/>
        </p:blipFill>
        <p:spPr bwMode="auto">
          <a:xfrm>
            <a:off x="3043844" y="763890"/>
            <a:ext cx="6815698" cy="5716432"/>
          </a:xfrm>
          <a:prstGeom prst="rect">
            <a:avLst/>
          </a:prstGeom>
          <a:noFill/>
          <a:ln>
            <a:noFill/>
          </a:ln>
          <a:extLst>
            <a:ext uri="{53640926-AAD7-44D8-BBD7-CCE9431645EC}">
              <a14:shadowObscured xmlns:a14="http://schemas.microsoft.com/office/drawing/2010/main"/>
            </a:ext>
          </a:extLst>
        </p:spPr>
      </p:pic>
      <p:sp>
        <p:nvSpPr>
          <p:cNvPr id="3"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97085" y="204599"/>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a:latin typeface="Comic Sans MS" panose="030F0702030302020204" pitchFamily="66" charset="0"/>
              </a:rPr>
              <a:t>deux lapins</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15241559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l="21272" t="32967" r="13250" b="4345"/>
          <a:stretch/>
        </p:blipFill>
        <p:spPr bwMode="auto">
          <a:xfrm>
            <a:off x="2011530" y="1240343"/>
            <a:ext cx="7616870" cy="5041900"/>
          </a:xfrm>
          <a:prstGeom prst="rect">
            <a:avLst/>
          </a:prstGeom>
          <a:noFill/>
          <a:ln>
            <a:noFill/>
          </a:ln>
          <a:extLst>
            <a:ext uri="{53640926-AAD7-44D8-BBD7-CCE9431645EC}">
              <a14:shadowObscured xmlns:a14="http://schemas.microsoft.com/office/drawing/2010/main"/>
            </a:ext>
          </a:extLst>
        </p:spPr>
      </p:pic>
      <p:sp>
        <p:nvSpPr>
          <p:cNvPr id="3"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97085" y="204599"/>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a:latin typeface="Comic Sans MS" panose="030F0702030302020204" pitchFamily="66" charset="0"/>
              </a:rPr>
              <a:t>un serpent</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25627381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C46BF783-EAB2-4E7E-84B8-795299CBCD25}"/>
              </a:ext>
            </a:extLst>
          </p:cNvPr>
          <p:cNvSpPr txBox="1">
            <a:spLocks noChangeArrowheads="1"/>
          </p:cNvSpPr>
          <p:nvPr/>
        </p:nvSpPr>
        <p:spPr bwMode="auto">
          <a:xfrm>
            <a:off x="597085" y="204599"/>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fr-FR" altLang="en-US" sz="4852" dirty="0">
                <a:solidFill>
                  <a:srgbClr val="008988"/>
                </a:solidFill>
                <a:latin typeface="Comic Sans MS" panose="030F0702030302020204" pitchFamily="66" charset="0"/>
              </a:rPr>
              <a:t>un poisson</a:t>
            </a:r>
            <a:endParaRPr lang="en-US" altLang="en-US" sz="4852" dirty="0">
              <a:solidFill>
                <a:srgbClr val="008988"/>
              </a:solidFill>
              <a:latin typeface="Arial" panose="020B0604020202020204" pitchFamily="34" charset="0"/>
            </a:endParaRPr>
          </a:p>
        </p:txBody>
      </p:sp>
      <p:pic>
        <p:nvPicPr>
          <p:cNvPr id="4" name="Picture 3">
            <a:extLst>
              <a:ext uri="{FF2B5EF4-FFF2-40B4-BE49-F238E27FC236}">
                <a16:creationId xmlns:a16="http://schemas.microsoft.com/office/drawing/2014/main" id="{8C5F3D7D-9BA5-4599-910B-48C631CA07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10963324" y="1909217"/>
            <a:ext cx="4429000" cy="3318696"/>
          </a:xfrm>
          <a:prstGeom prst="rect">
            <a:avLst/>
          </a:prstGeom>
          <a:noFill/>
          <a:ln>
            <a:noFill/>
          </a:ln>
        </p:spPr>
      </p:pic>
    </p:spTree>
    <p:extLst>
      <p:ext uri="{BB962C8B-B14F-4D97-AF65-F5344CB8AC3E}">
        <p14:creationId xmlns:p14="http://schemas.microsoft.com/office/powerpoint/2010/main" val="1782061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5558 -0.00713 L -0.15558 -0.00692 C -0.16063 -0.00567 -0.16538 -0.00252 -0.17042 -0.00252 C -0.20798 -0.00252 -0.20308 -0.00084 -0.22149 -0.00944 C -0.22253 -0.01259 -0.22313 -0.01616 -0.22476 -0.01889 C -0.2307 -0.02896 -0.24851 -0.0254 -0.25267 -0.02582 C -0.26321 -0.03085 -0.25133 -0.02561 -0.26751 -0.03043 C -0.27791 -0.03358 -0.27805 -0.034 -0.28563 -0.03736 C -0.28949 -0.03589 -0.29364 -0.03589 -0.29706 -0.03274 C -0.29854 -0.03148 -0.29795 -0.02813 -0.29869 -0.02582 C -0.30092 -0.01952 -0.30255 -0.01721 -0.307 -0.01427 C -0.30953 -0.01238 -0.3125 -0.01112 -0.31517 -0.00944 C -0.3174 -0.00818 -0.31947 -0.00608 -0.3217 -0.00483 C -0.32497 -0.00315 -0.33165 -0.00021 -0.33165 -2.37615E-6 C -0.33551 -0.00105 -0.33966 -0.00042 -0.34308 -0.00252 C -0.34501 -0.00378 -0.3456 -0.00692 -0.34649 -0.00944 C -0.34783 -0.01406 -0.34857 -0.01889 -0.34976 -0.02351 C -0.3502 -0.02582 -0.3502 -0.02875 -0.35139 -0.03043 L -0.35466 -0.03505 C -0.36624 -0.03442 -0.37767 -0.03421 -0.38925 -0.03274 C -0.39088 -0.03253 -0.39281 -0.0319 -0.39415 -0.03043 C -0.39726 -0.02729 -0.40068 -0.02372 -0.40231 -0.01889 C -0.40365 -0.01511 -0.40662 -0.00588 -0.40899 -0.00252 C -0.41033 -0.00063 -0.41226 0.00063 -0.41389 0.0021 C -0.42428 0.00126 -0.43482 0.00189 -0.44507 -0.00021 C -0.4467 -0.00063 -0.44744 -0.00315 -0.44833 -0.00483 C -0.45323 -0.01343 -0.44967 -0.01112 -0.45665 -0.01658 C -0.46095 -0.01994 -0.46511 -0.02372 -0.46971 -0.02582 L -0.47966 -0.03043 C -0.48456 -0.0298 -0.4896 -0.0298 -0.4945 -0.02813 C -0.49643 -0.0275 -0.49792 -0.0254 -0.4994 -0.02351 C -0.5046 -0.01616 -0.50415 -0.01343 -0.50757 -0.00483 C -0.50861 -0.00252 -0.50935 0.00042 -0.51083 0.0021 C -0.51232 0.00357 -0.5141 0.00399 -0.51588 0.00441 C -0.52123 0.0063 -0.53221 0.00903 -0.53221 0.00924 C -0.54112 0.0084 -0.54988 0.00861 -0.55864 0.00672 C -0.56725 0.00483 -0.56086 0.00126 -0.56517 -0.00483 C -0.56636 -0.0065 -0.56843 -0.0065 -0.57007 -0.00713 C -0.57957 -0.02057 -0.57467 -0.01721 -0.58328 -0.0212 C -0.59501 -0.03232 -0.59085 -0.03022 -0.61609 -0.02351 C -0.61891 -0.02267 -0.62054 -0.01889 -0.62277 -0.01658 C -0.62381 -0.01427 -0.62514 -0.01196 -0.62604 -0.00944 C -0.6296 0.00063 -0.62529 -0.00462 -0.63093 0.00672 C -0.63227 0.00945 -0.6342 0.01134 -0.63583 0.01386 C -0.64578 0.01218 -0.65632 0.01428 -0.66552 0.00903 C -0.66864 0.00735 -0.66686 -0.00084 -0.66879 -0.00483 C -0.66983 -0.00713 -0.67087 -0.00965 -0.67206 -0.01175 C -0.67414 -0.01553 -0.6774 -0.0191 -0.68037 -0.0212 C -0.68185 -0.02225 -0.68364 -0.02267 -0.68527 -0.02351 C -0.6875 -0.02267 -0.68957 -0.02141 -0.6918 -0.0212 C -0.69447 -0.02078 -0.71481 -0.02246 -0.72313 -0.01658 C -0.72476 -0.01532 -0.72639 -0.01343 -0.72802 -0.01175 C -0.72951 -0.0086 -0.73203 -0.00252 -0.73456 -0.00021 C -0.73604 0.00105 -0.73782 0.00126 -0.73946 0.0021 C -0.74658 0.00126 -0.754 0.00252 -0.76083 -0.00021 C -0.76262 -0.00084 -0.76158 -0.00525 -0.76247 -0.00713 C -0.76276 -0.00776 -0.76365 -0.00713 -0.7641 -0.00713 L -0.76083 -0.00944 " pathEditMode="relative" rAng="0" ptsTypes="AAAAAAAAAAAAAAAAAAAAAAAAAAAAAAAAAAAAAAAAAAAAAAAAAAAAAAAAAA">
                                      <p:cBhvr>
                                        <p:cTn id="6" dur="2000" fill="hold"/>
                                        <p:tgtEl>
                                          <p:spTgt spid="4"/>
                                        </p:tgtEl>
                                        <p:attrNameLst>
                                          <p:attrName>ppt_x</p:attrName>
                                          <p:attrName>ppt_y</p:attrName>
                                        </p:attrNameLst>
                                      </p:cBhvr>
                                      <p:rCtr x="-30433" y="-4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AA88C-4E44-451B-A614-A6B4AFC783B0}">
  <ds:schemaRefs>
    <ds:schemaRef ds:uri="02901346-528d-4e84-b91b-00d6b3077abe"/>
    <ds:schemaRef ds:uri="http://purl.org/dc/terms/"/>
    <ds:schemaRef ds:uri="5bea8f77-0667-4557-a028-e23225a2ced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198</TotalTime>
  <Words>681</Words>
  <Application>Microsoft Office PowerPoint</Application>
  <PresentationFormat>Custom</PresentationFormat>
  <Paragraphs>117</Paragraphs>
  <Slides>19</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Comic Sans MS</vt:lpstr>
      <vt:lpstr>Office Theme</vt:lpstr>
      <vt:lpstr>PowerPoint Presentation</vt:lpstr>
      <vt:lpstr>The UK’s leading vet charity …</vt:lpstr>
      <vt:lpstr>PowerPoint Presentation</vt:lpstr>
      <vt:lpstr>PowerPoint Presentation</vt:lpstr>
      <vt:lpstr>un chien</vt:lpstr>
      <vt:lpstr>un chat</vt:lpstr>
      <vt:lpstr>deux lapins</vt:lpstr>
      <vt:lpstr>un serpent</vt:lpstr>
      <vt:lpstr>PowerPoint Presentation</vt:lpstr>
      <vt:lpstr>un cheval</vt:lpstr>
      <vt:lpstr>un oiseau</vt:lpstr>
      <vt:lpstr>deux cochons d’Inde</vt:lpstr>
      <vt:lpstr>une souris</vt:lpstr>
      <vt:lpstr>une tortue</vt:lpstr>
      <vt:lpstr>une araignée</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29</cp:revision>
  <dcterms:created xsi:type="dcterms:W3CDTF">2018-07-13T15:29:21Z</dcterms:created>
  <dcterms:modified xsi:type="dcterms:W3CDTF">2019-04-23T13:28:42Z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